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83" r:id="rId4"/>
    <p:sldId id="263" r:id="rId5"/>
    <p:sldId id="258" r:id="rId6"/>
    <p:sldId id="259" r:id="rId7"/>
    <p:sldId id="282" r:id="rId8"/>
    <p:sldId id="277" r:id="rId9"/>
    <p:sldId id="284" r:id="rId10"/>
    <p:sldId id="280" r:id="rId11"/>
    <p:sldId id="281" r:id="rId12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019351F-8119-49C7-99EA-36072363FB84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4560" y="1336680"/>
            <a:ext cx="6404400" cy="360252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2960" cy="420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1320" cy="53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DFA060E-C910-486E-A0D6-28A84B9B8C35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685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8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B1FD159-D33E-4507-8058-C7BA1089C42C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668A8-C9C8-BC95-61BB-4AFC5C4BF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>
            <a:extLst>
              <a:ext uri="{FF2B5EF4-FFF2-40B4-BE49-F238E27FC236}">
                <a16:creationId xmlns:a16="http://schemas.microsoft.com/office/drawing/2014/main" id="{7E1CEEEA-E54B-161A-F226-9FBEFD08C0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685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>
            <a:extLst>
              <a:ext uri="{FF2B5EF4-FFF2-40B4-BE49-F238E27FC236}">
                <a16:creationId xmlns:a16="http://schemas.microsoft.com/office/drawing/2014/main" id="{F4BCA3BA-FA7C-8652-89D8-1256A5A2F25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>
            <a:extLst>
              <a:ext uri="{FF2B5EF4-FFF2-40B4-BE49-F238E27FC236}">
                <a16:creationId xmlns:a16="http://schemas.microsoft.com/office/drawing/2014/main" id="{3D38E3E8-F565-AA14-FE5C-DE2147E8562C}"/>
              </a:ext>
            </a:extLst>
          </p:cNvPr>
          <p:cNvSpPr>
            <a:spLocks noGrp="1"/>
          </p:cNvSpPr>
          <p:nvPr>
            <p:ph type="sldNum" idx="8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B1FD159-D33E-4507-8058-C7BA1089C42C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41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B4F7D7C-AAF7-4831-838B-57F0E13B840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A61432B-D805-4014-9031-0AF935A96B6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BF2930-4872-4028-BA2E-57BDED468E26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482AC6D-FAF5-49CE-A29E-E4909C9CC52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B778029-6C7A-410F-9F7D-D68A752F35A0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6AB17F-4620-4DAB-925E-9B695B5988F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30EAB40-1345-49D9-AEA5-EFB04737D1D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F19A397-D2A1-47E7-A8C4-A453E30ABEA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A630FEF-7C3C-45E3-B662-220E1B8EB4D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DB269C-B059-493C-B150-D40E39EB076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D7C2BC5-8D21-4C1B-B3AF-1628D4B8BD67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1A3ED43-E74C-4CA9-B8BA-6271E3F1B47E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5080" cy="1203840"/>
          </a:xfrm>
          <a:custGeom>
            <a:avLst/>
            <a:gdLst>
              <a:gd name="textAreaLeft" fmla="*/ 0 w 1405080"/>
              <a:gd name="textAreaRight" fmla="*/ 1411560 w 1405080"/>
              <a:gd name="textAreaTop" fmla="*/ 0 h 1203840"/>
              <a:gd name="textAreaBottom" fmla="*/ 1210320 h 120384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EEE3B270-6DF9-4B53-B173-8AF025EE03AE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0120" cy="1768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Técnico em Informática </a:t>
            </a:r>
            <a:r>
              <a:rPr lang="pt-BR" sz="2000" b="1" strike="noStrike" spc="-1">
                <a:solidFill>
                  <a:srgbClr val="FFDE59"/>
                </a:solidFill>
                <a:latin typeface="Trebuchet MS"/>
                <a:ea typeface="Overpass"/>
              </a:rPr>
              <a:t>UC13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115960" y="4136760"/>
            <a:ext cx="4887360" cy="8971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127;p1"/>
          <p:cNvCxnSpPr/>
          <p:nvPr/>
        </p:nvCxnSpPr>
        <p:spPr>
          <a:xfrm>
            <a:off x="1988280" y="-968400"/>
            <a:ext cx="6480" cy="158580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9" name="Google Shape;129;p1"/>
          <p:cNvSpPr/>
          <p:nvPr/>
        </p:nvSpPr>
        <p:spPr>
          <a:xfrm>
            <a:off x="5220000" y="1118520"/>
            <a:ext cx="1868760" cy="34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AULA 18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29;p 2"/>
          <p:cNvSpPr/>
          <p:nvPr/>
        </p:nvSpPr>
        <p:spPr>
          <a:xfrm>
            <a:off x="1080000" y="1599480"/>
            <a:ext cx="4851000" cy="34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rgbClr val="2A6099"/>
                </a:solidFill>
                <a:latin typeface="Comic Relief"/>
                <a:ea typeface="DejaVu Sans"/>
              </a:rPr>
              <a:t>Frase do dia: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tângulo 84"/>
          <p:cNvSpPr/>
          <p:nvPr/>
        </p:nvSpPr>
        <p:spPr>
          <a:xfrm>
            <a:off x="770040" y="2231280"/>
            <a:ext cx="5643000" cy="169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111111"/>
                </a:solidFill>
                <a:latin typeface="Arial"/>
                <a:ea typeface="DejaVu Sans"/>
              </a:rPr>
              <a:t>"Eu não falhei. Apenas encontrei 10.000 maneiras que não funcionam."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111111"/>
                </a:solidFill>
                <a:latin typeface="Arial"/>
                <a:ea typeface="DejaVu Sans"/>
              </a:rPr>
              <a:t>– Thomas Edison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ítulo 2"/>
          <p:cNvSpPr/>
          <p:nvPr/>
        </p:nvSpPr>
        <p:spPr>
          <a:xfrm>
            <a:off x="291960" y="189000"/>
            <a:ext cx="7477560" cy="89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aixaDeTexto 2"/>
          <p:cNvSpPr/>
          <p:nvPr/>
        </p:nvSpPr>
        <p:spPr>
          <a:xfrm rot="7200">
            <a:off x="290520" y="1147680"/>
            <a:ext cx="6185520" cy="92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Favor commitar tudo no repo pasta entregas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Imagem 1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39840" cy="3600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03E9B-F630-354E-DD97-15632FAB2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aixaDeTexto 15">
            <a:extLst>
              <a:ext uri="{FF2B5EF4-FFF2-40B4-BE49-F238E27FC236}">
                <a16:creationId xmlns:a16="http://schemas.microsoft.com/office/drawing/2014/main" id="{0E11D748-232D-CF19-42C0-3250FD263189}"/>
              </a:ext>
            </a:extLst>
          </p:cNvPr>
          <p:cNvSpPr/>
          <p:nvPr/>
        </p:nvSpPr>
        <p:spPr>
          <a:xfrm>
            <a:off x="291960" y="1165320"/>
            <a:ext cx="7627320" cy="13380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Boas Práticas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ítulo 16">
            <a:extLst>
              <a:ext uri="{FF2B5EF4-FFF2-40B4-BE49-F238E27FC236}">
                <a16:creationId xmlns:a16="http://schemas.microsoft.com/office/drawing/2014/main" id="{2C4AE2F2-1630-9862-5871-5A7790C35020}"/>
              </a:ext>
            </a:extLst>
          </p:cNvPr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Exceções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Imagem 20">
            <a:extLst>
              <a:ext uri="{FF2B5EF4-FFF2-40B4-BE49-F238E27FC236}">
                <a16:creationId xmlns:a16="http://schemas.microsoft.com/office/drawing/2014/main" id="{E59E0C87-C432-754C-C543-F9EF7E54026B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1080" y="901080"/>
            <a:ext cx="2140200" cy="36010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2322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aixaDeTexto 15"/>
          <p:cNvSpPr/>
          <p:nvPr/>
        </p:nvSpPr>
        <p:spPr>
          <a:xfrm>
            <a:off x="291960" y="1165320"/>
            <a:ext cx="762732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Boas Práticas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Seja específico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: Capture exceções específicas, evite except: genérico.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Use logging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: Registre erros para debug.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Finalize recursos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: Use finally para fechar arquivos/ conexões.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Documente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: Comente quais exceções sua função pode levantar.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Use exceções para tornar seu código confiável e legível!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ítulo 16"/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Exceções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Imagem 20"/>
          <p:cNvPicPr/>
          <p:nvPr/>
        </p:nvPicPr>
        <p:blipFill>
          <a:blip r:embed="rId2"/>
          <a:srcRect b="20507"/>
          <a:stretch/>
        </p:blipFill>
        <p:spPr>
          <a:xfrm>
            <a:off x="8101080" y="901080"/>
            <a:ext cx="2140200" cy="36010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45080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ítulo 4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Imagem 1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94" name="CaixaDeTexto 7"/>
          <p:cNvSpPr/>
          <p:nvPr/>
        </p:nvSpPr>
        <p:spPr>
          <a:xfrm>
            <a:off x="291960" y="1286640"/>
            <a:ext cx="6365880" cy="72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m 94"/>
          <p:cNvPicPr/>
          <p:nvPr/>
        </p:nvPicPr>
        <p:blipFill>
          <a:blip r:embed="rId3"/>
          <a:stretch/>
        </p:blipFill>
        <p:spPr>
          <a:xfrm>
            <a:off x="3420000" y="1641240"/>
            <a:ext cx="4250880" cy="3379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39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Imagem 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98" name="CaixaDeTexto 4"/>
          <p:cNvSpPr/>
          <p:nvPr/>
        </p:nvSpPr>
        <p:spPr>
          <a:xfrm>
            <a:off x="291960" y="1286640"/>
            <a:ext cx="76669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Em Python, todos os atributos e métodos são públicos por padrão, o que significa que podem ser acessados e modificados diretamente de fora da classe.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Para indicar que um atributo ou método é privado (ou seja, não deve ser acessado diretamente de fora da classe), utiliza-se um sublinhado duplo (__) antes do nome.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Imagem 9"/>
          <p:cNvPicPr/>
          <p:nvPr/>
        </p:nvPicPr>
        <p:blipFill>
          <a:blip r:embed="rId3"/>
          <a:stretch/>
        </p:blipFill>
        <p:spPr>
          <a:xfrm>
            <a:off x="2999160" y="3830400"/>
            <a:ext cx="5181480" cy="112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726D4-83D8-5B07-84BF-D286262C0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39">
            <a:extLst>
              <a:ext uri="{FF2B5EF4-FFF2-40B4-BE49-F238E27FC236}">
                <a16:creationId xmlns:a16="http://schemas.microsoft.com/office/drawing/2014/main" id="{A1C4350A-9B0C-9DC5-4D9A-0C4F30DF1969}"/>
              </a:ext>
            </a:extLst>
          </p:cNvPr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Video</a:t>
            </a:r>
            <a:r>
              <a:rPr lang="pt-BR" sz="54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Imagem 8">
            <a:extLst>
              <a:ext uri="{FF2B5EF4-FFF2-40B4-BE49-F238E27FC236}">
                <a16:creationId xmlns:a16="http://schemas.microsoft.com/office/drawing/2014/main" id="{B12BE99D-696B-5084-28F8-314E3A434556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98" name="CaixaDeTexto 4">
            <a:extLst>
              <a:ext uri="{FF2B5EF4-FFF2-40B4-BE49-F238E27FC236}">
                <a16:creationId xmlns:a16="http://schemas.microsoft.com/office/drawing/2014/main" id="{FD8B4C3B-36CF-5DE0-E58F-4416D7367AD5}"/>
              </a:ext>
            </a:extLst>
          </p:cNvPr>
          <p:cNvSpPr/>
          <p:nvPr/>
        </p:nvSpPr>
        <p:spPr>
          <a:xfrm>
            <a:off x="291960" y="1286640"/>
            <a:ext cx="7666920" cy="3823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https://www.youtube.com/watch?v=7avdgcSATXw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CFA8DCF-C0C1-0BFC-4A2F-C90B9D83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82" y="1988048"/>
            <a:ext cx="6942338" cy="36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2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ítulo 14"/>
          <p:cNvSpPr/>
          <p:nvPr/>
        </p:nvSpPr>
        <p:spPr>
          <a:xfrm>
            <a:off x="291960" y="32040"/>
            <a:ext cx="558612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Imagem 18"/>
          <p:cNvPicPr/>
          <p:nvPr/>
        </p:nvPicPr>
        <p:blipFill>
          <a:blip r:embed="rId3"/>
          <a:stretch/>
        </p:blipFill>
        <p:spPr>
          <a:xfrm rot="5400000">
            <a:off x="7715880" y="-111600"/>
            <a:ext cx="2972520" cy="3196440"/>
          </a:xfrm>
          <a:prstGeom prst="rect">
            <a:avLst/>
          </a:prstGeom>
          <a:ln w="0">
            <a:noFill/>
          </a:ln>
        </p:spPr>
      </p:pic>
      <p:sp>
        <p:nvSpPr>
          <p:cNvPr id="152" name="CaixaDeTexto 13"/>
          <p:cNvSpPr/>
          <p:nvPr/>
        </p:nvSpPr>
        <p:spPr>
          <a:xfrm>
            <a:off x="180000" y="900000"/>
            <a:ext cx="741816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Formar grupos de 2 ou 3 alunos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Criar um nome para o grupo e 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commitar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 um arquivo para cada grupo no GitHub com os participantes e nome do grupo.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7C0BE-02D0-8931-3A4E-6F8CA0D0B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ítulo 14">
            <a:extLst>
              <a:ext uri="{FF2B5EF4-FFF2-40B4-BE49-F238E27FC236}">
                <a16:creationId xmlns:a16="http://schemas.microsoft.com/office/drawing/2014/main" id="{7CAA4D6D-2F30-D684-1559-4B7A6E7A0876}"/>
              </a:ext>
            </a:extLst>
          </p:cNvPr>
          <p:cNvSpPr/>
          <p:nvPr/>
        </p:nvSpPr>
        <p:spPr>
          <a:xfrm>
            <a:off x="291960" y="32040"/>
            <a:ext cx="558612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Imagem 18">
            <a:extLst>
              <a:ext uri="{FF2B5EF4-FFF2-40B4-BE49-F238E27FC236}">
                <a16:creationId xmlns:a16="http://schemas.microsoft.com/office/drawing/2014/main" id="{89D3226B-0B98-7CFC-2769-16D3542F30AF}"/>
              </a:ext>
            </a:extLst>
          </p:cNvPr>
          <p:cNvPicPr/>
          <p:nvPr/>
        </p:nvPicPr>
        <p:blipFill>
          <a:blip r:embed="rId3"/>
          <a:stretch/>
        </p:blipFill>
        <p:spPr>
          <a:xfrm rot="5400000">
            <a:off x="7715880" y="-111600"/>
            <a:ext cx="2972520" cy="3196440"/>
          </a:xfrm>
          <a:prstGeom prst="rect">
            <a:avLst/>
          </a:prstGeom>
          <a:ln w="0">
            <a:noFill/>
          </a:ln>
        </p:spPr>
      </p:pic>
      <p:sp>
        <p:nvSpPr>
          <p:cNvPr id="152" name="CaixaDeTexto 13">
            <a:extLst>
              <a:ext uri="{FF2B5EF4-FFF2-40B4-BE49-F238E27FC236}">
                <a16:creationId xmlns:a16="http://schemas.microsoft.com/office/drawing/2014/main" id="{7CF542CA-473A-701F-A80D-9CAC6EFF1800}"/>
              </a:ext>
            </a:extLst>
          </p:cNvPr>
          <p:cNvSpPr/>
          <p:nvPr/>
        </p:nvSpPr>
        <p:spPr>
          <a:xfrm>
            <a:off x="180000" y="900000"/>
            <a:ext cx="7418160" cy="26122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Ativ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01 – Dada a aplicação Envio PIX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Corrija todos os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BUGs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Modifique a aplicação para aceitar chave aleatória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Lance a exceção personalizada quando necessário</a:t>
            </a: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Valide o CPF</a:t>
            </a: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Melhore o visual e utilidade 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da aplicação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853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6345</TotalTime>
  <Words>256</Words>
  <Application>Microsoft Office PowerPoint</Application>
  <PresentationFormat>Apresentação na tela (16:9)</PresentationFormat>
  <Paragraphs>41</Paragraphs>
  <Slides>10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Técnico em Informática UC13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74</cp:revision>
  <dcterms:modified xsi:type="dcterms:W3CDTF">2025-05-05T21:53:48Z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15</vt:i4>
  </property>
</Properties>
</file>