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25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7D4B633-6B85-4281-8C3C-BE2B02CEAC96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574560" y="1336680"/>
            <a:ext cx="6404760" cy="360288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3320" cy="42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168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467191-11FC-4D0F-AB20-C2181FC5D3B3}" type="slidenum"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b="0" lang="pt-B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DEF7DE-BCCF-4204-BAB4-1732B1B50FBC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F699E7-5B09-4D0F-BBD0-D34D852B4905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1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217440" y="812880"/>
            <a:ext cx="7124040" cy="400788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6920" cy="4810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0"/>
          </p:nvPr>
        </p:nvSpPr>
        <p:spPr>
          <a:xfrm>
            <a:off x="4278960" y="10157400"/>
            <a:ext cx="3279960" cy="53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C0B153-F003-4CBC-8EC3-68D37B1F5B44}" type="slidenum"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8631D6-3165-496F-B49D-F3FF243E43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E81D7B-411B-432B-9B67-0083010AAE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92F98A8-5574-41A8-AF55-41DFA8690F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A71929-1EC5-4C09-9321-19BD4FA974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EAB172-E26E-4555-A407-BA300C706A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57C5800-9D16-49E1-97BE-B1BF09E400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9822923-AF72-4964-BC96-9B595636A1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E18629-D361-40AC-88B5-0D4C82B694D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B9EC21-B923-4509-B22D-3229087D4B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E8B7CA-D273-43FC-9EF7-452114BD8A1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DCB6B5-CF95-419A-81DA-9CE825EFE7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FF9DB9-6746-4B87-B2E1-3D8219C8939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1;p20"/>
          <p:cNvSpPr/>
          <p:nvPr/>
        </p:nvSpPr>
        <p:spPr>
          <a:xfrm>
            <a:off x="7456680" y="1361520"/>
            <a:ext cx="1405440" cy="1204200"/>
          </a:xfrm>
          <a:custGeom>
            <a:avLst/>
            <a:gdLst>
              <a:gd name="textAreaLeft" fmla="*/ 0 w 1405440"/>
              <a:gd name="textAreaRight" fmla="*/ 1411560 w 1405440"/>
              <a:gd name="textAreaTop" fmla="*/ 0 h 1204200"/>
              <a:gd name="textAreaBottom" fmla="*/ 1210320 h 1204200"/>
            </a:gdLst>
            <a:ah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pt-BR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812F9C2-CC77-4680-A407-B8E93A7F3909}" type="slidenum">
              <a:rPr b="0" lang="pt-BR" sz="1400" spc="-1" strike="noStrike">
                <a:solidFill>
                  <a:srgbClr val="000000"/>
                </a:solidFill>
                <a:latin typeface="Arial"/>
                <a:ea typeface="Arial"/>
              </a:rPr>
              <a:t>&lt;number&gt;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pt-B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pt-B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0480" cy="17690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b="1" lang="pt-BR" sz="2000" spc="-1" strike="noStrike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7720" cy="8974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600" spc="-1" strike="noStrike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b="0" lang="pt-BR" sz="1200" spc="-1" strike="noStrike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b="0" lang="pt-BR" sz="1200" spc="-1" strike="noStrike" u="sng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6120" cy="158544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69120" cy="34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chemeClr val="dk1"/>
                </a:solidFill>
                <a:latin typeface="Trebuchet MS"/>
                <a:ea typeface="Overpass"/>
              </a:rPr>
              <a:t>AULA 17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1360" cy="3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2000" spc="-1" strike="noStrike">
                <a:solidFill>
                  <a:srgbClr val="2a6099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3360" cy="169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11111"/>
                </a:solidFill>
                <a:latin typeface="Arial"/>
                <a:ea typeface="DejaVu Sans"/>
              </a:rPr>
              <a:t>Everything is theoretically impossible, until it is done.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ixaDeTexto 15"/>
          <p:cNvSpPr/>
          <p:nvPr/>
        </p:nvSpPr>
        <p:spPr>
          <a:xfrm>
            <a:off x="291960" y="1165320"/>
            <a:ext cx="762768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Boas Práticas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Seja específico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Capture exceções específicas, evite except: genérico.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Use logging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Registre erros para debug.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Finalize recursos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Use finally para fechar arquivos/ conexões.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Documente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Comente quais exceções sua função pode levantar.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Use exceções para tornar seu código confiável e legível!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ítulo 16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Imagem 2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aixaDeTexto 6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saida 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ítulo 3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Imagem 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6666120" cy="184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aixaDeTexto 3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diferença entre try/except e if/else?: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ítulo 1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Imagem 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aixaDeTexto 16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saida 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ítulo 1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agem 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6494760" cy="18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aixaDeTexto 19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O que é um ZeroDivisionError?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ítulo 19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m 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aixaDeTexto 17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saida de: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ítulo 17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Imagem 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540000" y="1800000"/>
            <a:ext cx="6447240" cy="1713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aixaDeTexto 20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acessar a mensagem de uma exceção?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ítulo 20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4" name="Imagem 1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aixaDeTexto 18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Para que serve o else em um try/except?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ítulo 18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Imagem 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aixaDeTexto 23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O que faz o finally?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ítulo 23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0" name="Imagem 2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aixaDeTexto 21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Qual a ordem correta dos blocos de Exception no PY?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ítulo 21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Imagem 2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aixaDeTexto 4"/>
          <p:cNvSpPr/>
          <p:nvPr/>
        </p:nvSpPr>
        <p:spPr>
          <a:xfrm>
            <a:off x="291960" y="1165320"/>
            <a:ext cx="780768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Exceções são erros que ocorrem durante a execução de um programa, interrompendo o fluxo normal do código.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Elas são usadas para lidar com situações inesperadas, como divisão por zero, acesso a índices inválidos, tentativa de abrir um arquivo que não existe, e outros.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Objetivo: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Interromper o fluxo normal do programa quando algo inesperado acontece.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Permitir que o programador trate o erro de forma controlada.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ítulo 4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Imagem 9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aixaDeTexto 24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criar uma exceção personalizada?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ítulo 24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Imagem 2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aixaDeTexto 25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criar uma exceção personalizada?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ítulo 2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2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572760" y="1709280"/>
            <a:ext cx="4647240" cy="11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aixaDeTexto 22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capturar uma exceção personalizada?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ítulo 22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22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aixaDeTexto 26"/>
          <p:cNvSpPr/>
          <p:nvPr/>
        </p:nvSpPr>
        <p:spPr>
          <a:xfrm>
            <a:off x="291960" y="1165320"/>
            <a:ext cx="7627680" cy="4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Como capturar qualquer exceção?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ítulo 26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Perguntas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Imagem 2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ítulo 14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Imagem 18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169" name="CaixaDeTexto 13"/>
          <p:cNvSpPr/>
          <p:nvPr/>
        </p:nvSpPr>
        <p:spPr>
          <a:xfrm>
            <a:off x="180000" y="900000"/>
            <a:ext cx="741852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01 –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SEM USAR IA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Crie uma exceção personalizada: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a classe IdadeInvalida herdando de Exception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Faça uma função que valide idades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Lance a exceção personalizada quando necessário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ítulo 6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3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172" name="CaixaDeTexto 5"/>
          <p:cNvSpPr/>
          <p:nvPr/>
        </p:nvSpPr>
        <p:spPr>
          <a:xfrm>
            <a:off x="180000" y="900000"/>
            <a:ext cx="7418520" cy="22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02 – </a:t>
            </a:r>
            <a:r>
              <a:rPr b="0" lang="pt-BR" sz="1800" spc="-1" strike="noStrike">
                <a:solidFill>
                  <a:srgbClr val="ff0000"/>
                </a:solidFill>
                <a:latin typeface="Arial"/>
                <a:ea typeface="Calibri"/>
              </a:rPr>
              <a:t>SEM USAR IA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Crie uma validação de senha com exceção personalizada: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Crie SenhaFracaError herdando de Exception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Valide mínimo 8 caracteres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Lance a exceção se não atender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ítulo 7"/>
          <p:cNvSpPr/>
          <p:nvPr/>
        </p:nvSpPr>
        <p:spPr>
          <a:xfrm>
            <a:off x="291960" y="32040"/>
            <a:ext cx="5586480" cy="89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Imagem 12" descr=""/>
          <p:cNvPicPr/>
          <p:nvPr/>
        </p:nvPicPr>
        <p:blipFill>
          <a:blip r:embed="rId1"/>
          <a:stretch/>
        </p:blipFill>
        <p:spPr>
          <a:xfrm rot="5400000">
            <a:off x="7715520" y="-111600"/>
            <a:ext cx="2972880" cy="3196800"/>
          </a:xfrm>
          <a:prstGeom prst="rect">
            <a:avLst/>
          </a:prstGeom>
          <a:ln w="0">
            <a:noFill/>
          </a:ln>
        </p:spPr>
      </p:pic>
      <p:sp>
        <p:nvSpPr>
          <p:cNvPr id="175" name="CaixaDeTexto 14"/>
          <p:cNvSpPr/>
          <p:nvPr/>
        </p:nvSpPr>
        <p:spPr>
          <a:xfrm>
            <a:off x="180000" y="900000"/>
            <a:ext cx="7418520" cy="22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Ativ 03 – Dada a aplicação Mural implemente melhorias: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Valide o tamanho dos campos (usando exceções)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Melhore a formatação da data da postagem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Melhore o visual, mude cores, tamanhos, etc.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Implemente uma funcionalidade da sua escolha.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ítulo 2"/>
          <p:cNvSpPr/>
          <p:nvPr/>
        </p:nvSpPr>
        <p:spPr>
          <a:xfrm>
            <a:off x="291960" y="189000"/>
            <a:ext cx="7477920" cy="89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4200" spc="-1" strike="noStrike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aixaDeTexto 2"/>
          <p:cNvSpPr/>
          <p:nvPr/>
        </p:nvSpPr>
        <p:spPr>
          <a:xfrm rot="7200">
            <a:off x="290520" y="1148040"/>
            <a:ext cx="618588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600" spc="-1" strike="noStrike">
                <a:solidFill>
                  <a:srgbClr val="01498e"/>
                </a:solidFill>
                <a:latin typeface="Arial"/>
                <a:ea typeface="Calibri"/>
              </a:rPr>
              <a:t>Favor commitar tudo no repo pasta entregas</a:t>
            </a: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11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071560" y="316800"/>
            <a:ext cx="2140200" cy="360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ixaDeTexto 7"/>
          <p:cNvSpPr/>
          <p:nvPr/>
        </p:nvSpPr>
        <p:spPr>
          <a:xfrm>
            <a:off x="291960" y="1165320"/>
            <a:ext cx="7808760" cy="355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Tratamento de erros são divididos em duas partes: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Levantamento de exceção (raise)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o programa identifica o problema que impossibilita a continuação normal.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Captura de exceção (try-except)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prevemos que uma sobrotina pode gerar um erro, queremos definir uma ação corretiva ou informar o usuário sobre o erro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ítulo 8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Imagem 8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aixaDeTexto 9"/>
          <p:cNvSpPr/>
          <p:nvPr/>
        </p:nvSpPr>
        <p:spPr>
          <a:xfrm>
            <a:off x="291960" y="1165320"/>
            <a:ext cx="6366600" cy="29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Tipos Comuns de Exceções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ZeroDivisionError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Divisão por zero.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ValueError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Valor inválido para uma operação.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TypeError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Operação com tipo incorreto.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IndexError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Índice fora do intervalo de uma lista.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KeyError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Chave não encontrada em um dicionário.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11111"/>
                </a:solidFill>
                <a:latin typeface="Arial"/>
                <a:ea typeface="Calibri"/>
              </a:rPr>
              <a:t>FileNotFoundError</a:t>
            </a: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: Arquivo não encontrado.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ítulo 10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Exceções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14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aixaDeTexto 1"/>
          <p:cNvSpPr/>
          <p:nvPr/>
        </p:nvSpPr>
        <p:spPr>
          <a:xfrm>
            <a:off x="291960" y="1165320"/>
            <a:ext cx="76276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Captura ou tratamento de exceções: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Após o except precisamos informar o tipo da exceção que vamos pegar (classe) ex: </a:t>
            </a:r>
            <a:r>
              <a:rPr b="0" lang="pt-BR" sz="1800" spc="-1" strike="noStrike">
                <a:solidFill>
                  <a:srgbClr val="ff5429"/>
                </a:solidFill>
                <a:latin typeface="Arial"/>
                <a:ea typeface="Calibri"/>
              </a:rPr>
              <a:t>except TipoExcecao: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Podemos também usar multimpos except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Para pegar qualquer excecão, usamos o tipo genérico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ex: </a:t>
            </a:r>
            <a:r>
              <a:rPr b="0" lang="pt-BR" sz="1800" spc="-1" strike="noStrike">
                <a:solidFill>
                  <a:srgbClr val="ff5429"/>
                </a:solidFill>
                <a:latin typeface="Arial"/>
                <a:ea typeface="Calibri"/>
              </a:rPr>
              <a:t>except Exception: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ítulo 5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try/except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Imagem 10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509040" y="3183480"/>
            <a:ext cx="4170600" cy="185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aixaDeTexto 8"/>
          <p:cNvSpPr/>
          <p:nvPr/>
        </p:nvSpPr>
        <p:spPr>
          <a:xfrm>
            <a:off x="291960" y="1165320"/>
            <a:ext cx="76276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Captura ou tratamento de exceções: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Cada Exceção pode conter uma mensagem de erro util, para pega-la utilizamos o </a:t>
            </a:r>
            <a:r>
              <a:rPr b="0" lang="pt-BR" sz="1800" spc="-1" strike="noStrike">
                <a:solidFill>
                  <a:srgbClr val="ff5429"/>
                </a:solidFill>
                <a:latin typeface="Arial"/>
                <a:ea typeface="Calibri"/>
              </a:rPr>
              <a:t>as x </a:t>
            </a: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para capturar na variavel x a exceção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ítulo 9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try/except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Imagem 13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36360" y="2720520"/>
            <a:ext cx="9143280" cy="12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aixaDeTexto 10"/>
          <p:cNvSpPr/>
          <p:nvPr/>
        </p:nvSpPr>
        <p:spPr>
          <a:xfrm>
            <a:off x="291960" y="1165320"/>
            <a:ext cx="76276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Else e Finally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Else: Executado se nenhuma exceção ocorrer.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2a6099"/>
                </a:solidFill>
                <a:latin typeface="Arial"/>
                <a:ea typeface="Calibri"/>
              </a:rPr>
              <a:t>Finally: Sempre executado, independente de erro.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ítulo 11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try/except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Imagem 15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63680" y="2340000"/>
            <a:ext cx="7637040" cy="243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aixaDeTexto 11"/>
          <p:cNvSpPr/>
          <p:nvPr/>
        </p:nvSpPr>
        <p:spPr>
          <a:xfrm>
            <a:off x="291960" y="1165320"/>
            <a:ext cx="7627680" cy="198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Levantando Exceções (raise)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o programa identifica o problema que impossibilita a continuação normal.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Nesse caso causamos o erro que pode ser capturado por um bloco try-except anterior no código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ítulo 12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raise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Imagem 16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360000" y="3565080"/>
            <a:ext cx="5979960" cy="684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aixaDeTexto 12"/>
          <p:cNvSpPr/>
          <p:nvPr/>
        </p:nvSpPr>
        <p:spPr>
          <a:xfrm>
            <a:off x="291960" y="1165320"/>
            <a:ext cx="7627680" cy="103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Exceções personalizadas: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Quando não existe ou queremos personalisar o erro a ser causado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1498e"/>
                </a:solidFill>
                <a:latin typeface="Arial"/>
                <a:ea typeface="Calibri"/>
              </a:rPr>
              <a:t>Criamos uma classe vazia que extende a classe </a:t>
            </a:r>
            <a:r>
              <a:rPr b="0" lang="pt-BR" sz="1800" spc="-1" strike="noStrike">
                <a:solidFill>
                  <a:srgbClr val="ff5429"/>
                </a:solidFill>
                <a:latin typeface="Arial"/>
                <a:ea typeface="Calibri"/>
              </a:rPr>
              <a:t>Exception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ítulo 13"/>
          <p:cNvSpPr/>
          <p:nvPr/>
        </p:nvSpPr>
        <p:spPr>
          <a:xfrm>
            <a:off x="291960" y="189000"/>
            <a:ext cx="7481880" cy="90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r>
              <a:rPr b="1" lang="pt-BR" sz="5400" spc="-1" strike="noStrike">
                <a:solidFill>
                  <a:srgbClr val="002060"/>
                </a:solidFill>
                <a:latin typeface="Overpass"/>
                <a:ea typeface="Overpass"/>
              </a:rPr>
              <a:t>raise </a:t>
            </a: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5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9" name="Imagem 17" descr=""/>
          <p:cNvPicPr/>
          <p:nvPr/>
        </p:nvPicPr>
        <p:blipFill>
          <a:blip r:embed="rId1"/>
          <a:srcRect l="0" t="0" r="0" b="20507"/>
          <a:stretch/>
        </p:blipFill>
        <p:spPr>
          <a:xfrm>
            <a:off x="8101080" y="901080"/>
            <a:ext cx="2140560" cy="360144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>
            <a:off x="502560" y="2722320"/>
            <a:ext cx="5437080" cy="123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6179</TotalTime>
  <Application>LibreOffice/7.5.5.2$Linux_X86_64 LibreOffice_project/50$Build-2</Application>
  <AppVersion>15.0000</AppVersion>
  <Words>283</Words>
  <Paragraphs>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Viviane</dc:creator>
  <dc:description/>
  <dc:language>pt-BR</dc:language>
  <cp:lastModifiedBy/>
  <dcterms:modified xsi:type="dcterms:W3CDTF">2025-04-30T16:37:47Z</dcterms:modified>
  <cp:revision>71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15</vt:i4>
  </property>
</Properties>
</file>