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69" r:id="rId4"/>
    <p:sldId id="270" r:id="rId5"/>
    <p:sldId id="272" r:id="rId6"/>
    <p:sldId id="271" r:id="rId7"/>
    <p:sldId id="288" r:id="rId8"/>
    <p:sldId id="258" r:id="rId9"/>
    <p:sldId id="291" r:id="rId10"/>
    <p:sldId id="292" r:id="rId11"/>
    <p:sldId id="259" r:id="rId12"/>
    <p:sldId id="289" r:id="rId13"/>
    <p:sldId id="268" r:id="rId14"/>
    <p:sldId id="290" r:id="rId15"/>
    <p:sldId id="260" r:id="rId16"/>
  </p:sldIdLst>
  <p:sldSz cx="9144000" cy="5143500" type="screen16x9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85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3DBC3088-E123-44D0-B5BB-28B156821A57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6675"/>
            <a:ext cx="6405563" cy="3603625"/>
          </a:xfrm>
          <a:prstGeom prst="rect">
            <a:avLst/>
          </a:prstGeom>
          <a:ln w="0">
            <a:noFill/>
          </a:ln>
        </p:spPr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4040" cy="42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7"/>
          </p:nvPr>
        </p:nvSpPr>
        <p:spPr>
          <a:xfrm>
            <a:off x="4281480" y="10155240"/>
            <a:ext cx="3272400" cy="532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B07A173-A4F9-4B22-B279-F935EFA09634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pPr indent="0" algn="r">
              <a:buNone/>
            </a:pPr>
            <a:fld id="{3DBC3088-E123-44D0-B5BB-28B156821A57}" type="slidenum">
              <a:rPr lang="pt-BR" sz="1400" b="0" strike="noStrike" spc="-1" smtClean="0">
                <a:solidFill>
                  <a:srgbClr val="000000"/>
                </a:solidFill>
                <a:latin typeface="Times New Roman"/>
              </a:rPr>
              <a:t>7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964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7C9A332-5880-4E9D-89D6-E4A715B7B165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B6E8322-DAEA-45FB-8762-683786860A6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FD5EA64-F9A5-4A1B-99BD-2D7EA798501D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FE1E8FF-D279-4AF8-8647-D8935E6CF77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1F345C4-9704-467A-AC68-1703D38B2703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E700C77-AC8C-49AB-B2C1-887941E7932D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381ECA0-5E8B-49EE-B51B-F7A7D83E2A19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E4DD93B-70AD-4356-B35B-0935D908DDB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EBAF31C-7DCF-47FA-A2B3-77BBF502D950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BB8EB22-DCBC-42B0-B631-6B8586604D06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7E45C96-DC77-4949-9346-177FEDA753F7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A3F744C-BDA0-4EC4-A571-41F1D54DD6B6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;p20"/>
          <p:cNvSpPr/>
          <p:nvPr/>
        </p:nvSpPr>
        <p:spPr>
          <a:xfrm>
            <a:off x="7456680" y="1361520"/>
            <a:ext cx="1406160" cy="1204920"/>
          </a:xfrm>
          <a:custGeom>
            <a:avLst/>
            <a:gdLst>
              <a:gd name="textAreaLeft" fmla="*/ 0 w 1406160"/>
              <a:gd name="textAreaRight" fmla="*/ 1411560 w 1406160"/>
              <a:gd name="textAreaTop" fmla="*/ 0 h 1204920"/>
              <a:gd name="textAreaBottom" fmla="*/ 1210320 h 1204920"/>
            </a:gdLst>
            <a:ahLst/>
            <a:cxnLst/>
            <a:rect l="textAreaLeft" t="textAreaTop" r="textAreaRight" b="textAreaBottom"/>
            <a:pathLst>
              <a:path w="50808" h="43566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029875AE-5D6F-42FD-9AE2-B72AED4F28B7}" type="slidenum"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900000" y="565560"/>
            <a:ext cx="8071200" cy="17697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Trebuchet MS"/>
                <a:ea typeface="Overpass"/>
              </a:rPr>
              <a:t>Técnico em Informática </a:t>
            </a:r>
            <a:r>
              <a:rPr lang="pt-BR" sz="2000" b="1" strike="noStrike" spc="-1">
                <a:solidFill>
                  <a:srgbClr val="FFDE59"/>
                </a:solidFill>
                <a:latin typeface="Trebuchet MS"/>
                <a:ea typeface="Overpass"/>
              </a:rPr>
              <a:t>UC13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115960" y="4136760"/>
            <a:ext cx="4888440" cy="8982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600" b="0" strike="noStrike" spc="-1">
                <a:solidFill>
                  <a:schemeClr val="dk2"/>
                </a:solidFill>
                <a:latin typeface="Trebuchet MS"/>
                <a:ea typeface="Overpass"/>
              </a:rPr>
              <a:t>Prof. Daniel Mesquita </a:t>
            </a:r>
            <a:r>
              <a:rPr lang="pt-BR" sz="1200" b="0" strike="noStrike" spc="-1">
                <a:solidFill>
                  <a:schemeClr val="dk2"/>
                </a:solidFill>
                <a:latin typeface="Overpass"/>
                <a:ea typeface="Overpass"/>
              </a:rPr>
              <a:t>        </a:t>
            </a:r>
            <a:r>
              <a:rPr lang="pt-BR" sz="1200" b="0" u="sng" strike="noStrike" spc="-1">
                <a:solidFill>
                  <a:schemeClr val="hlink"/>
                </a:solidFill>
                <a:uFillTx/>
                <a:latin typeface="Overpass"/>
                <a:ea typeface="Overpass"/>
              </a:rPr>
              <a:t>danielme17@gmail.com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8" name="Google Shape;127;p1"/>
          <p:cNvCxnSpPr/>
          <p:nvPr/>
        </p:nvCxnSpPr>
        <p:spPr>
          <a:xfrm>
            <a:off x="1988280" y="-968400"/>
            <a:ext cx="5400" cy="1584720"/>
          </a:xfrm>
          <a:prstGeom prst="straightConnector1">
            <a:avLst/>
          </a:prstGeom>
          <a:ln w="28575">
            <a:solidFill>
              <a:srgbClr val="F8931D"/>
            </a:solidFill>
            <a:round/>
          </a:ln>
        </p:spPr>
      </p:cxnSp>
      <p:sp>
        <p:nvSpPr>
          <p:cNvPr id="89" name="Google Shape;129;p1"/>
          <p:cNvSpPr/>
          <p:nvPr/>
        </p:nvSpPr>
        <p:spPr>
          <a:xfrm>
            <a:off x="5220000" y="1118520"/>
            <a:ext cx="1869840" cy="34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 dirty="0">
                <a:solidFill>
                  <a:schemeClr val="dk1"/>
                </a:solidFill>
                <a:latin typeface="Trebuchet MS"/>
                <a:ea typeface="Overpass"/>
              </a:rPr>
              <a:t>AULA 15</a:t>
            </a:r>
            <a:br>
              <a:rPr sz="2000" dirty="0"/>
            </a:b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129;p 2"/>
          <p:cNvSpPr/>
          <p:nvPr/>
        </p:nvSpPr>
        <p:spPr>
          <a:xfrm>
            <a:off x="1080000" y="1599480"/>
            <a:ext cx="4852080" cy="34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Comic Relief"/>
                <a:ea typeface="DejaVu Sans"/>
              </a:rPr>
              <a:t>Frase do dia:</a:t>
            </a:r>
            <a:br>
              <a:rPr sz="2000"/>
            </a:b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Retângulo 84"/>
          <p:cNvSpPr/>
          <p:nvPr/>
        </p:nvSpPr>
        <p:spPr>
          <a:xfrm>
            <a:off x="770040" y="2231280"/>
            <a:ext cx="5644080" cy="169648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Ciência é a crença na ignorância dos especialistas.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ítulo 3"/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 dirty="0">
                <a:solidFill>
                  <a:srgbClr val="002060"/>
                </a:solidFill>
                <a:latin typeface="Overpass"/>
                <a:ea typeface="Overpass"/>
              </a:rPr>
              <a:t>POO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Imagem 5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3440" cy="3604320"/>
          </a:xfrm>
          <a:prstGeom prst="rect">
            <a:avLst/>
          </a:prstGeom>
          <a:ln w="0">
            <a:noFill/>
          </a:ln>
        </p:spPr>
      </p:pic>
      <p:sp>
        <p:nvSpPr>
          <p:cNvPr id="140" name="CaixaDeTexto 2"/>
          <p:cNvSpPr/>
          <p:nvPr/>
        </p:nvSpPr>
        <p:spPr>
          <a:xfrm>
            <a:off x="139384" y="1014243"/>
            <a:ext cx="7694640" cy="26122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O que é Herança ou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Poliformismo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Etimologia: "Poli" (muitas) + "</a:t>
            </a:r>
            <a:r>
              <a:rPr lang="pt-BR" spc="-1" dirty="0" err="1">
                <a:solidFill>
                  <a:srgbClr val="01498E"/>
                </a:solidFill>
                <a:latin typeface="Arial"/>
                <a:ea typeface="Calibri"/>
              </a:rPr>
              <a:t>morphos</a:t>
            </a: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" (formas)</a:t>
            </a:r>
            <a:endParaRPr lang="pt-BR" b="0" strike="noStrike" spc="-1" dirty="0">
              <a:solidFill>
                <a:srgbClr val="01498E"/>
              </a:solidFill>
              <a:latin typeface="Arial"/>
              <a:ea typeface="Calibri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É um conceito fundamental da programação orientada a objetos (POO) que permite que uma classe (chamada classe filha ou subclasse) herde atributos e métodos de outra classe (chamada classe pai ou superclasse). Isso promove a reutilização de código e a organização hierárquica.</a:t>
            </a:r>
            <a:endParaRPr lang="pt-BR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Imagem 6"/>
          <p:cNvPicPr/>
          <p:nvPr/>
        </p:nvPicPr>
        <p:blipFill>
          <a:blip r:embed="rId3"/>
          <a:stretch/>
        </p:blipFill>
        <p:spPr>
          <a:xfrm>
            <a:off x="3029204" y="3281040"/>
            <a:ext cx="5381640" cy="1923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2DDA8-4384-78B4-4078-66E4D0DB0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ítulo 3">
            <a:extLst>
              <a:ext uri="{FF2B5EF4-FFF2-40B4-BE49-F238E27FC236}">
                <a16:creationId xmlns:a16="http://schemas.microsoft.com/office/drawing/2014/main" id="{78640561-72A9-0EF8-7E9B-EE10A07C789F}"/>
              </a:ext>
            </a:extLst>
          </p:cNvPr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 dirty="0">
                <a:solidFill>
                  <a:srgbClr val="002060"/>
                </a:solidFill>
                <a:latin typeface="Overpass"/>
                <a:ea typeface="Overpass"/>
              </a:rPr>
              <a:t>POO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Imagem 5">
            <a:extLst>
              <a:ext uri="{FF2B5EF4-FFF2-40B4-BE49-F238E27FC236}">
                <a16:creationId xmlns:a16="http://schemas.microsoft.com/office/drawing/2014/main" id="{9BADE239-2420-7BEA-91DD-8D4C5DB66A96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3440" cy="3604320"/>
          </a:xfrm>
          <a:prstGeom prst="rect">
            <a:avLst/>
          </a:prstGeom>
          <a:ln w="0">
            <a:noFill/>
          </a:ln>
        </p:spPr>
      </p:pic>
      <p:sp>
        <p:nvSpPr>
          <p:cNvPr id="140" name="CaixaDeTexto 2">
            <a:extLst>
              <a:ext uri="{FF2B5EF4-FFF2-40B4-BE49-F238E27FC236}">
                <a16:creationId xmlns:a16="http://schemas.microsoft.com/office/drawing/2014/main" id="{E209B511-7F35-6737-52B0-D301FF23993E}"/>
              </a:ext>
            </a:extLst>
          </p:cNvPr>
          <p:cNvSpPr/>
          <p:nvPr/>
        </p:nvSpPr>
        <p:spPr>
          <a:xfrm>
            <a:off x="139384" y="1014243"/>
            <a:ext cx="7694640" cy="10194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Exemplo usando animais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Cada </a:t>
            </a: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aluno</a:t>
            </a: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uma linha</a:t>
            </a:r>
            <a:endParaRPr lang="pt-BR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DC89F04-3897-42DD-DA32-5A946A4F0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433" y="380694"/>
            <a:ext cx="5534797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76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B039B-E049-7CA8-2A41-6813E41A4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34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AB0D5-EEF0-139B-A05F-AE68C4F59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09DBEB-9222-CA9B-D71C-A8BE5DDC4C67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293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ítulo 2"/>
          <p:cNvSpPr/>
          <p:nvPr/>
        </p:nvSpPr>
        <p:spPr>
          <a:xfrm>
            <a:off x="291960" y="189000"/>
            <a:ext cx="7478640" cy="89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Boa noite!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aixaDeTexto 2"/>
          <p:cNvSpPr/>
          <p:nvPr/>
        </p:nvSpPr>
        <p:spPr>
          <a:xfrm rot="7200">
            <a:off x="290520" y="1148760"/>
            <a:ext cx="6186600" cy="92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>
                <a:solidFill>
                  <a:srgbClr val="01498E"/>
                </a:solidFill>
                <a:latin typeface="Arial"/>
                <a:ea typeface="Calibri"/>
              </a:rPr>
              <a:t>Favor salvar o conteúdo de hoje pois vamos utilizar. 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Imagem 11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0920" cy="3601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9EB72-93BD-92AA-3F43-1D97A4E0B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ítulo 18">
            <a:extLst>
              <a:ext uri="{FF2B5EF4-FFF2-40B4-BE49-F238E27FC236}">
                <a16:creationId xmlns:a16="http://schemas.microsoft.com/office/drawing/2014/main" id="{14DBF714-69D9-2E62-7AA9-49DF46AF8CC6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Flask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Imagem 24">
            <a:extLst>
              <a:ext uri="{FF2B5EF4-FFF2-40B4-BE49-F238E27FC236}">
                <a16:creationId xmlns:a16="http://schemas.microsoft.com/office/drawing/2014/main" id="{4213FC0D-AD08-FC5F-756B-243D164C98D9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0" name="CaixaDeTexto 18">
            <a:extLst>
              <a:ext uri="{FF2B5EF4-FFF2-40B4-BE49-F238E27FC236}">
                <a16:creationId xmlns:a16="http://schemas.microsoft.com/office/drawing/2014/main" id="{CA22EF1A-E4A9-1997-201C-B5C9D80F741E}"/>
              </a:ext>
            </a:extLst>
          </p:cNvPr>
          <p:cNvSpPr/>
          <p:nvPr/>
        </p:nvSpPr>
        <p:spPr>
          <a:xfrm>
            <a:off x="291960" y="1113480"/>
            <a:ext cx="7692480" cy="418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Estrutura Básica de um Projeto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Flask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: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app.py: Ponto de entrada da aplicação.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templates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/: Local onde salvamos o esqueleto HTML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daas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nossas paginas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static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/ :Arquivos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Estaticos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como downloads,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css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. (conteúdo não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dinamico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)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Imagem 230">
            <a:extLst>
              <a:ext uri="{FF2B5EF4-FFF2-40B4-BE49-F238E27FC236}">
                <a16:creationId xmlns:a16="http://schemas.microsoft.com/office/drawing/2014/main" id="{18302B2C-6955-D1FE-0F11-FE3DDE71623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82640" y="3310560"/>
            <a:ext cx="2636640" cy="11887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84834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F2E84-9BBE-9182-695B-ED110880D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C49090E1-DAE1-082F-E92E-4B03D74B9FB9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Flask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AC3060AE-CFFB-1EA2-B06D-0509FB43E440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A08779A7-EB61-F7BE-C8A5-DFB2DB295D2A}"/>
              </a:ext>
            </a:extLst>
          </p:cNvPr>
          <p:cNvSpPr/>
          <p:nvPr/>
        </p:nvSpPr>
        <p:spPr>
          <a:xfrm>
            <a:off x="291960" y="1113480"/>
            <a:ext cx="7692480" cy="355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Rotas: Como o Flask Responde a URLs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uma rota?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Mapeia uma URL para uma função.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Exemplo de rota dinâmica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Imagem 238">
            <a:extLst>
              <a:ext uri="{FF2B5EF4-FFF2-40B4-BE49-F238E27FC236}">
                <a16:creationId xmlns:a16="http://schemas.microsoft.com/office/drawing/2014/main" id="{A9849003-1F72-5D8C-0018-8A41F434B7D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60000" y="3420000"/>
            <a:ext cx="9142920" cy="8082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244748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42D77-449A-3C94-7818-23395F724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CB577511-D47A-2478-17DA-6F844345644D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Flask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B8106FAC-5F59-0A08-E88C-510BC0A1B640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3E923EEF-1F41-BBC1-7F88-68122ADCA026}"/>
              </a:ext>
            </a:extLst>
          </p:cNvPr>
          <p:cNvSpPr/>
          <p:nvPr/>
        </p:nvSpPr>
        <p:spPr>
          <a:xfrm>
            <a:off x="291960" y="1113480"/>
            <a:ext cx="7692480" cy="16565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Exemplo básico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9A25C41-382D-9A7D-9953-77F055A89ED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8480" y="1532427"/>
            <a:ext cx="7479000" cy="36021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59449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39127-5F79-919B-67AE-DE0259F6F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BCA1F5A9-401C-5E0D-024D-A9BE35EF348C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Flask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A8EA9808-4A56-FB7C-21C5-389A8002D42E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DC2EEB46-1699-F75D-9EB9-B80A78F5BD8D}"/>
              </a:ext>
            </a:extLst>
          </p:cNvPr>
          <p:cNvSpPr/>
          <p:nvPr/>
        </p:nvSpPr>
        <p:spPr>
          <a:xfrm>
            <a:off x="291960" y="1113480"/>
            <a:ext cx="7692480" cy="19751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Como utilizar uma variável dentro de um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template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?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DE164E8-925B-B432-A74B-7D39A9538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84" y="1619956"/>
            <a:ext cx="6830378" cy="96215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77D73E8-8EB9-1921-97A7-5924B70CA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884" y="2937752"/>
            <a:ext cx="6849431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4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B2216-17F4-184E-2524-7CF9087FA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BCC5D4B9-3EEE-DBF4-7DE2-1158BB83518A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Flask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41096ABC-2C91-1BCE-42F2-4744D03D43C3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3C362017-8EA3-AE59-2770-09791F202E3E}"/>
              </a:ext>
            </a:extLst>
          </p:cNvPr>
          <p:cNvSpPr/>
          <p:nvPr/>
        </p:nvSpPr>
        <p:spPr>
          <a:xfrm>
            <a:off x="291960" y="1113480"/>
            <a:ext cx="7692480" cy="19751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Como criar uma rota que processa o retorno de um formulário: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6F45AC8-1381-CEA3-99A2-1F91F8C23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89" y="1632579"/>
            <a:ext cx="7497221" cy="132416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FE7D66-AE66-F182-13E5-E4948CFA6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89" y="3388299"/>
            <a:ext cx="6258798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8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ítulo 3"/>
          <p:cNvSpPr/>
          <p:nvPr/>
        </p:nvSpPr>
        <p:spPr>
          <a:xfrm>
            <a:off x="291960" y="32040"/>
            <a:ext cx="5587200" cy="8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Imagem 1"/>
          <p:cNvPicPr/>
          <p:nvPr/>
        </p:nvPicPr>
        <p:blipFill>
          <a:blip r:embed="rId3"/>
          <a:stretch/>
        </p:blipFill>
        <p:spPr>
          <a:xfrm rot="5400000">
            <a:off x="7714800" y="-111600"/>
            <a:ext cx="2973600" cy="3197520"/>
          </a:xfrm>
          <a:prstGeom prst="rect">
            <a:avLst/>
          </a:prstGeom>
          <a:ln w="0">
            <a:noFill/>
          </a:ln>
        </p:spPr>
      </p:pic>
      <p:sp>
        <p:nvSpPr>
          <p:cNvPr id="97" name="CaixaDeTexto 3"/>
          <p:cNvSpPr/>
          <p:nvPr/>
        </p:nvSpPr>
        <p:spPr>
          <a:xfrm>
            <a:off x="180000" y="900000"/>
            <a:ext cx="7419240" cy="16565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Ativ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01: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Converta a aplicação do exercício anterior (Receitas) em uma aplicação WEB usando </a:t>
            </a:r>
            <a:r>
              <a:rPr lang="pt-BR" spc="-1" dirty="0" err="1">
                <a:solidFill>
                  <a:srgbClr val="01498E"/>
                </a:solidFill>
                <a:latin typeface="Arial"/>
                <a:ea typeface="Calibri"/>
              </a:rPr>
              <a:t>F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lask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(incluindo menu, cadastro e display)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9FD751B-34A1-9A88-8B40-479226C50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60" y="1902204"/>
            <a:ext cx="4587801" cy="335233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BD709-9486-B859-047C-D5638C376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ítulo 39">
            <a:extLst>
              <a:ext uri="{FF2B5EF4-FFF2-40B4-BE49-F238E27FC236}">
                <a16:creationId xmlns:a16="http://schemas.microsoft.com/office/drawing/2014/main" id="{D6A460D1-49B4-1DC1-9868-16457C00D188}"/>
              </a:ext>
            </a:extLst>
          </p:cNvPr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Imagem 39">
            <a:extLst>
              <a:ext uri="{FF2B5EF4-FFF2-40B4-BE49-F238E27FC236}">
                <a16:creationId xmlns:a16="http://schemas.microsoft.com/office/drawing/2014/main" id="{078A1F95-E864-9CB8-FF82-60841C6BD99E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3440" cy="3604320"/>
          </a:xfrm>
          <a:prstGeom prst="rect">
            <a:avLst/>
          </a:prstGeom>
          <a:ln w="0">
            <a:noFill/>
          </a:ln>
        </p:spPr>
      </p:pic>
      <p:sp>
        <p:nvSpPr>
          <p:cNvPr id="129" name="CaixaDeTexto 38">
            <a:extLst>
              <a:ext uri="{FF2B5EF4-FFF2-40B4-BE49-F238E27FC236}">
                <a16:creationId xmlns:a16="http://schemas.microsoft.com/office/drawing/2014/main" id="{57F1D9E9-92E7-F0D6-28ED-5B5731019D4A}"/>
              </a:ext>
            </a:extLst>
          </p:cNvPr>
          <p:cNvSpPr/>
          <p:nvPr/>
        </p:nvSpPr>
        <p:spPr>
          <a:xfrm>
            <a:off x="291960" y="1113480"/>
            <a:ext cx="7694640" cy="70091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O que é uma classe (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class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) ?</a:t>
            </a:r>
            <a:endParaRPr lang="pt-BR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Imagem 129">
            <a:extLst>
              <a:ext uri="{FF2B5EF4-FFF2-40B4-BE49-F238E27FC236}">
                <a16:creationId xmlns:a16="http://schemas.microsoft.com/office/drawing/2014/main" id="{E73546CC-B918-652B-126A-DB1F811A5D05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277960" y="1939439"/>
            <a:ext cx="3036240" cy="3064680"/>
          </a:xfrm>
          <a:prstGeom prst="rect">
            <a:avLst/>
          </a:prstGeom>
          <a:ln w="0">
            <a:noFill/>
          </a:ln>
        </p:spPr>
      </p:pic>
      <p:pic>
        <p:nvPicPr>
          <p:cNvPr id="131" name="Imagem 130">
            <a:extLst>
              <a:ext uri="{FF2B5EF4-FFF2-40B4-BE49-F238E27FC236}">
                <a16:creationId xmlns:a16="http://schemas.microsoft.com/office/drawing/2014/main" id="{B5C7872D-C71A-624F-8F54-E8ADE4FF06D1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2180724" y="2029923"/>
            <a:ext cx="1780200" cy="30276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019336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13BE9-F818-EBC0-6126-866303819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ítulo 39">
            <a:extLst>
              <a:ext uri="{FF2B5EF4-FFF2-40B4-BE49-F238E27FC236}">
                <a16:creationId xmlns:a16="http://schemas.microsoft.com/office/drawing/2014/main" id="{3668FB16-E6AC-4345-0F8B-B81196284817}"/>
              </a:ext>
            </a:extLst>
          </p:cNvPr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Imagem 39">
            <a:extLst>
              <a:ext uri="{FF2B5EF4-FFF2-40B4-BE49-F238E27FC236}">
                <a16:creationId xmlns:a16="http://schemas.microsoft.com/office/drawing/2014/main" id="{BB0B46E9-369F-C84D-3F52-AF0CF6148624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3440" cy="3604320"/>
          </a:xfrm>
          <a:prstGeom prst="rect">
            <a:avLst/>
          </a:prstGeom>
          <a:ln w="0">
            <a:noFill/>
          </a:ln>
        </p:spPr>
      </p:pic>
      <p:sp>
        <p:nvSpPr>
          <p:cNvPr id="129" name="CaixaDeTexto 38">
            <a:extLst>
              <a:ext uri="{FF2B5EF4-FFF2-40B4-BE49-F238E27FC236}">
                <a16:creationId xmlns:a16="http://schemas.microsoft.com/office/drawing/2014/main" id="{35777192-DFDD-AB01-96C0-EE5209B19FBC}"/>
              </a:ext>
            </a:extLst>
          </p:cNvPr>
          <p:cNvSpPr/>
          <p:nvPr/>
        </p:nvSpPr>
        <p:spPr>
          <a:xfrm>
            <a:off x="291960" y="1113480"/>
            <a:ext cx="7694640" cy="10194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O que é uma classe (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class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) ?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Um modelo para criar objetos, definindo atributos e métodos.</a:t>
            </a:r>
            <a:endParaRPr lang="pt-BR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Imagem 129">
            <a:extLst>
              <a:ext uri="{FF2B5EF4-FFF2-40B4-BE49-F238E27FC236}">
                <a16:creationId xmlns:a16="http://schemas.microsoft.com/office/drawing/2014/main" id="{8BB02FD0-8174-6CD8-F1F6-5FE68439BF2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277960" y="1939439"/>
            <a:ext cx="3036240" cy="3064680"/>
          </a:xfrm>
          <a:prstGeom prst="rect">
            <a:avLst/>
          </a:prstGeom>
          <a:ln w="0">
            <a:noFill/>
          </a:ln>
        </p:spPr>
      </p:pic>
      <p:pic>
        <p:nvPicPr>
          <p:cNvPr id="131" name="Imagem 130">
            <a:extLst>
              <a:ext uri="{FF2B5EF4-FFF2-40B4-BE49-F238E27FC236}">
                <a16:creationId xmlns:a16="http://schemas.microsoft.com/office/drawing/2014/main" id="{7801CB92-3EF0-DFDE-175F-EE0A0AC2C3D6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2180724" y="2029923"/>
            <a:ext cx="1780200" cy="30276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934155816"/>
      </p:ext>
    </p:extLst>
  </p:cSld>
  <p:clrMapOvr>
    <a:masterClrMapping/>
  </p:clrMapOvr>
</p:sld>
</file>

<file path=ppt/theme/theme1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4774</TotalTime>
  <Words>281</Words>
  <Application>Microsoft Office PowerPoint</Application>
  <PresentationFormat>Apresentação na tela (16:9)</PresentationFormat>
  <Paragraphs>58</Paragraphs>
  <Slides>14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23" baseType="lpstr">
      <vt:lpstr>Arial</vt:lpstr>
      <vt:lpstr>Comic Relief</vt:lpstr>
      <vt:lpstr>Overpass</vt:lpstr>
      <vt:lpstr>Symbol</vt:lpstr>
      <vt:lpstr>Times New Roman</vt:lpstr>
      <vt:lpstr>Trebuchet MS</vt:lpstr>
      <vt:lpstr>Wingdings</vt:lpstr>
      <vt:lpstr>Yearly Planner by Slidesgo</vt:lpstr>
      <vt:lpstr>Yearly Planner by Slidesgo</vt:lpstr>
      <vt:lpstr>Técnico em Informática UC13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Viviane</dc:creator>
  <dc:description/>
  <cp:lastModifiedBy>DANIEL DE MESQUITA</cp:lastModifiedBy>
  <cp:revision>65</cp:revision>
  <dcterms:modified xsi:type="dcterms:W3CDTF">2025-04-23T22:18:52Z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22</vt:i4>
  </property>
</Properties>
</file>