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4"/>
  </p:sldMasterIdLst>
  <p:notesMasterIdLst>
    <p:notesMasterId r:id="rId17"/>
  </p:notesMasterIdLst>
  <p:handoutMasterIdLst>
    <p:handoutMasterId r:id="rId18"/>
  </p:handoutMasterIdLst>
  <p:sldIdLst>
    <p:sldId id="272" r:id="rId5"/>
    <p:sldId id="259" r:id="rId6"/>
    <p:sldId id="284" r:id="rId7"/>
    <p:sldId id="262" r:id="rId8"/>
    <p:sldId id="264" r:id="rId9"/>
    <p:sldId id="285" r:id="rId10"/>
    <p:sldId id="293" r:id="rId11"/>
    <p:sldId id="291" r:id="rId12"/>
    <p:sldId id="295" r:id="rId13"/>
    <p:sldId id="294" r:id="rId14"/>
    <p:sldId id="29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https://ieeexplore.ieee.org/document/9745599" TargetMode="External"/><Relationship Id="rId2" Type="http://schemas.openxmlformats.org/officeDocument/2006/relationships/hyperlink" Target="https://www.sciencedirect.com/science/article/pii/S0167639319302262" TargetMode="External"/><Relationship Id="rId1" Type="http://schemas.openxmlformats.org/officeDocument/2006/relationships/hyperlink" Target="https://www.mdpi.com/1424-8220/21/4/1249"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ieeexplore.ieee.org/document/9745599" TargetMode="External"/><Relationship Id="rId2" Type="http://schemas.openxmlformats.org/officeDocument/2006/relationships/hyperlink" Target="https://www.sciencedirect.com/science/article/pii/S0167639319302262" TargetMode="External"/><Relationship Id="rId1" Type="http://schemas.openxmlformats.org/officeDocument/2006/relationships/hyperlink" Target="https://www.mdpi.com/1424-8220/21/4/1249"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A732C-8B3C-4F14-AA23-6189559E638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893E547-6303-4F75-91B5-4B468D9C2155}">
      <dgm:prSet custT="1"/>
      <dgm:spPr/>
      <dgm:t>
        <a:bodyPr/>
        <a:lstStyle/>
        <a:p>
          <a:r>
            <a:rPr lang="it-IT" sz="1400" b="0" i="0" baseline="0" dirty="0"/>
            <a:t>B.J. Abbaschian, D. Sierra-Sosa, A. Elmaghraby</a:t>
          </a:r>
        </a:p>
        <a:p>
          <a:r>
            <a:rPr lang="it-IT" sz="1000" b="0" i="0" dirty="0"/>
            <a:t>Sensors, 21 (2021), p. 1249</a:t>
          </a:r>
        </a:p>
        <a:p>
          <a:r>
            <a:rPr lang="en-US" sz="1200" b="0" i="0" u="none" strike="noStrike" dirty="0">
              <a:solidFill>
                <a:srgbClr val="00B0F0"/>
              </a:solidFill>
              <a:effectLst/>
              <a:latin typeface="ElsevierSans"/>
              <a:hlinkClick xmlns:r="http://schemas.openxmlformats.org/officeDocument/2006/relationships" r:id="rId1">
                <a:extLst>
                  <a:ext uri="{A12FA001-AC4F-418D-AE19-62706E023703}">
                    <ahyp:hlinkClr xmlns:ahyp="http://schemas.microsoft.com/office/drawing/2018/hyperlinkcolor" val="tx"/>
                  </a:ext>
                </a:extLst>
              </a:hlinkClick>
            </a:rPr>
            <a:t>View article </a:t>
          </a:r>
          <a:endParaRPr lang="it-IT" sz="1200" b="0" i="0" dirty="0">
            <a:solidFill>
              <a:srgbClr val="00B0F0"/>
            </a:solidFill>
          </a:endParaRPr>
        </a:p>
      </dgm:t>
    </dgm:pt>
    <dgm:pt modelId="{E1380249-903D-435F-A69D-5FBE7913400B}" type="parTrans" cxnId="{4913A0EB-8C41-4747-A0F0-A8941AD5E91C}">
      <dgm:prSet/>
      <dgm:spPr/>
      <dgm:t>
        <a:bodyPr/>
        <a:lstStyle/>
        <a:p>
          <a:endParaRPr lang="en-US"/>
        </a:p>
      </dgm:t>
    </dgm:pt>
    <dgm:pt modelId="{A263054B-3F8D-414B-BE74-BC85C06F238A}" type="sibTrans" cxnId="{4913A0EB-8C41-4747-A0F0-A8941AD5E91C}">
      <dgm:prSet/>
      <dgm:spPr/>
      <dgm:t>
        <a:bodyPr/>
        <a:lstStyle/>
        <a:p>
          <a:endParaRPr lang="en-US"/>
        </a:p>
      </dgm:t>
    </dgm:pt>
    <dgm:pt modelId="{D9DDB40B-2BD4-439D-B003-C66D252A5A29}">
      <dgm:prSet custT="1"/>
      <dgm:spPr/>
      <dgm:t>
        <a:bodyPr/>
        <a:lstStyle/>
        <a:p>
          <a:pPr algn="just"/>
          <a:r>
            <a:rPr lang="en-US" sz="2000" b="0" i="0" kern="1200" baseline="0" dirty="0"/>
            <a:t>Deep learning techniques for speech emotion recognition, from </a:t>
          </a:r>
          <a:r>
            <a:rPr lang="en-US" sz="2000" b="0" kern="1200" spc="10" baseline="0" dirty="0">
              <a:solidFill>
                <a:schemeClr val="tx1"/>
              </a:solidFill>
              <a:latin typeface="+mn-lt"/>
              <a:ea typeface="+mn-ea"/>
              <a:cs typeface="+mn-cs"/>
            </a:rPr>
            <a:t>databases</a:t>
          </a:r>
          <a:r>
            <a:rPr lang="en-US" sz="2000" b="0" i="0" kern="1200" baseline="0" dirty="0"/>
            <a:t> to models </a:t>
          </a:r>
          <a:endParaRPr lang="en-US" sz="2000" kern="1200" dirty="0"/>
        </a:p>
      </dgm:t>
    </dgm:pt>
    <dgm:pt modelId="{7893AA07-9009-4F9A-80BB-7A83B75C3D9E}" type="parTrans" cxnId="{A24B037F-BADF-4C13-ACA6-9F1971DB2F19}">
      <dgm:prSet/>
      <dgm:spPr/>
      <dgm:t>
        <a:bodyPr/>
        <a:lstStyle/>
        <a:p>
          <a:endParaRPr lang="en-US"/>
        </a:p>
      </dgm:t>
    </dgm:pt>
    <dgm:pt modelId="{336E61CA-B41F-4C22-8557-E6093B9C92FB}" type="sibTrans" cxnId="{A24B037F-BADF-4C13-ACA6-9F1971DB2F19}">
      <dgm:prSet/>
      <dgm:spPr/>
      <dgm:t>
        <a:bodyPr/>
        <a:lstStyle/>
        <a:p>
          <a:endParaRPr lang="en-US"/>
        </a:p>
      </dgm:t>
    </dgm:pt>
    <dgm:pt modelId="{AE2F4D7C-11DF-4477-802A-F1456176C727}">
      <dgm:prSet custT="1"/>
      <dgm:spPr/>
      <dgm:t>
        <a:bodyPr/>
        <a:lstStyle/>
        <a:p>
          <a:r>
            <a:rPr lang="en-US" sz="1400" b="0" i="0" dirty="0"/>
            <a:t>M.B. </a:t>
          </a:r>
          <a:r>
            <a:rPr lang="en-US" sz="1400" b="0" i="0" dirty="0" err="1"/>
            <a:t>Akçay</a:t>
          </a:r>
          <a:r>
            <a:rPr lang="en-US" sz="1400" b="0" i="0" dirty="0"/>
            <a:t>, K. </a:t>
          </a:r>
          <a:r>
            <a:rPr lang="en-US" sz="1400" b="0" i="0" dirty="0" err="1"/>
            <a:t>Oğuz</a:t>
          </a:r>
          <a:endParaRPr lang="en-US" sz="1400" b="0" i="0" dirty="0"/>
        </a:p>
        <a:p>
          <a:r>
            <a:rPr lang="en-US" sz="1000" b="0" i="0" dirty="0"/>
            <a:t>Speech Communication, 116 (2020) , pp. 56-76</a:t>
          </a:r>
        </a:p>
        <a:p>
          <a:r>
            <a:rPr lang="en-US" sz="1200" b="0" i="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View article</a:t>
          </a:r>
          <a:endParaRPr lang="en-US" sz="1200" dirty="0">
            <a:solidFill>
              <a:srgbClr val="00B0F0"/>
            </a:solidFill>
          </a:endParaRPr>
        </a:p>
      </dgm:t>
    </dgm:pt>
    <dgm:pt modelId="{0E2032DD-32BA-4C19-8317-765E5B2A93C3}" type="parTrans" cxnId="{04B8184D-4705-4F8E-A4F4-DC5FEF6B809D}">
      <dgm:prSet/>
      <dgm:spPr/>
      <dgm:t>
        <a:bodyPr/>
        <a:lstStyle/>
        <a:p>
          <a:endParaRPr lang="en-US"/>
        </a:p>
      </dgm:t>
    </dgm:pt>
    <dgm:pt modelId="{7A8388FB-3CEB-4711-B873-BFA63BB5A80F}" type="sibTrans" cxnId="{04B8184D-4705-4F8E-A4F4-DC5FEF6B809D}">
      <dgm:prSet/>
      <dgm:spPr/>
      <dgm:t>
        <a:bodyPr/>
        <a:lstStyle/>
        <a:p>
          <a:endParaRPr lang="en-US"/>
        </a:p>
      </dgm:t>
    </dgm:pt>
    <dgm:pt modelId="{D2FBE19E-F37C-4618-A02B-9B0A28D29D71}">
      <dgm:prSet custT="1"/>
      <dgm:spPr/>
      <dgm:t>
        <a:bodyPr/>
        <a:lstStyle/>
        <a:p>
          <a:pPr algn="just"/>
          <a:r>
            <a:rPr lang="en-US" sz="2000" b="0" i="0" dirty="0"/>
            <a:t>Speech emotion recognition: Emotional models, databases, features, preprocessing methods, supporting modalities, and classifiers</a:t>
          </a:r>
          <a:endParaRPr lang="en-US" sz="2000" dirty="0"/>
        </a:p>
      </dgm:t>
    </dgm:pt>
    <dgm:pt modelId="{B75BCC37-8AEE-4B88-8D4A-2F5135CD694E}" type="parTrans" cxnId="{0D11F151-35CC-495D-8D89-5FAED9B6AFEC}">
      <dgm:prSet/>
      <dgm:spPr/>
      <dgm:t>
        <a:bodyPr/>
        <a:lstStyle/>
        <a:p>
          <a:endParaRPr lang="en-US"/>
        </a:p>
      </dgm:t>
    </dgm:pt>
    <dgm:pt modelId="{602394CD-03A6-4EAE-8D86-E5FF932E06CC}" type="sibTrans" cxnId="{0D11F151-35CC-495D-8D89-5FAED9B6AFEC}">
      <dgm:prSet/>
      <dgm:spPr/>
      <dgm:t>
        <a:bodyPr/>
        <a:lstStyle/>
        <a:p>
          <a:endParaRPr lang="en-US"/>
        </a:p>
      </dgm:t>
    </dgm:pt>
    <dgm:pt modelId="{E7732905-B460-4A83-B850-834A31DABBC4}">
      <dgm:prSet custT="1"/>
      <dgm:spPr/>
      <dgm:t>
        <a:bodyPr/>
        <a:lstStyle/>
        <a:p>
          <a:r>
            <a:rPr lang="en-US" sz="1400" b="0" i="0" kern="1200" dirty="0"/>
            <a:t>F. </a:t>
          </a:r>
          <a:r>
            <a:rPr lang="en-US" sz="1400" b="0" i="0" kern="1200" dirty="0" err="1"/>
            <a:t>Andayani</a:t>
          </a:r>
          <a:r>
            <a:rPr lang="en-US" sz="1400" b="0" i="0" kern="1200" dirty="0"/>
            <a:t>, L.B. </a:t>
          </a:r>
          <a:r>
            <a:rPr lang="en-US" sz="1400" b="0" i="0" kern="1200" dirty="0" err="1"/>
            <a:t>Theng</a:t>
          </a:r>
          <a:r>
            <a:rPr lang="en-US" sz="1400" b="0" i="0" kern="1200" dirty="0"/>
            <a:t>, M.T. </a:t>
          </a:r>
          <a:r>
            <a:rPr lang="en-US" sz="1400" b="0" i="0" kern="1200" dirty="0" err="1"/>
            <a:t>Tsun</a:t>
          </a:r>
          <a:r>
            <a:rPr lang="en-US" sz="1400" b="0" i="0" kern="1200" dirty="0"/>
            <a:t>, C. Chua</a:t>
          </a:r>
        </a:p>
        <a:p>
          <a:r>
            <a:rPr lang="en-US" sz="1000" b="0" i="0" kern="1200" dirty="0"/>
            <a:t>IEEE Access, 10 (2022), pp. 36018-36027</a:t>
          </a:r>
        </a:p>
        <a:p>
          <a:r>
            <a:rPr lang="en-US" sz="1200" b="0" i="0" kern="1200" dirty="0">
              <a:solidFill>
                <a:srgbClr val="00B0F0"/>
              </a:solidFill>
              <a:latin typeface="Century Schoolbook" panose="020406040505050203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View article</a:t>
          </a:r>
          <a:endParaRPr lang="en-US" sz="1200" b="0" i="0" kern="1200" dirty="0">
            <a:solidFill>
              <a:srgbClr val="00B0F0"/>
            </a:solidFill>
            <a:latin typeface="Century Schoolbook" panose="02040604050505020304"/>
            <a:ea typeface="+mn-ea"/>
            <a:cs typeface="+mn-cs"/>
          </a:endParaRPr>
        </a:p>
      </dgm:t>
    </dgm:pt>
    <dgm:pt modelId="{AB1C8335-1D7C-40B8-8255-2A4A82EA45B1}" type="parTrans" cxnId="{66B0BF9E-9AD7-4275-8414-C1ADE44AA67F}">
      <dgm:prSet/>
      <dgm:spPr/>
      <dgm:t>
        <a:bodyPr/>
        <a:lstStyle/>
        <a:p>
          <a:endParaRPr lang="en-US"/>
        </a:p>
      </dgm:t>
    </dgm:pt>
    <dgm:pt modelId="{5E0B2675-4697-4DAB-B841-13B6B9BF9B67}" type="sibTrans" cxnId="{66B0BF9E-9AD7-4275-8414-C1ADE44AA67F}">
      <dgm:prSet/>
      <dgm:spPr/>
      <dgm:t>
        <a:bodyPr/>
        <a:lstStyle/>
        <a:p>
          <a:endParaRPr lang="en-US"/>
        </a:p>
      </dgm:t>
    </dgm:pt>
    <dgm:pt modelId="{E6DA21C5-D559-40DE-9DDD-739C494DB291}">
      <dgm:prSet custT="1"/>
      <dgm:spPr/>
      <dgm:t>
        <a:bodyPr/>
        <a:lstStyle/>
        <a:p>
          <a:pPr algn="just"/>
          <a:r>
            <a:rPr lang="en-US" sz="2000" b="0" i="0" dirty="0"/>
            <a:t>Hybrid LSTM-Transformer model for emotion recognition from speech audio files</a:t>
          </a:r>
          <a:endParaRPr lang="en-US" sz="2000" dirty="0"/>
        </a:p>
      </dgm:t>
    </dgm:pt>
    <dgm:pt modelId="{8373CFE0-EFA1-429A-B543-9511081A34AB}" type="parTrans" cxnId="{AB6E8DA1-4EBB-4D1E-A145-B0FF6FBF560B}">
      <dgm:prSet/>
      <dgm:spPr/>
      <dgm:t>
        <a:bodyPr/>
        <a:lstStyle/>
        <a:p>
          <a:endParaRPr lang="en-US"/>
        </a:p>
      </dgm:t>
    </dgm:pt>
    <dgm:pt modelId="{FF74C8AD-3D55-4EFC-93A1-E5B983C823C4}" type="sibTrans" cxnId="{AB6E8DA1-4EBB-4D1E-A145-B0FF6FBF560B}">
      <dgm:prSet/>
      <dgm:spPr/>
      <dgm:t>
        <a:bodyPr/>
        <a:lstStyle/>
        <a:p>
          <a:endParaRPr lang="en-US"/>
        </a:p>
      </dgm:t>
    </dgm:pt>
    <dgm:pt modelId="{D535513D-9467-475A-A1F2-7447DAE1F987}" type="pres">
      <dgm:prSet presAssocID="{B41A732C-8B3C-4F14-AA23-6189559E6381}" presName="Name0" presStyleCnt="0">
        <dgm:presLayoutVars>
          <dgm:dir/>
          <dgm:animLvl val="lvl"/>
          <dgm:resizeHandles val="exact"/>
        </dgm:presLayoutVars>
      </dgm:prSet>
      <dgm:spPr/>
    </dgm:pt>
    <dgm:pt modelId="{FEB6DBFB-A827-477A-8471-7B6A77A07E3B}" type="pres">
      <dgm:prSet presAssocID="{B893E547-6303-4F75-91B5-4B468D9C2155}" presName="linNode" presStyleCnt="0"/>
      <dgm:spPr/>
    </dgm:pt>
    <dgm:pt modelId="{98E96FFB-257F-4E59-B148-7917E4B29CF9}" type="pres">
      <dgm:prSet presAssocID="{B893E547-6303-4F75-91B5-4B468D9C2155}" presName="parentText" presStyleLbl="node1" presStyleIdx="0" presStyleCnt="3" custScaleX="85625" custScaleY="23534" custLinFactNeighborX="249" custLinFactNeighborY="-24599">
        <dgm:presLayoutVars>
          <dgm:chMax val="1"/>
          <dgm:bulletEnabled val="1"/>
        </dgm:presLayoutVars>
      </dgm:prSet>
      <dgm:spPr/>
    </dgm:pt>
    <dgm:pt modelId="{4CC50B5C-8B5B-4091-A24B-9B047A96B16F}" type="pres">
      <dgm:prSet presAssocID="{B893E547-6303-4F75-91B5-4B468D9C2155}" presName="descendantText" presStyleLbl="alignAccFollowNode1" presStyleIdx="0" presStyleCnt="3" custScaleX="103435" custScaleY="27674" custLinFactNeighborX="442" custLinFactNeighborY="-30194">
        <dgm:presLayoutVars>
          <dgm:bulletEnabled val="1"/>
        </dgm:presLayoutVars>
      </dgm:prSet>
      <dgm:spPr/>
    </dgm:pt>
    <dgm:pt modelId="{EAF89AD6-6E9E-428A-A447-B778110CD853}" type="pres">
      <dgm:prSet presAssocID="{A263054B-3F8D-414B-BE74-BC85C06F238A}" presName="sp" presStyleCnt="0"/>
      <dgm:spPr/>
    </dgm:pt>
    <dgm:pt modelId="{575783FF-CEFF-415F-8FE9-AD950AE913AC}" type="pres">
      <dgm:prSet presAssocID="{AE2F4D7C-11DF-4477-802A-F1456176C727}" presName="linNode" presStyleCnt="0"/>
      <dgm:spPr/>
    </dgm:pt>
    <dgm:pt modelId="{BC6DF541-111B-4BAF-93E1-F002EA3CDCA0}" type="pres">
      <dgm:prSet presAssocID="{AE2F4D7C-11DF-4477-802A-F1456176C727}" presName="parentText" presStyleLbl="node1" presStyleIdx="1" presStyleCnt="3" custScaleX="85625" custScaleY="23534" custLinFactNeighborX="249" custLinFactNeighborY="-3309">
        <dgm:presLayoutVars>
          <dgm:chMax val="1"/>
          <dgm:bulletEnabled val="1"/>
        </dgm:presLayoutVars>
      </dgm:prSet>
      <dgm:spPr/>
    </dgm:pt>
    <dgm:pt modelId="{14A9E975-9FF9-4FEE-BF9C-AE0D9C8DCD68}" type="pres">
      <dgm:prSet presAssocID="{AE2F4D7C-11DF-4477-802A-F1456176C727}" presName="descendantText" presStyleLbl="alignAccFollowNode1" presStyleIdx="1" presStyleCnt="3" custScaleX="103435" custScaleY="27674" custLinFactNeighborX="442" custLinFactNeighborY="-3566">
        <dgm:presLayoutVars>
          <dgm:bulletEnabled val="1"/>
        </dgm:presLayoutVars>
      </dgm:prSet>
      <dgm:spPr/>
    </dgm:pt>
    <dgm:pt modelId="{27037226-A6FD-40A6-A469-E56829A306B3}" type="pres">
      <dgm:prSet presAssocID="{7A8388FB-3CEB-4711-B873-BFA63BB5A80F}" presName="sp" presStyleCnt="0"/>
      <dgm:spPr/>
    </dgm:pt>
    <dgm:pt modelId="{F187E6BA-19C5-4396-B008-41A48A94134D}" type="pres">
      <dgm:prSet presAssocID="{E7732905-B460-4A83-B850-834A31DABBC4}" presName="linNode" presStyleCnt="0"/>
      <dgm:spPr/>
    </dgm:pt>
    <dgm:pt modelId="{6F2AF479-AC1E-4367-8AC4-5E63AFB25DD6}" type="pres">
      <dgm:prSet presAssocID="{E7732905-B460-4A83-B850-834A31DABBC4}" presName="parentText" presStyleLbl="node1" presStyleIdx="2" presStyleCnt="3" custScaleX="85625" custScaleY="23534" custLinFactNeighborX="249" custLinFactNeighborY="2564">
        <dgm:presLayoutVars>
          <dgm:chMax val="1"/>
          <dgm:bulletEnabled val="1"/>
        </dgm:presLayoutVars>
      </dgm:prSet>
      <dgm:spPr/>
    </dgm:pt>
    <dgm:pt modelId="{9E0ABE62-79B4-40A7-AF0B-8FB0A147F93E}" type="pres">
      <dgm:prSet presAssocID="{E7732905-B460-4A83-B850-834A31DABBC4}" presName="descendantText" presStyleLbl="alignAccFollowNode1" presStyleIdx="2" presStyleCnt="3" custScaleX="103435" custScaleY="27674" custLinFactNeighborX="442" custLinFactNeighborY="3725">
        <dgm:presLayoutVars>
          <dgm:bulletEnabled val="1"/>
        </dgm:presLayoutVars>
      </dgm:prSet>
      <dgm:spPr/>
    </dgm:pt>
  </dgm:ptLst>
  <dgm:cxnLst>
    <dgm:cxn modelId="{02E7290E-FD51-4012-AD37-855C5F460239}" type="presOf" srcId="{B41A732C-8B3C-4F14-AA23-6189559E6381}" destId="{D535513D-9467-475A-A1F2-7447DAE1F987}" srcOrd="0" destOrd="0" presId="urn:microsoft.com/office/officeart/2005/8/layout/vList5"/>
    <dgm:cxn modelId="{18D3E534-6D24-41E9-8FA5-5BA57AB9E984}" type="presOf" srcId="{E6DA21C5-D559-40DE-9DDD-739C494DB291}" destId="{9E0ABE62-79B4-40A7-AF0B-8FB0A147F93E}" srcOrd="0" destOrd="0" presId="urn:microsoft.com/office/officeart/2005/8/layout/vList5"/>
    <dgm:cxn modelId="{04B8184D-4705-4F8E-A4F4-DC5FEF6B809D}" srcId="{B41A732C-8B3C-4F14-AA23-6189559E6381}" destId="{AE2F4D7C-11DF-4477-802A-F1456176C727}" srcOrd="1" destOrd="0" parTransId="{0E2032DD-32BA-4C19-8317-765E5B2A93C3}" sibTransId="{7A8388FB-3CEB-4711-B873-BFA63BB5A80F}"/>
    <dgm:cxn modelId="{0D11F151-35CC-495D-8D89-5FAED9B6AFEC}" srcId="{AE2F4D7C-11DF-4477-802A-F1456176C727}" destId="{D2FBE19E-F37C-4618-A02B-9B0A28D29D71}" srcOrd="0" destOrd="0" parTransId="{B75BCC37-8AEE-4B88-8D4A-2F5135CD694E}" sibTransId="{602394CD-03A6-4EAE-8D86-E5FF932E06CC}"/>
    <dgm:cxn modelId="{8D14657E-3A6E-4268-9F0C-9405B7ACF34B}" type="presOf" srcId="{AE2F4D7C-11DF-4477-802A-F1456176C727}" destId="{BC6DF541-111B-4BAF-93E1-F002EA3CDCA0}" srcOrd="0" destOrd="0" presId="urn:microsoft.com/office/officeart/2005/8/layout/vList5"/>
    <dgm:cxn modelId="{A24B037F-BADF-4C13-ACA6-9F1971DB2F19}" srcId="{B893E547-6303-4F75-91B5-4B468D9C2155}" destId="{D9DDB40B-2BD4-439D-B003-C66D252A5A29}" srcOrd="0" destOrd="0" parTransId="{7893AA07-9009-4F9A-80BB-7A83B75C3D9E}" sibTransId="{336E61CA-B41F-4C22-8557-E6093B9C92FB}"/>
    <dgm:cxn modelId="{0CE85C9D-C4E0-43C6-955E-19B1A7492A4A}" type="presOf" srcId="{E7732905-B460-4A83-B850-834A31DABBC4}" destId="{6F2AF479-AC1E-4367-8AC4-5E63AFB25DD6}" srcOrd="0" destOrd="0" presId="urn:microsoft.com/office/officeart/2005/8/layout/vList5"/>
    <dgm:cxn modelId="{66B0BF9E-9AD7-4275-8414-C1ADE44AA67F}" srcId="{B41A732C-8B3C-4F14-AA23-6189559E6381}" destId="{E7732905-B460-4A83-B850-834A31DABBC4}" srcOrd="2" destOrd="0" parTransId="{AB1C8335-1D7C-40B8-8255-2A4A82EA45B1}" sibTransId="{5E0B2675-4697-4DAB-B841-13B6B9BF9B67}"/>
    <dgm:cxn modelId="{AB6E8DA1-4EBB-4D1E-A145-B0FF6FBF560B}" srcId="{E7732905-B460-4A83-B850-834A31DABBC4}" destId="{E6DA21C5-D559-40DE-9DDD-739C494DB291}" srcOrd="0" destOrd="0" parTransId="{8373CFE0-EFA1-429A-B543-9511081A34AB}" sibTransId="{FF74C8AD-3D55-4EFC-93A1-E5B983C823C4}"/>
    <dgm:cxn modelId="{661603B5-4BB2-412B-818C-61A1B99B775E}" type="presOf" srcId="{D2FBE19E-F37C-4618-A02B-9B0A28D29D71}" destId="{14A9E975-9FF9-4FEE-BF9C-AE0D9C8DCD68}" srcOrd="0" destOrd="0" presId="urn:microsoft.com/office/officeart/2005/8/layout/vList5"/>
    <dgm:cxn modelId="{74C94CBE-AFE1-4BEC-A8BA-5233EF09F9C8}" type="presOf" srcId="{B893E547-6303-4F75-91B5-4B468D9C2155}" destId="{98E96FFB-257F-4E59-B148-7917E4B29CF9}" srcOrd="0" destOrd="0" presId="urn:microsoft.com/office/officeart/2005/8/layout/vList5"/>
    <dgm:cxn modelId="{524B8BD2-8194-4003-8DBE-5FA2A33FC452}" type="presOf" srcId="{D9DDB40B-2BD4-439D-B003-C66D252A5A29}" destId="{4CC50B5C-8B5B-4091-A24B-9B047A96B16F}" srcOrd="0" destOrd="0" presId="urn:microsoft.com/office/officeart/2005/8/layout/vList5"/>
    <dgm:cxn modelId="{4913A0EB-8C41-4747-A0F0-A8941AD5E91C}" srcId="{B41A732C-8B3C-4F14-AA23-6189559E6381}" destId="{B893E547-6303-4F75-91B5-4B468D9C2155}" srcOrd="0" destOrd="0" parTransId="{E1380249-903D-435F-A69D-5FBE7913400B}" sibTransId="{A263054B-3F8D-414B-BE74-BC85C06F238A}"/>
    <dgm:cxn modelId="{D37FF8A1-F43D-4528-BE07-D9312D8BDA03}" type="presParOf" srcId="{D535513D-9467-475A-A1F2-7447DAE1F987}" destId="{FEB6DBFB-A827-477A-8471-7B6A77A07E3B}" srcOrd="0" destOrd="0" presId="urn:microsoft.com/office/officeart/2005/8/layout/vList5"/>
    <dgm:cxn modelId="{913F8D5C-0F38-4033-8272-300AF4518AD1}" type="presParOf" srcId="{FEB6DBFB-A827-477A-8471-7B6A77A07E3B}" destId="{98E96FFB-257F-4E59-B148-7917E4B29CF9}" srcOrd="0" destOrd="0" presId="urn:microsoft.com/office/officeart/2005/8/layout/vList5"/>
    <dgm:cxn modelId="{0AD98211-043F-4163-B846-71D7BE29497A}" type="presParOf" srcId="{FEB6DBFB-A827-477A-8471-7B6A77A07E3B}" destId="{4CC50B5C-8B5B-4091-A24B-9B047A96B16F}" srcOrd="1" destOrd="0" presId="urn:microsoft.com/office/officeart/2005/8/layout/vList5"/>
    <dgm:cxn modelId="{E4EFC298-D7A7-4ABA-AA99-8C36915FF438}" type="presParOf" srcId="{D535513D-9467-475A-A1F2-7447DAE1F987}" destId="{EAF89AD6-6E9E-428A-A447-B778110CD853}" srcOrd="1" destOrd="0" presId="urn:microsoft.com/office/officeart/2005/8/layout/vList5"/>
    <dgm:cxn modelId="{244B005D-428C-4907-9001-1AA0A8BE411A}" type="presParOf" srcId="{D535513D-9467-475A-A1F2-7447DAE1F987}" destId="{575783FF-CEFF-415F-8FE9-AD950AE913AC}" srcOrd="2" destOrd="0" presId="urn:microsoft.com/office/officeart/2005/8/layout/vList5"/>
    <dgm:cxn modelId="{D6E37155-F020-4BF4-884D-9170557F015B}" type="presParOf" srcId="{575783FF-CEFF-415F-8FE9-AD950AE913AC}" destId="{BC6DF541-111B-4BAF-93E1-F002EA3CDCA0}" srcOrd="0" destOrd="0" presId="urn:microsoft.com/office/officeart/2005/8/layout/vList5"/>
    <dgm:cxn modelId="{42F84B81-9676-4D4B-A64C-546EEE5CC1A2}" type="presParOf" srcId="{575783FF-CEFF-415F-8FE9-AD950AE913AC}" destId="{14A9E975-9FF9-4FEE-BF9C-AE0D9C8DCD68}" srcOrd="1" destOrd="0" presId="urn:microsoft.com/office/officeart/2005/8/layout/vList5"/>
    <dgm:cxn modelId="{0EDAFF53-A252-4950-A844-705F4B29EA95}" type="presParOf" srcId="{D535513D-9467-475A-A1F2-7447DAE1F987}" destId="{27037226-A6FD-40A6-A469-E56829A306B3}" srcOrd="3" destOrd="0" presId="urn:microsoft.com/office/officeart/2005/8/layout/vList5"/>
    <dgm:cxn modelId="{FCBB8588-C65D-428F-B24D-3A2F99F6B24B}" type="presParOf" srcId="{D535513D-9467-475A-A1F2-7447DAE1F987}" destId="{F187E6BA-19C5-4396-B008-41A48A94134D}" srcOrd="4" destOrd="0" presId="urn:microsoft.com/office/officeart/2005/8/layout/vList5"/>
    <dgm:cxn modelId="{83E41D09-2F8D-4A08-83F2-45BB11494A97}" type="presParOf" srcId="{F187E6BA-19C5-4396-B008-41A48A94134D}" destId="{6F2AF479-AC1E-4367-8AC4-5E63AFB25DD6}" srcOrd="0" destOrd="0" presId="urn:microsoft.com/office/officeart/2005/8/layout/vList5"/>
    <dgm:cxn modelId="{E9AF25AD-1606-4D1A-AF40-9912A6654654}" type="presParOf" srcId="{F187E6BA-19C5-4396-B008-41A48A94134D}" destId="{9E0ABE62-79B4-40A7-AF0B-8FB0A147F93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50B5C-8B5B-4091-A24B-9B047A96B16F}">
      <dsp:nvSpPr>
        <dsp:cNvPr id="0" name=""/>
        <dsp:cNvSpPr/>
      </dsp:nvSpPr>
      <dsp:spPr>
        <a:xfrm rot="5400000">
          <a:off x="6607752" y="-3123128"/>
          <a:ext cx="857510" cy="7103767"/>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baseline="0" dirty="0"/>
            <a:t>Deep learning techniques for speech emotion recognition, from </a:t>
          </a:r>
          <a:r>
            <a:rPr lang="en-US" sz="2000" b="0" kern="1200" spc="10" baseline="0" dirty="0">
              <a:solidFill>
                <a:schemeClr val="tx1"/>
              </a:solidFill>
              <a:latin typeface="+mn-lt"/>
              <a:ea typeface="+mn-ea"/>
              <a:cs typeface="+mn-cs"/>
            </a:rPr>
            <a:t>databases</a:t>
          </a:r>
          <a:r>
            <a:rPr lang="en-US" sz="2000" b="0" i="0" kern="1200" baseline="0" dirty="0"/>
            <a:t> to models </a:t>
          </a:r>
          <a:endParaRPr lang="en-US" sz="2000" kern="1200" dirty="0"/>
        </a:p>
      </dsp:txBody>
      <dsp:txXfrm rot="-5400000">
        <a:off x="3484624" y="41860"/>
        <a:ext cx="7061907" cy="773790"/>
      </dsp:txXfrm>
    </dsp:sp>
    <dsp:sp modelId="{98E96FFB-257F-4E59-B148-7917E4B29CF9}">
      <dsp:nvSpPr>
        <dsp:cNvPr id="0" name=""/>
        <dsp:cNvSpPr/>
      </dsp:nvSpPr>
      <dsp:spPr>
        <a:xfrm>
          <a:off x="176810" y="0"/>
          <a:ext cx="3307838" cy="91153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it-IT" sz="1400" b="0" i="0" kern="1200" baseline="0" dirty="0"/>
            <a:t>B.J. Abbaschian, D. Sierra-Sosa, A. Elmaghraby</a:t>
          </a:r>
        </a:p>
        <a:p>
          <a:pPr marL="0" lvl="0" indent="0" algn="ctr" defTabSz="622300">
            <a:lnSpc>
              <a:spcPct val="90000"/>
            </a:lnSpc>
            <a:spcBef>
              <a:spcPct val="0"/>
            </a:spcBef>
            <a:spcAft>
              <a:spcPct val="35000"/>
            </a:spcAft>
            <a:buNone/>
          </a:pPr>
          <a:r>
            <a:rPr lang="it-IT" sz="1000" b="0" i="0" kern="1200" dirty="0"/>
            <a:t>Sensors, 21 (2021), p. 1249</a:t>
          </a:r>
        </a:p>
        <a:p>
          <a:pPr marL="0" lvl="0" indent="0" algn="ctr" defTabSz="622300">
            <a:lnSpc>
              <a:spcPct val="90000"/>
            </a:lnSpc>
            <a:spcBef>
              <a:spcPct val="0"/>
            </a:spcBef>
            <a:spcAft>
              <a:spcPct val="35000"/>
            </a:spcAft>
            <a:buNone/>
          </a:pPr>
          <a:r>
            <a:rPr lang="en-US" sz="1200" b="0" i="0" u="none" strike="noStrike" kern="1200" dirty="0">
              <a:solidFill>
                <a:srgbClr val="00B0F0"/>
              </a:solidFill>
              <a:effectLst/>
              <a:latin typeface="ElsevierSans"/>
              <a:hlinkClick xmlns:r="http://schemas.openxmlformats.org/officeDocument/2006/relationships" r:id="rId1">
                <a:extLst>
                  <a:ext uri="{A12FA001-AC4F-418D-AE19-62706E023703}">
                    <ahyp:hlinkClr xmlns:ahyp="http://schemas.microsoft.com/office/drawing/2018/hyperlinkcolor" val="tx"/>
                  </a:ext>
                </a:extLst>
              </a:hlinkClick>
            </a:rPr>
            <a:t>View article </a:t>
          </a:r>
          <a:endParaRPr lang="it-IT" sz="1200" b="0" i="0" kern="1200" dirty="0">
            <a:solidFill>
              <a:srgbClr val="00B0F0"/>
            </a:solidFill>
          </a:endParaRPr>
        </a:p>
      </dsp:txBody>
      <dsp:txXfrm>
        <a:off x="221307" y="44497"/>
        <a:ext cx="3218844" cy="822541"/>
      </dsp:txXfrm>
    </dsp:sp>
    <dsp:sp modelId="{14A9E975-9FF9-4FEE-BF9C-AE0D9C8DCD68}">
      <dsp:nvSpPr>
        <dsp:cNvPr id="0" name=""/>
        <dsp:cNvSpPr/>
      </dsp:nvSpPr>
      <dsp:spPr>
        <a:xfrm rot="5400000">
          <a:off x="6607752" y="-1723852"/>
          <a:ext cx="857510" cy="7103767"/>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t>Speech emotion recognition: Emotional models, databases, features, preprocessing methods, supporting modalities, and classifiers</a:t>
          </a:r>
          <a:endParaRPr lang="en-US" sz="2000" kern="1200" dirty="0"/>
        </a:p>
      </dsp:txBody>
      <dsp:txXfrm rot="-5400000">
        <a:off x="3484624" y="1441136"/>
        <a:ext cx="7061907" cy="773790"/>
      </dsp:txXfrm>
    </dsp:sp>
    <dsp:sp modelId="{BC6DF541-111B-4BAF-93E1-F002EA3CDCA0}">
      <dsp:nvSpPr>
        <dsp:cNvPr id="0" name=""/>
        <dsp:cNvSpPr/>
      </dsp:nvSpPr>
      <dsp:spPr>
        <a:xfrm>
          <a:off x="176810" y="1354593"/>
          <a:ext cx="3307838" cy="91153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i="0" kern="1200" dirty="0"/>
            <a:t>M.B. </a:t>
          </a:r>
          <a:r>
            <a:rPr lang="en-US" sz="1400" b="0" i="0" kern="1200" dirty="0" err="1"/>
            <a:t>Akçay</a:t>
          </a:r>
          <a:r>
            <a:rPr lang="en-US" sz="1400" b="0" i="0" kern="1200" dirty="0"/>
            <a:t>, K. </a:t>
          </a:r>
          <a:r>
            <a:rPr lang="en-US" sz="1400" b="0" i="0" kern="1200" dirty="0" err="1"/>
            <a:t>Oğuz</a:t>
          </a:r>
          <a:endParaRPr lang="en-US" sz="1400" b="0" i="0" kern="1200" dirty="0"/>
        </a:p>
        <a:p>
          <a:pPr marL="0" lvl="0" indent="0" algn="ctr" defTabSz="622300">
            <a:lnSpc>
              <a:spcPct val="90000"/>
            </a:lnSpc>
            <a:spcBef>
              <a:spcPct val="0"/>
            </a:spcBef>
            <a:spcAft>
              <a:spcPct val="35000"/>
            </a:spcAft>
            <a:buNone/>
          </a:pPr>
          <a:r>
            <a:rPr lang="en-US" sz="1000" b="0" i="0" kern="1200" dirty="0"/>
            <a:t>Speech Communication, 116 (2020) , pp. 56-76</a:t>
          </a:r>
        </a:p>
        <a:p>
          <a:pPr marL="0" lvl="0" indent="0" algn="ctr" defTabSz="622300">
            <a:lnSpc>
              <a:spcPct val="90000"/>
            </a:lnSpc>
            <a:spcBef>
              <a:spcPct val="0"/>
            </a:spcBef>
            <a:spcAft>
              <a:spcPct val="35000"/>
            </a:spcAft>
            <a:buNone/>
          </a:pPr>
          <a:r>
            <a:rPr lang="en-US" sz="1200" b="0" i="0" kern="1200" dirty="0">
              <a:solidFill>
                <a:srgbClr val="00B0F0"/>
              </a:solidFill>
              <a:hlinkClick xmlns:r="http://schemas.openxmlformats.org/officeDocument/2006/relationships" r:id="rId2">
                <a:extLst>
                  <a:ext uri="{A12FA001-AC4F-418D-AE19-62706E023703}">
                    <ahyp:hlinkClr xmlns:ahyp="http://schemas.microsoft.com/office/drawing/2018/hyperlinkcolor" val="tx"/>
                  </a:ext>
                </a:extLst>
              </a:hlinkClick>
            </a:rPr>
            <a:t>View article</a:t>
          </a:r>
          <a:endParaRPr lang="en-US" sz="1200" kern="1200" dirty="0">
            <a:solidFill>
              <a:srgbClr val="00B0F0"/>
            </a:solidFill>
          </a:endParaRPr>
        </a:p>
      </dsp:txBody>
      <dsp:txXfrm>
        <a:off x="221307" y="1399090"/>
        <a:ext cx="3218844" cy="822541"/>
      </dsp:txXfrm>
    </dsp:sp>
    <dsp:sp modelId="{9E0ABE62-79B4-40A7-AF0B-8FB0A147F93E}">
      <dsp:nvSpPr>
        <dsp:cNvPr id="0" name=""/>
        <dsp:cNvSpPr/>
      </dsp:nvSpPr>
      <dsp:spPr>
        <a:xfrm rot="5400000">
          <a:off x="6607752" y="-392733"/>
          <a:ext cx="857510" cy="7103767"/>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sz="2000" b="0" i="0" kern="1200" dirty="0"/>
            <a:t>Hybrid LSTM-Transformer model for emotion recognition from speech audio files</a:t>
          </a:r>
          <a:endParaRPr lang="en-US" sz="2000" kern="1200" dirty="0"/>
        </a:p>
      </dsp:txBody>
      <dsp:txXfrm rot="-5400000">
        <a:off x="3484624" y="2772255"/>
        <a:ext cx="7061907" cy="773790"/>
      </dsp:txXfrm>
    </dsp:sp>
    <dsp:sp modelId="{6F2AF479-AC1E-4367-8AC4-5E63AFB25DD6}">
      <dsp:nvSpPr>
        <dsp:cNvPr id="0" name=""/>
        <dsp:cNvSpPr/>
      </dsp:nvSpPr>
      <dsp:spPr>
        <a:xfrm>
          <a:off x="176810" y="2687269"/>
          <a:ext cx="3307838" cy="91153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i="0" kern="1200" dirty="0"/>
            <a:t>F. </a:t>
          </a:r>
          <a:r>
            <a:rPr lang="en-US" sz="1400" b="0" i="0" kern="1200" dirty="0" err="1"/>
            <a:t>Andayani</a:t>
          </a:r>
          <a:r>
            <a:rPr lang="en-US" sz="1400" b="0" i="0" kern="1200" dirty="0"/>
            <a:t>, L.B. </a:t>
          </a:r>
          <a:r>
            <a:rPr lang="en-US" sz="1400" b="0" i="0" kern="1200" dirty="0" err="1"/>
            <a:t>Theng</a:t>
          </a:r>
          <a:r>
            <a:rPr lang="en-US" sz="1400" b="0" i="0" kern="1200" dirty="0"/>
            <a:t>, M.T. </a:t>
          </a:r>
          <a:r>
            <a:rPr lang="en-US" sz="1400" b="0" i="0" kern="1200" dirty="0" err="1"/>
            <a:t>Tsun</a:t>
          </a:r>
          <a:r>
            <a:rPr lang="en-US" sz="1400" b="0" i="0" kern="1200" dirty="0"/>
            <a:t>, C. Chua</a:t>
          </a:r>
        </a:p>
        <a:p>
          <a:pPr marL="0" lvl="0" indent="0" algn="ctr" defTabSz="622300">
            <a:lnSpc>
              <a:spcPct val="90000"/>
            </a:lnSpc>
            <a:spcBef>
              <a:spcPct val="0"/>
            </a:spcBef>
            <a:spcAft>
              <a:spcPct val="35000"/>
            </a:spcAft>
            <a:buNone/>
          </a:pPr>
          <a:r>
            <a:rPr lang="en-US" sz="1000" b="0" i="0" kern="1200" dirty="0"/>
            <a:t>IEEE Access, 10 (2022), pp. 36018-36027</a:t>
          </a:r>
        </a:p>
        <a:p>
          <a:pPr marL="0" lvl="0" indent="0" algn="ctr" defTabSz="622300">
            <a:lnSpc>
              <a:spcPct val="90000"/>
            </a:lnSpc>
            <a:spcBef>
              <a:spcPct val="0"/>
            </a:spcBef>
            <a:spcAft>
              <a:spcPct val="35000"/>
            </a:spcAft>
            <a:buNone/>
          </a:pPr>
          <a:r>
            <a:rPr lang="en-US" sz="1200" b="0" i="0" kern="1200" dirty="0">
              <a:solidFill>
                <a:srgbClr val="00B0F0"/>
              </a:solidFill>
              <a:latin typeface="Century Schoolbook" panose="020406040505050203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View article</a:t>
          </a:r>
          <a:endParaRPr lang="en-US" sz="1200" b="0" i="0" kern="1200" dirty="0">
            <a:solidFill>
              <a:srgbClr val="00B0F0"/>
            </a:solidFill>
            <a:latin typeface="Century Schoolbook" panose="02040604050505020304"/>
            <a:ea typeface="+mn-ea"/>
            <a:cs typeface="+mn-cs"/>
          </a:endParaRPr>
        </a:p>
      </dsp:txBody>
      <dsp:txXfrm>
        <a:off x="221307" y="2731766"/>
        <a:ext cx="3218844" cy="82254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74734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343412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3106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4004016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67424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5303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11/28/2023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Shape 7">
            <a:extLst>
              <a:ext uri="{FF2B5EF4-FFF2-40B4-BE49-F238E27FC236}">
                <a16:creationId xmlns:a16="http://schemas.microsoft.com/office/drawing/2014/main" id="{337D8C18-E3A5-B493-D273-0A343EAD6BAB}"/>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19D45478-5F40-4FA2-711B-33B33B85FA8C}"/>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2946A18-BCB0-0869-DE98-BB143C32EAF6}"/>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8EA50C3F-02F5-E6EE-F430-DFD5D147DD61}"/>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98880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081987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4380350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576070" y="94891"/>
            <a:ext cx="6402699" cy="1548631"/>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3772AE6-6A3F-A012-B484-96C79EA06544}"/>
              </a:ext>
            </a:extLst>
          </p:cNvPr>
          <p:cNvSpPr>
            <a:spLocks noGrp="1"/>
          </p:cNvSpPr>
          <p:nvPr>
            <p:ph idx="10" hasCustomPrompt="1"/>
          </p:nvPr>
        </p:nvSpPr>
        <p:spPr>
          <a:xfrm>
            <a:off x="576072" y="1875319"/>
            <a:ext cx="4572000" cy="4070729"/>
          </a:xfrm>
        </p:spPr>
        <p:txBody>
          <a:bodyPr/>
          <a:lstStyle>
            <a:lvl1pPr marL="0" indent="0">
              <a:buFont typeface="Courier New" panose="02070309020205020404" pitchFamily="49" charset="0"/>
              <a:buNone/>
              <a:defRPr sz="2000" b="0"/>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45164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lt">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1414732"/>
            <a:ext cx="8532417" cy="1611485"/>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3357977"/>
            <a:ext cx="8532417" cy="2643328"/>
          </a:xfrm>
        </p:spPr>
        <p:txBody>
          <a:bodyPr>
            <a:normAutofit/>
          </a:bodyPr>
          <a:lstStyle>
            <a:lvl1pPr marL="0" indent="0">
              <a:buFont typeface="Courier New" panose="02070309020205020404" pitchFamily="49" charset="0"/>
              <a:buNone/>
              <a:defRPr sz="2000" b="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000250" indent="-171450">
              <a:buFont typeface="Arial" panose="020B0604020202020204" pitchFamily="34" charset="0"/>
              <a:buChar cha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8498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576071" y="86264"/>
            <a:ext cx="7760483" cy="1557258"/>
          </a:xfrm>
        </p:spPr>
        <p:txBody>
          <a:bodyPr anchor="b" anchorCtr="0"/>
          <a:lstStyle>
            <a:lvl1pPr>
              <a:defRPr sz="4800"/>
            </a:lvl1pPr>
          </a:lstStyle>
          <a:p>
            <a:r>
              <a:rPr lang="en-US" dirty="0"/>
              <a:t>click to add title</a:t>
            </a:r>
          </a:p>
        </p:txBody>
      </p:sp>
      <p:sp>
        <p:nvSpPr>
          <p:cNvPr id="4" name="Content Placeholder 2">
            <a:extLst>
              <a:ext uri="{FF2B5EF4-FFF2-40B4-BE49-F238E27FC236}">
                <a16:creationId xmlns:a16="http://schemas.microsoft.com/office/drawing/2014/main" id="{2FAFA3D7-6BA1-9ED5-AFF6-3C680C4AB2FE}"/>
              </a:ext>
            </a:extLst>
          </p:cNvPr>
          <p:cNvSpPr>
            <a:spLocks noGrp="1"/>
          </p:cNvSpPr>
          <p:nvPr>
            <p:ph idx="1" hasCustomPrompt="1"/>
          </p:nvPr>
        </p:nvSpPr>
        <p:spPr>
          <a:xfrm>
            <a:off x="576071" y="1901952"/>
            <a:ext cx="7760483" cy="3877056"/>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reeform: Shape 8">
            <a:extLst>
              <a:ext uri="{FF2B5EF4-FFF2-40B4-BE49-F238E27FC236}">
                <a16:creationId xmlns:a16="http://schemas.microsoft.com/office/drawing/2014/main" id="{EF136732-DDBE-D764-94A6-BBBA765C34BE}"/>
              </a:ext>
              <a:ext uri="{C183D7F6-B498-43B3-948B-1728B52AA6E4}">
                <adec:decorative xmlns:adec="http://schemas.microsoft.com/office/drawing/2017/decorative" val="1"/>
              </a:ext>
            </a:extLst>
          </p:cNvPr>
          <p:cNvSpPr/>
          <p:nvPr userDrawn="1"/>
        </p:nvSpPr>
        <p:spPr>
          <a:xfrm rot="5400000">
            <a:off x="7283614" y="1364513"/>
            <a:ext cx="5961324" cy="3232297"/>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60AD0CC7-B1DC-6CDB-583A-B8E48B445246}"/>
              </a:ext>
              <a:ext uri="{C183D7F6-B498-43B3-948B-1728B52AA6E4}">
                <adec:decorative xmlns:adec="http://schemas.microsoft.com/office/drawing/2017/decorative" val="1"/>
              </a:ext>
            </a:extLst>
          </p:cNvPr>
          <p:cNvSpPr/>
          <p:nvPr userDrawn="1"/>
        </p:nvSpPr>
        <p:spPr>
          <a:xfrm rot="10800000">
            <a:off x="8336554" y="0"/>
            <a:ext cx="3855446" cy="3657600"/>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8457696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4 members">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60385"/>
            <a:ext cx="11107489" cy="1584790"/>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Tree>
    <p:extLst>
      <p:ext uri="{BB962C8B-B14F-4D97-AF65-F5344CB8AC3E}">
        <p14:creationId xmlns:p14="http://schemas.microsoft.com/office/powerpoint/2010/main" val="8986043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129396"/>
            <a:ext cx="11087609" cy="1516524"/>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576070" y="1825625"/>
            <a:ext cx="5443730" cy="4351338"/>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199" y="1825625"/>
            <a:ext cx="5491479" cy="4351338"/>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6415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848AAEE-9E35-EF0F-2B36-04F15E6CB903}"/>
              </a:ext>
            </a:extLst>
          </p:cNvPr>
          <p:cNvSpPr/>
          <p:nvPr userDrawn="1"/>
        </p:nvSpPr>
        <p:spPr>
          <a:xfrm rot="5400000">
            <a:off x="4252761" y="-1086049"/>
            <a:ext cx="3686474" cy="12211252"/>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0" fmla="*/ 3873124 w 7591189"/>
              <a:gd name="connsiteY0" fmla="*/ 0 h 6863415"/>
              <a:gd name="connsiteX1" fmla="*/ 7591189 w 7591189"/>
              <a:gd name="connsiteY1" fmla="*/ 0 h 6863415"/>
              <a:gd name="connsiteX2" fmla="*/ 6566889 w 7591189"/>
              <a:gd name="connsiteY2" fmla="*/ 6863415 h 6863415"/>
              <a:gd name="connsiteX3" fmla="*/ 0 w 7591189"/>
              <a:gd name="connsiteY3" fmla="*/ 6858000 h 6863415"/>
              <a:gd name="connsiteX4" fmla="*/ 37792 w 7591189"/>
              <a:gd name="connsiteY4" fmla="*/ 6767219 h 6863415"/>
              <a:gd name="connsiteX5" fmla="*/ 124614 w 7591189"/>
              <a:gd name="connsiteY5" fmla="*/ 6593191 h 6863415"/>
              <a:gd name="connsiteX6" fmla="*/ 5022788 w 7591189"/>
              <a:gd name="connsiteY6" fmla="*/ 3831835 h 6863415"/>
              <a:gd name="connsiteX7" fmla="*/ 3917644 w 7591189"/>
              <a:gd name="connsiteY7" fmla="*/ 112370 h 6863415"/>
              <a:gd name="connsiteX8" fmla="*/ 3873124 w 7591189"/>
              <a:gd name="connsiteY8" fmla="*/ 0 h 6863415"/>
              <a:gd name="connsiteX0" fmla="*/ 3873124 w 7591189"/>
              <a:gd name="connsiteY0" fmla="*/ 0 h 6858000"/>
              <a:gd name="connsiteX1" fmla="*/ 7591189 w 7591189"/>
              <a:gd name="connsiteY1" fmla="*/ 0 h 6858000"/>
              <a:gd name="connsiteX2" fmla="*/ 6597016 w 7591189"/>
              <a:gd name="connsiteY2" fmla="*/ 6841758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8" fmla="*/ 3873124 w 7591189"/>
              <a:gd name="connsiteY8" fmla="*/ 0 h 6858000"/>
              <a:gd name="connsiteX0" fmla="*/ 3888185 w 7606250"/>
              <a:gd name="connsiteY0" fmla="*/ 0 h 6841758"/>
              <a:gd name="connsiteX1" fmla="*/ 7606250 w 7606250"/>
              <a:gd name="connsiteY1" fmla="*/ 0 h 6841758"/>
              <a:gd name="connsiteX2" fmla="*/ 6612077 w 7606250"/>
              <a:gd name="connsiteY2" fmla="*/ 6841758 h 6841758"/>
              <a:gd name="connsiteX3" fmla="*/ -1 w 7606250"/>
              <a:gd name="connsiteY3" fmla="*/ 6809274 h 6841758"/>
              <a:gd name="connsiteX4" fmla="*/ 52853 w 7606250"/>
              <a:gd name="connsiteY4" fmla="*/ 6767219 h 6841758"/>
              <a:gd name="connsiteX5" fmla="*/ 139675 w 7606250"/>
              <a:gd name="connsiteY5" fmla="*/ 6593191 h 6841758"/>
              <a:gd name="connsiteX6" fmla="*/ 5037849 w 7606250"/>
              <a:gd name="connsiteY6" fmla="*/ 3831835 h 6841758"/>
              <a:gd name="connsiteX7" fmla="*/ 3932705 w 7606250"/>
              <a:gd name="connsiteY7" fmla="*/ 112370 h 6841758"/>
              <a:gd name="connsiteX8" fmla="*/ 3888185 w 7606250"/>
              <a:gd name="connsiteY8" fmla="*/ 0 h 6841758"/>
              <a:gd name="connsiteX0" fmla="*/ 3888187 w 7606252"/>
              <a:gd name="connsiteY0" fmla="*/ 0 h 6814687"/>
              <a:gd name="connsiteX1" fmla="*/ 7606252 w 7606252"/>
              <a:gd name="connsiteY1" fmla="*/ 0 h 6814687"/>
              <a:gd name="connsiteX2" fmla="*/ 6566890 w 7606252"/>
              <a:gd name="connsiteY2" fmla="*/ 6814687 h 6814687"/>
              <a:gd name="connsiteX3" fmla="*/ 1 w 7606252"/>
              <a:gd name="connsiteY3" fmla="*/ 6809274 h 6814687"/>
              <a:gd name="connsiteX4" fmla="*/ 52855 w 7606252"/>
              <a:gd name="connsiteY4" fmla="*/ 6767219 h 6814687"/>
              <a:gd name="connsiteX5" fmla="*/ 139677 w 7606252"/>
              <a:gd name="connsiteY5" fmla="*/ 6593191 h 6814687"/>
              <a:gd name="connsiteX6" fmla="*/ 5037851 w 7606252"/>
              <a:gd name="connsiteY6" fmla="*/ 3831835 h 6814687"/>
              <a:gd name="connsiteX7" fmla="*/ 3932707 w 7606252"/>
              <a:gd name="connsiteY7" fmla="*/ 112370 h 6814687"/>
              <a:gd name="connsiteX8" fmla="*/ 3888187 w 7606252"/>
              <a:gd name="connsiteY8" fmla="*/ 0 h 6814687"/>
              <a:gd name="connsiteX0" fmla="*/ 3888185 w 6597016"/>
              <a:gd name="connsiteY0" fmla="*/ 48729 h 6863416"/>
              <a:gd name="connsiteX1" fmla="*/ 6597015 w 6597016"/>
              <a:gd name="connsiteY1" fmla="*/ 0 h 6863416"/>
              <a:gd name="connsiteX2" fmla="*/ 6566888 w 6597016"/>
              <a:gd name="connsiteY2" fmla="*/ 6863416 h 6863416"/>
              <a:gd name="connsiteX3" fmla="*/ -1 w 6597016"/>
              <a:gd name="connsiteY3" fmla="*/ 6858003 h 6863416"/>
              <a:gd name="connsiteX4" fmla="*/ 52853 w 6597016"/>
              <a:gd name="connsiteY4" fmla="*/ 6815948 h 6863416"/>
              <a:gd name="connsiteX5" fmla="*/ 139675 w 6597016"/>
              <a:gd name="connsiteY5" fmla="*/ 6641920 h 6863416"/>
              <a:gd name="connsiteX6" fmla="*/ 5037849 w 6597016"/>
              <a:gd name="connsiteY6" fmla="*/ 3880564 h 6863416"/>
              <a:gd name="connsiteX7" fmla="*/ 3932705 w 6597016"/>
              <a:gd name="connsiteY7" fmla="*/ 161099 h 6863416"/>
              <a:gd name="connsiteX8" fmla="*/ 3888185 w 6597016"/>
              <a:gd name="connsiteY8" fmla="*/ 48729 h 6863416"/>
              <a:gd name="connsiteX0" fmla="*/ 3873122 w 6597016"/>
              <a:gd name="connsiteY0" fmla="*/ 0 h 6868829"/>
              <a:gd name="connsiteX1" fmla="*/ 6597017 w 6597016"/>
              <a:gd name="connsiteY1" fmla="*/ 5413 h 6868829"/>
              <a:gd name="connsiteX2" fmla="*/ 6566890 w 6597016"/>
              <a:gd name="connsiteY2" fmla="*/ 6868829 h 6868829"/>
              <a:gd name="connsiteX3" fmla="*/ 1 w 6597016"/>
              <a:gd name="connsiteY3" fmla="*/ 6863416 h 6868829"/>
              <a:gd name="connsiteX4" fmla="*/ 52855 w 6597016"/>
              <a:gd name="connsiteY4" fmla="*/ 6821361 h 6868829"/>
              <a:gd name="connsiteX5" fmla="*/ 139677 w 6597016"/>
              <a:gd name="connsiteY5" fmla="*/ 6647333 h 6868829"/>
              <a:gd name="connsiteX6" fmla="*/ 5037851 w 6597016"/>
              <a:gd name="connsiteY6" fmla="*/ 3885977 h 6868829"/>
              <a:gd name="connsiteX7" fmla="*/ 3932707 w 6597016"/>
              <a:gd name="connsiteY7" fmla="*/ 166512 h 6868829"/>
              <a:gd name="connsiteX8" fmla="*/ 3873122 w 6597016"/>
              <a:gd name="connsiteY8" fmla="*/ 0 h 686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7016" h="6868829">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2858702" y="1371600"/>
            <a:ext cx="6805061" cy="1655094"/>
          </a:xfrm>
        </p:spPr>
        <p:txBody>
          <a:bodyPr anchor="b" anchorCtr="0"/>
          <a:lstStyle>
            <a:lvl1pPr marL="0" indent="0" algn="ctr">
              <a:buFont typeface="Arial" panose="020B0604020202020204" pitchFamily="34" charset="0"/>
              <a:buNone/>
              <a:defRPr sz="4800"/>
            </a:lvl1pPr>
          </a:lstStyle>
          <a:p>
            <a:r>
              <a:rPr lang="en-US" dirty="0"/>
              <a:t>click to add title</a:t>
            </a:r>
          </a:p>
        </p:txBody>
      </p:sp>
      <p:sp>
        <p:nvSpPr>
          <p:cNvPr id="17" name="Freeform: Shape 16">
            <a:extLst>
              <a:ext uri="{FF2B5EF4-FFF2-40B4-BE49-F238E27FC236}">
                <a16:creationId xmlns:a16="http://schemas.microsoft.com/office/drawing/2014/main" id="{A6011814-D2B8-5264-367E-302C5338E1E6}"/>
              </a:ext>
            </a:extLst>
          </p:cNvPr>
          <p:cNvSpPr/>
          <p:nvPr userDrawn="1"/>
        </p:nvSpPr>
        <p:spPr>
          <a:xfrm>
            <a:off x="8645826" y="1"/>
            <a:ext cx="3546175" cy="352284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2858702" y="3360241"/>
            <a:ext cx="6805061" cy="2619310"/>
          </a:xfrm>
        </p:spPr>
        <p:txBody>
          <a:bodyPr>
            <a:normAutofit/>
          </a:bodyPr>
          <a:lstStyle>
            <a:lvl1pPr marL="0" indent="0" algn="ctr">
              <a:buFont typeface="Courier New" panose="02070309020205020404" pitchFamily="49" charset="0"/>
              <a:buNone/>
              <a:defRPr sz="2000" b="0"/>
            </a:lvl1pPr>
            <a:lvl2pPr marL="457200" indent="0" algn="ctr">
              <a:buNone/>
              <a:defRPr sz="1800"/>
            </a:lvl2pPr>
            <a:lvl3pPr marL="914400" indent="0" algn="ctr">
              <a:buNone/>
              <a:defRPr sz="1600"/>
            </a:lvl3pPr>
            <a:lvl4pPr marL="1371600" indent="0" algn="ctr">
              <a:buNone/>
              <a:defRPr sz="1400"/>
            </a:lvl4pPr>
            <a:lvl5pPr marL="1828800" indent="0" algn="ctr">
              <a:buNone/>
              <a:defRPr sz="1200"/>
            </a:lvl5pPr>
          </a:lstStyle>
          <a:p>
            <a:pPr lvl="0"/>
            <a:r>
              <a:rPr lang="en-US" dirty="0"/>
              <a:t>Click to add text</a:t>
            </a:r>
          </a:p>
        </p:txBody>
      </p:sp>
      <p:sp>
        <p:nvSpPr>
          <p:cNvPr id="16" name="Freeform: Shape 15">
            <a:extLst>
              <a:ext uri="{FF2B5EF4-FFF2-40B4-BE49-F238E27FC236}">
                <a16:creationId xmlns:a16="http://schemas.microsoft.com/office/drawing/2014/main" id="{44C0F7EF-18BC-94B7-2EC6-727C2D0D013D}"/>
              </a:ext>
            </a:extLst>
          </p:cNvPr>
          <p:cNvSpPr/>
          <p:nvPr userDrawn="1"/>
        </p:nvSpPr>
        <p:spPr>
          <a:xfrm>
            <a:off x="9861762" y="1479227"/>
            <a:ext cx="2357351" cy="5387797"/>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 name="connsiteX0" fmla="*/ 1235764 w 2321829"/>
              <a:gd name="connsiteY0" fmla="*/ 5389998 h 5389998"/>
              <a:gd name="connsiteX1" fmla="*/ 706756 w 2321829"/>
              <a:gd name="connsiteY1" fmla="*/ 4425710 h 5389998"/>
              <a:gd name="connsiteX2" fmla="*/ 87362 w 2321829"/>
              <a:gd name="connsiteY2" fmla="*/ 1586467 h 5389998"/>
              <a:gd name="connsiteX3" fmla="*/ 604815 w 2321829"/>
              <a:gd name="connsiteY3" fmla="*/ 704164 h 5389998"/>
              <a:gd name="connsiteX4" fmla="*/ 1426482 w 2321829"/>
              <a:gd name="connsiteY4" fmla="*/ 244431 h 5389998"/>
              <a:gd name="connsiteX5" fmla="*/ 1569604 w 2321829"/>
              <a:gd name="connsiteY5" fmla="*/ 240007 h 5389998"/>
              <a:gd name="connsiteX6" fmla="*/ 2321829 w 2321829"/>
              <a:gd name="connsiteY6" fmla="*/ 37660 h 538999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17997 w 2304062"/>
              <a:gd name="connsiteY0" fmla="*/ 5352338 h 5352338"/>
              <a:gd name="connsiteX1" fmla="*/ 688989 w 2304062"/>
              <a:gd name="connsiteY1" fmla="*/ 4388050 h 5352338"/>
              <a:gd name="connsiteX2" fmla="*/ 69595 w 2304062"/>
              <a:gd name="connsiteY2" fmla="*/ 1548807 h 5352338"/>
              <a:gd name="connsiteX3" fmla="*/ 587048 w 2304062"/>
              <a:gd name="connsiteY3" fmla="*/ 666504 h 5352338"/>
              <a:gd name="connsiteX4" fmla="*/ 1408715 w 2304062"/>
              <a:gd name="connsiteY4" fmla="*/ 206771 h 5352338"/>
              <a:gd name="connsiteX5" fmla="*/ 2304062 w 2304062"/>
              <a:gd name="connsiteY5" fmla="*/ 0 h 535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4062" h="5352338">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576071" y="86264"/>
            <a:ext cx="10882503" cy="1563682"/>
          </a:xfrm>
        </p:spPr>
        <p:txBody>
          <a:bodyPr anchor="b" anchorCtr="0"/>
          <a:lstStyle>
            <a:lvl1pPr>
              <a:defRPr sz="4800"/>
            </a:lvl1pPr>
          </a:lstStyle>
          <a:p>
            <a:r>
              <a:rPr lang="en-US" dirty="0"/>
              <a:t>click to add title</a:t>
            </a:r>
          </a:p>
        </p:txBody>
      </p:sp>
      <p:sp>
        <p:nvSpPr>
          <p:cNvPr id="7" name="Freeform: Shape 6">
            <a:extLst>
              <a:ext uri="{FF2B5EF4-FFF2-40B4-BE49-F238E27FC236}">
                <a16:creationId xmlns:a16="http://schemas.microsoft.com/office/drawing/2014/main" id="{991F9F7C-BA51-8061-A6C8-8D1399E0FA1D}"/>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56454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129398"/>
            <a:ext cx="10515600" cy="1527190"/>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E6CBBE04-4186-BCC6-78D7-8555D5A728CA}"/>
              </a:ext>
            </a:extLst>
          </p:cNvPr>
          <p:cNvSpPr/>
          <p:nvPr userDrawn="1"/>
        </p:nvSpPr>
        <p:spPr>
          <a:xfrm rot="5400000">
            <a:off x="4252761" y="-1086049"/>
            <a:ext cx="3686474" cy="12211252"/>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0" fmla="*/ 3873124 w 7591189"/>
              <a:gd name="connsiteY0" fmla="*/ 0 h 6863415"/>
              <a:gd name="connsiteX1" fmla="*/ 7591189 w 7591189"/>
              <a:gd name="connsiteY1" fmla="*/ 0 h 6863415"/>
              <a:gd name="connsiteX2" fmla="*/ 6566889 w 7591189"/>
              <a:gd name="connsiteY2" fmla="*/ 6863415 h 6863415"/>
              <a:gd name="connsiteX3" fmla="*/ 0 w 7591189"/>
              <a:gd name="connsiteY3" fmla="*/ 6858000 h 6863415"/>
              <a:gd name="connsiteX4" fmla="*/ 37792 w 7591189"/>
              <a:gd name="connsiteY4" fmla="*/ 6767219 h 6863415"/>
              <a:gd name="connsiteX5" fmla="*/ 124614 w 7591189"/>
              <a:gd name="connsiteY5" fmla="*/ 6593191 h 6863415"/>
              <a:gd name="connsiteX6" fmla="*/ 5022788 w 7591189"/>
              <a:gd name="connsiteY6" fmla="*/ 3831835 h 6863415"/>
              <a:gd name="connsiteX7" fmla="*/ 3917644 w 7591189"/>
              <a:gd name="connsiteY7" fmla="*/ 112370 h 6863415"/>
              <a:gd name="connsiteX8" fmla="*/ 3873124 w 7591189"/>
              <a:gd name="connsiteY8" fmla="*/ 0 h 6863415"/>
              <a:gd name="connsiteX0" fmla="*/ 3873124 w 7591189"/>
              <a:gd name="connsiteY0" fmla="*/ 0 h 6858000"/>
              <a:gd name="connsiteX1" fmla="*/ 7591189 w 7591189"/>
              <a:gd name="connsiteY1" fmla="*/ 0 h 6858000"/>
              <a:gd name="connsiteX2" fmla="*/ 6597016 w 7591189"/>
              <a:gd name="connsiteY2" fmla="*/ 6841758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8" fmla="*/ 3873124 w 7591189"/>
              <a:gd name="connsiteY8" fmla="*/ 0 h 6858000"/>
              <a:gd name="connsiteX0" fmla="*/ 3888185 w 7606250"/>
              <a:gd name="connsiteY0" fmla="*/ 0 h 6841758"/>
              <a:gd name="connsiteX1" fmla="*/ 7606250 w 7606250"/>
              <a:gd name="connsiteY1" fmla="*/ 0 h 6841758"/>
              <a:gd name="connsiteX2" fmla="*/ 6612077 w 7606250"/>
              <a:gd name="connsiteY2" fmla="*/ 6841758 h 6841758"/>
              <a:gd name="connsiteX3" fmla="*/ -1 w 7606250"/>
              <a:gd name="connsiteY3" fmla="*/ 6809274 h 6841758"/>
              <a:gd name="connsiteX4" fmla="*/ 52853 w 7606250"/>
              <a:gd name="connsiteY4" fmla="*/ 6767219 h 6841758"/>
              <a:gd name="connsiteX5" fmla="*/ 139675 w 7606250"/>
              <a:gd name="connsiteY5" fmla="*/ 6593191 h 6841758"/>
              <a:gd name="connsiteX6" fmla="*/ 5037849 w 7606250"/>
              <a:gd name="connsiteY6" fmla="*/ 3831835 h 6841758"/>
              <a:gd name="connsiteX7" fmla="*/ 3932705 w 7606250"/>
              <a:gd name="connsiteY7" fmla="*/ 112370 h 6841758"/>
              <a:gd name="connsiteX8" fmla="*/ 3888185 w 7606250"/>
              <a:gd name="connsiteY8" fmla="*/ 0 h 6841758"/>
              <a:gd name="connsiteX0" fmla="*/ 3888187 w 7606252"/>
              <a:gd name="connsiteY0" fmla="*/ 0 h 6814687"/>
              <a:gd name="connsiteX1" fmla="*/ 7606252 w 7606252"/>
              <a:gd name="connsiteY1" fmla="*/ 0 h 6814687"/>
              <a:gd name="connsiteX2" fmla="*/ 6566890 w 7606252"/>
              <a:gd name="connsiteY2" fmla="*/ 6814687 h 6814687"/>
              <a:gd name="connsiteX3" fmla="*/ 1 w 7606252"/>
              <a:gd name="connsiteY3" fmla="*/ 6809274 h 6814687"/>
              <a:gd name="connsiteX4" fmla="*/ 52855 w 7606252"/>
              <a:gd name="connsiteY4" fmla="*/ 6767219 h 6814687"/>
              <a:gd name="connsiteX5" fmla="*/ 139677 w 7606252"/>
              <a:gd name="connsiteY5" fmla="*/ 6593191 h 6814687"/>
              <a:gd name="connsiteX6" fmla="*/ 5037851 w 7606252"/>
              <a:gd name="connsiteY6" fmla="*/ 3831835 h 6814687"/>
              <a:gd name="connsiteX7" fmla="*/ 3932707 w 7606252"/>
              <a:gd name="connsiteY7" fmla="*/ 112370 h 6814687"/>
              <a:gd name="connsiteX8" fmla="*/ 3888187 w 7606252"/>
              <a:gd name="connsiteY8" fmla="*/ 0 h 6814687"/>
              <a:gd name="connsiteX0" fmla="*/ 3888185 w 6597016"/>
              <a:gd name="connsiteY0" fmla="*/ 48729 h 6863416"/>
              <a:gd name="connsiteX1" fmla="*/ 6597015 w 6597016"/>
              <a:gd name="connsiteY1" fmla="*/ 0 h 6863416"/>
              <a:gd name="connsiteX2" fmla="*/ 6566888 w 6597016"/>
              <a:gd name="connsiteY2" fmla="*/ 6863416 h 6863416"/>
              <a:gd name="connsiteX3" fmla="*/ -1 w 6597016"/>
              <a:gd name="connsiteY3" fmla="*/ 6858003 h 6863416"/>
              <a:gd name="connsiteX4" fmla="*/ 52853 w 6597016"/>
              <a:gd name="connsiteY4" fmla="*/ 6815948 h 6863416"/>
              <a:gd name="connsiteX5" fmla="*/ 139675 w 6597016"/>
              <a:gd name="connsiteY5" fmla="*/ 6641920 h 6863416"/>
              <a:gd name="connsiteX6" fmla="*/ 5037849 w 6597016"/>
              <a:gd name="connsiteY6" fmla="*/ 3880564 h 6863416"/>
              <a:gd name="connsiteX7" fmla="*/ 3932705 w 6597016"/>
              <a:gd name="connsiteY7" fmla="*/ 161099 h 6863416"/>
              <a:gd name="connsiteX8" fmla="*/ 3888185 w 6597016"/>
              <a:gd name="connsiteY8" fmla="*/ 48729 h 6863416"/>
              <a:gd name="connsiteX0" fmla="*/ 3873122 w 6597016"/>
              <a:gd name="connsiteY0" fmla="*/ 0 h 6868829"/>
              <a:gd name="connsiteX1" fmla="*/ 6597017 w 6597016"/>
              <a:gd name="connsiteY1" fmla="*/ 5413 h 6868829"/>
              <a:gd name="connsiteX2" fmla="*/ 6566890 w 6597016"/>
              <a:gd name="connsiteY2" fmla="*/ 6868829 h 6868829"/>
              <a:gd name="connsiteX3" fmla="*/ 1 w 6597016"/>
              <a:gd name="connsiteY3" fmla="*/ 6863416 h 6868829"/>
              <a:gd name="connsiteX4" fmla="*/ 52855 w 6597016"/>
              <a:gd name="connsiteY4" fmla="*/ 6821361 h 6868829"/>
              <a:gd name="connsiteX5" fmla="*/ 139677 w 6597016"/>
              <a:gd name="connsiteY5" fmla="*/ 6647333 h 6868829"/>
              <a:gd name="connsiteX6" fmla="*/ 5037851 w 6597016"/>
              <a:gd name="connsiteY6" fmla="*/ 3885977 h 6868829"/>
              <a:gd name="connsiteX7" fmla="*/ 3932707 w 6597016"/>
              <a:gd name="connsiteY7" fmla="*/ 166512 h 6868829"/>
              <a:gd name="connsiteX8" fmla="*/ 3873122 w 6597016"/>
              <a:gd name="connsiteY8" fmla="*/ 0 h 686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7016" h="6868829">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B9AFE86-18CD-54C2-7F51-78343C2ED47E}"/>
              </a:ext>
            </a:extLst>
          </p:cNvPr>
          <p:cNvSpPr/>
          <p:nvPr userDrawn="1"/>
        </p:nvSpPr>
        <p:spPr>
          <a:xfrm>
            <a:off x="8645826" y="1"/>
            <a:ext cx="3546175" cy="352284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B9360B6F-3E13-B397-C664-A21E1CE131F6}"/>
              </a:ext>
            </a:extLst>
          </p:cNvPr>
          <p:cNvSpPr/>
          <p:nvPr userDrawn="1"/>
        </p:nvSpPr>
        <p:spPr>
          <a:xfrm>
            <a:off x="9861762" y="1479227"/>
            <a:ext cx="2357351" cy="5387797"/>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 name="connsiteX0" fmla="*/ 1235764 w 2321829"/>
              <a:gd name="connsiteY0" fmla="*/ 5389998 h 5389998"/>
              <a:gd name="connsiteX1" fmla="*/ 706756 w 2321829"/>
              <a:gd name="connsiteY1" fmla="*/ 4425710 h 5389998"/>
              <a:gd name="connsiteX2" fmla="*/ 87362 w 2321829"/>
              <a:gd name="connsiteY2" fmla="*/ 1586467 h 5389998"/>
              <a:gd name="connsiteX3" fmla="*/ 604815 w 2321829"/>
              <a:gd name="connsiteY3" fmla="*/ 704164 h 5389998"/>
              <a:gd name="connsiteX4" fmla="*/ 1426482 w 2321829"/>
              <a:gd name="connsiteY4" fmla="*/ 244431 h 5389998"/>
              <a:gd name="connsiteX5" fmla="*/ 1569604 w 2321829"/>
              <a:gd name="connsiteY5" fmla="*/ 240007 h 5389998"/>
              <a:gd name="connsiteX6" fmla="*/ 2321829 w 2321829"/>
              <a:gd name="connsiteY6" fmla="*/ 37660 h 538999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17997 w 2304062"/>
              <a:gd name="connsiteY0" fmla="*/ 5352338 h 5352338"/>
              <a:gd name="connsiteX1" fmla="*/ 688989 w 2304062"/>
              <a:gd name="connsiteY1" fmla="*/ 4388050 h 5352338"/>
              <a:gd name="connsiteX2" fmla="*/ 69595 w 2304062"/>
              <a:gd name="connsiteY2" fmla="*/ 1548807 h 5352338"/>
              <a:gd name="connsiteX3" fmla="*/ 587048 w 2304062"/>
              <a:gd name="connsiteY3" fmla="*/ 666504 h 5352338"/>
              <a:gd name="connsiteX4" fmla="*/ 1408715 w 2304062"/>
              <a:gd name="connsiteY4" fmla="*/ 206771 h 5352338"/>
              <a:gd name="connsiteX5" fmla="*/ 2304062 w 2304062"/>
              <a:gd name="connsiteY5" fmla="*/ 0 h 535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4062" h="5352338">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5113172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576072" y="238539"/>
            <a:ext cx="4195954"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576072" y="2057400"/>
            <a:ext cx="41959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5908484"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225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49023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5745834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2" name="Group 1">
            <a:extLst>
              <a:ext uri="{FF2B5EF4-FFF2-40B4-BE49-F238E27FC236}">
                <a16:creationId xmlns:a16="http://schemas.microsoft.com/office/drawing/2014/main" id="{EA8411F2-B937-D927-C80F-EB2D43BAF15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11" name="Freeform: Shape 10">
              <a:extLst>
                <a:ext uri="{FF2B5EF4-FFF2-40B4-BE49-F238E27FC236}">
                  <a16:creationId xmlns:a16="http://schemas.microsoft.com/office/drawing/2014/main" id="{B73A5E16-B9F8-B1AC-DABD-DB5096185EBC}"/>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96D0C0B0-DB9D-89E4-5369-1AF37EC531DF}"/>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97D62451-3A41-28EE-50A0-FE34AB6F4163}"/>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cxnSp>
        <p:nvCxnSpPr>
          <p:cNvPr id="14" name="Straight Connector 13">
            <a:extLst>
              <a:ext uri="{FF2B5EF4-FFF2-40B4-BE49-F238E27FC236}">
                <a16:creationId xmlns:a16="http://schemas.microsoft.com/office/drawing/2014/main" id="{62086605-928F-0BB1-2CC0-849F46B5BC73}"/>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903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2" name="Group 1">
            <a:extLst>
              <a:ext uri="{FF2B5EF4-FFF2-40B4-BE49-F238E27FC236}">
                <a16:creationId xmlns:a16="http://schemas.microsoft.com/office/drawing/2014/main" id="{1FE8E197-31CB-70F4-CF02-92F2EF1E1E0C}"/>
              </a:ext>
            </a:extLst>
          </p:cNvPr>
          <p:cNvGrpSpPr/>
          <p:nvPr userDrawn="1"/>
        </p:nvGrpSpPr>
        <p:grpSpPr>
          <a:xfrm flipH="1">
            <a:off x="8970744" y="5209684"/>
            <a:ext cx="3221255" cy="1682471"/>
            <a:chOff x="-1483620" y="3988558"/>
            <a:chExt cx="4239452" cy="2903598"/>
          </a:xfrm>
        </p:grpSpPr>
        <p:sp>
          <p:nvSpPr>
            <p:cNvPr id="7" name="Freeform: Shape 6">
              <a:extLst>
                <a:ext uri="{FF2B5EF4-FFF2-40B4-BE49-F238E27FC236}">
                  <a16:creationId xmlns:a16="http://schemas.microsoft.com/office/drawing/2014/main" id="{78D6C611-70BF-D48D-C0CE-3AA10F8EA438}"/>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1E21061-5CCD-A390-5607-56A6275180A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9" name="Freeform: Shape 8">
            <a:extLst>
              <a:ext uri="{FF2B5EF4-FFF2-40B4-BE49-F238E27FC236}">
                <a16:creationId xmlns:a16="http://schemas.microsoft.com/office/drawing/2014/main" id="{18720D00-89EB-57E6-B412-340E2BF22144}"/>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5081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5" name="Group 4">
            <a:extLst>
              <a:ext uri="{FF2B5EF4-FFF2-40B4-BE49-F238E27FC236}">
                <a16:creationId xmlns:a16="http://schemas.microsoft.com/office/drawing/2014/main" id="{7EB335A6-0A15-942A-3905-8673273412B4}"/>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554091EF-5100-10E7-BB15-824913B61964}"/>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FBAED370-0663-0FEF-A676-1477A8C6AF90}"/>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D0F7726C-3B16-FF01-ECE9-1E396683C961}"/>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2848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grpSp>
        <p:nvGrpSpPr>
          <p:cNvPr id="8" name="Group 7">
            <a:extLst>
              <a:ext uri="{FF2B5EF4-FFF2-40B4-BE49-F238E27FC236}">
                <a16:creationId xmlns:a16="http://schemas.microsoft.com/office/drawing/2014/main" id="{3FB36075-7C68-8C0D-FC61-B754CC8A7B86}"/>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DC2F2ED-8016-C4E3-901E-DB778F08328C}"/>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48F04AAA-6B6C-D5B4-4B44-D0C25C985660}"/>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2250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24642703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t>20XX</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5DD1267B-7341-37CE-4D23-BFE8FAC4DEAC}"/>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659764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6" r:id="rId14"/>
    <p:sldLayoutId id="2147483818" r:id="rId15"/>
    <p:sldLayoutId id="2147483821" r:id="rId16"/>
    <p:sldLayoutId id="2147483659" r:id="rId17"/>
    <p:sldLayoutId id="2147483669" r:id="rId18"/>
    <p:sldLayoutId id="2147483653" r:id="rId19"/>
    <p:sldLayoutId id="2147483656" r:id="rId20"/>
    <p:sldLayoutId id="2147483654" r:id="rId2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Yellow and blue symbols">
            <a:extLst>
              <a:ext uri="{FF2B5EF4-FFF2-40B4-BE49-F238E27FC236}">
                <a16:creationId xmlns:a16="http://schemas.microsoft.com/office/drawing/2014/main" id="{8F9E66FC-AA40-A5A3-06B6-40D2A2FE41EE}"/>
              </a:ext>
            </a:extLst>
          </p:cNvPr>
          <p:cNvPicPr>
            <a:picLocks noChangeAspect="1"/>
          </p:cNvPicPr>
          <p:nvPr/>
        </p:nvPicPr>
        <p:blipFill rotWithShape="1">
          <a:blip r:embed="rId3">
            <a:grayscl/>
          </a:blip>
          <a:srcRect t="6548" r="-1" b="7200"/>
          <a:stretch/>
        </p:blipFill>
        <p:spPr>
          <a:xfrm>
            <a:off x="899160" y="1"/>
            <a:ext cx="10393680" cy="6858000"/>
          </a:xfrm>
          <a:prstGeom prst="rect">
            <a:avLst/>
          </a:prstGeom>
        </p:spPr>
      </p:pic>
      <p:sp>
        <p:nvSpPr>
          <p:cNvPr id="11" name="Rectangle 10">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261872" y="723331"/>
            <a:ext cx="9418320" cy="3875965"/>
          </a:xfrm>
          <a:noFill/>
        </p:spPr>
        <p:txBody>
          <a:bodyPr anchor="ctr">
            <a:normAutofit/>
          </a:bodyPr>
          <a:lstStyle/>
          <a:p>
            <a:pPr algn="ctr"/>
            <a:r>
              <a:rPr lang="en-US" sz="4400" dirty="0">
                <a:solidFill>
                  <a:srgbClr val="FFFFFF"/>
                </a:solidFill>
              </a:rPr>
              <a:t>Speech Emotion Recognition (SER)</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261872" y="5595582"/>
            <a:ext cx="9418320" cy="896658"/>
          </a:xfrm>
          <a:ln>
            <a:noFill/>
          </a:ln>
        </p:spPr>
        <p:txBody>
          <a:bodyPr>
            <a:normAutofit/>
          </a:bodyPr>
          <a:lstStyle/>
          <a:p>
            <a:pPr algn="r"/>
            <a:r>
              <a:rPr lang="en-US" sz="2000">
                <a:solidFill>
                  <a:srgbClr val="FFFFFF"/>
                </a:solidFill>
              </a:rPr>
              <a:t>Praveena Kumari Silmala</a:t>
            </a:r>
          </a:p>
          <a:p>
            <a:pPr algn="r"/>
            <a:r>
              <a:rPr lang="en-US" sz="2000">
                <a:solidFill>
                  <a:srgbClr val="FFFFFF"/>
                </a:solidFill>
              </a:rPr>
              <a:t>Waseema Begum</a:t>
            </a:r>
            <a:endParaRPr lang="en-US" sz="2000" dirty="0">
              <a:solidFill>
                <a:srgbClr val="FFFFFF"/>
              </a:solidFill>
            </a:endParaRPr>
          </a:p>
        </p:txBody>
      </p:sp>
      <p:sp>
        <p:nvSpPr>
          <p:cNvPr id="16" name="Rectangle 15">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3650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EABF3D0-6A48-A9D5-2BB1-8D3D9C233F2E}"/>
              </a:ext>
            </a:extLst>
          </p:cNvPr>
          <p:cNvSpPr>
            <a:spLocks noGrp="1"/>
          </p:cNvSpPr>
          <p:nvPr>
            <p:ph type="title"/>
          </p:nvPr>
        </p:nvSpPr>
        <p:spPr>
          <a:xfrm>
            <a:off x="6239435" y="365760"/>
            <a:ext cx="4676416" cy="889299"/>
          </a:xfrm>
        </p:spPr>
        <p:txBody>
          <a:bodyPr vert="horz" lIns="91440" tIns="45720" rIns="91440" bIns="45720" rtlCol="0" anchor="b">
            <a:normAutofit/>
          </a:bodyPr>
          <a:lstStyle/>
          <a:p>
            <a:r>
              <a:rPr lang="en-US" sz="4400" dirty="0"/>
              <a:t>CNN Evaluation</a:t>
            </a:r>
          </a:p>
        </p:txBody>
      </p:sp>
      <p:pic>
        <p:nvPicPr>
          <p:cNvPr id="5" name="Picture 4">
            <a:extLst>
              <a:ext uri="{FF2B5EF4-FFF2-40B4-BE49-F238E27FC236}">
                <a16:creationId xmlns:a16="http://schemas.microsoft.com/office/drawing/2014/main" id="{44A3986C-A7E1-889C-1304-A61FB5235C5E}"/>
              </a:ext>
            </a:extLst>
          </p:cNvPr>
          <p:cNvPicPr>
            <a:picLocks noChangeAspect="1"/>
          </p:cNvPicPr>
          <p:nvPr/>
        </p:nvPicPr>
        <p:blipFill rotWithShape="1">
          <a:blip r:embed="rId2"/>
          <a:srcRect l="59695" r="-2" b="-2"/>
          <a:stretch/>
        </p:blipFill>
        <p:spPr>
          <a:xfrm>
            <a:off x="20" y="10"/>
            <a:ext cx="4338425" cy="6857990"/>
          </a:xfrm>
          <a:prstGeom prst="rect">
            <a:avLst/>
          </a:prstGeom>
        </p:spPr>
      </p:pic>
      <p:sp>
        <p:nvSpPr>
          <p:cNvPr id="3" name="Content Placeholder 2">
            <a:extLst>
              <a:ext uri="{FF2B5EF4-FFF2-40B4-BE49-F238E27FC236}">
                <a16:creationId xmlns:a16="http://schemas.microsoft.com/office/drawing/2014/main" id="{CB9BDF44-7C62-8889-E900-6D0983909A6D}"/>
              </a:ext>
            </a:extLst>
          </p:cNvPr>
          <p:cNvSpPr>
            <a:spLocks noGrp="1"/>
          </p:cNvSpPr>
          <p:nvPr>
            <p:ph idx="1"/>
          </p:nvPr>
        </p:nvSpPr>
        <p:spPr>
          <a:xfrm>
            <a:off x="4715435" y="1838591"/>
            <a:ext cx="6200415" cy="4174398"/>
          </a:xfrm>
        </p:spPr>
        <p:txBody>
          <a:bodyPr vert="horz" lIns="91440" tIns="45720" rIns="91440" bIns="45720" rtlCol="0">
            <a:normAutofit/>
          </a:bodyPr>
          <a:lstStyle/>
          <a:p>
            <a:pPr marL="45720" indent="0" algn="just">
              <a:buNone/>
            </a:pPr>
            <a:r>
              <a:rPr lang="en-US" b="0" spc="-50" dirty="0">
                <a:ea typeface="+mj-ea"/>
                <a:cs typeface="+mj-cs"/>
              </a:rPr>
              <a:t>Training accuracy(20</a:t>
            </a:r>
            <a:r>
              <a:rPr lang="en-US" b="0" spc="-50" baseline="30000" dirty="0">
                <a:ea typeface="+mj-ea"/>
                <a:cs typeface="+mj-cs"/>
              </a:rPr>
              <a:t>th</a:t>
            </a:r>
            <a:r>
              <a:rPr lang="en-US" b="0" spc="-50" dirty="0">
                <a:ea typeface="+mj-ea"/>
                <a:cs typeface="+mj-cs"/>
              </a:rPr>
              <a:t> epoch): 66.46 %</a:t>
            </a:r>
          </a:p>
          <a:p>
            <a:pPr marL="45720" indent="0" algn="just">
              <a:buNone/>
            </a:pPr>
            <a:r>
              <a:rPr lang="en-US" b="0" spc="-50" dirty="0">
                <a:ea typeface="+mj-ea"/>
                <a:cs typeface="+mj-cs"/>
              </a:rPr>
              <a:t>Validation accuracy(20</a:t>
            </a:r>
            <a:r>
              <a:rPr lang="en-US" b="0" spc="-50" baseline="30000" dirty="0">
                <a:ea typeface="+mj-ea"/>
                <a:cs typeface="+mj-cs"/>
              </a:rPr>
              <a:t>th</a:t>
            </a:r>
            <a:r>
              <a:rPr lang="en-US" b="0" spc="-50" dirty="0">
                <a:ea typeface="+mj-ea"/>
                <a:cs typeface="+mj-cs"/>
              </a:rPr>
              <a:t> epoch): 61.77%</a:t>
            </a:r>
          </a:p>
          <a:p>
            <a:pPr marL="45720" indent="0" algn="just">
              <a:buNone/>
            </a:pPr>
            <a:r>
              <a:rPr lang="en-US" b="0" spc="-50" dirty="0">
                <a:ea typeface="+mj-ea"/>
                <a:cs typeface="+mj-cs"/>
              </a:rPr>
              <a:t>Testing Accuracy: 62.57%</a:t>
            </a:r>
          </a:p>
          <a:p>
            <a:pPr marL="45720" indent="0" algn="just">
              <a:buNone/>
            </a:pPr>
            <a:endParaRPr lang="en-US" b="0" spc="-50" dirty="0">
              <a:ea typeface="+mj-ea"/>
              <a:cs typeface="+mj-cs"/>
            </a:endParaRPr>
          </a:p>
          <a:p>
            <a:pPr marL="45720" indent="0" algn="just">
              <a:buNone/>
            </a:pPr>
            <a:endParaRPr lang="en-US" b="0" spc="-50" dirty="0">
              <a:ea typeface="+mj-ea"/>
              <a:cs typeface="+mj-cs"/>
            </a:endParaRPr>
          </a:p>
        </p:txBody>
      </p:sp>
      <p:pic>
        <p:nvPicPr>
          <p:cNvPr id="6" name="Picture 5">
            <a:extLst>
              <a:ext uri="{FF2B5EF4-FFF2-40B4-BE49-F238E27FC236}">
                <a16:creationId xmlns:a16="http://schemas.microsoft.com/office/drawing/2014/main" id="{A694AF53-3A20-F355-5913-2B9C3331AD9F}"/>
              </a:ext>
            </a:extLst>
          </p:cNvPr>
          <p:cNvPicPr>
            <a:picLocks noChangeAspect="1"/>
          </p:cNvPicPr>
          <p:nvPr/>
        </p:nvPicPr>
        <p:blipFill>
          <a:blip r:embed="rId3"/>
          <a:stretch>
            <a:fillRect/>
          </a:stretch>
        </p:blipFill>
        <p:spPr>
          <a:xfrm>
            <a:off x="161146" y="498367"/>
            <a:ext cx="4016171" cy="2680447"/>
          </a:xfrm>
          <a:prstGeom prst="rect">
            <a:avLst/>
          </a:prstGeom>
        </p:spPr>
      </p:pic>
      <p:pic>
        <p:nvPicPr>
          <p:cNvPr id="8" name="Picture 7">
            <a:extLst>
              <a:ext uri="{FF2B5EF4-FFF2-40B4-BE49-F238E27FC236}">
                <a16:creationId xmlns:a16="http://schemas.microsoft.com/office/drawing/2014/main" id="{73786DC7-8935-FD04-06A1-590B96D031C5}"/>
              </a:ext>
            </a:extLst>
          </p:cNvPr>
          <p:cNvPicPr>
            <a:picLocks noChangeAspect="1"/>
          </p:cNvPicPr>
          <p:nvPr/>
        </p:nvPicPr>
        <p:blipFill>
          <a:blip r:embed="rId4"/>
          <a:stretch>
            <a:fillRect/>
          </a:stretch>
        </p:blipFill>
        <p:spPr>
          <a:xfrm>
            <a:off x="161145" y="3605157"/>
            <a:ext cx="4016171" cy="2826499"/>
          </a:xfrm>
          <a:prstGeom prst="rect">
            <a:avLst/>
          </a:prstGeom>
        </p:spPr>
      </p:pic>
    </p:spTree>
    <p:extLst>
      <p:ext uri="{BB962C8B-B14F-4D97-AF65-F5344CB8AC3E}">
        <p14:creationId xmlns:p14="http://schemas.microsoft.com/office/powerpoint/2010/main" val="285929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CA3E-110E-407A-E22A-C64AF559B8E0}"/>
              </a:ext>
            </a:extLst>
          </p:cNvPr>
          <p:cNvSpPr>
            <a:spLocks noGrp="1"/>
          </p:cNvSpPr>
          <p:nvPr>
            <p:ph type="title"/>
          </p:nvPr>
        </p:nvSpPr>
        <p:spPr>
          <a:xfrm>
            <a:off x="576071" y="371399"/>
            <a:ext cx="7760483" cy="1565555"/>
          </a:xfrm>
        </p:spPr>
        <p:txBody>
          <a:bodyPr>
            <a:normAutofit/>
          </a:bodyPr>
          <a:lstStyle/>
          <a:p>
            <a:r>
              <a:rPr lang="en-US" sz="4400" dirty="0"/>
              <a:t>Deliverables</a:t>
            </a:r>
          </a:p>
        </p:txBody>
      </p:sp>
      <p:sp>
        <p:nvSpPr>
          <p:cNvPr id="3" name="Content Placeholder 2">
            <a:extLst>
              <a:ext uri="{FF2B5EF4-FFF2-40B4-BE49-F238E27FC236}">
                <a16:creationId xmlns:a16="http://schemas.microsoft.com/office/drawing/2014/main" id="{212C516C-52F2-88E8-D360-1F0DE4B2F806}"/>
              </a:ext>
            </a:extLst>
          </p:cNvPr>
          <p:cNvSpPr>
            <a:spLocks noGrp="1"/>
          </p:cNvSpPr>
          <p:nvPr>
            <p:ph idx="1"/>
          </p:nvPr>
        </p:nvSpPr>
        <p:spPr>
          <a:xfrm>
            <a:off x="576071" y="2517058"/>
            <a:ext cx="7760483" cy="3559277"/>
          </a:xfrm>
        </p:spPr>
        <p:txBody>
          <a:bodyPr>
            <a:noAutofit/>
          </a:bodyPr>
          <a:lstStyle/>
          <a:p>
            <a:pPr marL="0" indent="0" algn="just">
              <a:buNone/>
            </a:pPr>
            <a:r>
              <a:rPr lang="en-US" sz="2400" b="0" dirty="0"/>
              <a:t>Technical report – </a:t>
            </a:r>
            <a:r>
              <a:rPr lang="en-US" b="0" dirty="0"/>
              <a:t>To summarize the project's objectives, methods, findings, and outcomes.</a:t>
            </a:r>
          </a:p>
          <a:p>
            <a:pPr marL="0" indent="0" algn="just">
              <a:buNone/>
            </a:pPr>
            <a:r>
              <a:rPr lang="en-US" sz="2400" b="0" dirty="0"/>
              <a:t>Code - </a:t>
            </a:r>
            <a:r>
              <a:rPr lang="en-US" b="0" dirty="0"/>
              <a:t>All project code and deliverables will be posted to a GitHub repository. </a:t>
            </a:r>
          </a:p>
          <a:p>
            <a:pPr marL="0" indent="0" algn="just">
              <a:buNone/>
            </a:pPr>
            <a:r>
              <a:rPr lang="en-US" sz="2400" b="0" dirty="0"/>
              <a:t>Video File/Link </a:t>
            </a:r>
            <a:r>
              <a:rPr lang="en-US" b="0" dirty="0"/>
              <a:t>– A video group presentation will be created and posted on a platform explaining the project.</a:t>
            </a:r>
          </a:p>
        </p:txBody>
      </p:sp>
    </p:spTree>
    <p:extLst>
      <p:ext uri="{BB962C8B-B14F-4D97-AF65-F5344CB8AC3E}">
        <p14:creationId xmlns:p14="http://schemas.microsoft.com/office/powerpoint/2010/main" val="23650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16" name="Picture 15">
            <a:extLst>
              <a:ext uri="{FF2B5EF4-FFF2-40B4-BE49-F238E27FC236}">
                <a16:creationId xmlns:a16="http://schemas.microsoft.com/office/drawing/2014/main" id="{59996D95-9EB1-1A36-EDC5-129C7800934B}"/>
              </a:ext>
            </a:extLst>
          </p:cNvPr>
          <p:cNvPicPr>
            <a:picLocks noChangeAspect="1"/>
          </p:cNvPicPr>
          <p:nvPr/>
        </p:nvPicPr>
        <p:blipFill rotWithShape="1">
          <a:blip r:embed="rId3">
            <a:grayscl/>
          </a:blip>
          <a:srcRect r="-1" b="26"/>
          <a:stretch/>
        </p:blipFill>
        <p:spPr>
          <a:xfrm>
            <a:off x="899160" y="1"/>
            <a:ext cx="10393680" cy="6858000"/>
          </a:xfrm>
          <a:prstGeom prst="rect">
            <a:avLst/>
          </a:prstGeom>
        </p:spPr>
      </p:pic>
      <p:sp>
        <p:nvSpPr>
          <p:cNvPr id="17" name="Rectangle 16">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261872" y="723331"/>
            <a:ext cx="9418320" cy="3875965"/>
          </a:xfrm>
          <a:noFill/>
        </p:spPr>
        <p:txBody>
          <a:bodyPr anchor="ctr">
            <a:normAutofit/>
          </a:bodyPr>
          <a:lstStyle/>
          <a:p>
            <a:pPr algn="ctr"/>
            <a:r>
              <a:rPr lang="en-US" sz="4400" dirty="0">
                <a:solidFill>
                  <a:srgbClr val="FFFFFF"/>
                </a:solidFill>
              </a:rPr>
              <a:t>Thank You </a:t>
            </a:r>
          </a:p>
        </p:txBody>
      </p:sp>
      <p:sp>
        <p:nvSpPr>
          <p:cNvPr id="13" name="Rectangle 12">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93633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261872" y="365760"/>
            <a:ext cx="9692640" cy="1325562"/>
          </a:xfrm>
        </p:spPr>
        <p:txBody>
          <a:bodyPr vert="horz" lIns="91440" tIns="45720" rIns="91440" bIns="45720" rtlCol="0" anchor="b">
            <a:normAutofit/>
          </a:bodyPr>
          <a:lstStyle/>
          <a:p>
            <a:r>
              <a:rPr lang="en-US" sz="4400" dirty="0"/>
              <a:t>Objective </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idx="10"/>
          </p:nvPr>
        </p:nvSpPr>
        <p:spPr>
          <a:xfrm>
            <a:off x="1330698" y="2169549"/>
            <a:ext cx="5020941" cy="3513496"/>
          </a:xfrm>
        </p:spPr>
        <p:txBody>
          <a:bodyPr vert="horz" lIns="91440" tIns="45720" rIns="91440" bIns="45720" rtlCol="0">
            <a:normAutofit/>
          </a:bodyPr>
          <a:lstStyle/>
          <a:p>
            <a:pPr indent="-182880" algn="just"/>
            <a:r>
              <a:rPr lang="en-US" dirty="0">
                <a:effectLst/>
              </a:rPr>
              <a:t>The intended objective of this project is to build a deep learning model that could </a:t>
            </a:r>
            <a:r>
              <a:rPr lang="en-US" sz="2000" dirty="0"/>
              <a:t>recognize emotions in the speech we constantly exchange with one another.</a:t>
            </a:r>
          </a:p>
          <a:p>
            <a:pPr indent="-182880" algn="just"/>
            <a:endParaRPr lang="en-US" dirty="0">
              <a:effectLst/>
            </a:endParaRPr>
          </a:p>
          <a:p>
            <a:pPr indent="-182880" algn="just"/>
            <a:r>
              <a:rPr lang="en-US" dirty="0">
                <a:effectLst/>
              </a:rPr>
              <a:t>Nowadays personalization is something that is needed in all the things we experience everyday.</a:t>
            </a:r>
          </a:p>
          <a:p>
            <a:pPr indent="-182880"/>
            <a:endParaRPr lang="en-US" dirty="0"/>
          </a:p>
        </p:txBody>
      </p:sp>
      <p:pic>
        <p:nvPicPr>
          <p:cNvPr id="42" name="Graphic 41" descr="Person with Idea">
            <a:extLst>
              <a:ext uri="{FF2B5EF4-FFF2-40B4-BE49-F238E27FC236}">
                <a16:creationId xmlns:a16="http://schemas.microsoft.com/office/drawing/2014/main" id="{5219DE9E-FB50-235B-6702-F85F1D5C9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73CBE7-BBDF-5524-AD4C-C2D0C1A735D8}"/>
              </a:ext>
            </a:extLst>
          </p:cNvPr>
          <p:cNvSpPr>
            <a:spLocks noGrp="1"/>
          </p:cNvSpPr>
          <p:nvPr>
            <p:ph type="title"/>
          </p:nvPr>
        </p:nvSpPr>
        <p:spPr>
          <a:xfrm>
            <a:off x="477749" y="559326"/>
            <a:ext cx="8532417" cy="1308803"/>
          </a:xfrm>
        </p:spPr>
        <p:txBody>
          <a:bodyPr>
            <a:normAutofit/>
          </a:bodyPr>
          <a:lstStyle/>
          <a:p>
            <a:r>
              <a:rPr lang="en-US" sz="4400" dirty="0"/>
              <a:t>Value</a:t>
            </a:r>
          </a:p>
        </p:txBody>
      </p:sp>
      <p:sp>
        <p:nvSpPr>
          <p:cNvPr id="5" name="Content Placeholder 4">
            <a:extLst>
              <a:ext uri="{FF2B5EF4-FFF2-40B4-BE49-F238E27FC236}">
                <a16:creationId xmlns:a16="http://schemas.microsoft.com/office/drawing/2014/main" id="{7B689B3E-BE4A-C85D-6BB9-25383DE3A222}"/>
              </a:ext>
            </a:extLst>
          </p:cNvPr>
          <p:cNvSpPr>
            <a:spLocks noGrp="1"/>
          </p:cNvSpPr>
          <p:nvPr>
            <p:ph idx="1"/>
          </p:nvPr>
        </p:nvSpPr>
        <p:spPr>
          <a:xfrm>
            <a:off x="477749" y="2123768"/>
            <a:ext cx="9600316" cy="3578942"/>
          </a:xfrm>
        </p:spPr>
        <p:txBody>
          <a:bodyPr>
            <a:normAutofit/>
          </a:bodyPr>
          <a:lstStyle/>
          <a:p>
            <a:pPr marL="342900" indent="-342900" algn="just">
              <a:buFont typeface="Arial" panose="020B0604020202020204" pitchFamily="34" charset="0"/>
              <a:buChar char="•"/>
            </a:pPr>
            <a:r>
              <a:rPr lang="en-US" dirty="0"/>
              <a:t>SER(Speech Emotion Recognition) can be used in call center for classifying calls according to emotions and as the performance parameter for conversational analysis thus identifying the unsatisfied customer, customer satisfaction and so on.. for helping companies improving their services.</a:t>
            </a:r>
          </a:p>
          <a:p>
            <a:pPr marL="342900" indent="-342900" algn="just">
              <a:buFont typeface="Arial" panose="020B0604020202020204" pitchFamily="34" charset="0"/>
              <a:buChar char="•"/>
            </a:pPr>
            <a:r>
              <a:rPr lang="en-US" dirty="0"/>
              <a:t>It can also be used in-car board system based on information of the mental state of the driver can be provided to the system to initiate his/her safety preventing accidents to happen.</a:t>
            </a:r>
          </a:p>
          <a:p>
            <a:pPr marL="342900" indent="-342900" algn="just">
              <a:buFont typeface="Arial" panose="020B0604020202020204" pitchFamily="34" charset="0"/>
              <a:buChar char="•"/>
            </a:pPr>
            <a:r>
              <a:rPr lang="en-US" dirty="0"/>
              <a:t>This can be used by multiple industries to offer different services like marketing company suggesting you buy products based on your emotions.</a:t>
            </a:r>
          </a:p>
          <a:p>
            <a:endParaRPr lang="en-US" dirty="0"/>
          </a:p>
        </p:txBody>
      </p:sp>
    </p:spTree>
    <p:extLst>
      <p:ext uri="{BB962C8B-B14F-4D97-AF65-F5344CB8AC3E}">
        <p14:creationId xmlns:p14="http://schemas.microsoft.com/office/powerpoint/2010/main" val="127919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normAutofit/>
          </a:bodyPr>
          <a:lstStyle/>
          <a:p>
            <a:r>
              <a:rPr lang="en-US" sz="4400" dirty="0"/>
              <a:t>Relevant Work</a:t>
            </a:r>
          </a:p>
        </p:txBody>
      </p:sp>
      <p:graphicFrame>
        <p:nvGraphicFramePr>
          <p:cNvPr id="5" name="Content Placeholder 4">
            <a:extLst>
              <a:ext uri="{FF2B5EF4-FFF2-40B4-BE49-F238E27FC236}">
                <a16:creationId xmlns:a16="http://schemas.microsoft.com/office/drawing/2014/main" id="{FBDC9709-7A51-9D66-EF53-50E6A0E54C3D}"/>
              </a:ext>
            </a:extLst>
          </p:cNvPr>
          <p:cNvGraphicFramePr>
            <a:graphicFrameLocks noGrp="1"/>
          </p:cNvGraphicFramePr>
          <p:nvPr>
            <p:ph idx="1"/>
            <p:extLst>
              <p:ext uri="{D42A27DB-BD31-4B8C-83A1-F6EECF244321}">
                <p14:modId xmlns:p14="http://schemas.microsoft.com/office/powerpoint/2010/main" val="2080355512"/>
              </p:ext>
            </p:extLst>
          </p:nvPr>
        </p:nvGraphicFramePr>
        <p:xfrm>
          <a:off x="576071" y="1901952"/>
          <a:ext cx="10731026"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28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75A96C91-B815-4865-AB6A-3D1D734B3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1812772" y="96120"/>
            <a:ext cx="9212825" cy="1073919"/>
          </a:xfrm>
        </p:spPr>
        <p:txBody>
          <a:bodyPr vert="horz" lIns="91440" tIns="45720" rIns="91440" bIns="45720" rtlCol="0" anchor="b">
            <a:normAutofit/>
          </a:bodyPr>
          <a:lstStyle/>
          <a:p>
            <a:pPr>
              <a:lnSpc>
                <a:spcPct val="85000"/>
              </a:lnSpc>
            </a:pPr>
            <a:r>
              <a:rPr lang="en-US" sz="4400" dirty="0"/>
              <a:t>Data Preparation</a:t>
            </a:r>
            <a:r>
              <a:rPr lang="en-US" dirty="0"/>
              <a:t> </a:t>
            </a:r>
            <a:endParaRPr lang="en-US" sz="4400" dirty="0"/>
          </a:p>
        </p:txBody>
      </p:sp>
      <p:pic>
        <p:nvPicPr>
          <p:cNvPr id="40" name="Picture 39" descr="White arrows painted on the asphalt">
            <a:extLst>
              <a:ext uri="{FF2B5EF4-FFF2-40B4-BE49-F238E27FC236}">
                <a16:creationId xmlns:a16="http://schemas.microsoft.com/office/drawing/2014/main" id="{256F2259-6059-53E3-25FA-B03CF7D9A301}"/>
              </a:ext>
            </a:extLst>
          </p:cNvPr>
          <p:cNvPicPr>
            <a:picLocks noChangeAspect="1"/>
          </p:cNvPicPr>
          <p:nvPr/>
        </p:nvPicPr>
        <p:blipFill rotWithShape="1">
          <a:blip r:embed="rId3"/>
          <a:srcRect l="30062" r="30726" b="-1"/>
          <a:stretch/>
        </p:blipFill>
        <p:spPr>
          <a:xfrm>
            <a:off x="21" y="10"/>
            <a:ext cx="1592806" cy="6857990"/>
          </a:xfrm>
          <a:prstGeom prst="rect">
            <a:avLst/>
          </a:prstGeom>
        </p:spPr>
      </p:pic>
      <p:sp>
        <p:nvSpPr>
          <p:cNvPr id="33" name="Title 37">
            <a:extLst>
              <a:ext uri="{FF2B5EF4-FFF2-40B4-BE49-F238E27FC236}">
                <a16:creationId xmlns:a16="http://schemas.microsoft.com/office/drawing/2014/main" id="{8B54B8C4-4D73-2BBA-B2B3-C828DDD85789}"/>
              </a:ext>
            </a:extLst>
          </p:cNvPr>
          <p:cNvSpPr txBox="1">
            <a:spLocks/>
          </p:cNvSpPr>
          <p:nvPr/>
        </p:nvSpPr>
        <p:spPr>
          <a:xfrm>
            <a:off x="1887794" y="1266159"/>
            <a:ext cx="9212825" cy="4996990"/>
          </a:xfrm>
          <a:prstGeom prst="rect">
            <a:avLst/>
          </a:prstGeom>
        </p:spPr>
        <p:txBody>
          <a:bodyPr vert="horz" lIns="91440" tIns="45720" rIns="91440" bIns="45720" rtlCol="0" anchor="b" anchorCtr="0">
            <a:normAutofit fontScale="92500" lnSpcReduction="10000"/>
          </a:bodyPr>
          <a:lstStyle>
            <a:lvl1pPr algn="l" defTabSz="914400" rtl="0" eaLnBrk="1" latinLnBrk="0" hangingPunct="1">
              <a:lnSpc>
                <a:spcPct val="90000"/>
              </a:lnSpc>
              <a:spcBef>
                <a:spcPct val="0"/>
              </a:spcBef>
              <a:buNone/>
              <a:defRPr sz="4800" kern="1200" spc="-50" baseline="0">
                <a:solidFill>
                  <a:schemeClr val="tx1"/>
                </a:solidFill>
                <a:latin typeface="+mj-lt"/>
                <a:ea typeface="+mj-ea"/>
                <a:cs typeface="+mj-cs"/>
              </a:defRPr>
            </a:lvl1pPr>
          </a:lstStyle>
          <a:p>
            <a:pPr algn="just"/>
            <a:r>
              <a:rPr lang="en-US" sz="2600" dirty="0"/>
              <a:t>Datasets</a:t>
            </a:r>
          </a:p>
          <a:p>
            <a:pPr marL="342900" indent="-342900" algn="just">
              <a:buFont typeface="Arial" panose="020B0604020202020204" pitchFamily="34" charset="0"/>
              <a:buChar char="•"/>
            </a:pPr>
            <a:r>
              <a:rPr lang="en-US" sz="2200" dirty="0"/>
              <a:t>Toronto emotional speech set (Tess)</a:t>
            </a:r>
          </a:p>
          <a:p>
            <a:pPr marL="342900" indent="-342900" algn="just">
              <a:buFont typeface="Arial" panose="020B0604020202020204" pitchFamily="34" charset="0"/>
              <a:buChar char="•"/>
            </a:pPr>
            <a:r>
              <a:rPr lang="en-US" sz="2200" dirty="0"/>
              <a:t>Surrey Audio-Visual Expressed Emotion (Savee)</a:t>
            </a:r>
          </a:p>
          <a:p>
            <a:pPr marL="342900" indent="-342900" algn="just">
              <a:buFont typeface="Arial" panose="020B0604020202020204" pitchFamily="34" charset="0"/>
              <a:buChar char="•"/>
            </a:pPr>
            <a:r>
              <a:rPr lang="en-US" sz="2200" dirty="0"/>
              <a:t>Crowd-sourced Emotional Multimodal Actors Dataset (Crema-D)</a:t>
            </a:r>
          </a:p>
          <a:p>
            <a:pPr marL="342900" indent="-342900" algn="just">
              <a:buFont typeface="Arial" panose="020B0604020202020204" pitchFamily="34" charset="0"/>
              <a:buChar char="•"/>
            </a:pPr>
            <a:r>
              <a:rPr lang="en-US" sz="2200" dirty="0"/>
              <a:t>Ryerson Audio-Visual Database of Emotional Speech and Song (Ravdess)</a:t>
            </a:r>
          </a:p>
          <a:p>
            <a:pPr algn="just"/>
            <a:endParaRPr lang="en-US" sz="2200" dirty="0"/>
          </a:p>
          <a:p>
            <a:r>
              <a:rPr lang="en-US" sz="2600" dirty="0"/>
              <a:t>Data Preparation</a:t>
            </a:r>
          </a:p>
          <a:p>
            <a:pPr marL="285750" indent="-285750" algn="just">
              <a:buFont typeface="Arial" panose="020B0604020202020204" pitchFamily="34" charset="0"/>
              <a:buChar char="•"/>
            </a:pPr>
            <a:r>
              <a:rPr lang="en-US" sz="2200" dirty="0"/>
              <a:t>As we want to work with four different datasets, so we will be creating a data frame storing all emotions of the data in data frame with their paths.</a:t>
            </a:r>
          </a:p>
          <a:p>
            <a:pPr marL="285750" indent="-285750" algn="just">
              <a:buFont typeface="Arial" panose="020B0604020202020204" pitchFamily="34" charset="0"/>
              <a:buChar char="•"/>
            </a:pPr>
            <a:r>
              <a:rPr lang="en-US" sz="2200" dirty="0"/>
              <a:t>We will use this data frame to extract features for our model training.</a:t>
            </a:r>
          </a:p>
          <a:p>
            <a:pPr marL="285750" indent="-285750" algn="just">
              <a:buFont typeface="Arial" panose="020B0604020202020204" pitchFamily="34" charset="0"/>
              <a:buChar char="•"/>
            </a:pPr>
            <a:endParaRPr lang="en-US" sz="1600" dirty="0"/>
          </a:p>
          <a:p>
            <a:pPr>
              <a:lnSpc>
                <a:spcPct val="100000"/>
              </a:lnSpc>
            </a:pPr>
            <a:r>
              <a:rPr lang="en-US" sz="2600" dirty="0"/>
              <a:t>Data Augmentation</a:t>
            </a:r>
          </a:p>
          <a:p>
            <a:pPr marL="285750" indent="-285750" algn="just">
              <a:lnSpc>
                <a:spcPct val="100000"/>
              </a:lnSpc>
              <a:buFont typeface="Arial" panose="020B0604020202020204" pitchFamily="34" charset="0"/>
              <a:buChar char="•"/>
            </a:pPr>
            <a:r>
              <a:rPr lang="en-US" sz="2200" dirty="0"/>
              <a:t>Data augmentation is the process by which we create new synthetic data samples by adding small perturbations on our initial training set.</a:t>
            </a:r>
          </a:p>
          <a:p>
            <a:pPr marL="285750" indent="-285750" algn="just">
              <a:lnSpc>
                <a:spcPct val="100000"/>
              </a:lnSpc>
              <a:buFont typeface="Arial" panose="020B0604020202020204" pitchFamily="34" charset="0"/>
              <a:buChar char="•"/>
            </a:pPr>
            <a:r>
              <a:rPr lang="en-US" sz="2200" dirty="0"/>
              <a:t>To generate syntactic data for audio, we can apply noise injection, shifting time, changing pitch and speed.</a:t>
            </a:r>
          </a:p>
          <a:p>
            <a:pPr marL="285750" indent="-285750" algn="just">
              <a:lnSpc>
                <a:spcPct val="100000"/>
              </a:lnSpc>
              <a:buFont typeface="Arial" panose="020B0604020202020204" pitchFamily="34" charset="0"/>
              <a:buChar char="•"/>
            </a:pPr>
            <a:r>
              <a:rPr lang="en-US" sz="2200" dirty="0"/>
              <a:t>The objective is to make our model invariant to those perturbations and enhance its ability to generalize.</a:t>
            </a:r>
          </a:p>
        </p:txBody>
      </p:sp>
    </p:spTree>
    <p:extLst>
      <p:ext uri="{BB962C8B-B14F-4D97-AF65-F5344CB8AC3E}">
        <p14:creationId xmlns:p14="http://schemas.microsoft.com/office/powerpoint/2010/main" val="10021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8"/>
                                        </p:tgtEl>
                                        <p:attrNameLst>
                                          <p:attrName>style.visibility</p:attrName>
                                        </p:attrNameLst>
                                      </p:cBhvr>
                                      <p:to>
                                        <p:strVal val="visible"/>
                                      </p:to>
                                    </p:set>
                                    <p:animEffect transition="in" filter="fade">
                                      <p:cBhvr>
                                        <p:cTn id="7" dur="400"/>
                                        <p:tgtEl>
                                          <p:spTgt spid="3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4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878F966-031B-B0D1-F1A5-98058F1EF93F}"/>
              </a:ext>
            </a:extLst>
          </p:cNvPr>
          <p:cNvSpPr>
            <a:spLocks noGrp="1"/>
          </p:cNvSpPr>
          <p:nvPr>
            <p:ph type="title"/>
          </p:nvPr>
        </p:nvSpPr>
        <p:spPr>
          <a:xfrm>
            <a:off x="7813815" y="226142"/>
            <a:ext cx="3300636" cy="5215128"/>
          </a:xfrm>
        </p:spPr>
        <p:txBody>
          <a:bodyPr vert="horz" lIns="91440" tIns="45720" rIns="91440" bIns="45720" rtlCol="0" anchor="ctr">
            <a:normAutofit/>
          </a:bodyPr>
          <a:lstStyle/>
          <a:p>
            <a:pPr algn="just"/>
            <a:r>
              <a:rPr lang="en-US" sz="2000" b="0" i="0" dirty="0">
                <a:solidFill>
                  <a:schemeClr val="bg1"/>
                </a:solidFill>
                <a:effectLst/>
                <a:latin typeface="+mn-lt"/>
              </a:rPr>
              <a:t>The audio signal is a three-dimensional signal in which three axes represent time, amplitude and frequency.</a:t>
            </a: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br>
              <a:rPr lang="en-US" sz="1800" b="0" i="0" dirty="0">
                <a:effectLst/>
                <a:latin typeface="+mn-lt"/>
              </a:rPr>
            </a:br>
            <a:endParaRPr lang="en-US" sz="1800" dirty="0">
              <a:solidFill>
                <a:srgbClr val="FFFFFF"/>
              </a:solidFill>
              <a:latin typeface="+mn-lt"/>
            </a:endParaRPr>
          </a:p>
        </p:txBody>
      </p:sp>
      <p:sp>
        <p:nvSpPr>
          <p:cNvPr id="8" name="Content Placeholder 7">
            <a:extLst>
              <a:ext uri="{FF2B5EF4-FFF2-40B4-BE49-F238E27FC236}">
                <a16:creationId xmlns:a16="http://schemas.microsoft.com/office/drawing/2014/main" id="{D0AE5EB1-1D3B-9934-CECF-9F7276DC49D6}"/>
              </a:ext>
            </a:extLst>
          </p:cNvPr>
          <p:cNvSpPr>
            <a:spLocks/>
          </p:cNvSpPr>
          <p:nvPr/>
        </p:nvSpPr>
        <p:spPr>
          <a:xfrm>
            <a:off x="432619" y="1550894"/>
            <a:ext cx="7030065" cy="4712253"/>
          </a:xfrm>
          <a:prstGeom prst="rect">
            <a:avLst/>
          </a:prstGeom>
        </p:spPr>
        <p:txBody>
          <a:bodyPr/>
          <a:lstStyle/>
          <a:p>
            <a:pPr marL="285750" indent="-285750" algn="l">
              <a:buFont typeface="Arial" panose="020B0604020202020204" pitchFamily="34" charset="0"/>
              <a:buChar char="•"/>
            </a:pPr>
            <a:r>
              <a:rPr lang="en-US" spc="-50" dirty="0">
                <a:ea typeface="+mj-ea"/>
                <a:cs typeface="+mj-cs"/>
              </a:rPr>
              <a:t>As data provided of audio cannot be understood by the models directly, so we need to convert them into an understandable format for which feature extraction is used.</a:t>
            </a:r>
            <a:endParaRPr lang="en-US" dirty="0"/>
          </a:p>
          <a:p>
            <a:pPr marL="285750" indent="-285750" algn="l">
              <a:buFont typeface="Arial" panose="020B0604020202020204" pitchFamily="34" charset="0"/>
              <a:buChar char="•"/>
            </a:pPr>
            <a:r>
              <a:rPr lang="en-US" spc="-50" dirty="0">
                <a:ea typeface="+mj-ea"/>
                <a:cs typeface="+mj-cs"/>
              </a:rPr>
              <a:t>With the help of the sample rate and the sample data, one can perform several transformations on it to extract valuable features out of it, like zero crossing rate, energy, entropy of energy, spectral centroid, spectral spread etc. </a:t>
            </a:r>
          </a:p>
          <a:p>
            <a:pPr marL="285750" indent="-285750" algn="l">
              <a:buFont typeface="Arial" panose="020B0604020202020204" pitchFamily="34" charset="0"/>
              <a:buChar char="•"/>
            </a:pPr>
            <a:r>
              <a:rPr lang="en-US" spc="-50" dirty="0">
                <a:ea typeface="+mj-ea"/>
                <a:cs typeface="+mj-cs"/>
              </a:rPr>
              <a:t>We employed following features extraction extractions on our </a:t>
            </a:r>
            <a:r>
              <a:rPr lang="en-US" spc="-50" dirty="0" err="1">
                <a:ea typeface="+mj-ea"/>
                <a:cs typeface="+mj-cs"/>
              </a:rPr>
              <a:t>dataframe</a:t>
            </a:r>
            <a:r>
              <a:rPr lang="en-US" spc="-50" dirty="0">
                <a:ea typeface="+mj-ea"/>
                <a:cs typeface="+mj-cs"/>
              </a:rPr>
              <a:t>:  'Zero Crossing Rate(ZCR)', 'Chroma Short-Time Fourier Transform (</a:t>
            </a:r>
            <a:r>
              <a:rPr lang="en-US" spc="-50" dirty="0" err="1">
                <a:ea typeface="+mj-ea"/>
                <a:cs typeface="+mj-cs"/>
              </a:rPr>
              <a:t>Chroma_stft</a:t>
            </a:r>
            <a:r>
              <a:rPr lang="en-US" spc="-50" dirty="0">
                <a:ea typeface="+mj-ea"/>
                <a:cs typeface="+mj-cs"/>
              </a:rPr>
              <a:t>)', 'Mel-Frequency Cepstral Coefficients (MFCCs)’,  'Root Mean Square (RMS) Value' and 'Mel Spectrogram’.</a:t>
            </a:r>
          </a:p>
          <a:p>
            <a:pPr marL="285750" indent="-285750" algn="l">
              <a:buFont typeface="Arial" panose="020B0604020202020204" pitchFamily="34" charset="0"/>
              <a:buChar char="•"/>
            </a:pPr>
            <a:r>
              <a:rPr lang="en-US" spc="-50" dirty="0">
                <a:ea typeface="+mj-ea"/>
                <a:cs typeface="+mj-cs"/>
              </a:rPr>
              <a:t>After that we created  training data (X and Y) by appending the features of corresponding emotions. This data is converted to pandas </a:t>
            </a:r>
            <a:r>
              <a:rPr lang="en-US" spc="-50" dirty="0" err="1">
                <a:ea typeface="+mj-ea"/>
                <a:cs typeface="+mj-cs"/>
              </a:rPr>
              <a:t>dataframe</a:t>
            </a:r>
            <a:r>
              <a:rPr lang="en-US" spc="-50" dirty="0">
                <a:ea typeface="+mj-ea"/>
                <a:cs typeface="+mj-cs"/>
              </a:rPr>
              <a:t> where data manipulation and modeling is performed later.</a:t>
            </a:r>
          </a:p>
          <a:p>
            <a:pPr marL="285750" indent="-285750" algn="l">
              <a:buFont typeface="Arial" panose="020B0604020202020204" pitchFamily="34" charset="0"/>
              <a:buChar char="•"/>
            </a:pPr>
            <a:endParaRPr lang="en-US" spc="-50" dirty="0">
              <a:ea typeface="+mj-ea"/>
              <a:cs typeface="+mj-cs"/>
            </a:endParaRPr>
          </a:p>
          <a:p>
            <a:pPr algn="l"/>
            <a:endParaRPr lang="en-US" spc="-50" dirty="0">
              <a:latin typeface="+mj-lt"/>
              <a:ea typeface="+mj-ea"/>
              <a:cs typeface="+mj-cs"/>
            </a:endParaRPr>
          </a:p>
          <a:p>
            <a:pPr algn="l"/>
            <a:endParaRPr lang="en-US" dirty="0"/>
          </a:p>
        </p:txBody>
      </p:sp>
      <p:pic>
        <p:nvPicPr>
          <p:cNvPr id="2050" name="Picture 2">
            <a:extLst>
              <a:ext uri="{FF2B5EF4-FFF2-40B4-BE49-F238E27FC236}">
                <a16:creationId xmlns:a16="http://schemas.microsoft.com/office/drawing/2014/main" id="{0450DF66-6DAC-7264-49EB-C0D4288A7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765" y="1927122"/>
            <a:ext cx="3318735" cy="26350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6C7B69-3634-6220-C7D8-403EC811AF78}"/>
              </a:ext>
            </a:extLst>
          </p:cNvPr>
          <p:cNvSpPr txBox="1"/>
          <p:nvPr/>
        </p:nvSpPr>
        <p:spPr>
          <a:xfrm>
            <a:off x="385482" y="421341"/>
            <a:ext cx="7091083" cy="769441"/>
          </a:xfrm>
          <a:prstGeom prst="rect">
            <a:avLst/>
          </a:prstGeom>
          <a:noFill/>
        </p:spPr>
        <p:txBody>
          <a:bodyPr wrap="square" rtlCol="0">
            <a:spAutoFit/>
          </a:bodyPr>
          <a:lstStyle/>
          <a:p>
            <a:r>
              <a:rPr lang="en-US" sz="4400" spc="-50" dirty="0">
                <a:ea typeface="+mj-ea"/>
                <a:cs typeface="+mj-cs"/>
              </a:rPr>
              <a:t>Feature Extraction</a:t>
            </a:r>
            <a:endParaRPr lang="en-US" sz="4400" spc="-50" dirty="0">
              <a:latin typeface="+mj-lt"/>
              <a:ea typeface="+mj-ea"/>
              <a:cs typeface="+mj-cs"/>
            </a:endParaRPr>
          </a:p>
        </p:txBody>
      </p:sp>
    </p:spTree>
    <p:extLst>
      <p:ext uri="{BB962C8B-B14F-4D97-AF65-F5344CB8AC3E}">
        <p14:creationId xmlns:p14="http://schemas.microsoft.com/office/powerpoint/2010/main" val="110954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33A46A-A1EC-FE6C-A9D1-B4D2B6E5E2F7}"/>
              </a:ext>
            </a:extLst>
          </p:cNvPr>
          <p:cNvSpPr>
            <a:spLocks noGrp="1"/>
          </p:cNvSpPr>
          <p:nvPr>
            <p:ph type="title"/>
          </p:nvPr>
        </p:nvSpPr>
        <p:spPr>
          <a:xfrm>
            <a:off x="869577" y="428770"/>
            <a:ext cx="7897905" cy="899357"/>
          </a:xfrm>
        </p:spPr>
        <p:txBody>
          <a:bodyPr/>
          <a:lstStyle/>
          <a:p>
            <a:pPr algn="l"/>
            <a:r>
              <a:rPr lang="en-IN" dirty="0"/>
              <a:t>Training Data</a:t>
            </a:r>
          </a:p>
        </p:txBody>
      </p:sp>
      <p:pic>
        <p:nvPicPr>
          <p:cNvPr id="10" name="Content Placeholder 9">
            <a:extLst>
              <a:ext uri="{FF2B5EF4-FFF2-40B4-BE49-F238E27FC236}">
                <a16:creationId xmlns:a16="http://schemas.microsoft.com/office/drawing/2014/main" id="{13BA1A3C-93F9-677D-DD6A-C18A9B4E1D70}"/>
              </a:ext>
            </a:extLst>
          </p:cNvPr>
          <p:cNvPicPr>
            <a:picLocks noGrp="1" noChangeAspect="1"/>
          </p:cNvPicPr>
          <p:nvPr>
            <p:ph idx="1"/>
          </p:nvPr>
        </p:nvPicPr>
        <p:blipFill>
          <a:blip r:embed="rId2"/>
          <a:stretch>
            <a:fillRect/>
          </a:stretch>
        </p:blipFill>
        <p:spPr>
          <a:xfrm>
            <a:off x="4948519" y="1909482"/>
            <a:ext cx="4652682" cy="3756212"/>
          </a:xfrm>
          <a:prstGeom prst="rect">
            <a:avLst/>
          </a:prstGeom>
        </p:spPr>
      </p:pic>
      <p:sp>
        <p:nvSpPr>
          <p:cNvPr id="5" name="Date Placeholder 4">
            <a:extLst>
              <a:ext uri="{FF2B5EF4-FFF2-40B4-BE49-F238E27FC236}">
                <a16:creationId xmlns:a16="http://schemas.microsoft.com/office/drawing/2014/main" id="{4454AF4D-6939-4F26-D04D-DFEC6E49EDB9}"/>
              </a:ext>
            </a:extLst>
          </p:cNvPr>
          <p:cNvSpPr>
            <a:spLocks noGrp="1"/>
          </p:cNvSpPr>
          <p:nvPr>
            <p:ph type="dt" sz="half" idx="4294967295"/>
          </p:nvPr>
        </p:nvSpPr>
        <p:spPr>
          <a:xfrm rot="16200000">
            <a:off x="10287000" y="998538"/>
            <a:ext cx="1905000" cy="365125"/>
          </a:xfrm>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9584D681-5EDD-918C-FC48-E17E57C051D6}"/>
              </a:ext>
            </a:extLst>
          </p:cNvPr>
          <p:cNvSpPr>
            <a:spLocks noGrp="1"/>
          </p:cNvSpPr>
          <p:nvPr>
            <p:ph type="sldNum" sz="quarter" idx="4294967295"/>
          </p:nvPr>
        </p:nvSpPr>
        <p:spPr>
          <a:xfrm>
            <a:off x="11277600" y="6172200"/>
            <a:ext cx="914400" cy="593725"/>
          </a:xfrm>
        </p:spPr>
        <p:txBody>
          <a:bodyPr>
            <a:normAutofit lnSpcReduction="10000"/>
          </a:bodyPr>
          <a:lstStyle/>
          <a:p>
            <a:fld id="{58FB4751-880F-D840-AAA9-3A15815CC996}" type="slidenum">
              <a:rPr lang="en-US" smtClean="0"/>
              <a:pPr/>
              <a:t>7</a:t>
            </a:fld>
            <a:endParaRPr lang="en-US" dirty="0"/>
          </a:p>
        </p:txBody>
      </p:sp>
      <p:sp>
        <p:nvSpPr>
          <p:cNvPr id="11" name="TextBox 10">
            <a:extLst>
              <a:ext uri="{FF2B5EF4-FFF2-40B4-BE49-F238E27FC236}">
                <a16:creationId xmlns:a16="http://schemas.microsoft.com/office/drawing/2014/main" id="{E46CE28A-F803-1DF5-EB9C-5F038326BF39}"/>
              </a:ext>
            </a:extLst>
          </p:cNvPr>
          <p:cNvSpPr txBox="1"/>
          <p:nvPr/>
        </p:nvSpPr>
        <p:spPr>
          <a:xfrm>
            <a:off x="869577" y="1981200"/>
            <a:ext cx="355002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Shape of </a:t>
            </a:r>
            <a:r>
              <a:rPr lang="en-IN" dirty="0" err="1"/>
              <a:t>dataframe</a:t>
            </a:r>
            <a:r>
              <a:rPr lang="en-IN" dirty="0"/>
              <a:t>(X, Y):</a:t>
            </a:r>
          </a:p>
          <a:p>
            <a:pPr marL="285750" indent="-285750">
              <a:buFont typeface="Arial" panose="020B0604020202020204" pitchFamily="34" charset="0"/>
              <a:buChar char="•"/>
            </a:pPr>
            <a:r>
              <a:rPr lang="en-IN" dirty="0" err="1"/>
              <a:t>X.shape</a:t>
            </a:r>
            <a:r>
              <a:rPr lang="en-IN" dirty="0"/>
              <a:t> = ((36486, 162), </a:t>
            </a:r>
            <a:r>
              <a:rPr lang="en-IN" dirty="0" err="1"/>
              <a:t>Y.shape</a:t>
            </a:r>
            <a:r>
              <a:rPr lang="en-IN" dirty="0"/>
              <a:t>  = (36486,))</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Y is 1-D array with </a:t>
            </a:r>
            <a:r>
              <a:rPr lang="en-IN" dirty="0" err="1"/>
              <a:t>lables</a:t>
            </a:r>
            <a:r>
              <a:rPr lang="en-IN" dirty="0"/>
              <a:t> and data consists of 8 unique labels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X is 2-D array with samples generated after feature extraction</a:t>
            </a:r>
          </a:p>
        </p:txBody>
      </p:sp>
    </p:spTree>
    <p:extLst>
      <p:ext uri="{BB962C8B-B14F-4D97-AF65-F5344CB8AC3E}">
        <p14:creationId xmlns:p14="http://schemas.microsoft.com/office/powerpoint/2010/main" val="124871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B75B-454F-49E9-2E1B-065D1BB4D3CB}"/>
              </a:ext>
            </a:extLst>
          </p:cNvPr>
          <p:cNvSpPr>
            <a:spLocks noGrp="1"/>
          </p:cNvSpPr>
          <p:nvPr>
            <p:ph type="title"/>
          </p:nvPr>
        </p:nvSpPr>
        <p:spPr>
          <a:xfrm>
            <a:off x="423672" y="331694"/>
            <a:ext cx="8532417" cy="878541"/>
          </a:xfrm>
        </p:spPr>
        <p:txBody>
          <a:bodyPr>
            <a:normAutofit/>
          </a:bodyPr>
          <a:lstStyle/>
          <a:p>
            <a:r>
              <a:rPr lang="en-IN" sz="4400" dirty="0"/>
              <a:t>Data </a:t>
            </a:r>
            <a:r>
              <a:rPr lang="en-IN" sz="4400" dirty="0" err="1"/>
              <a:t>Modeling</a:t>
            </a:r>
            <a:endParaRPr lang="en-IN" sz="4400" dirty="0"/>
          </a:p>
        </p:txBody>
      </p:sp>
      <p:sp>
        <p:nvSpPr>
          <p:cNvPr id="3" name="Content Placeholder 2">
            <a:extLst>
              <a:ext uri="{FF2B5EF4-FFF2-40B4-BE49-F238E27FC236}">
                <a16:creationId xmlns:a16="http://schemas.microsoft.com/office/drawing/2014/main" id="{E33F2BF4-9336-6472-3D17-2606A1C85875}"/>
              </a:ext>
            </a:extLst>
          </p:cNvPr>
          <p:cNvSpPr>
            <a:spLocks noGrp="1"/>
          </p:cNvSpPr>
          <p:nvPr>
            <p:ph idx="1"/>
          </p:nvPr>
        </p:nvSpPr>
        <p:spPr>
          <a:xfrm>
            <a:off x="576072" y="1344707"/>
            <a:ext cx="8532417" cy="4769222"/>
          </a:xfrm>
        </p:spPr>
        <p:txBody>
          <a:bodyPr>
            <a:noAutofit/>
          </a:bodyPr>
          <a:lstStyle/>
          <a:p>
            <a:pPr marL="342900" indent="-342900" algn="just">
              <a:spcBef>
                <a:spcPts val="600"/>
              </a:spcBef>
              <a:buFont typeface="Arial" panose="020B0604020202020204" pitchFamily="34" charset="0"/>
              <a:buChar char="•"/>
            </a:pPr>
            <a:r>
              <a:rPr lang="en-US" sz="1800" spc="-50" dirty="0">
                <a:ea typeface="+mj-ea"/>
                <a:cs typeface="+mj-cs"/>
              </a:rPr>
              <a:t>To deal with multi-classification problem, we choose deep learning models like LSTM and CNN.</a:t>
            </a:r>
          </a:p>
          <a:p>
            <a:pPr marL="342900" indent="-342900" algn="just">
              <a:spcBef>
                <a:spcPts val="600"/>
              </a:spcBef>
              <a:buFont typeface="Arial" panose="020B0604020202020204" pitchFamily="34" charset="0"/>
              <a:buChar char="•"/>
            </a:pPr>
            <a:r>
              <a:rPr lang="en-US" sz="1800" spc="-50" dirty="0">
                <a:ea typeface="+mj-ea"/>
                <a:cs typeface="+mj-cs"/>
              </a:rPr>
              <a:t>Long Short-Term Memory (LSTM) is a type of recurrent neural network (RNN) architecture designed to address the vanishing gradient problem associated with traditional RNNs. </a:t>
            </a:r>
          </a:p>
          <a:p>
            <a:pPr marL="342900" indent="-342900" algn="just">
              <a:spcBef>
                <a:spcPts val="600"/>
              </a:spcBef>
              <a:buFont typeface="Arial" panose="020B0604020202020204" pitchFamily="34" charset="0"/>
              <a:buChar char="•"/>
            </a:pPr>
            <a:r>
              <a:rPr lang="en-US" sz="1800" spc="-50" dirty="0">
                <a:ea typeface="+mj-ea"/>
                <a:cs typeface="+mj-cs"/>
              </a:rPr>
              <a:t>Convolutional Neural Networks (CNNs) are a type of deep learning model designed for processing structured grid-like data.</a:t>
            </a:r>
          </a:p>
          <a:p>
            <a:pPr marL="342900" indent="-342900" algn="just">
              <a:spcBef>
                <a:spcPts val="600"/>
              </a:spcBef>
              <a:buFont typeface="Arial" panose="020B0604020202020204" pitchFamily="34" charset="0"/>
              <a:buChar char="•"/>
            </a:pPr>
            <a:r>
              <a:rPr lang="en-US" sz="1800" spc="-50" dirty="0">
                <a:ea typeface="+mj-ea"/>
                <a:cs typeface="+mj-cs"/>
              </a:rPr>
              <a:t>As our </a:t>
            </a:r>
            <a:r>
              <a:rPr lang="en-US" sz="1800" spc="-50" dirty="0" err="1">
                <a:ea typeface="+mj-ea"/>
                <a:cs typeface="+mj-cs"/>
              </a:rPr>
              <a:t>dataframe</a:t>
            </a:r>
            <a:r>
              <a:rPr lang="en-US" sz="1800" spc="-50" dirty="0">
                <a:ea typeface="+mj-ea"/>
                <a:cs typeface="+mj-cs"/>
              </a:rPr>
              <a:t> had a class imbalance, we calculated ‘class weights’ based on class distribution within dataset to prevent training models overfitting to majority class.</a:t>
            </a:r>
          </a:p>
          <a:p>
            <a:pPr marL="342900" indent="-342900" algn="just">
              <a:spcBef>
                <a:spcPts val="600"/>
              </a:spcBef>
              <a:buFont typeface="Arial" panose="020B0604020202020204" pitchFamily="34" charset="0"/>
              <a:buChar char="•"/>
            </a:pPr>
            <a:r>
              <a:rPr lang="en-US" sz="1800" spc="-50" dirty="0">
                <a:ea typeface="+mj-ea"/>
                <a:cs typeface="+mj-cs"/>
              </a:rPr>
              <a:t>As of hyperparameter tuning, we employed callback function as ‘Early Stopping’, and ‘</a:t>
            </a:r>
            <a:r>
              <a:rPr lang="en-US" sz="1800" spc="-50" dirty="0" err="1">
                <a:ea typeface="+mj-ea"/>
                <a:cs typeface="+mj-cs"/>
              </a:rPr>
              <a:t>ReduceLROnPlateau</a:t>
            </a:r>
            <a:r>
              <a:rPr lang="en-US" sz="1800" spc="-50" dirty="0">
                <a:ea typeface="+mj-ea"/>
                <a:cs typeface="+mj-cs"/>
              </a:rPr>
              <a:t>’ techniques. These callbacks collectively contribute to effective training by preventing overfitting (</a:t>
            </a:r>
            <a:r>
              <a:rPr lang="en-US" sz="1800" spc="-50" dirty="0" err="1">
                <a:ea typeface="+mj-ea"/>
                <a:cs typeface="+mj-cs"/>
              </a:rPr>
              <a:t>EarlyStopping</a:t>
            </a:r>
            <a:r>
              <a:rPr lang="en-US" sz="1800" spc="-50" dirty="0">
                <a:ea typeface="+mj-ea"/>
                <a:cs typeface="+mj-cs"/>
              </a:rPr>
              <a:t>) and adjusting the learning rate to navigate more efficiently towards the optimal model configuration (</a:t>
            </a:r>
            <a:r>
              <a:rPr lang="en-US" sz="1800" spc="-50" dirty="0" err="1">
                <a:ea typeface="+mj-ea"/>
                <a:cs typeface="+mj-cs"/>
              </a:rPr>
              <a:t>ReduceLROnPlateau</a:t>
            </a:r>
            <a:r>
              <a:rPr lang="en-US" sz="1800" spc="-50" dirty="0">
                <a:ea typeface="+mj-ea"/>
                <a:cs typeface="+mj-cs"/>
              </a:rPr>
              <a:t>). They enhance the model's generalization ability and stability during the training process.</a:t>
            </a:r>
            <a:endParaRPr lang="en-IN" sz="1800" dirty="0"/>
          </a:p>
        </p:txBody>
      </p:sp>
    </p:spTree>
    <p:extLst>
      <p:ext uri="{BB962C8B-B14F-4D97-AF65-F5344CB8AC3E}">
        <p14:creationId xmlns:p14="http://schemas.microsoft.com/office/powerpoint/2010/main" val="239191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EABF3D0-6A48-A9D5-2BB1-8D3D9C233F2E}"/>
              </a:ext>
            </a:extLst>
          </p:cNvPr>
          <p:cNvSpPr>
            <a:spLocks noGrp="1"/>
          </p:cNvSpPr>
          <p:nvPr>
            <p:ph type="title"/>
          </p:nvPr>
        </p:nvSpPr>
        <p:spPr>
          <a:xfrm>
            <a:off x="6096000" y="365760"/>
            <a:ext cx="4819851" cy="1138575"/>
          </a:xfrm>
        </p:spPr>
        <p:txBody>
          <a:bodyPr vert="horz" lIns="91440" tIns="45720" rIns="91440" bIns="45720" rtlCol="0" anchor="b">
            <a:normAutofit/>
          </a:bodyPr>
          <a:lstStyle/>
          <a:p>
            <a:r>
              <a:rPr lang="en-US" sz="4400" dirty="0"/>
              <a:t>LSTM Evaluation</a:t>
            </a:r>
          </a:p>
        </p:txBody>
      </p:sp>
      <p:pic>
        <p:nvPicPr>
          <p:cNvPr id="5" name="Picture 4">
            <a:extLst>
              <a:ext uri="{FF2B5EF4-FFF2-40B4-BE49-F238E27FC236}">
                <a16:creationId xmlns:a16="http://schemas.microsoft.com/office/drawing/2014/main" id="{44A3986C-A7E1-889C-1304-A61FB5235C5E}"/>
              </a:ext>
            </a:extLst>
          </p:cNvPr>
          <p:cNvPicPr>
            <a:picLocks noChangeAspect="1"/>
          </p:cNvPicPr>
          <p:nvPr/>
        </p:nvPicPr>
        <p:blipFill rotWithShape="1">
          <a:blip r:embed="rId2"/>
          <a:srcRect l="59695" r="-2" b="-2"/>
          <a:stretch/>
        </p:blipFill>
        <p:spPr>
          <a:xfrm>
            <a:off x="21" y="10"/>
            <a:ext cx="4338424" cy="6857990"/>
          </a:xfrm>
          <a:prstGeom prst="rect">
            <a:avLst/>
          </a:prstGeom>
        </p:spPr>
      </p:pic>
      <p:sp>
        <p:nvSpPr>
          <p:cNvPr id="3" name="Content Placeholder 2">
            <a:extLst>
              <a:ext uri="{FF2B5EF4-FFF2-40B4-BE49-F238E27FC236}">
                <a16:creationId xmlns:a16="http://schemas.microsoft.com/office/drawing/2014/main" id="{CB9BDF44-7C62-8889-E900-6D0983909A6D}"/>
              </a:ext>
            </a:extLst>
          </p:cNvPr>
          <p:cNvSpPr>
            <a:spLocks noGrp="1"/>
          </p:cNvSpPr>
          <p:nvPr>
            <p:ph idx="1"/>
          </p:nvPr>
        </p:nvSpPr>
        <p:spPr>
          <a:xfrm>
            <a:off x="4715435" y="1838591"/>
            <a:ext cx="6200415" cy="4174398"/>
          </a:xfrm>
        </p:spPr>
        <p:txBody>
          <a:bodyPr vert="horz" lIns="91440" tIns="45720" rIns="91440" bIns="45720" rtlCol="0">
            <a:normAutofit/>
          </a:bodyPr>
          <a:lstStyle/>
          <a:p>
            <a:pPr marL="45720" indent="0" algn="just">
              <a:buNone/>
            </a:pPr>
            <a:r>
              <a:rPr lang="en-US" b="0" spc="-50" dirty="0">
                <a:ea typeface="+mj-ea"/>
                <a:cs typeface="+mj-cs"/>
              </a:rPr>
              <a:t>Training accuracy(20</a:t>
            </a:r>
            <a:r>
              <a:rPr lang="en-US" b="0" spc="-50" baseline="30000" dirty="0">
                <a:ea typeface="+mj-ea"/>
                <a:cs typeface="+mj-cs"/>
              </a:rPr>
              <a:t>th</a:t>
            </a:r>
            <a:r>
              <a:rPr lang="en-US" b="0" spc="-50" dirty="0">
                <a:ea typeface="+mj-ea"/>
                <a:cs typeface="+mj-cs"/>
              </a:rPr>
              <a:t> epoch): 37.01 %</a:t>
            </a:r>
          </a:p>
          <a:p>
            <a:pPr marL="45720" indent="0" algn="just">
              <a:buNone/>
            </a:pPr>
            <a:r>
              <a:rPr lang="en-US" b="0" spc="-50" dirty="0">
                <a:ea typeface="+mj-ea"/>
                <a:cs typeface="+mj-cs"/>
              </a:rPr>
              <a:t>Validation accuracy(20</a:t>
            </a:r>
            <a:r>
              <a:rPr lang="en-US" b="0" spc="-50" baseline="30000" dirty="0">
                <a:ea typeface="+mj-ea"/>
                <a:cs typeface="+mj-cs"/>
              </a:rPr>
              <a:t>th</a:t>
            </a:r>
            <a:r>
              <a:rPr lang="en-US" b="0" spc="-50" dirty="0">
                <a:ea typeface="+mj-ea"/>
                <a:cs typeface="+mj-cs"/>
              </a:rPr>
              <a:t> epoch): 34.48%</a:t>
            </a:r>
          </a:p>
          <a:p>
            <a:pPr marL="45720" indent="0" algn="just">
              <a:buNone/>
            </a:pPr>
            <a:r>
              <a:rPr lang="en-US" b="0" spc="-50" dirty="0">
                <a:ea typeface="+mj-ea"/>
                <a:cs typeface="+mj-cs"/>
              </a:rPr>
              <a:t>Testing Accuracy: 15.18%</a:t>
            </a:r>
          </a:p>
          <a:p>
            <a:pPr marL="45720" indent="0" algn="just">
              <a:buNone/>
            </a:pPr>
            <a:endParaRPr lang="en-US" b="0" spc="-50" dirty="0">
              <a:ea typeface="+mj-ea"/>
              <a:cs typeface="+mj-cs"/>
            </a:endParaRPr>
          </a:p>
        </p:txBody>
      </p:sp>
      <p:pic>
        <p:nvPicPr>
          <p:cNvPr id="6" name="Picture 5">
            <a:extLst>
              <a:ext uri="{FF2B5EF4-FFF2-40B4-BE49-F238E27FC236}">
                <a16:creationId xmlns:a16="http://schemas.microsoft.com/office/drawing/2014/main" id="{D163E517-4B5E-CACD-99E6-2DDC329436CE}"/>
              </a:ext>
            </a:extLst>
          </p:cNvPr>
          <p:cNvPicPr>
            <a:picLocks noChangeAspect="1"/>
          </p:cNvPicPr>
          <p:nvPr/>
        </p:nvPicPr>
        <p:blipFill>
          <a:blip r:embed="rId3"/>
          <a:stretch>
            <a:fillRect/>
          </a:stretch>
        </p:blipFill>
        <p:spPr>
          <a:xfrm>
            <a:off x="204065" y="587451"/>
            <a:ext cx="3937784" cy="2702595"/>
          </a:xfrm>
          <a:prstGeom prst="rect">
            <a:avLst/>
          </a:prstGeom>
        </p:spPr>
      </p:pic>
      <p:pic>
        <p:nvPicPr>
          <p:cNvPr id="8" name="Picture 7">
            <a:extLst>
              <a:ext uri="{FF2B5EF4-FFF2-40B4-BE49-F238E27FC236}">
                <a16:creationId xmlns:a16="http://schemas.microsoft.com/office/drawing/2014/main" id="{AABE356F-2EF8-A10D-C203-95A352E65E54}"/>
              </a:ext>
            </a:extLst>
          </p:cNvPr>
          <p:cNvPicPr>
            <a:picLocks noChangeAspect="1"/>
          </p:cNvPicPr>
          <p:nvPr/>
        </p:nvPicPr>
        <p:blipFill>
          <a:blip r:embed="rId4"/>
          <a:stretch>
            <a:fillRect/>
          </a:stretch>
        </p:blipFill>
        <p:spPr>
          <a:xfrm>
            <a:off x="204064" y="3725270"/>
            <a:ext cx="3937783" cy="2612777"/>
          </a:xfrm>
          <a:prstGeom prst="rect">
            <a:avLst/>
          </a:prstGeom>
        </p:spPr>
      </p:pic>
    </p:spTree>
    <p:extLst>
      <p:ext uri="{BB962C8B-B14F-4D97-AF65-F5344CB8AC3E}">
        <p14:creationId xmlns:p14="http://schemas.microsoft.com/office/powerpoint/2010/main" val="28777384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0646D01-8D74-4A6B-A9DA-C1114A74EE99}">
  <ds:schemaRefs>
    <ds:schemaRef ds:uri="http://schemas.microsoft.com/sharepoint/v3/contenttype/forms"/>
  </ds:schemaRefs>
</ds:datastoreItem>
</file>

<file path=customXml/itemProps2.xml><?xml version="1.0" encoding="utf-8"?>
<ds:datastoreItem xmlns:ds="http://schemas.openxmlformats.org/officeDocument/2006/customXml" ds:itemID="{0AE47B2B-5ECD-4A46-9971-139401F5D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D50A7D-6878-47F5-8378-2E9999B5E9F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View</Template>
  <TotalTime>673</TotalTime>
  <Words>931</Words>
  <Application>Microsoft Office PowerPoint</Application>
  <PresentationFormat>Widescreen</PresentationFormat>
  <Paragraphs>81</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Schoolbook</vt:lpstr>
      <vt:lpstr>Courier New</vt:lpstr>
      <vt:lpstr>ElsevierSans</vt:lpstr>
      <vt:lpstr>Wingdings 2</vt:lpstr>
      <vt:lpstr>View</vt:lpstr>
      <vt:lpstr>Speech Emotion Recognition (SER)</vt:lpstr>
      <vt:lpstr>Objective </vt:lpstr>
      <vt:lpstr>Value</vt:lpstr>
      <vt:lpstr>Relevant Work</vt:lpstr>
      <vt:lpstr>Data Preparation </vt:lpstr>
      <vt:lpstr>The audio signal is a three-dimensional signal in which three axes represent time, amplitude and frequency.               </vt:lpstr>
      <vt:lpstr>Training Data</vt:lpstr>
      <vt:lpstr>Data Modeling</vt:lpstr>
      <vt:lpstr>LSTM Evaluation</vt:lpstr>
      <vt:lpstr>CNN Evaluation</vt:lpstr>
      <vt:lpstr>Deliverables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(SER)</dc:title>
  <dc:creator>Begum, Waseema</dc:creator>
  <cp:lastModifiedBy>Praveena S</cp:lastModifiedBy>
  <cp:revision>53</cp:revision>
  <dcterms:created xsi:type="dcterms:W3CDTF">2023-10-31T17:04:15Z</dcterms:created>
  <dcterms:modified xsi:type="dcterms:W3CDTF">2023-11-28T20:19:16Z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