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744" r:id="rId2"/>
  </p:sldMasterIdLst>
  <p:notesMasterIdLst>
    <p:notesMasterId r:id="rId13"/>
  </p:notesMasterIdLst>
  <p:handoutMasterIdLst>
    <p:handoutMasterId r:id="rId14"/>
  </p:handoutMasterIdLst>
  <p:sldIdLst>
    <p:sldId id="375" r:id="rId3"/>
    <p:sldId id="377" r:id="rId4"/>
    <p:sldId id="378" r:id="rId5"/>
    <p:sldId id="379" r:id="rId6"/>
    <p:sldId id="367" r:id="rId7"/>
    <p:sldId id="371" r:id="rId8"/>
    <p:sldId id="380" r:id="rId9"/>
    <p:sldId id="381" r:id="rId10"/>
    <p:sldId id="373" r:id="rId11"/>
    <p:sldId id="374" r:id="rId12"/>
  </p:sldIdLst>
  <p:sldSz cx="9144000" cy="5143500" type="screen16x9"/>
  <p:notesSz cx="6858000" cy="9144000"/>
  <p:embeddedFontLst>
    <p:embeddedFont>
      <p:font typeface="Atyp Display" pitchFamily="2" charset="0"/>
      <p:regular r:id="rId15"/>
    </p:embeddedFont>
    <p:embeddedFont>
      <p:font typeface="Helvetica Neue" panose="0200050300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8DEC"/>
    <a:srgbClr val="F3F3F3"/>
    <a:srgbClr val="A08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C2C69-B8C1-40EB-9EBF-6A101A334480}" v="1466" dt="2023-11-30T12:34:18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0"/>
    <p:restoredTop sz="94679"/>
  </p:normalViewPr>
  <p:slideViewPr>
    <p:cSldViewPr snapToGrid="0">
      <p:cViewPr varScale="1">
        <p:scale>
          <a:sx n="156" d="100"/>
          <a:sy n="156" d="100"/>
        </p:scale>
        <p:origin x="192" y="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54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044EDF1F-7B67-5475-C9EC-ED5B9A67A8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3ED80F0-2D34-1A44-04EF-DCFA319315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21EC-D5F9-4B1A-B3D8-F303EA59E9F7}" type="datetimeFigureOut">
              <a:rPr lang="uk-UA" smtClean="0"/>
              <a:t>16.12.23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6EBBB73-0F26-5A24-7B46-4E96B2DF8F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2F0E1E6A-B05B-A871-A60D-9589F7BC35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1DE5-9C58-402A-895A-B050482904B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7273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ngguo1996/EasyPSNet" TargetMode="External"/><Relationship Id="rId2" Type="http://schemas.openxmlformats.org/officeDocument/2006/relationships/hyperlink" Target="https://mmdetection.readthedocs.io/en/v2.9.0/tutorials/finetune.html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medium.com/@shantnu2509/instance-segmentation-using-mmdetection-on-colab-part-1-inference-4c7bd3a3f8a1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x" preserve="1">
  <p:cSld name="1_cov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323975" y="799549"/>
            <a:ext cx="81168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&lt;</a:t>
            </a:r>
            <a:r>
              <a:rPr lang="en-US" sz="36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Computer vision school: </a:t>
            </a:r>
            <a:r>
              <a:rPr lang="en-US" sz="3600" b="1" dirty="0">
                <a:solidFill>
                  <a:schemeClr val="bg1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Advanced</a:t>
            </a:r>
            <a:r>
              <a:rPr lang="ru" sz="36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&gt;</a:t>
            </a:r>
            <a:endParaRPr sz="3600" b="1" dirty="0">
              <a:solidFill>
                <a:srgbClr val="CC8DEC"/>
              </a:solidFill>
              <a:latin typeface="Atyp Display" panose="00000500000000000000" pitchFamily="2" charset="0"/>
              <a:ea typeface="Atyp Display" panose="00000500000000000000" pitchFamily="2" charset="0"/>
              <a:cs typeface="Helvetica Neue"/>
              <a:sym typeface="Helvetica Neue"/>
            </a:endParaRPr>
          </a:p>
        </p:txBody>
      </p:sp>
      <p:sp>
        <p:nvSpPr>
          <p:cNvPr id="20" name="Google Shape;20;p4"/>
          <p:cNvSpPr txBox="1"/>
          <p:nvPr/>
        </p:nvSpPr>
        <p:spPr>
          <a:xfrm>
            <a:off x="183675" y="4257100"/>
            <a:ext cx="350527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YAROSLAV TERESHCHENKO</a:t>
            </a:r>
          </a:p>
        </p:txBody>
      </p:sp>
      <p:sp>
        <p:nvSpPr>
          <p:cNvPr id="21" name="Google Shape;21;p4"/>
          <p:cNvSpPr txBox="1"/>
          <p:nvPr/>
        </p:nvSpPr>
        <p:spPr>
          <a:xfrm>
            <a:off x="183675" y="4556248"/>
            <a:ext cx="358365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Senior CV/ML Engineer at </a:t>
            </a:r>
            <a:r>
              <a:rPr lang="en-US" sz="1400" b="1" dirty="0" err="1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Svitla</a:t>
            </a:r>
            <a:r>
              <a:rPr lang="en-US" sz="1400" b="1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 Systems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3200" y="4180900"/>
            <a:ext cx="695051" cy="695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;p4">
            <a:extLst>
              <a:ext uri="{FF2B5EF4-FFF2-40B4-BE49-F238E27FC236}">
                <a16:creationId xmlns:a16="http://schemas.microsoft.com/office/drawing/2014/main" id="{D00EBD6A-50AF-23EA-A1CF-D250F1E3F396}"/>
              </a:ext>
            </a:extLst>
          </p:cNvPr>
          <p:cNvSpPr txBox="1"/>
          <p:nvPr userDrawn="1"/>
        </p:nvSpPr>
        <p:spPr>
          <a:xfrm>
            <a:off x="4458712" y="4257100"/>
            <a:ext cx="350527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BOHDAN BOBYL</a:t>
            </a:r>
          </a:p>
        </p:txBody>
      </p:sp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3142947B-72D0-A1A2-5239-B30ACA412C7F}"/>
              </a:ext>
            </a:extLst>
          </p:cNvPr>
          <p:cNvSpPr txBox="1"/>
          <p:nvPr userDrawn="1"/>
        </p:nvSpPr>
        <p:spPr>
          <a:xfrm>
            <a:off x="4458712" y="4556248"/>
            <a:ext cx="358365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Research Lead at Squad CV/ML </a:t>
            </a:r>
          </a:p>
        </p:txBody>
      </p:sp>
    </p:spTree>
    <p:extLst>
      <p:ext uri="{BB962C8B-B14F-4D97-AF65-F5344CB8AC3E}">
        <p14:creationId xmlns:p14="http://schemas.microsoft.com/office/powerpoint/2010/main" val="202848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" preserve="1">
  <p:cSld name="1_6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4500" y="423775"/>
            <a:ext cx="8175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Short description</a:t>
            </a:r>
          </a:p>
        </p:txBody>
      </p:sp>
      <p:sp>
        <p:nvSpPr>
          <p:cNvPr id="5" name="Google Shape;71;p11">
            <a:extLst>
              <a:ext uri="{FF2B5EF4-FFF2-40B4-BE49-F238E27FC236}">
                <a16:creationId xmlns:a16="http://schemas.microsoft.com/office/drawing/2014/main" id="{D957BF82-F790-4F4E-B7A5-F5EDE2CD8906}"/>
              </a:ext>
            </a:extLst>
          </p:cNvPr>
          <p:cNvSpPr txBox="1"/>
          <p:nvPr userDrawn="1"/>
        </p:nvSpPr>
        <p:spPr>
          <a:xfrm>
            <a:off x="723550" y="1429520"/>
            <a:ext cx="8175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Evaluation</a:t>
            </a:r>
          </a:p>
        </p:txBody>
      </p:sp>
      <p:sp>
        <p:nvSpPr>
          <p:cNvPr id="6" name="Google Shape;68;p11">
            <a:extLst>
              <a:ext uri="{FF2B5EF4-FFF2-40B4-BE49-F238E27FC236}">
                <a16:creationId xmlns:a16="http://schemas.microsoft.com/office/drawing/2014/main" id="{242290E6-9EA0-3CC4-D288-0EB07572F656}"/>
              </a:ext>
            </a:extLst>
          </p:cNvPr>
          <p:cNvSpPr/>
          <p:nvPr userDrawn="1"/>
        </p:nvSpPr>
        <p:spPr>
          <a:xfrm>
            <a:off x="438700" y="1565898"/>
            <a:ext cx="158100" cy="158100"/>
          </a:xfrm>
          <a:prstGeom prst="ellipse">
            <a:avLst/>
          </a:prstGeom>
          <a:solidFill>
            <a:srgbClr val="CC8DEC"/>
          </a:solidFill>
          <a:ln w="9525" cap="flat" cmpd="sng">
            <a:solidFill>
              <a:srgbClr val="CC8D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1;p11">
            <a:extLst>
              <a:ext uri="{FF2B5EF4-FFF2-40B4-BE49-F238E27FC236}">
                <a16:creationId xmlns:a16="http://schemas.microsoft.com/office/drawing/2014/main" id="{21079F15-B105-5E45-9B46-2357552E90B6}"/>
              </a:ext>
            </a:extLst>
          </p:cNvPr>
          <p:cNvSpPr txBox="1"/>
          <p:nvPr userDrawn="1"/>
        </p:nvSpPr>
        <p:spPr>
          <a:xfrm>
            <a:off x="723550" y="2082821"/>
            <a:ext cx="542982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Evaluate the fine-tuned model on a validation set from the Cityscapes dataset</a:t>
            </a:r>
            <a:endParaRPr lang="en-US" sz="16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71;p11">
            <a:extLst>
              <a:ext uri="{FF2B5EF4-FFF2-40B4-BE49-F238E27FC236}">
                <a16:creationId xmlns:a16="http://schemas.microsoft.com/office/drawing/2014/main" id="{EDD8669C-4893-E8BF-77D6-8C5A1A02D988}"/>
              </a:ext>
            </a:extLst>
          </p:cNvPr>
          <p:cNvSpPr txBox="1"/>
          <p:nvPr userDrawn="1"/>
        </p:nvSpPr>
        <p:spPr>
          <a:xfrm>
            <a:off x="723549" y="2815173"/>
            <a:ext cx="530611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Analyze the results and compare them with the pre-trained model's performance</a:t>
            </a:r>
          </a:p>
        </p:txBody>
      </p:sp>
      <p:sp>
        <p:nvSpPr>
          <p:cNvPr id="3" name="Google Shape;37;p8">
            <a:extLst>
              <a:ext uri="{FF2B5EF4-FFF2-40B4-BE49-F238E27FC236}">
                <a16:creationId xmlns:a16="http://schemas.microsoft.com/office/drawing/2014/main" id="{828D5955-DCFE-B470-04C2-89ACAABAAAAA}"/>
              </a:ext>
            </a:extLst>
          </p:cNvPr>
          <p:cNvSpPr txBox="1"/>
          <p:nvPr userDrawn="1"/>
        </p:nvSpPr>
        <p:spPr>
          <a:xfrm>
            <a:off x="369100" y="2009111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37;p8">
            <a:extLst>
              <a:ext uri="{FF2B5EF4-FFF2-40B4-BE49-F238E27FC236}">
                <a16:creationId xmlns:a16="http://schemas.microsoft.com/office/drawing/2014/main" id="{8BDBF449-D9E4-9DE4-931E-699A00A92F75}"/>
              </a:ext>
            </a:extLst>
          </p:cNvPr>
          <p:cNvSpPr txBox="1"/>
          <p:nvPr userDrawn="1"/>
        </p:nvSpPr>
        <p:spPr>
          <a:xfrm>
            <a:off x="368851" y="2742424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5306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 and A" preserve="1">
  <p:cSld name="1_Q and A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484350" y="1906050"/>
            <a:ext cx="8175300" cy="1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&lt;</a:t>
            </a:r>
            <a:r>
              <a:rPr lang="ru" sz="7000" b="1" dirty="0">
                <a:solidFill>
                  <a:schemeClr val="lt1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Q</a:t>
            </a:r>
            <a:r>
              <a:rPr lang="ru" sz="70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&amp;</a:t>
            </a:r>
            <a:r>
              <a:rPr lang="ru" sz="7000" b="1" dirty="0">
                <a:solidFill>
                  <a:schemeClr val="lt1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A</a:t>
            </a:r>
            <a:r>
              <a:rPr lang="ru" sz="70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&gt;</a:t>
            </a:r>
            <a:endParaRPr sz="7000" b="1" dirty="0">
              <a:solidFill>
                <a:srgbClr val="CC8DEC"/>
              </a:solidFill>
              <a:latin typeface="Atyp Display" panose="00000500000000000000" pitchFamily="2" charset="0"/>
              <a:ea typeface="Atyp Display" panose="00000500000000000000" pitchFamily="2" charset="0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5005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 userDrawn="1">
  <p:cSld name="1_Thanks">
    <p:bg>
      <p:bgPr>
        <a:solidFill>
          <a:srgbClr val="CC8DEC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717275" y="909900"/>
            <a:ext cx="41829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 dirty="0">
                <a:solidFill>
                  <a:schemeClr val="dk1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SEE YOU</a:t>
            </a:r>
            <a:br>
              <a:rPr lang="ru" sz="3600" b="1" dirty="0">
                <a:solidFill>
                  <a:schemeClr val="dk1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</a:br>
            <a:r>
              <a:rPr lang="ru" sz="3600" b="1" dirty="0">
                <a:solidFill>
                  <a:schemeClr val="dk1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NEXT TIME </a:t>
            </a:r>
            <a:r>
              <a:rPr lang="ru" sz="3700" dirty="0">
                <a:solidFill>
                  <a:schemeClr val="dk1"/>
                </a:solidFill>
                <a:latin typeface="Atyp Display" panose="00000500000000000000" pitchFamily="2" charset="0"/>
                <a:ea typeface="Atyp Display" panose="00000500000000000000" pitchFamily="2" charset="0"/>
              </a:rPr>
              <a:t>;)</a:t>
            </a:r>
            <a:endParaRPr sz="800" b="1" dirty="0">
              <a:solidFill>
                <a:schemeClr val="dk1"/>
              </a:solidFill>
              <a:latin typeface="Atyp Display" panose="00000500000000000000" pitchFamily="2" charset="0"/>
              <a:ea typeface="Atyp Display" panose="00000500000000000000" pitchFamily="2" charset="0"/>
              <a:cs typeface="Helvetica Neue"/>
              <a:sym typeface="Helvetica Neue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475" y="4364075"/>
            <a:ext cx="385494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35" y="4374226"/>
            <a:ext cx="365205" cy="365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413" y="4374226"/>
            <a:ext cx="365205" cy="36521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6538625" y="4440275"/>
            <a:ext cx="200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aihouse.org.ua </a:t>
            </a:r>
            <a:endParaRPr sz="1800" b="1"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0685" y="4417342"/>
            <a:ext cx="278976" cy="278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26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43801-8AEC-B31D-8A3B-E3CFC51DF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5EBCD48-5B2E-0516-27C2-0D7CE57C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793BF78-C953-D1BC-C1D7-7A85449E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4C4A-6F3F-4744-90CE-7CB10DD5929A}" type="datetimeFigureOut">
              <a:rPr lang="uk-UA" smtClean="0"/>
              <a:t>16.12.23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83588DC-06D3-3296-1216-9D6D874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C1B896B-48A6-B1B7-A648-1DA23D3C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A98D-B620-4DBC-B07E-17226E8C00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655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E038D-2A72-2FE0-BBDD-0605B562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E99A4AC-FEAF-C029-6945-53DE1BED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2ED387A-F40E-7244-6876-F128CBF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4C4A-6F3F-4744-90CE-7CB10DD5929A}" type="datetimeFigureOut">
              <a:rPr lang="uk-UA" smtClean="0"/>
              <a:t>16.12.23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B95A768-0D67-3C2E-A46C-C799080B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96D7053-D6B9-DD66-3348-1AC4FEB4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A98D-B620-4DBC-B07E-17226E8C00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1929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2B4F-2714-891F-EFDB-C60D8BF3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5749D1D-6686-BBF0-6DEB-DD39CA5EA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7535EB6-6DA5-F6F4-BD98-70C3209F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4C4A-6F3F-4744-90CE-7CB10DD5929A}" type="datetimeFigureOut">
              <a:rPr lang="uk-UA" smtClean="0"/>
              <a:t>16.12.23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7660301-D8FD-91D6-88B1-4DF2809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C71B2A2-E8F7-4D37-DEC4-024C0A1C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A98D-B620-4DBC-B07E-17226E8C00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7063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30DFB-B017-8093-928F-AFFEC6F5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A46572F-0E9D-8A56-B549-49C6B90CD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9A787D3-B574-4A9C-BAC7-E52274A20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3B95E03-764D-AAA1-D3DE-EBD6AA75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4C4A-6F3F-4744-90CE-7CB10DD5929A}" type="datetimeFigureOut">
              <a:rPr lang="uk-UA" smtClean="0"/>
              <a:t>16.12.23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3FF4AD9-5B27-7BC3-2821-8EEE07EC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AFBCCB6-1901-CA25-B404-AF16F7C1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A98D-B620-4DBC-B07E-17226E8C00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4534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0EA50-02C3-4AF2-FA2C-9DBEDD4D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CB6650B-739E-C19F-5C12-45259E5E3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2FF0EE7-3D54-FFDA-297F-573F32DA2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C4808BAB-E099-2932-E8AA-3855525B1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7F12DEB0-D908-901F-5A0D-C0422F706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28E49B56-8A1C-0B56-B6C9-BFB352E2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4C4A-6F3F-4744-90CE-7CB10DD5929A}" type="datetimeFigureOut">
              <a:rPr lang="uk-UA" smtClean="0"/>
              <a:t>16.12.23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CA149F07-AB91-C84E-9248-B4E76544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C121EF70-ACAD-852C-C39C-A66C5680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A98D-B620-4DBC-B07E-17226E8C00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993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E0E9C-59E4-59A9-35CD-60448FA8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522BDE18-D393-6D57-8007-6E217C3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4C4A-6F3F-4744-90CE-7CB10DD5929A}" type="datetimeFigureOut">
              <a:rPr lang="uk-UA" smtClean="0"/>
              <a:t>16.12.23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958EE92-54D3-8C68-33CB-3B77C860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E84189A-62B8-0E82-F56C-A9ECBA64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A98D-B620-4DBC-B07E-17226E8C00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2592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B07A3395-C641-F43E-A1CA-A0E04127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4C4A-6F3F-4744-90CE-7CB10DD5929A}" type="datetimeFigureOut">
              <a:rPr lang="uk-UA" smtClean="0"/>
              <a:t>16.12.23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BEEC7845-C063-FD42-831B-34E83D8B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B3CFCE56-45D0-AC25-EDA5-9C90A2D3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A98D-B620-4DBC-B07E-17226E8C00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9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" preserve="1">
  <p:cSld name="1_5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484350" y="2180100"/>
            <a:ext cx="8175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&lt;</a:t>
            </a:r>
            <a:r>
              <a:rPr lang="en-US" sz="3600" b="1" dirty="0">
                <a:solidFill>
                  <a:schemeClr val="lt1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Vision Transformers</a:t>
            </a:r>
            <a:r>
              <a:rPr lang="ru" sz="36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&gt;</a:t>
            </a:r>
            <a:endParaRPr sz="3600" b="1" dirty="0">
              <a:solidFill>
                <a:srgbClr val="CC8DEC"/>
              </a:solidFill>
              <a:latin typeface="Atyp Display" panose="00000500000000000000" pitchFamily="2" charset="0"/>
              <a:ea typeface="Atyp Display" panose="00000500000000000000" pitchFamily="2" charset="0"/>
              <a:cs typeface="Helvetica Neue"/>
              <a:sym typeface="Helvetica Neue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84350" y="2887200"/>
            <a:ext cx="8175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CC8DEC"/>
                </a:solidFill>
                <a:latin typeface="+mn-lt"/>
                <a:ea typeface="Helvetica Neue"/>
                <a:cs typeface="Helvetica Neue"/>
                <a:sym typeface="Helvetica Neue"/>
              </a:rPr>
              <a:t>Practices</a:t>
            </a:r>
            <a:endParaRPr sz="1600" b="1" dirty="0">
              <a:solidFill>
                <a:srgbClr val="CC8DEC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506551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DE0BA-0618-205E-D163-50961D1E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480063-D060-A3EF-4B8F-046C6B2F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B705063-DFD3-4FBD-F178-21E07AE0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B0F4BE6-B8FC-02F3-845C-2CD9CD9A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4C4A-6F3F-4744-90CE-7CB10DD5929A}" type="datetimeFigureOut">
              <a:rPr lang="uk-UA" smtClean="0"/>
              <a:t>16.12.23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8C5EB9E-7066-A58F-5841-8F16E6EE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FFB7BAB-4638-E939-E94B-C72A1E77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A98D-B620-4DBC-B07E-17226E8C00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0661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0D88E-F529-B45F-7580-F1EA223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CB341C0C-4D83-013E-D7A4-1583BDC8B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3C68DC7-950C-1B86-EC45-A97DF163E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10D6C65-F167-75B0-63DA-DEF4B955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4C4A-6F3F-4744-90CE-7CB10DD5929A}" type="datetimeFigureOut">
              <a:rPr lang="uk-UA" smtClean="0"/>
              <a:t>16.12.23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AE6A4D1-5EE7-B0A3-AD38-283AB5C3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1E76CBE-5609-B782-0422-C4609397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A98D-B620-4DBC-B07E-17226E8C00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5459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7B631-F830-EEFD-B326-0A602C0B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DFF2FA34-0EE5-C9FB-9C5B-885EDCC1D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08E8394-6894-1657-E241-3F737714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4C4A-6F3F-4744-90CE-7CB10DD5929A}" type="datetimeFigureOut">
              <a:rPr lang="uk-UA" smtClean="0"/>
              <a:t>16.12.23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43E5CE2-F2AA-E95C-FC36-E73A3F31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792FAEB-B923-F18B-CCE1-C326440A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A98D-B620-4DBC-B07E-17226E8C00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5529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8E6993C3-DFE1-5940-3F54-835DD591B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EC031CF-4ADC-6187-60AE-547F24927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53E2AF0-0674-2ACB-3A3F-F3DD0CFA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4C4A-6F3F-4744-90CE-7CB10DD5929A}" type="datetimeFigureOut">
              <a:rPr lang="uk-UA" smtClean="0"/>
              <a:t>16.12.23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DE95BC2-6611-BC08-912A-F8DC3D58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F3B297B-D73F-696B-5B00-BD5F47C0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A98D-B620-4DBC-B07E-17226E8C00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456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" preserve="1">
  <p:cSld name="1_6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4500" y="423775"/>
            <a:ext cx="8175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Vision Transformers &lt;</a:t>
            </a:r>
            <a:r>
              <a:rPr lang="en-US" sz="3600" b="1" dirty="0">
                <a:solidFill>
                  <a:schemeClr val="tx2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Task</a:t>
            </a:r>
            <a:r>
              <a:rPr lang="en-US" sz="36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&gt;</a:t>
            </a:r>
          </a:p>
        </p:txBody>
      </p:sp>
      <p:sp>
        <p:nvSpPr>
          <p:cNvPr id="5" name="Google Shape;71;p11">
            <a:extLst>
              <a:ext uri="{FF2B5EF4-FFF2-40B4-BE49-F238E27FC236}">
                <a16:creationId xmlns:a16="http://schemas.microsoft.com/office/drawing/2014/main" id="{D957BF82-F790-4F4E-B7A5-F5EDE2CD8906}"/>
              </a:ext>
            </a:extLst>
          </p:cNvPr>
          <p:cNvSpPr txBox="1"/>
          <p:nvPr userDrawn="1"/>
        </p:nvSpPr>
        <p:spPr>
          <a:xfrm>
            <a:off x="739686" y="1441161"/>
            <a:ext cx="8175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Create a simple video search engine. A search engine should receive a textual query and return a result list of videos, which represent a content, which satisfy query. Additionally, try to play with the a video </a:t>
            </a:r>
            <a:r>
              <a:rPr lang="en-US" sz="16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clusterization</a:t>
            </a: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674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" preserve="1">
  <p:cSld name="1_2">
    <p:bg>
      <p:bgPr>
        <a:solidFill>
          <a:srgbClr val="F3F3F3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/>
        </p:nvSpPr>
        <p:spPr>
          <a:xfrm>
            <a:off x="384499" y="423775"/>
            <a:ext cx="8451217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CLIP: Contrastive-Language-Image-Pretraining</a:t>
            </a:r>
          </a:p>
        </p:txBody>
      </p:sp>
      <p:sp>
        <p:nvSpPr>
          <p:cNvPr id="2" name="Google Shape;56;p10">
            <a:extLst>
              <a:ext uri="{FF2B5EF4-FFF2-40B4-BE49-F238E27FC236}">
                <a16:creationId xmlns:a16="http://schemas.microsoft.com/office/drawing/2014/main" id="{2E0B86F1-6084-FB51-A76E-7DCCA60E9E6F}"/>
              </a:ext>
            </a:extLst>
          </p:cNvPr>
          <p:cNvSpPr txBox="1"/>
          <p:nvPr userDrawn="1"/>
        </p:nvSpPr>
        <p:spPr>
          <a:xfrm>
            <a:off x="3785837" y="1131900"/>
            <a:ext cx="250066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CC8DEC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CLIP">
            <a:extLst>
              <a:ext uri="{FF2B5EF4-FFF2-40B4-BE49-F238E27FC236}">
                <a16:creationId xmlns:a16="http://schemas.microsoft.com/office/drawing/2014/main" id="{BC3E38FA-6F38-8EB7-70E9-93D819A903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1" y="1504177"/>
            <a:ext cx="8518839" cy="300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18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" preserve="1">
  <p:cSld name="1_2">
    <p:bg>
      <p:bgPr>
        <a:solidFill>
          <a:srgbClr val="F3F3F3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/>
        </p:nvSpPr>
        <p:spPr>
          <a:xfrm>
            <a:off x="384499" y="423775"/>
            <a:ext cx="8451217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CLIP: Contrastive-Language-Image-Pretraining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94575-93AB-619F-1FFF-117F2483508E}"/>
              </a:ext>
            </a:extLst>
          </p:cNvPr>
          <p:cNvSpPr txBox="1"/>
          <p:nvPr userDrawn="1"/>
        </p:nvSpPr>
        <p:spPr>
          <a:xfrm>
            <a:off x="823658" y="1196065"/>
            <a:ext cx="76572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torch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clip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PIL import Image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795DA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A" sz="1200" kern="0" dirty="0">
                <a:solidFill>
                  <a:srgbClr val="DF5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"cuda"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A" sz="1200" kern="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torch.cuda.is_available() </a:t>
            </a:r>
            <a:r>
              <a:rPr lang="en-UA" sz="1200" kern="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A" sz="1200" kern="0" dirty="0">
                <a:solidFill>
                  <a:srgbClr val="DF5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"cpu"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model, </a:t>
            </a:r>
            <a:r>
              <a:rPr lang="en-UA" sz="1200" kern="0" dirty="0">
                <a:solidFill>
                  <a:srgbClr val="795DA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clip.load(</a:t>
            </a:r>
            <a:r>
              <a:rPr lang="en-UA" sz="1200" kern="0" dirty="0">
                <a:solidFill>
                  <a:srgbClr val="DF5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"ViT-B/32"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A" sz="1200" kern="0" dirty="0">
                <a:solidFill>
                  <a:srgbClr val="795DA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device=device)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795DA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preprocess(Image.open(</a:t>
            </a:r>
            <a:r>
              <a:rPr lang="en-UA" sz="1200" kern="0" dirty="0">
                <a:solidFill>
                  <a:srgbClr val="DF5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"CLIP.png"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)).unsqueeze(0).to(device)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795DA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clip.tokenize([</a:t>
            </a:r>
            <a:r>
              <a:rPr lang="en-UA" sz="1200" kern="0" dirty="0">
                <a:solidFill>
                  <a:srgbClr val="DF5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diagram"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A" sz="1200" kern="0" dirty="0">
                <a:solidFill>
                  <a:srgbClr val="DF5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dog"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A" sz="1200" kern="0" dirty="0">
                <a:solidFill>
                  <a:srgbClr val="DF5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cat"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]).to(device)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torch.no_grad():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A" sz="1200" kern="0" dirty="0">
                <a:solidFill>
                  <a:srgbClr val="795DA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image_features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model.encode_image(image)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A" sz="1200" kern="0" dirty="0">
                <a:solidFill>
                  <a:srgbClr val="795DA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text_features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model.encode_text(text)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logits_per_image, </a:t>
            </a:r>
            <a:r>
              <a:rPr lang="en-UA" sz="1200" kern="0" dirty="0">
                <a:solidFill>
                  <a:srgbClr val="795DA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logits_per_text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model(image, text)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A" sz="1200" kern="0" dirty="0">
                <a:solidFill>
                  <a:srgbClr val="795DA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probs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logits_per_image.softmax(</a:t>
            </a:r>
            <a:r>
              <a:rPr lang="en-UA" sz="1200" kern="0" dirty="0">
                <a:solidFill>
                  <a:srgbClr val="795DA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dim=-1).cpu().numpy()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A" sz="1200" kern="0" dirty="0">
                <a:solidFill>
                  <a:srgbClr val="DF5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"Label probs:"</a:t>
            </a:r>
            <a:r>
              <a:rPr lang="en-UA" sz="12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probs)  </a:t>
            </a:r>
            <a:r>
              <a:rPr lang="en-UA" sz="1200" kern="0" dirty="0">
                <a:solidFill>
                  <a:srgbClr val="96989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prints: [[0.9927937  0.00421068 0.00299572]]</a:t>
            </a:r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43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" preserve="1">
  <p:cSld name="1_6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4500" y="423775"/>
            <a:ext cx="8175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Short description</a:t>
            </a:r>
          </a:p>
        </p:txBody>
      </p:sp>
      <p:sp>
        <p:nvSpPr>
          <p:cNvPr id="5" name="Google Shape;71;p11">
            <a:extLst>
              <a:ext uri="{FF2B5EF4-FFF2-40B4-BE49-F238E27FC236}">
                <a16:creationId xmlns:a16="http://schemas.microsoft.com/office/drawing/2014/main" id="{D957BF82-F790-4F4E-B7A5-F5EDE2CD8906}"/>
              </a:ext>
            </a:extLst>
          </p:cNvPr>
          <p:cNvSpPr txBox="1"/>
          <p:nvPr userDrawn="1"/>
        </p:nvSpPr>
        <p:spPr>
          <a:xfrm>
            <a:off x="723550" y="1429520"/>
            <a:ext cx="8175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 Setup</a:t>
            </a:r>
          </a:p>
        </p:txBody>
      </p:sp>
      <p:sp>
        <p:nvSpPr>
          <p:cNvPr id="6" name="Google Shape;68;p11">
            <a:extLst>
              <a:ext uri="{FF2B5EF4-FFF2-40B4-BE49-F238E27FC236}">
                <a16:creationId xmlns:a16="http://schemas.microsoft.com/office/drawing/2014/main" id="{242290E6-9EA0-3CC4-D288-0EB07572F656}"/>
              </a:ext>
            </a:extLst>
          </p:cNvPr>
          <p:cNvSpPr/>
          <p:nvPr userDrawn="1"/>
        </p:nvSpPr>
        <p:spPr>
          <a:xfrm>
            <a:off x="438700" y="1565898"/>
            <a:ext cx="158100" cy="158100"/>
          </a:xfrm>
          <a:prstGeom prst="ellipse">
            <a:avLst/>
          </a:prstGeom>
          <a:solidFill>
            <a:srgbClr val="CC8DEC"/>
          </a:solidFill>
          <a:ln w="9525" cap="flat" cmpd="sng">
            <a:solidFill>
              <a:srgbClr val="CC8D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1;p11">
            <a:extLst>
              <a:ext uri="{FF2B5EF4-FFF2-40B4-BE49-F238E27FC236}">
                <a16:creationId xmlns:a16="http://schemas.microsoft.com/office/drawing/2014/main" id="{21079F15-B105-5E45-9B46-2357552E90B6}"/>
              </a:ext>
            </a:extLst>
          </p:cNvPr>
          <p:cNvSpPr txBox="1"/>
          <p:nvPr userDrawn="1"/>
        </p:nvSpPr>
        <p:spPr>
          <a:xfrm>
            <a:off x="723550" y="2292910"/>
            <a:ext cx="8175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Setup Google Collab</a:t>
            </a:r>
          </a:p>
        </p:txBody>
      </p:sp>
      <p:sp>
        <p:nvSpPr>
          <p:cNvPr id="13" name="Google Shape;71;p11">
            <a:extLst>
              <a:ext uri="{FF2B5EF4-FFF2-40B4-BE49-F238E27FC236}">
                <a16:creationId xmlns:a16="http://schemas.microsoft.com/office/drawing/2014/main" id="{EDD8669C-4893-E8BF-77D6-8C5A1A02D988}"/>
              </a:ext>
            </a:extLst>
          </p:cNvPr>
          <p:cNvSpPr txBox="1"/>
          <p:nvPr userDrawn="1"/>
        </p:nvSpPr>
        <p:spPr>
          <a:xfrm>
            <a:off x="723550" y="3025262"/>
            <a:ext cx="8175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official CLIP implementation: https://</a:t>
            </a:r>
            <a:r>
              <a:rPr lang="en-US" sz="16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github.com</a:t>
            </a: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16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openai</a:t>
            </a: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/CLIP</a:t>
            </a:r>
          </a:p>
        </p:txBody>
      </p:sp>
      <p:sp>
        <p:nvSpPr>
          <p:cNvPr id="21" name="Google Shape;71;p11">
            <a:extLst>
              <a:ext uri="{FF2B5EF4-FFF2-40B4-BE49-F238E27FC236}">
                <a16:creationId xmlns:a16="http://schemas.microsoft.com/office/drawing/2014/main" id="{48705A4B-1023-E9F6-7E37-279DD544A3DE}"/>
              </a:ext>
            </a:extLst>
          </p:cNvPr>
          <p:cNvSpPr txBox="1"/>
          <p:nvPr userDrawn="1"/>
        </p:nvSpPr>
        <p:spPr>
          <a:xfrm>
            <a:off x="723550" y="3678564"/>
            <a:ext cx="8175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Ensure access to a GPU for model training and inference (Collab - T4)</a:t>
            </a:r>
          </a:p>
        </p:txBody>
      </p:sp>
      <p:sp>
        <p:nvSpPr>
          <p:cNvPr id="3" name="Google Shape;37;p8">
            <a:extLst>
              <a:ext uri="{FF2B5EF4-FFF2-40B4-BE49-F238E27FC236}">
                <a16:creationId xmlns:a16="http://schemas.microsoft.com/office/drawing/2014/main" id="{828D5955-DCFE-B470-04C2-89ACAABAAAAA}"/>
              </a:ext>
            </a:extLst>
          </p:cNvPr>
          <p:cNvSpPr txBox="1"/>
          <p:nvPr userDrawn="1"/>
        </p:nvSpPr>
        <p:spPr>
          <a:xfrm>
            <a:off x="369100" y="2219200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37;p8">
            <a:extLst>
              <a:ext uri="{FF2B5EF4-FFF2-40B4-BE49-F238E27FC236}">
                <a16:creationId xmlns:a16="http://schemas.microsoft.com/office/drawing/2014/main" id="{8BDBF449-D9E4-9DE4-931E-699A00A92F75}"/>
              </a:ext>
            </a:extLst>
          </p:cNvPr>
          <p:cNvSpPr txBox="1"/>
          <p:nvPr userDrawn="1"/>
        </p:nvSpPr>
        <p:spPr>
          <a:xfrm>
            <a:off x="368851" y="2952513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37;p8">
            <a:extLst>
              <a:ext uri="{FF2B5EF4-FFF2-40B4-BE49-F238E27FC236}">
                <a16:creationId xmlns:a16="http://schemas.microsoft.com/office/drawing/2014/main" id="{F399545D-4295-24CF-070E-2E81F0AC6B1B}"/>
              </a:ext>
            </a:extLst>
          </p:cNvPr>
          <p:cNvSpPr txBox="1"/>
          <p:nvPr userDrawn="1"/>
        </p:nvSpPr>
        <p:spPr>
          <a:xfrm>
            <a:off x="368851" y="3610188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19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" preserve="1">
  <p:cSld name="1_6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4500" y="423775"/>
            <a:ext cx="8175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Short description</a:t>
            </a:r>
          </a:p>
        </p:txBody>
      </p:sp>
      <p:sp>
        <p:nvSpPr>
          <p:cNvPr id="5" name="Google Shape;71;p11">
            <a:extLst>
              <a:ext uri="{FF2B5EF4-FFF2-40B4-BE49-F238E27FC236}">
                <a16:creationId xmlns:a16="http://schemas.microsoft.com/office/drawing/2014/main" id="{D957BF82-F790-4F4E-B7A5-F5EDE2CD8906}"/>
              </a:ext>
            </a:extLst>
          </p:cNvPr>
          <p:cNvSpPr txBox="1"/>
          <p:nvPr userDrawn="1"/>
        </p:nvSpPr>
        <p:spPr>
          <a:xfrm>
            <a:off x="723550" y="1429520"/>
            <a:ext cx="8175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Preparation Setup</a:t>
            </a:r>
          </a:p>
        </p:txBody>
      </p:sp>
      <p:sp>
        <p:nvSpPr>
          <p:cNvPr id="6" name="Google Shape;68;p11">
            <a:extLst>
              <a:ext uri="{FF2B5EF4-FFF2-40B4-BE49-F238E27FC236}">
                <a16:creationId xmlns:a16="http://schemas.microsoft.com/office/drawing/2014/main" id="{242290E6-9EA0-3CC4-D288-0EB07572F656}"/>
              </a:ext>
            </a:extLst>
          </p:cNvPr>
          <p:cNvSpPr/>
          <p:nvPr userDrawn="1"/>
        </p:nvSpPr>
        <p:spPr>
          <a:xfrm>
            <a:off x="438700" y="1565898"/>
            <a:ext cx="158100" cy="158100"/>
          </a:xfrm>
          <a:prstGeom prst="ellipse">
            <a:avLst/>
          </a:prstGeom>
          <a:solidFill>
            <a:srgbClr val="CC8DEC"/>
          </a:solidFill>
          <a:ln w="9525" cap="flat" cmpd="sng">
            <a:solidFill>
              <a:srgbClr val="CC8D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1;p11">
            <a:extLst>
              <a:ext uri="{FF2B5EF4-FFF2-40B4-BE49-F238E27FC236}">
                <a16:creationId xmlns:a16="http://schemas.microsoft.com/office/drawing/2014/main" id="{21079F15-B105-5E45-9B46-2357552E90B6}"/>
              </a:ext>
            </a:extLst>
          </p:cNvPr>
          <p:cNvSpPr txBox="1"/>
          <p:nvPr userDrawn="1"/>
        </p:nvSpPr>
        <p:spPr>
          <a:xfrm>
            <a:off x="723550" y="1945773"/>
            <a:ext cx="8175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recommend just to preselect and download some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 from </a:t>
            </a:r>
            <a:r>
              <a:rPr lang="en-US" sz="16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Youtube</a:t>
            </a: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8M dataset: https://</a:t>
            </a:r>
            <a:r>
              <a:rPr lang="en-US" sz="16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research.google.com</a:t>
            </a: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/youtube8m/</a:t>
            </a:r>
            <a:r>
              <a:rPr lang="en-US" sz="16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explore.html</a:t>
            </a:r>
            <a:endParaRPr lang="en-US" sz="16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71;p11">
            <a:extLst>
              <a:ext uri="{FF2B5EF4-FFF2-40B4-BE49-F238E27FC236}">
                <a16:creationId xmlns:a16="http://schemas.microsoft.com/office/drawing/2014/main" id="{EDD8669C-4893-E8BF-77D6-8C5A1A02D988}"/>
              </a:ext>
            </a:extLst>
          </p:cNvPr>
          <p:cNvSpPr txBox="1"/>
          <p:nvPr userDrawn="1"/>
        </p:nvSpPr>
        <p:spPr>
          <a:xfrm>
            <a:off x="723549" y="3059130"/>
            <a:ext cx="535989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you are free to use any other dataset you’d like</a:t>
            </a:r>
          </a:p>
        </p:txBody>
      </p:sp>
      <p:sp>
        <p:nvSpPr>
          <p:cNvPr id="21" name="Google Shape;71;p11">
            <a:extLst>
              <a:ext uri="{FF2B5EF4-FFF2-40B4-BE49-F238E27FC236}">
                <a16:creationId xmlns:a16="http://schemas.microsoft.com/office/drawing/2014/main" id="{48705A4B-1023-E9F6-7E37-279DD544A3DE}"/>
              </a:ext>
            </a:extLst>
          </p:cNvPr>
          <p:cNvSpPr txBox="1"/>
          <p:nvPr userDrawn="1"/>
        </p:nvSpPr>
        <p:spPr>
          <a:xfrm>
            <a:off x="723550" y="3678564"/>
            <a:ext cx="65662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download video from </a:t>
            </a:r>
            <a:r>
              <a:rPr lang="en-US" sz="1600" b="1" dirty="0" err="1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Youtube</a:t>
            </a: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https://</a:t>
            </a:r>
            <a:r>
              <a:rPr lang="en-US" sz="1600" b="1" dirty="0" err="1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downloaderto.com</a:t>
            </a: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1600" b="1" dirty="0" err="1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</a:p>
        </p:txBody>
      </p:sp>
      <p:sp>
        <p:nvSpPr>
          <p:cNvPr id="3" name="Google Shape;37;p8">
            <a:extLst>
              <a:ext uri="{FF2B5EF4-FFF2-40B4-BE49-F238E27FC236}">
                <a16:creationId xmlns:a16="http://schemas.microsoft.com/office/drawing/2014/main" id="{828D5955-DCFE-B470-04C2-89ACAABAAAAA}"/>
              </a:ext>
            </a:extLst>
          </p:cNvPr>
          <p:cNvSpPr txBox="1"/>
          <p:nvPr userDrawn="1"/>
        </p:nvSpPr>
        <p:spPr>
          <a:xfrm>
            <a:off x="369100" y="1872063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37;p8">
            <a:extLst>
              <a:ext uri="{FF2B5EF4-FFF2-40B4-BE49-F238E27FC236}">
                <a16:creationId xmlns:a16="http://schemas.microsoft.com/office/drawing/2014/main" id="{8BDBF449-D9E4-9DE4-931E-699A00A92F75}"/>
              </a:ext>
            </a:extLst>
          </p:cNvPr>
          <p:cNvSpPr txBox="1"/>
          <p:nvPr userDrawn="1"/>
        </p:nvSpPr>
        <p:spPr>
          <a:xfrm>
            <a:off x="368851" y="2994848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37;p8">
            <a:extLst>
              <a:ext uri="{FF2B5EF4-FFF2-40B4-BE49-F238E27FC236}">
                <a16:creationId xmlns:a16="http://schemas.microsoft.com/office/drawing/2014/main" id="{F399545D-4295-24CF-070E-2E81F0AC6B1B}"/>
              </a:ext>
            </a:extLst>
          </p:cNvPr>
          <p:cNvSpPr txBox="1"/>
          <p:nvPr userDrawn="1"/>
        </p:nvSpPr>
        <p:spPr>
          <a:xfrm>
            <a:off x="368851" y="3610188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4D61A4-F7B9-385E-0392-B9B1FEA3E6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23800" y="1988986"/>
            <a:ext cx="2451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9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" preserve="1">
  <p:cSld name="1_6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4500" y="423775"/>
            <a:ext cx="8175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Short description</a:t>
            </a:r>
          </a:p>
        </p:txBody>
      </p:sp>
      <p:sp>
        <p:nvSpPr>
          <p:cNvPr id="5" name="Google Shape;71;p11">
            <a:extLst>
              <a:ext uri="{FF2B5EF4-FFF2-40B4-BE49-F238E27FC236}">
                <a16:creationId xmlns:a16="http://schemas.microsoft.com/office/drawing/2014/main" id="{D957BF82-F790-4F4E-B7A5-F5EDE2CD8906}"/>
              </a:ext>
            </a:extLst>
          </p:cNvPr>
          <p:cNvSpPr txBox="1"/>
          <p:nvPr userDrawn="1"/>
        </p:nvSpPr>
        <p:spPr>
          <a:xfrm>
            <a:off x="723550" y="1429520"/>
            <a:ext cx="8175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Selection</a:t>
            </a:r>
          </a:p>
        </p:txBody>
      </p:sp>
      <p:sp>
        <p:nvSpPr>
          <p:cNvPr id="6" name="Google Shape;68;p11">
            <a:extLst>
              <a:ext uri="{FF2B5EF4-FFF2-40B4-BE49-F238E27FC236}">
                <a16:creationId xmlns:a16="http://schemas.microsoft.com/office/drawing/2014/main" id="{242290E6-9EA0-3CC4-D288-0EB07572F656}"/>
              </a:ext>
            </a:extLst>
          </p:cNvPr>
          <p:cNvSpPr/>
          <p:nvPr userDrawn="1"/>
        </p:nvSpPr>
        <p:spPr>
          <a:xfrm>
            <a:off x="438700" y="1565898"/>
            <a:ext cx="158100" cy="158100"/>
          </a:xfrm>
          <a:prstGeom prst="ellipse">
            <a:avLst/>
          </a:prstGeom>
          <a:solidFill>
            <a:srgbClr val="CC8DEC"/>
          </a:solidFill>
          <a:ln w="9525" cap="flat" cmpd="sng">
            <a:solidFill>
              <a:srgbClr val="CC8D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1;p11">
            <a:extLst>
              <a:ext uri="{FF2B5EF4-FFF2-40B4-BE49-F238E27FC236}">
                <a16:creationId xmlns:a16="http://schemas.microsoft.com/office/drawing/2014/main" id="{21079F15-B105-5E45-9B46-2357552E90B6}"/>
              </a:ext>
            </a:extLst>
          </p:cNvPr>
          <p:cNvSpPr txBox="1"/>
          <p:nvPr userDrawn="1"/>
        </p:nvSpPr>
        <p:spPr>
          <a:xfrm>
            <a:off x="723550" y="2082821"/>
            <a:ext cx="542982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official CLIP implementation and pretrains</a:t>
            </a:r>
          </a:p>
        </p:txBody>
      </p:sp>
      <p:sp>
        <p:nvSpPr>
          <p:cNvPr id="13" name="Google Shape;71;p11">
            <a:extLst>
              <a:ext uri="{FF2B5EF4-FFF2-40B4-BE49-F238E27FC236}">
                <a16:creationId xmlns:a16="http://schemas.microsoft.com/office/drawing/2014/main" id="{EDD8669C-4893-E8BF-77D6-8C5A1A02D988}"/>
              </a:ext>
            </a:extLst>
          </p:cNvPr>
          <p:cNvSpPr txBox="1"/>
          <p:nvPr userDrawn="1"/>
        </p:nvSpPr>
        <p:spPr>
          <a:xfrm>
            <a:off x="723549" y="2815173"/>
            <a:ext cx="530611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experiments on how to efficiently build video-level descriptors</a:t>
            </a:r>
          </a:p>
        </p:txBody>
      </p:sp>
      <p:sp>
        <p:nvSpPr>
          <p:cNvPr id="21" name="Google Shape;71;p11">
            <a:extLst>
              <a:ext uri="{FF2B5EF4-FFF2-40B4-BE49-F238E27FC236}">
                <a16:creationId xmlns:a16="http://schemas.microsoft.com/office/drawing/2014/main" id="{48705A4B-1023-E9F6-7E37-279DD544A3DE}"/>
              </a:ext>
            </a:extLst>
          </p:cNvPr>
          <p:cNvSpPr txBox="1"/>
          <p:nvPr userDrawn="1"/>
        </p:nvSpPr>
        <p:spPr>
          <a:xfrm>
            <a:off x="723550" y="3468475"/>
            <a:ext cx="511785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video search combining text and video features</a:t>
            </a:r>
            <a:endParaRPr lang="en-US" sz="16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Google Shape;37;p8">
            <a:extLst>
              <a:ext uri="{FF2B5EF4-FFF2-40B4-BE49-F238E27FC236}">
                <a16:creationId xmlns:a16="http://schemas.microsoft.com/office/drawing/2014/main" id="{828D5955-DCFE-B470-04C2-89ACAABAAAAA}"/>
              </a:ext>
            </a:extLst>
          </p:cNvPr>
          <p:cNvSpPr txBox="1"/>
          <p:nvPr userDrawn="1"/>
        </p:nvSpPr>
        <p:spPr>
          <a:xfrm>
            <a:off x="369100" y="2009111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37;p8">
            <a:extLst>
              <a:ext uri="{FF2B5EF4-FFF2-40B4-BE49-F238E27FC236}">
                <a16:creationId xmlns:a16="http://schemas.microsoft.com/office/drawing/2014/main" id="{8BDBF449-D9E4-9DE4-931E-699A00A92F75}"/>
              </a:ext>
            </a:extLst>
          </p:cNvPr>
          <p:cNvSpPr txBox="1"/>
          <p:nvPr userDrawn="1"/>
        </p:nvSpPr>
        <p:spPr>
          <a:xfrm>
            <a:off x="368851" y="2742424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37;p8">
            <a:extLst>
              <a:ext uri="{FF2B5EF4-FFF2-40B4-BE49-F238E27FC236}">
                <a16:creationId xmlns:a16="http://schemas.microsoft.com/office/drawing/2014/main" id="{F399545D-4295-24CF-070E-2E81F0AC6B1B}"/>
              </a:ext>
            </a:extLst>
          </p:cNvPr>
          <p:cNvSpPr txBox="1"/>
          <p:nvPr userDrawn="1"/>
        </p:nvSpPr>
        <p:spPr>
          <a:xfrm>
            <a:off x="368851" y="3400099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71;p11">
            <a:extLst>
              <a:ext uri="{FF2B5EF4-FFF2-40B4-BE49-F238E27FC236}">
                <a16:creationId xmlns:a16="http://schemas.microsoft.com/office/drawing/2014/main" id="{D3FABE2A-488D-CDB6-D8E3-D544F595860A}"/>
              </a:ext>
            </a:extLst>
          </p:cNvPr>
          <p:cNvSpPr txBox="1"/>
          <p:nvPr userDrawn="1"/>
        </p:nvSpPr>
        <p:spPr>
          <a:xfrm>
            <a:off x="723549" y="4057774"/>
            <a:ext cx="511785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some kind of ranking of results</a:t>
            </a:r>
          </a:p>
        </p:txBody>
      </p:sp>
      <p:sp>
        <p:nvSpPr>
          <p:cNvPr id="10" name="Google Shape;37;p8">
            <a:extLst>
              <a:ext uri="{FF2B5EF4-FFF2-40B4-BE49-F238E27FC236}">
                <a16:creationId xmlns:a16="http://schemas.microsoft.com/office/drawing/2014/main" id="{E4B3B6EC-690B-48AD-AF8F-D01A191852DF}"/>
              </a:ext>
            </a:extLst>
          </p:cNvPr>
          <p:cNvSpPr txBox="1"/>
          <p:nvPr userDrawn="1"/>
        </p:nvSpPr>
        <p:spPr>
          <a:xfrm>
            <a:off x="368850" y="3989398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71;p11">
            <a:extLst>
              <a:ext uri="{FF2B5EF4-FFF2-40B4-BE49-F238E27FC236}">
                <a16:creationId xmlns:a16="http://schemas.microsoft.com/office/drawing/2014/main" id="{6EE3FFD0-1970-D454-296E-520EB08E7474}"/>
              </a:ext>
            </a:extLst>
          </p:cNvPr>
          <p:cNvSpPr txBox="1"/>
          <p:nvPr userDrawn="1"/>
        </p:nvSpPr>
        <p:spPr>
          <a:xfrm>
            <a:off x="739199" y="4578697"/>
            <a:ext cx="511785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*Try to </a:t>
            </a:r>
            <a:r>
              <a:rPr lang="en-US" sz="1600" b="1" dirty="0" err="1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clusterize</a:t>
            </a: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videos as an additional task</a:t>
            </a:r>
          </a:p>
        </p:txBody>
      </p:sp>
      <p:sp>
        <p:nvSpPr>
          <p:cNvPr id="14" name="Google Shape;37;p8">
            <a:extLst>
              <a:ext uri="{FF2B5EF4-FFF2-40B4-BE49-F238E27FC236}">
                <a16:creationId xmlns:a16="http://schemas.microsoft.com/office/drawing/2014/main" id="{AF3E9B62-1C20-4970-0BF4-1F66B0A8BA4D}"/>
              </a:ext>
            </a:extLst>
          </p:cNvPr>
          <p:cNvSpPr txBox="1"/>
          <p:nvPr userDrawn="1"/>
        </p:nvSpPr>
        <p:spPr>
          <a:xfrm>
            <a:off x="384500" y="4510321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41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" preserve="1">
  <p:cSld name="1_6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4500" y="423775"/>
            <a:ext cx="8175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8DEC"/>
                </a:solidFill>
                <a:latin typeface="Atyp Display" panose="00000500000000000000" pitchFamily="2" charset="0"/>
                <a:ea typeface="Atyp Display" panose="00000500000000000000" pitchFamily="2" charset="0"/>
                <a:cs typeface="Helvetica Neue"/>
                <a:sym typeface="Helvetica Neue"/>
              </a:rPr>
              <a:t>Short description</a:t>
            </a:r>
          </a:p>
        </p:txBody>
      </p:sp>
      <p:sp>
        <p:nvSpPr>
          <p:cNvPr id="5" name="Google Shape;71;p11">
            <a:extLst>
              <a:ext uri="{FF2B5EF4-FFF2-40B4-BE49-F238E27FC236}">
                <a16:creationId xmlns:a16="http://schemas.microsoft.com/office/drawing/2014/main" id="{D957BF82-F790-4F4E-B7A5-F5EDE2CD8906}"/>
              </a:ext>
            </a:extLst>
          </p:cNvPr>
          <p:cNvSpPr txBox="1"/>
          <p:nvPr userDrawn="1"/>
        </p:nvSpPr>
        <p:spPr>
          <a:xfrm>
            <a:off x="723550" y="1429520"/>
            <a:ext cx="8175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Fine-Tuning Process</a:t>
            </a:r>
            <a:endParaRPr lang="en-US" sz="16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Google Shape;68;p11">
            <a:extLst>
              <a:ext uri="{FF2B5EF4-FFF2-40B4-BE49-F238E27FC236}">
                <a16:creationId xmlns:a16="http://schemas.microsoft.com/office/drawing/2014/main" id="{242290E6-9EA0-3CC4-D288-0EB07572F656}"/>
              </a:ext>
            </a:extLst>
          </p:cNvPr>
          <p:cNvSpPr/>
          <p:nvPr userDrawn="1"/>
        </p:nvSpPr>
        <p:spPr>
          <a:xfrm>
            <a:off x="438700" y="1565898"/>
            <a:ext cx="158100" cy="158100"/>
          </a:xfrm>
          <a:prstGeom prst="ellipse">
            <a:avLst/>
          </a:prstGeom>
          <a:solidFill>
            <a:srgbClr val="CC8DEC"/>
          </a:solidFill>
          <a:ln w="9525" cap="flat" cmpd="sng">
            <a:solidFill>
              <a:srgbClr val="CC8D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1;p11">
            <a:extLst>
              <a:ext uri="{FF2B5EF4-FFF2-40B4-BE49-F238E27FC236}">
                <a16:creationId xmlns:a16="http://schemas.microsoft.com/office/drawing/2014/main" id="{21079F15-B105-5E45-9B46-2357552E90B6}"/>
              </a:ext>
            </a:extLst>
          </p:cNvPr>
          <p:cNvSpPr txBox="1"/>
          <p:nvPr userDrawn="1"/>
        </p:nvSpPr>
        <p:spPr>
          <a:xfrm>
            <a:off x="723550" y="2082821"/>
            <a:ext cx="542982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 the pre-trained model into the </a:t>
            </a:r>
            <a:r>
              <a:rPr lang="en-US" sz="1600" b="1" dirty="0" err="1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MMDetection</a:t>
            </a: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framework</a:t>
            </a:r>
            <a:endParaRPr lang="en-US" sz="16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71;p11">
            <a:extLst>
              <a:ext uri="{FF2B5EF4-FFF2-40B4-BE49-F238E27FC236}">
                <a16:creationId xmlns:a16="http://schemas.microsoft.com/office/drawing/2014/main" id="{EDD8669C-4893-E8BF-77D6-8C5A1A02D988}"/>
              </a:ext>
            </a:extLst>
          </p:cNvPr>
          <p:cNvSpPr txBox="1"/>
          <p:nvPr userDrawn="1"/>
        </p:nvSpPr>
        <p:spPr>
          <a:xfrm>
            <a:off x="723549" y="2815173"/>
            <a:ext cx="530611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up the configuration for fine-tuning, including learning rate, batch size, and other hyperparameters</a:t>
            </a:r>
            <a:endParaRPr lang="en-US" sz="1600" b="1" dirty="0">
              <a:solidFill>
                <a:schemeClr val="tx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71;p11">
            <a:extLst>
              <a:ext uri="{FF2B5EF4-FFF2-40B4-BE49-F238E27FC236}">
                <a16:creationId xmlns:a16="http://schemas.microsoft.com/office/drawing/2014/main" id="{48705A4B-1023-E9F6-7E37-279DD544A3DE}"/>
              </a:ext>
            </a:extLst>
          </p:cNvPr>
          <p:cNvSpPr txBox="1"/>
          <p:nvPr userDrawn="1"/>
        </p:nvSpPr>
        <p:spPr>
          <a:xfrm>
            <a:off x="723550" y="3468475"/>
            <a:ext cx="511785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 the </a:t>
            </a:r>
            <a:r>
              <a:rPr lang="en-US" sz="16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fine-tuning</a:t>
            </a: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on the Cityscapes dataset</a:t>
            </a:r>
            <a:endParaRPr lang="en-US" sz="16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Google Shape;37;p8">
            <a:extLst>
              <a:ext uri="{FF2B5EF4-FFF2-40B4-BE49-F238E27FC236}">
                <a16:creationId xmlns:a16="http://schemas.microsoft.com/office/drawing/2014/main" id="{828D5955-DCFE-B470-04C2-89ACAABAAAAA}"/>
              </a:ext>
            </a:extLst>
          </p:cNvPr>
          <p:cNvSpPr txBox="1"/>
          <p:nvPr userDrawn="1"/>
        </p:nvSpPr>
        <p:spPr>
          <a:xfrm>
            <a:off x="369100" y="2009111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37;p8">
            <a:extLst>
              <a:ext uri="{FF2B5EF4-FFF2-40B4-BE49-F238E27FC236}">
                <a16:creationId xmlns:a16="http://schemas.microsoft.com/office/drawing/2014/main" id="{8BDBF449-D9E4-9DE4-931E-699A00A92F75}"/>
              </a:ext>
            </a:extLst>
          </p:cNvPr>
          <p:cNvSpPr txBox="1"/>
          <p:nvPr userDrawn="1"/>
        </p:nvSpPr>
        <p:spPr>
          <a:xfrm>
            <a:off x="368851" y="2742424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37;p8">
            <a:extLst>
              <a:ext uri="{FF2B5EF4-FFF2-40B4-BE49-F238E27FC236}">
                <a16:creationId xmlns:a16="http://schemas.microsoft.com/office/drawing/2014/main" id="{F399545D-4295-24CF-070E-2E81F0AC6B1B}"/>
              </a:ext>
            </a:extLst>
          </p:cNvPr>
          <p:cNvSpPr txBox="1"/>
          <p:nvPr userDrawn="1"/>
        </p:nvSpPr>
        <p:spPr>
          <a:xfrm>
            <a:off x="368851" y="3400099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71;p11">
            <a:extLst>
              <a:ext uri="{FF2B5EF4-FFF2-40B4-BE49-F238E27FC236}">
                <a16:creationId xmlns:a16="http://schemas.microsoft.com/office/drawing/2014/main" id="{D3FABE2A-488D-CDB6-D8E3-D544F595860A}"/>
              </a:ext>
            </a:extLst>
          </p:cNvPr>
          <p:cNvSpPr txBox="1"/>
          <p:nvPr userDrawn="1"/>
        </p:nvSpPr>
        <p:spPr>
          <a:xfrm>
            <a:off x="723549" y="4057774"/>
            <a:ext cx="511785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Monitor training progress using metrics like </a:t>
            </a:r>
            <a:r>
              <a:rPr lang="en-US" sz="16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600" b="1" dirty="0" err="1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IoU</a:t>
            </a:r>
            <a:endParaRPr lang="en-US" sz="16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37;p8">
            <a:extLst>
              <a:ext uri="{FF2B5EF4-FFF2-40B4-BE49-F238E27FC236}">
                <a16:creationId xmlns:a16="http://schemas.microsoft.com/office/drawing/2014/main" id="{E4B3B6EC-690B-48AD-AF8F-D01A191852DF}"/>
              </a:ext>
            </a:extLst>
          </p:cNvPr>
          <p:cNvSpPr txBox="1"/>
          <p:nvPr userDrawn="1"/>
        </p:nvSpPr>
        <p:spPr>
          <a:xfrm>
            <a:off x="368850" y="3989398"/>
            <a:ext cx="297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2100" b="1" dirty="0">
              <a:solidFill>
                <a:srgbClr val="CC8DE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Google Shape;71;p11">
            <a:extLst>
              <a:ext uri="{FF2B5EF4-FFF2-40B4-BE49-F238E27FC236}">
                <a16:creationId xmlns:a16="http://schemas.microsoft.com/office/drawing/2014/main" id="{967C38C3-0A63-B764-3EC1-5E8AB13116D3}"/>
              </a:ext>
            </a:extLst>
          </p:cNvPr>
          <p:cNvSpPr txBox="1"/>
          <p:nvPr userDrawn="1"/>
        </p:nvSpPr>
        <p:spPr>
          <a:xfrm>
            <a:off x="6210524" y="1819125"/>
            <a:ext cx="264279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links: </a:t>
            </a:r>
            <a:r>
              <a:rPr lang="en-US" sz="16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Link1</a:t>
            </a:r>
            <a:r>
              <a:rPr lang="en-US" sz="16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lang="en-US" sz="16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Link2</a:t>
            </a:r>
            <a:r>
              <a:rPr lang="en-US" sz="1600" b="1" dirty="0">
                <a:solidFill>
                  <a:srgbClr val="CC8D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5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18" r:id="rId3"/>
    <p:sldLayoutId id="2147483816" r:id="rId4"/>
    <p:sldLayoutId id="2147483815" r:id="rId5"/>
    <p:sldLayoutId id="2147483819" r:id="rId6"/>
    <p:sldLayoutId id="2147483828" r:id="rId7"/>
    <p:sldLayoutId id="2147483829" r:id="rId8"/>
    <p:sldLayoutId id="2147483830" r:id="rId9"/>
    <p:sldLayoutId id="2147483831" r:id="rId10"/>
    <p:sldLayoutId id="2147483821" r:id="rId11"/>
    <p:sldLayoutId id="214748382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64E3FE56-F10C-1C1F-1E9B-52AF75FB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62B6685-5EF2-C79D-6145-BF7A7F6F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82D1B2C-DD9A-DA1A-8BBA-024A7516A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4C4A-6F3F-4744-90CE-7CB10DD5929A}" type="datetimeFigureOut">
              <a:rPr lang="uk-UA" smtClean="0"/>
              <a:t>16.12.23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C21C8D4-45BA-3C16-86D6-DC6576047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ABC83D2-770D-FFC4-B464-264DC4FA2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A98D-B620-4DBC-B07E-17226E8C00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617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20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>
            <a:extLst>
              <a:ext uri="{FF2B5EF4-FFF2-40B4-BE49-F238E27FC236}">
                <a16:creationId xmlns:a16="http://schemas.microsoft.com/office/drawing/2014/main" id="{3069C8A2-9701-E2FF-9F0F-E4014861E044}"/>
              </a:ext>
            </a:extLst>
          </p:cNvPr>
          <p:cNvSpPr>
            <a:spLocks noGrp="1"/>
          </p:cNvSpPr>
          <p:nvPr>
            <p:ph type="pic" idx="4294967295"/>
          </p:nvPr>
        </p:nvSpPr>
        <p:spPr>
          <a:xfrm>
            <a:off x="5210050" y="1009875"/>
            <a:ext cx="3041100" cy="3167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938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58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90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03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93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6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7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44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724787"/>
      </p:ext>
    </p:extLst>
  </p:cSld>
  <p:clrMapOvr>
    <a:masterClrMapping/>
  </p:clrMapOvr>
</p:sld>
</file>

<file path=ppt/theme/theme1.xml><?xml version="1.0" encoding="utf-8"?>
<a:theme xmlns:a="http://schemas.openxmlformats.org/drawingml/2006/main" name="AI HOUS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ustom 1">
      <a:majorFont>
        <a:latin typeface="Atyp Text Medium"/>
        <a:ea typeface=""/>
        <a:cs typeface=""/>
      </a:majorFont>
      <a:minorFont>
        <a:latin typeface="Atyp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іальне оформлення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AI_HOUSE_THEME</Template>
  <TotalTime>4753</TotalTime>
  <Words>0</Words>
  <Application>Microsoft Macintosh PowerPoint</Application>
  <PresentationFormat>On-screen Show (16:9)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Helvetica Neue</vt:lpstr>
      <vt:lpstr>Courier New</vt:lpstr>
      <vt:lpstr>Calibri Light</vt:lpstr>
      <vt:lpstr>Arial</vt:lpstr>
      <vt:lpstr>Atyp Display</vt:lpstr>
      <vt:lpstr>AI HOUSE</vt:lpstr>
      <vt:lpstr>Спеціальне оформлення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Bohdan Bobyl</cp:lastModifiedBy>
  <cp:revision>13</cp:revision>
  <dcterms:modified xsi:type="dcterms:W3CDTF">2023-12-16T13:11:21Z</dcterms:modified>
</cp:coreProperties>
</file>