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26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12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0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95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537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420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96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1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5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16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664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5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05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14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60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E01EB4-10A1-4800-833B-E4E48D313C0A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87E6C4-4D8B-4433-A10E-88E9B7F27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88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4F7D-A68F-4B9A-8BDA-FD42D1A0D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015731"/>
            <a:ext cx="6858000" cy="1241822"/>
          </a:xfrm>
        </p:spPr>
        <p:txBody>
          <a:bodyPr>
            <a:normAutofit/>
          </a:bodyPr>
          <a:lstStyle/>
          <a:p>
            <a:r>
              <a:rPr lang="uk-UA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Філософія, коло її проблем </a:t>
            </a:r>
            <a:br>
              <a:rPr lang="uk-UA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роль у суспільстві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4DDF1-E9FD-49C7-BE3F-D8EBCC868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uk-UA" sz="2100" dirty="0"/>
              <a:t>Світогляд, його сутність і структура</a:t>
            </a:r>
          </a:p>
          <a:p>
            <a:pPr marL="342900" indent="-342900" algn="l">
              <a:buAutoNum type="arabicPeriod"/>
            </a:pPr>
            <a:r>
              <a:rPr lang="uk-UA" sz="2100" dirty="0"/>
              <a:t>Предмет філософії</a:t>
            </a:r>
          </a:p>
          <a:p>
            <a:pPr marL="342900" indent="-342900" algn="l">
              <a:buAutoNum type="arabicPeriod"/>
            </a:pPr>
            <a:r>
              <a:rPr lang="uk-UA" sz="2100" dirty="0"/>
              <a:t>Основні функції філософії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461029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CECC-5BB3-46F3-8D44-47AB4019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800" b="1" dirty="0"/>
              <a:t>Функції філософії</a:t>
            </a:r>
            <a:endParaRPr lang="ru-RU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73B3D-8A3B-486C-932A-7646EA57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Евристична</a:t>
            </a:r>
          </a:p>
          <a:p>
            <a:r>
              <a:rPr lang="ru-RU" b="1" dirty="0"/>
              <a:t>Прогностична</a:t>
            </a:r>
          </a:p>
          <a:p>
            <a:pPr marL="0" indent="0">
              <a:buNone/>
            </a:pPr>
            <a:r>
              <a:rPr lang="uk-UA" dirty="0"/>
              <a:t>Крім того, філософія завжди виконує функцію </a:t>
            </a:r>
            <a:r>
              <a:rPr lang="uk-UA" b="1" dirty="0"/>
              <a:t>універсального знання.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Саме функції філософії характеризують її роль у суспільстві.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731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FD8A-AD42-4BE2-9C35-3A4F6F52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Структура філософського знання: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823F-AC2B-44C5-9C8B-A6DE37F71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Онтологія – вчення про буття</a:t>
            </a:r>
            <a:r>
              <a:rPr lang="ru-RU" dirty="0"/>
              <a:t>;</a:t>
            </a:r>
          </a:p>
          <a:p>
            <a:r>
              <a:rPr lang="uk-UA" dirty="0"/>
              <a:t>Гносеологія – вчення про пізнання;</a:t>
            </a:r>
          </a:p>
          <a:p>
            <a:r>
              <a:rPr lang="uk-UA" dirty="0"/>
              <a:t>Логіка – наука про закони мислення;</a:t>
            </a:r>
          </a:p>
          <a:p>
            <a:r>
              <a:rPr lang="uk-UA" dirty="0"/>
              <a:t>Етика – вчення про моральність, мораль;</a:t>
            </a:r>
          </a:p>
          <a:p>
            <a:r>
              <a:rPr lang="uk-UA" dirty="0"/>
              <a:t>Естетика – вчення про закони прекрасного;</a:t>
            </a:r>
          </a:p>
          <a:p>
            <a:r>
              <a:rPr lang="uk-UA" dirty="0"/>
              <a:t>Історія філософії.</a:t>
            </a:r>
          </a:p>
        </p:txBody>
      </p:sp>
    </p:spTree>
    <p:extLst>
      <p:ext uri="{BB962C8B-B14F-4D97-AF65-F5344CB8AC3E}">
        <p14:creationId xmlns:p14="http://schemas.microsoft.com/office/powerpoint/2010/main" val="322270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43D-742F-4801-A617-60D6D431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Методи філософії: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E608-D747-427C-B243-98388CFC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Діалектика: на основі протилежностей…;</a:t>
            </a:r>
          </a:p>
          <a:p>
            <a:r>
              <a:rPr lang="uk-UA" dirty="0"/>
              <a:t>Метафізика: суще;</a:t>
            </a:r>
          </a:p>
          <a:p>
            <a:r>
              <a:rPr lang="uk-UA" dirty="0"/>
              <a:t>Догматизм: через призму догм;</a:t>
            </a:r>
          </a:p>
          <a:p>
            <a:r>
              <a:rPr lang="uk-UA" dirty="0"/>
              <a:t>Еклектика: правдоподібне;</a:t>
            </a:r>
          </a:p>
          <a:p>
            <a:r>
              <a:rPr lang="uk-UA" dirty="0"/>
              <a:t>Софістика: логічне, але зі спотвореним змістом;</a:t>
            </a:r>
          </a:p>
          <a:p>
            <a:r>
              <a:rPr lang="uk-UA" dirty="0"/>
              <a:t>Герменевтика: тлумачення змісту текстів.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6337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3BBD-5BDB-4984-96C1-E26972A0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4585131"/>
          </a:xfrm>
        </p:spPr>
        <p:txBody>
          <a:bodyPr/>
          <a:lstStyle/>
          <a:p>
            <a:r>
              <a:rPr lang="uk-UA" b="1" dirty="0"/>
              <a:t>Дякую за увагу!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7477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037F5-CF07-47CB-9AA0-057FDCDEC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52672"/>
            <a:ext cx="7886700" cy="1941341"/>
          </a:xfrm>
        </p:spPr>
        <p:txBody>
          <a:bodyPr>
            <a:normAutofit/>
          </a:bodyPr>
          <a:lstStyle/>
          <a:p>
            <a:r>
              <a:rPr lang="uk-UA" sz="2100" b="1" dirty="0"/>
              <a:t>Світогляд </a:t>
            </a:r>
            <a:r>
              <a:rPr lang="uk-UA" sz="2100" dirty="0"/>
              <a:t>може бути буденно-практичним і теоретичним, повсякденним і науковим, індивідуальним і суспільним</a:t>
            </a:r>
            <a:r>
              <a:rPr lang="en-US" sz="2100" dirty="0"/>
              <a:t>,</a:t>
            </a:r>
            <a:r>
              <a:rPr lang="uk-UA" sz="2100" dirty="0"/>
              <a:t> прогресивним і радикальним.</a:t>
            </a:r>
            <a:br>
              <a:rPr lang="uk-UA" sz="2100" dirty="0"/>
            </a:br>
            <a:br>
              <a:rPr lang="uk-UA" sz="2100" dirty="0"/>
            </a:br>
            <a:r>
              <a:rPr lang="uk-UA" sz="2100" b="1" dirty="0"/>
              <a:t>Елементи структури світогляду:</a:t>
            </a:r>
            <a:endParaRPr lang="ru-RU" sz="21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4159-E4FB-48C2-B75E-72F3EF3E2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997153"/>
            <a:ext cx="7886700" cy="3003598"/>
          </a:xfrm>
        </p:spPr>
        <p:txBody>
          <a:bodyPr>
            <a:normAutofit fontScale="92500" lnSpcReduction="10000"/>
          </a:bodyPr>
          <a:lstStyle/>
          <a:p>
            <a:r>
              <a:rPr lang="uk-UA" dirty="0"/>
              <a:t>Світовідчування</a:t>
            </a:r>
          </a:p>
          <a:p>
            <a:r>
              <a:rPr lang="uk-UA" dirty="0"/>
              <a:t>Світосприймання</a:t>
            </a:r>
          </a:p>
          <a:p>
            <a:r>
              <a:rPr lang="uk-UA" dirty="0"/>
              <a:t>Світоуявлення</a:t>
            </a:r>
          </a:p>
          <a:p>
            <a:r>
              <a:rPr lang="uk-UA" dirty="0"/>
              <a:t>Світорозуміння</a:t>
            </a:r>
          </a:p>
          <a:p>
            <a:r>
              <a:rPr lang="uk-UA" dirty="0"/>
              <a:t>Світовідношення</a:t>
            </a:r>
          </a:p>
          <a:p>
            <a:pPr marL="0" indent="0">
              <a:buNone/>
            </a:pPr>
            <a:r>
              <a:rPr lang="uk-UA" dirty="0"/>
              <a:t>Світогляд – це система людських знань про світ, місце в ньому людини, її ставлення до світу.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63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1254-CC01-4894-8D46-C32EAAD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59" y="787791"/>
            <a:ext cx="7886700" cy="1506288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/>
              <a:t>Історичні типи світогляду</a:t>
            </a:r>
            <a:endParaRPr lang="ru-RU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EFC6-17D0-4EB7-9B36-98A3F71D5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59" y="2842719"/>
            <a:ext cx="7886700" cy="3332998"/>
          </a:xfrm>
        </p:spPr>
        <p:txBody>
          <a:bodyPr>
            <a:normAutofit fontScale="92500" lnSpcReduction="10000"/>
          </a:bodyPr>
          <a:lstStyle/>
          <a:p>
            <a:r>
              <a:rPr lang="uk-UA" b="1" dirty="0"/>
              <a:t>Міфологічний:</a:t>
            </a:r>
            <a:r>
              <a:rPr lang="uk-UA" dirty="0"/>
              <a:t> поєднує в собі реальність і фантазію, природне і надприродне, знання і віру, думки і емоції </a:t>
            </a:r>
          </a:p>
          <a:p>
            <a:r>
              <a:rPr lang="uk-UA" b="1" dirty="0"/>
              <a:t>Релігійний:</a:t>
            </a:r>
            <a:r>
              <a:rPr lang="uk-UA" dirty="0"/>
              <a:t> в основі лежить віра надприродні сили та поклоніння їм</a:t>
            </a:r>
          </a:p>
          <a:p>
            <a:r>
              <a:rPr lang="uk-UA" b="1" dirty="0"/>
              <a:t>Науковий: </a:t>
            </a:r>
            <a:r>
              <a:rPr lang="uk-UA" dirty="0"/>
              <a:t>раціональність, системність, логічність, теоретична оформленість.</a:t>
            </a:r>
          </a:p>
          <a:p>
            <a:pPr marL="0" indent="0">
              <a:buNone/>
            </a:pPr>
            <a:r>
              <a:rPr lang="uk-UA" b="1" dirty="0"/>
              <a:t>Науковий світогляд є вищим типом світогляду.</a:t>
            </a:r>
          </a:p>
          <a:p>
            <a:pPr marL="0" indent="0">
              <a:buNone/>
            </a:pP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260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5FBC-CFA1-45E4-ADBD-35F6605E9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006" y="1561514"/>
            <a:ext cx="6460588" cy="3967089"/>
          </a:xfrm>
        </p:spPr>
        <p:txBody>
          <a:bodyPr>
            <a:normAutofit fontScale="90000"/>
          </a:bodyPr>
          <a:lstStyle/>
          <a:p>
            <a:r>
              <a:rPr lang="uk-UA" sz="2400" dirty="0"/>
              <a:t>Слово «філософія» в перекладі з грецької </a:t>
            </a:r>
            <a:br>
              <a:rPr lang="uk-UA" sz="2400" dirty="0"/>
            </a:br>
            <a:r>
              <a:rPr lang="uk-UA" sz="2400" b="1" dirty="0"/>
              <a:t>«любов до мудрості».</a:t>
            </a:r>
            <a:br>
              <a:rPr lang="uk-UA" sz="2400" dirty="0"/>
            </a:br>
            <a:r>
              <a:rPr lang="uk-UA" sz="2400" b="1" dirty="0"/>
              <a:t>Піфагор</a:t>
            </a:r>
            <a:r>
              <a:rPr lang="uk-UA" sz="2400" dirty="0"/>
              <a:t> (</a:t>
            </a:r>
            <a:r>
              <a:rPr lang="en-US" sz="2400" dirty="0"/>
              <a:t>V</a:t>
            </a:r>
            <a:r>
              <a:rPr lang="uk-UA" sz="2400" dirty="0"/>
              <a:t>І ст. до н.е.) був першим хто назвав </a:t>
            </a:r>
            <a:br>
              <a:rPr lang="uk-UA" sz="2400" dirty="0"/>
            </a:br>
            <a:r>
              <a:rPr lang="uk-UA" sz="2400" dirty="0"/>
              <a:t>себе філософом.</a:t>
            </a:r>
            <a:br>
              <a:rPr lang="uk-UA" sz="2400" dirty="0"/>
            </a:br>
            <a:br>
              <a:rPr lang="uk-UA" sz="2400" dirty="0"/>
            </a:br>
            <a:r>
              <a:rPr lang="uk-UA" sz="2400" dirty="0"/>
              <a:t>Філософія – це вчення про людину, її місце у світі, загальні закономірності природи, суспільства і людського мислення.</a:t>
            </a:r>
            <a:br>
              <a:rPr lang="uk-UA" sz="2400" dirty="0"/>
            </a:br>
            <a:r>
              <a:rPr lang="uk-UA" sz="2400" b="1" dirty="0"/>
              <a:t>Предметом філософії є відношення </a:t>
            </a:r>
            <a:br>
              <a:rPr lang="uk-UA" sz="2400" b="1" dirty="0"/>
            </a:br>
            <a:r>
              <a:rPr lang="uk-UA" sz="2400" b="1" dirty="0"/>
              <a:t>«Людина-Світ».</a:t>
            </a:r>
            <a:br>
              <a:rPr lang="uk-UA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260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7F28-BEBC-498B-AB66-21F7A1178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73762"/>
            <a:ext cx="7886700" cy="994172"/>
          </a:xfrm>
        </p:spPr>
        <p:txBody>
          <a:bodyPr>
            <a:noAutofit/>
          </a:bodyPr>
          <a:lstStyle/>
          <a:p>
            <a:pPr algn="ctr"/>
            <a:r>
              <a:rPr lang="uk-UA" sz="3200" dirty="0"/>
              <a:t>Філософське осмислення дійсності передбачає наявність двох протилежностей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24FA-409D-49BF-8912-9C6E4FE81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09812"/>
            <a:ext cx="7886700" cy="3706581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uk-UA" b="1" dirty="0"/>
              <a:t>Об’єктивна реальність </a:t>
            </a:r>
            <a:r>
              <a:rPr lang="uk-UA" dirty="0"/>
              <a:t>– умовно кажучи світ «зовнішній» відносно свідомості людини;</a:t>
            </a:r>
          </a:p>
          <a:p>
            <a:pPr algn="just"/>
            <a:r>
              <a:rPr lang="uk-UA" b="1" dirty="0"/>
              <a:t>Суб’єктивна реальність </a:t>
            </a:r>
            <a:r>
              <a:rPr lang="uk-UA" dirty="0"/>
              <a:t>– світ «внутрішній» – психічне та духовне життя людини.</a:t>
            </a:r>
          </a:p>
          <a:p>
            <a:pPr marL="0" indent="0" algn="just">
              <a:buNone/>
            </a:pPr>
            <a:r>
              <a:rPr lang="uk-UA" dirty="0"/>
              <a:t>Тут виникають питання ставлення людини до світу, свідомості до буття, суб’єктивного до об’єктивного. Два напрямки філософії давали відповіді на ці питання:</a:t>
            </a:r>
          </a:p>
          <a:p>
            <a:pPr algn="just">
              <a:buFontTx/>
              <a:buChar char="-"/>
            </a:pPr>
            <a:r>
              <a:rPr lang="uk-UA" b="1" dirty="0"/>
              <a:t>Матеріалізм</a:t>
            </a:r>
            <a:r>
              <a:rPr lang="uk-UA" dirty="0"/>
              <a:t> – первинна матерія, вторинна свідомість;</a:t>
            </a:r>
          </a:p>
          <a:p>
            <a:pPr algn="just">
              <a:buFontTx/>
              <a:buChar char="-"/>
            </a:pPr>
            <a:r>
              <a:rPr lang="uk-UA" b="1" dirty="0"/>
              <a:t>Ідеалізм</a:t>
            </a:r>
            <a:r>
              <a:rPr lang="uk-UA" dirty="0"/>
              <a:t> – первинна свідомість, вторинна матерія.</a:t>
            </a:r>
          </a:p>
          <a:p>
            <a:pPr algn="just">
              <a:buFontTx/>
              <a:buChar char="-"/>
            </a:pPr>
            <a:r>
              <a:rPr lang="uk-UA" dirty="0"/>
              <a:t>У свою чергу, </a:t>
            </a:r>
            <a:r>
              <a:rPr lang="uk-UA" b="1" dirty="0"/>
              <a:t>дуалізм</a:t>
            </a:r>
            <a:r>
              <a:rPr lang="uk-UA" dirty="0"/>
              <a:t> визнавав рівність матерії та свідомості </a:t>
            </a:r>
          </a:p>
          <a:p>
            <a:pPr algn="just"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82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0A4D-99AB-4A73-86AB-738F1BFA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1013350"/>
          </a:xfrm>
        </p:spPr>
        <p:txBody>
          <a:bodyPr>
            <a:normAutofit/>
          </a:bodyPr>
          <a:lstStyle/>
          <a:p>
            <a:r>
              <a:rPr lang="uk-UA" sz="2800" b="1" dirty="0"/>
              <a:t>Монізм </a:t>
            </a:r>
            <a:r>
              <a:rPr lang="uk-UA" sz="2800" dirty="0"/>
              <a:t>– все існуюче має єдине джерело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54BAE-1D37-4448-AE12-7288F5AB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36706"/>
          </a:xfrm>
        </p:spPr>
        <p:txBody>
          <a:bodyPr>
            <a:noAutofit/>
          </a:bodyPr>
          <a:lstStyle/>
          <a:p>
            <a:r>
              <a:rPr lang="uk-UA" sz="2800" dirty="0"/>
              <a:t>Матеріалістичний монізм – бачить єдність світу у його матеріальності;</a:t>
            </a:r>
          </a:p>
          <a:p>
            <a:r>
              <a:rPr lang="uk-UA" sz="2800" dirty="0"/>
              <a:t>Ідеалістичний монізм – за основу всього сущого приймає духовне начало (свідомість).</a:t>
            </a:r>
          </a:p>
          <a:p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361662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35A1-BF8E-42BE-9264-383AA3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688380"/>
          </a:xfrm>
        </p:spPr>
        <p:txBody>
          <a:bodyPr>
            <a:normAutofit/>
          </a:bodyPr>
          <a:lstStyle/>
          <a:p>
            <a:r>
              <a:rPr lang="uk-UA" sz="2800" b="1" dirty="0"/>
              <a:t>Пізнаваність світу</a:t>
            </a:r>
            <a:endParaRPr lang="ru-RU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76648-261F-4472-9BC7-E6A95CE81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5" y="1603719"/>
            <a:ext cx="6798735" cy="43314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800" b="1" u="sng" dirty="0"/>
              <a:t>Визнають пізнання світу:</a:t>
            </a:r>
          </a:p>
          <a:p>
            <a:pPr marL="0" indent="0">
              <a:buNone/>
            </a:pPr>
            <a:endParaRPr lang="ru-RU" sz="2800" dirty="0"/>
          </a:p>
          <a:p>
            <a:pPr>
              <a:buFontTx/>
              <a:buChar char="-"/>
            </a:pPr>
            <a:r>
              <a:rPr lang="uk-UA" sz="2800" b="1" dirty="0"/>
              <a:t>Сенсуалізм</a:t>
            </a:r>
            <a:r>
              <a:rPr lang="uk-UA" sz="2800" dirty="0"/>
              <a:t> (Лок, Кондильяк) – головну роль відводить чуттєвому пізнанню;</a:t>
            </a:r>
          </a:p>
          <a:p>
            <a:pPr>
              <a:buFontTx/>
              <a:buChar char="-"/>
            </a:pPr>
            <a:r>
              <a:rPr lang="uk-UA" sz="2800" b="1" dirty="0"/>
              <a:t>Раціоналізм</a:t>
            </a:r>
            <a:r>
              <a:rPr lang="uk-UA" sz="2800" dirty="0"/>
              <a:t> (Декарт, Спіноза) – взяв за основу розум;</a:t>
            </a:r>
          </a:p>
          <a:p>
            <a:pPr>
              <a:buFontTx/>
              <a:buChar char="-"/>
            </a:pPr>
            <a:r>
              <a:rPr lang="uk-UA" sz="2800" b="1" dirty="0"/>
              <a:t>Ірраціоналізм</a:t>
            </a:r>
            <a:r>
              <a:rPr lang="uk-UA" sz="2800" dirty="0"/>
              <a:t> (Ніцше, Бергсон) – не заперечує розум, але вважає, що крім нього в людини є й інші </a:t>
            </a:r>
            <a:r>
              <a:rPr lang="uk-UA" sz="2800"/>
              <a:t>пізнавальні здібності</a:t>
            </a:r>
            <a:endParaRPr lang="uk-UA" sz="2800" dirty="0"/>
          </a:p>
          <a:p>
            <a:pPr>
              <a:buFontTx/>
              <a:buChar char="-"/>
            </a:pPr>
            <a:endParaRPr lang="uk-UA" sz="2800" dirty="0"/>
          </a:p>
          <a:p>
            <a:pPr>
              <a:buFontTx/>
              <a:buChar char="-"/>
            </a:pP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81619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A0BEE-CFFB-429F-B224-64051774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716515"/>
          </a:xfrm>
        </p:spPr>
        <p:txBody>
          <a:bodyPr>
            <a:normAutofit/>
          </a:bodyPr>
          <a:lstStyle/>
          <a:p>
            <a:r>
              <a:rPr lang="uk-UA" sz="2800" b="1" dirty="0"/>
              <a:t>Пізнаваність світу</a:t>
            </a:r>
            <a:endParaRPr lang="ru-R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842AD-03F9-4E72-A564-8B7432C0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866" y="1744395"/>
            <a:ext cx="6798734" cy="4190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u="sng" dirty="0"/>
              <a:t>Супротивники ідеї пізнаваності світу:</a:t>
            </a:r>
          </a:p>
          <a:p>
            <a:pPr marL="0" indent="0">
              <a:buNone/>
            </a:pPr>
            <a:endParaRPr lang="uk-UA" dirty="0"/>
          </a:p>
          <a:p>
            <a:pPr>
              <a:buFontTx/>
              <a:buChar char="-"/>
            </a:pPr>
            <a:r>
              <a:rPr lang="uk-UA" sz="2800" b="1" dirty="0"/>
              <a:t>Скептицизм</a:t>
            </a:r>
            <a:r>
              <a:rPr lang="uk-UA" sz="2800" dirty="0"/>
              <a:t> (Піррон, Горгій) – відкидає можливість достовірного знання світу;</a:t>
            </a:r>
          </a:p>
          <a:p>
            <a:pPr>
              <a:buFontTx/>
              <a:buChar char="-"/>
            </a:pPr>
            <a:r>
              <a:rPr lang="uk-UA" sz="2800" b="1" dirty="0"/>
              <a:t>Агностицизм</a:t>
            </a:r>
            <a:r>
              <a:rPr lang="uk-UA" sz="2800" dirty="0"/>
              <a:t> (Юм, Кант) – цілком або частково заперечує пізнаваність світу.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5732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322B-04C0-4A86-A70B-69773E06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8"/>
            <a:ext cx="6798734" cy="603974"/>
          </a:xfrm>
        </p:spPr>
        <p:txBody>
          <a:bodyPr>
            <a:normAutofit/>
          </a:bodyPr>
          <a:lstStyle/>
          <a:p>
            <a:r>
              <a:rPr lang="uk-UA" sz="2800" b="1" dirty="0"/>
              <a:t>Функції філософії</a:t>
            </a:r>
            <a:endParaRPr lang="ru-RU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8CE93-8A65-47C4-A74C-BA682D00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634" y="1899138"/>
            <a:ext cx="6798734" cy="4403188"/>
          </a:xfrm>
        </p:spPr>
        <p:txBody>
          <a:bodyPr>
            <a:normAutofit/>
          </a:bodyPr>
          <a:lstStyle/>
          <a:p>
            <a:r>
              <a:rPr lang="uk-UA" b="1" dirty="0"/>
              <a:t>Світоглядна</a:t>
            </a:r>
          </a:p>
          <a:p>
            <a:r>
              <a:rPr lang="uk-UA" b="1" dirty="0"/>
              <a:t>Гносеологічна</a:t>
            </a:r>
          </a:p>
          <a:p>
            <a:r>
              <a:rPr lang="ru-RU" b="1" dirty="0"/>
              <a:t>Методологічна</a:t>
            </a:r>
          </a:p>
          <a:p>
            <a:r>
              <a:rPr lang="ru-RU" b="1" dirty="0"/>
              <a:t>Ідеологічна</a:t>
            </a:r>
          </a:p>
          <a:p>
            <a:r>
              <a:rPr lang="ru-RU" b="1" dirty="0"/>
              <a:t>Гуманістична</a:t>
            </a:r>
          </a:p>
          <a:p>
            <a:r>
              <a:rPr lang="ru-RU" b="1" dirty="0"/>
              <a:t>Культурно-</a:t>
            </a:r>
            <a:r>
              <a:rPr lang="ru-RU" b="1" dirty="0" err="1"/>
              <a:t>виховна</a:t>
            </a:r>
            <a:endParaRPr lang="ru-RU" b="1" dirty="0"/>
          </a:p>
          <a:p>
            <a:r>
              <a:rPr lang="ru-RU" b="1" dirty="0"/>
              <a:t>Критична</a:t>
            </a:r>
          </a:p>
          <a:p>
            <a:r>
              <a:rPr lang="ru-RU" b="1" dirty="0"/>
              <a:t>Аксіологічна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960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574</TotalTime>
  <Words>440</Words>
  <Application>Microsoft Office PowerPoint</Application>
  <PresentationFormat>Экран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Garamond</vt:lpstr>
      <vt:lpstr>Times New Roman</vt:lpstr>
      <vt:lpstr>Organic</vt:lpstr>
      <vt:lpstr>Філософія, коло її проблем  та роль у суспільстві</vt:lpstr>
      <vt:lpstr>Світогляд може бути буденно-практичним і теоретичним, повсякденним і науковим, індивідуальним і суспільним, прогресивним і радикальним.  Елементи структури світогляду:</vt:lpstr>
      <vt:lpstr>Історичні типи світогляду</vt:lpstr>
      <vt:lpstr>Слово «філософія» в перекладі з грецької  «любов до мудрості». Піфагор (VІ ст. до н.е.) був першим хто назвав  себе філософом.  Філософія – це вчення про людину, її місце у світі, загальні закономірності природи, суспільства і людського мислення. Предметом філософії є відношення  «Людина-Світ». </vt:lpstr>
      <vt:lpstr>Філософське осмислення дійсності передбачає наявність двох протилежностей</vt:lpstr>
      <vt:lpstr>Монізм – все існуюче має єдине джерело</vt:lpstr>
      <vt:lpstr>Пізнаваність світу</vt:lpstr>
      <vt:lpstr>Пізнаваність світу</vt:lpstr>
      <vt:lpstr>Функції філософії</vt:lpstr>
      <vt:lpstr>Функції філософії</vt:lpstr>
      <vt:lpstr>Структура філософського знання:</vt:lpstr>
      <vt:lpstr>Методи філософії: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Філософія, коло її проблем та роль у суспільстві</dc:title>
  <dc:creator>Пользователь</dc:creator>
  <cp:lastModifiedBy>Пользователь</cp:lastModifiedBy>
  <cp:revision>22</cp:revision>
  <dcterms:created xsi:type="dcterms:W3CDTF">2020-09-02T15:04:31Z</dcterms:created>
  <dcterms:modified xsi:type="dcterms:W3CDTF">2023-02-02T12:04:52Z</dcterms:modified>
</cp:coreProperties>
</file>