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22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8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9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23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18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0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6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12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418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3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8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214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614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B264A-8E6C-43D2-82F9-E15EF650A328}" type="datetimeFigureOut">
              <a:rPr lang="uk-UA" smtClean="0"/>
              <a:t>31.03.2021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4A67AE-4E6C-415D-BC3D-1D5A15220D6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86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B9F1F-11D0-44C7-B42F-076B2C90F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17785"/>
            <a:ext cx="6815669" cy="1631852"/>
          </a:xfrm>
        </p:spPr>
        <p:txBody>
          <a:bodyPr/>
          <a:lstStyle/>
          <a:p>
            <a:r>
              <a:rPr lang="uk-UA" sz="4400" dirty="0"/>
              <a:t>Людина як предмет філософського аналізу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12CB26-90CC-4543-AE04-75BCF296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429000"/>
            <a:ext cx="6815669" cy="1930791"/>
          </a:xfrm>
        </p:spPr>
        <p:txBody>
          <a:bodyPr/>
          <a:lstStyle/>
          <a:p>
            <a:pPr algn="l"/>
            <a:r>
              <a:rPr lang="uk-UA" sz="2400" dirty="0"/>
              <a:t>1.	Поняття «людина» в історії філософії </a:t>
            </a:r>
          </a:p>
          <a:p>
            <a:pPr algn="l"/>
            <a:r>
              <a:rPr lang="uk-UA" sz="2400" dirty="0"/>
              <a:t>2.	Природа, сутність і буття людини</a:t>
            </a:r>
          </a:p>
          <a:p>
            <a:pPr algn="l"/>
            <a:r>
              <a:rPr lang="uk-UA" sz="2400" dirty="0"/>
              <a:t>3.	Індивід, індивідуальність, особистість і суспільство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88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B8045-C6B0-4FD6-A129-DB0D6963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Роль особистості в історії: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53B4F-EDED-4037-87E4-65BEA202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uk-UA" b="1" dirty="0"/>
              <a:t>Волюнтаризм:</a:t>
            </a:r>
          </a:p>
          <a:p>
            <a:pPr marL="0" indent="0">
              <a:buNone/>
            </a:pPr>
            <a:r>
              <a:rPr lang="uk-UA" b="1" dirty="0"/>
              <a:t> </a:t>
            </a:r>
            <a:r>
              <a:rPr lang="uk-UA" dirty="0"/>
              <a:t>забезпечує об’єктивний характер законів суспільного розвитку і стверджує, що розвиток суспільства залежить від волі «героїв», що ведуть за собою інших. Тут проголошується ідея визначальної ролі особистості в історичному процесі.</a:t>
            </a:r>
          </a:p>
          <a:p>
            <a:pPr>
              <a:buFontTx/>
              <a:buChar char="-"/>
            </a:pPr>
            <a:r>
              <a:rPr lang="uk-UA" b="1" dirty="0"/>
              <a:t>Фаталізм:</a:t>
            </a:r>
          </a:p>
          <a:p>
            <a:pPr marL="0" indent="0">
              <a:buNone/>
            </a:pPr>
            <a:r>
              <a:rPr lang="uk-UA" dirty="0"/>
              <a:t>заперечує роль особистості. Вважає, що в людській історії все визначено долею, людина не здатна впливати на хід подій.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530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F0F5C-3885-4294-85B1-F37AB299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112760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8753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B69974-9BAA-49DA-A444-25A7DA7E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27" y="948266"/>
            <a:ext cx="9601196" cy="4961468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Філософи античності </a:t>
            </a:r>
            <a:r>
              <a:rPr lang="uk-UA" dirty="0"/>
              <a:t>розглядали людину як образ Космосу, мікрокосм; соціальне і природне часто ототожнювалося. Наприклад,  Платон розумів людину як комбінацію тіла і душі (душа належала світу  ідей); Аристотель наполягав на єдності душі і тіла.</a:t>
            </a:r>
          </a:p>
          <a:p>
            <a:pPr marL="0" indent="0">
              <a:buNone/>
            </a:pPr>
            <a:r>
              <a:rPr lang="uk-UA" b="1" dirty="0"/>
              <a:t>У середньовічній філософії </a:t>
            </a:r>
            <a:r>
              <a:rPr lang="uk-UA" dirty="0"/>
              <a:t>людина створена по образу і подобі Божій, має волю у виборі добра і зла, людина є особистістю.</a:t>
            </a:r>
          </a:p>
          <a:p>
            <a:pPr marL="0" indent="0" algn="just">
              <a:buNone/>
            </a:pPr>
            <a:r>
              <a:rPr lang="uk-UA" b="1" dirty="0"/>
              <a:t>Епоха Відродження </a:t>
            </a:r>
            <a:r>
              <a:rPr lang="uk-UA" dirty="0"/>
              <a:t>(Ренесансу) аналізує людину як автономну істоту, живу цінність. Ідеал людини пов’язаний з утвердженням її самобутньої індивідуальності й одночасно універсальності. Тут виникають гуманізм і антропоцентризм, що вважають людину вищою цінністю.</a:t>
            </a:r>
          </a:p>
        </p:txBody>
      </p:sp>
    </p:spTree>
    <p:extLst>
      <p:ext uri="{BB962C8B-B14F-4D97-AF65-F5344CB8AC3E}">
        <p14:creationId xmlns:p14="http://schemas.microsoft.com/office/powerpoint/2010/main" val="426560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10B849-CA30-48C2-BE47-C191983E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89317"/>
            <a:ext cx="9601196" cy="518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Філософія Нового часу </a:t>
            </a:r>
            <a:r>
              <a:rPr lang="uk-UA" dirty="0"/>
              <a:t>акцентує увагу на духовній цінності людини. Тут Людина – істота розумна і моральна, здатна до безмежного творчого розвитку, пізнання таємниць і законів природи, й активного використання цих знань у практичній і перетворюючій діяльності.</a:t>
            </a:r>
          </a:p>
          <a:p>
            <a:pPr marL="0" indent="0">
              <a:buNone/>
            </a:pPr>
            <a:r>
              <a:rPr lang="uk-UA" b="1" dirty="0"/>
              <a:t>Гегель </a:t>
            </a:r>
            <a:r>
              <a:rPr lang="uk-UA" dirty="0"/>
              <a:t>розвиває ідею історичності людини. Людина – носій загальнозначущого духу, </a:t>
            </a:r>
            <a:r>
              <a:rPr lang="uk-UA" dirty="0" err="1"/>
              <a:t>суб</a:t>
            </a:r>
            <a:r>
              <a:rPr lang="en-US" dirty="0"/>
              <a:t>`</a:t>
            </a:r>
            <a:r>
              <a:rPr lang="uk-UA" dirty="0" err="1"/>
              <a:t>єкт</a:t>
            </a:r>
            <a:r>
              <a:rPr lang="uk-UA" dirty="0"/>
              <a:t> пізнавальної та історичної діяльності, що створює світ культури.</a:t>
            </a:r>
          </a:p>
          <a:p>
            <a:pPr marL="0" indent="0">
              <a:buNone/>
            </a:pPr>
            <a:r>
              <a:rPr lang="uk-UA" b="1" dirty="0"/>
              <a:t>Фейєрбах</a:t>
            </a:r>
            <a:r>
              <a:rPr lang="uk-UA" dirty="0"/>
              <a:t> розглядає людину як чуттєво-тілесну істоту.</a:t>
            </a:r>
          </a:p>
          <a:p>
            <a:pPr marL="0" indent="0">
              <a:buNone/>
            </a:pPr>
            <a:r>
              <a:rPr lang="uk-UA" b="1" dirty="0"/>
              <a:t>Маркс п</a:t>
            </a:r>
            <a:r>
              <a:rPr lang="uk-UA" dirty="0"/>
              <a:t>ов’язує сутність людини із суспільно-історичними умовами її розвитку.  Суспільство детермінує властивості людини.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45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0F388C-A7C0-4289-8CEB-B358CFC1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17785"/>
            <a:ext cx="9601196" cy="4258083"/>
          </a:xfrm>
        </p:spPr>
        <p:txBody>
          <a:bodyPr/>
          <a:lstStyle/>
          <a:p>
            <a:r>
              <a:rPr lang="uk-UA" b="1" dirty="0"/>
              <a:t>Ніцше, Бергсон </a:t>
            </a:r>
            <a:r>
              <a:rPr lang="uk-UA" dirty="0"/>
              <a:t>(філософія життя) на перший план ставлять волю та інтуїцію людини.</a:t>
            </a:r>
          </a:p>
          <a:p>
            <a:r>
              <a:rPr lang="uk-UA" b="1" dirty="0"/>
              <a:t>Фрейд</a:t>
            </a:r>
            <a:r>
              <a:rPr lang="uk-UA" dirty="0"/>
              <a:t> підносить несвідоме над свідомістю. Джерела релігії, культури та всього, що притаманне людині він бачить у несвідомому.</a:t>
            </a:r>
          </a:p>
          <a:p>
            <a:r>
              <a:rPr lang="uk-UA" b="1" dirty="0"/>
              <a:t>Феноменологія (</a:t>
            </a:r>
            <a:r>
              <a:rPr lang="uk-UA" b="1" dirty="0" err="1"/>
              <a:t>Гуссерль</a:t>
            </a:r>
            <a:r>
              <a:rPr lang="uk-UA" b="1" dirty="0"/>
              <a:t>) </a:t>
            </a:r>
            <a:r>
              <a:rPr lang="uk-UA" dirty="0"/>
              <a:t>прагне перебороти замкнутість особистості, вважає, що переживання спрямовані на зовнішній світ.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844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B0A430-485B-4C07-AC7F-0F2D59D4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09822"/>
            <a:ext cx="9601196" cy="46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Людина – це </a:t>
            </a:r>
            <a:r>
              <a:rPr lang="uk-UA" b="1" dirty="0" err="1"/>
              <a:t>біосоціальна</a:t>
            </a:r>
            <a:r>
              <a:rPr lang="uk-UA" b="1" dirty="0"/>
              <a:t> істота, відмінною рисою якої є володіння мовою та свідомістю. Вона генетично пов’язана з іншими формами життя, але виділилася з них завдяки трудовій діяльності.</a:t>
            </a:r>
            <a:endParaRPr lang="uk-UA" dirty="0"/>
          </a:p>
          <a:p>
            <a:pPr lvl="0"/>
            <a:r>
              <a:rPr lang="uk-UA" dirty="0"/>
              <a:t>Життєдіяльність людини є процесом свідомої, доцільної діяльності, спрямованої на пізнання і перетворення світу;</a:t>
            </a:r>
          </a:p>
          <a:p>
            <a:pPr lvl="0"/>
            <a:r>
              <a:rPr lang="uk-UA" dirty="0"/>
              <a:t>Життєдіяльність людини є безперервним процесом задоволення, відтворення потреб, здійснюваних на основі матеріального виробництва;</a:t>
            </a:r>
          </a:p>
          <a:p>
            <a:pPr lvl="0"/>
            <a:r>
              <a:rPr lang="uk-UA" dirty="0"/>
              <a:t>Життєдіяльність людини є процесом вільної, творчої діяльності відносно світу і самої людини.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133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4CE72-C224-4669-9F88-4B652124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3046"/>
            <a:ext cx="9601196" cy="1125416"/>
          </a:xfrm>
        </p:spPr>
        <p:txBody>
          <a:bodyPr>
            <a:normAutofit fontScale="90000"/>
          </a:bodyPr>
          <a:lstStyle/>
          <a:p>
            <a:r>
              <a:rPr lang="uk-UA" dirty="0"/>
              <a:t>Необхідно враховувати, що: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53ED4-5C1E-499D-94DC-6C67FCF1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47446"/>
            <a:ext cx="9601196" cy="4328422"/>
          </a:xfrm>
        </p:spPr>
        <p:txBody>
          <a:bodyPr>
            <a:normAutofit/>
          </a:bodyPr>
          <a:lstStyle/>
          <a:p>
            <a:r>
              <a:rPr lang="uk-UA" dirty="0"/>
              <a:t>По-перше, людина не може розглядатися тільки з позиції детермінованості кінцевими природними і соціальними факторами;</a:t>
            </a:r>
          </a:p>
          <a:p>
            <a:r>
              <a:rPr lang="uk-UA" dirty="0"/>
              <a:t>По-друге, природне і соціальне не слід протиставляти або абсолютизувати;</a:t>
            </a:r>
          </a:p>
          <a:p>
            <a:r>
              <a:rPr lang="uk-UA" dirty="0"/>
              <a:t>По-третє, соціальне не зводиться до біологічного;</a:t>
            </a:r>
          </a:p>
          <a:p>
            <a:r>
              <a:rPr lang="uk-UA" dirty="0"/>
              <a:t>По-четверте, духовний світ людини слід розглядати не як просте відображення дійсності, а як самостійну реальність.</a:t>
            </a:r>
          </a:p>
          <a:p>
            <a:pPr marL="0" indent="0">
              <a:buNone/>
            </a:pPr>
            <a:r>
              <a:rPr lang="uk-UA" dirty="0"/>
              <a:t>Таким чином, як людина, так і світ є </a:t>
            </a:r>
            <a:r>
              <a:rPr lang="uk-UA" dirty="0" err="1"/>
              <a:t>самоцінними</a:t>
            </a:r>
            <a:r>
              <a:rPr lang="uk-UA" dirty="0"/>
              <a:t> і служать один одному.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73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A14575-56D7-4FC3-8E00-7258929A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28468"/>
            <a:ext cx="9601196" cy="494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У суспільному житті людина є </a:t>
            </a:r>
            <a:r>
              <a:rPr lang="uk-UA" b="1" u="sng" dirty="0"/>
              <a:t>індивідом</a:t>
            </a:r>
            <a:r>
              <a:rPr lang="uk-UA" b="1" dirty="0"/>
              <a:t> (одиничний представник людського роду без урахування його біологічних особливостей, специфіки реального життя і діяльності, тобто як знеособлена істота). </a:t>
            </a:r>
            <a:r>
              <a:rPr lang="uk-UA" dirty="0"/>
              <a:t>В той час коли </a:t>
            </a:r>
            <a:r>
              <a:rPr lang="uk-UA" b="1" u="sng" dirty="0"/>
              <a:t>індивідуальність</a:t>
            </a:r>
            <a:r>
              <a:rPr lang="uk-UA" b="1" dirty="0"/>
              <a:t> є неповторною ознакою людини.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На основі досвіду життя і процесу навчання людина реалізує певне соціальне начало, виявляє себе як особистість. </a:t>
            </a:r>
            <a:r>
              <a:rPr lang="uk-UA" b="1" dirty="0"/>
              <a:t>Особистість – це окрема людина з певними рисами характеру, індивідуальними здібностями і </a:t>
            </a:r>
            <a:r>
              <a:rPr lang="uk-UA" b="1" dirty="0" err="1"/>
              <a:t>схильностями</a:t>
            </a:r>
            <a:r>
              <a:rPr lang="uk-UA" b="1" dirty="0"/>
              <a:t>. </a:t>
            </a:r>
            <a:r>
              <a:rPr lang="uk-UA" dirty="0"/>
              <a:t>Невід’ємними ознаками особистості є розумність, володіння мовою, здатність до трудової діяльності, самостійність, прагнення до волі, оригінальність почуттів, відповідальність. </a:t>
            </a:r>
          </a:p>
        </p:txBody>
      </p:sp>
    </p:spTree>
    <p:extLst>
      <p:ext uri="{BB962C8B-B14F-4D97-AF65-F5344CB8AC3E}">
        <p14:creationId xmlns:p14="http://schemas.microsoft.com/office/powerpoint/2010/main" val="225364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2C8D92-9DCC-4002-AF9C-9142E9AD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2" y="745587"/>
            <a:ext cx="10649243" cy="5359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/>
              <a:t>Основним видом діяльності особистості є праця. </a:t>
            </a:r>
            <a:r>
              <a:rPr lang="uk-UA" dirty="0"/>
              <a:t>А в праці проявляються соціальні якості людини, що роблять її особистістю. У цьому аспекті можна говорити про </a:t>
            </a:r>
            <a:r>
              <a:rPr lang="uk-UA" b="1" dirty="0"/>
              <a:t>свободу</a:t>
            </a:r>
            <a:r>
              <a:rPr lang="uk-UA" dirty="0"/>
              <a:t> як характеристику сутності людини.</a:t>
            </a:r>
          </a:p>
          <a:p>
            <a:pPr marL="0" indent="0" algn="just">
              <a:buNone/>
            </a:pPr>
            <a:r>
              <a:rPr lang="uk-UA" b="1" dirty="0"/>
              <a:t>Свобода є пізнанням необхідності і дією відповідно до знань людини.</a:t>
            </a:r>
          </a:p>
          <a:p>
            <a:pPr marL="0" indent="0" algn="just">
              <a:buNone/>
            </a:pPr>
            <a:r>
              <a:rPr lang="uk-UA" b="1" dirty="0"/>
              <a:t>Свобода:</a:t>
            </a:r>
          </a:p>
          <a:p>
            <a:pPr algn="just">
              <a:buFontTx/>
              <a:buChar char="-"/>
            </a:pPr>
            <a:r>
              <a:rPr lang="uk-UA" dirty="0"/>
              <a:t>Економічна;</a:t>
            </a:r>
          </a:p>
          <a:p>
            <a:pPr algn="just">
              <a:buFontTx/>
              <a:buChar char="-"/>
            </a:pPr>
            <a:r>
              <a:rPr lang="uk-UA" dirty="0"/>
              <a:t>Політична;</a:t>
            </a:r>
          </a:p>
          <a:p>
            <a:pPr algn="just">
              <a:buFontTx/>
              <a:buChar char="-"/>
            </a:pPr>
            <a:r>
              <a:rPr lang="uk-UA" dirty="0"/>
              <a:t>Духовна.</a:t>
            </a:r>
          </a:p>
          <a:p>
            <a:pPr marL="0" indent="0" algn="just">
              <a:buNone/>
            </a:pPr>
            <a:r>
              <a:rPr lang="uk-UA" dirty="0"/>
              <a:t>Свобода особи завжди передбачає </a:t>
            </a:r>
            <a:r>
              <a:rPr lang="uk-UA" b="1" dirty="0"/>
              <a:t>відповідальність (здатність особистості приймати рішення, що відповідають обставинам, передбачати наслідки своїх дій і нести відповідальність перед суспільством, судом, керівником, Богом та іншими, або власною совістю).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285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9D188-969D-48D3-9B21-43FE3D13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75250"/>
            <a:ext cx="9601196" cy="815925"/>
          </a:xfrm>
        </p:spPr>
        <p:txBody>
          <a:bodyPr>
            <a:noAutofit/>
          </a:bodyPr>
          <a:lstStyle/>
          <a:p>
            <a:r>
              <a:rPr lang="uk-UA" sz="2800" dirty="0"/>
              <a:t>Соціальна визначеність особистості знаходить своє виявлення в категоріях соціальних ролей і соціального статусу.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A6148-675C-4ED5-9BE3-97375FCF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1" y="1589649"/>
            <a:ext cx="10607040" cy="471267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Соціальна роль особистості: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1.	Особистість є трудівником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2.	Особистість завжди прагне виступати в ролі власника, використовуючи для цього результати своєї фізичної або індивідуальної праці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3.	Особистість завжди є споживачем вироблених суспільством цінностей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4.	Особистість виконує роль сім’янина, що полягає в господарсько-побутовій діяльності і вихованні дітей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5.	Особистість виконує роль громадянина відповідно до наданих йому прав та обов’язків.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6.	Особистість відіграє вирішальну роль у захисті своєї країни від будь-яких форм зовнішньої агресії.</a:t>
            </a:r>
          </a:p>
        </p:txBody>
      </p:sp>
    </p:spTree>
    <p:extLst>
      <p:ext uri="{BB962C8B-B14F-4D97-AF65-F5344CB8AC3E}">
        <p14:creationId xmlns:p14="http://schemas.microsoft.com/office/powerpoint/2010/main" val="42583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676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Людина як предмет філософського аналізу</vt:lpstr>
      <vt:lpstr>Презентация PowerPoint</vt:lpstr>
      <vt:lpstr>Презентация PowerPoint</vt:lpstr>
      <vt:lpstr>Презентация PowerPoint</vt:lpstr>
      <vt:lpstr>Презентация PowerPoint</vt:lpstr>
      <vt:lpstr>Необхідно враховувати, що: </vt:lpstr>
      <vt:lpstr>Презентация PowerPoint</vt:lpstr>
      <vt:lpstr>Презентация PowerPoint</vt:lpstr>
      <vt:lpstr>Соціальна визначеність особистості знаходить своє виявлення в категоріях соціальних ролей і соціального статусу. </vt:lpstr>
      <vt:lpstr>Роль особистості в історії: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Людина як предмет філософського аналізу</dc:title>
  <dc:creator>Пользователь</dc:creator>
  <cp:lastModifiedBy>Пользователь</cp:lastModifiedBy>
  <cp:revision>5</cp:revision>
  <dcterms:created xsi:type="dcterms:W3CDTF">2020-11-05T13:27:03Z</dcterms:created>
  <dcterms:modified xsi:type="dcterms:W3CDTF">2021-03-31T09:10:04Z</dcterms:modified>
</cp:coreProperties>
</file>