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ru-RU"/>
              <a:t>Образец заголовка</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a:t>Образец подзаголовка</a:t>
            </a:r>
            <a:endParaRPr lang="en-US" dirty="0"/>
          </a:p>
        </p:txBody>
      </p:sp>
      <p:sp>
        <p:nvSpPr>
          <p:cNvPr id="4" name="Date Placeholder 3"/>
          <p:cNvSpPr>
            <a:spLocks noGrp="1"/>
          </p:cNvSpPr>
          <p:nvPr>
            <p:ph type="dt" sz="half" idx="10"/>
          </p:nvPr>
        </p:nvSpPr>
        <p:spPr>
          <a:xfrm>
            <a:off x="7983232" y="5037663"/>
            <a:ext cx="897467" cy="279400"/>
          </a:xfrm>
        </p:spPr>
        <p:txBody>
          <a:bodyPr/>
          <a:lstStyle/>
          <a:p>
            <a:fld id="{366F9D17-33B5-4912-8479-5A512A75804E}" type="datetimeFigureOut">
              <a:rPr lang="uk-UA" smtClean="0"/>
              <a:t>12.11.2020</a:t>
            </a:fld>
            <a:endParaRPr lang="uk-UA"/>
          </a:p>
        </p:txBody>
      </p:sp>
      <p:sp>
        <p:nvSpPr>
          <p:cNvPr id="5" name="Footer Placeholder 4"/>
          <p:cNvSpPr>
            <a:spLocks noGrp="1"/>
          </p:cNvSpPr>
          <p:nvPr>
            <p:ph type="ftr" sz="quarter" idx="11"/>
          </p:nvPr>
        </p:nvSpPr>
        <p:spPr>
          <a:xfrm>
            <a:off x="2692397" y="5037663"/>
            <a:ext cx="5214635" cy="279400"/>
          </a:xfrm>
        </p:spPr>
        <p:txBody>
          <a:bodyPr/>
          <a:lstStyle/>
          <a:p>
            <a:endParaRPr lang="uk-UA"/>
          </a:p>
        </p:txBody>
      </p:sp>
      <p:sp>
        <p:nvSpPr>
          <p:cNvPr id="6" name="Slide Number Placeholder 5"/>
          <p:cNvSpPr>
            <a:spLocks noGrp="1"/>
          </p:cNvSpPr>
          <p:nvPr>
            <p:ph type="sldNum" sz="quarter" idx="12"/>
          </p:nvPr>
        </p:nvSpPr>
        <p:spPr>
          <a:xfrm>
            <a:off x="8956900" y="5037663"/>
            <a:ext cx="551167" cy="279400"/>
          </a:xfrm>
        </p:spPr>
        <p:txBody>
          <a:bodyPr/>
          <a:lstStyle/>
          <a:p>
            <a:fld id="{DEB82AEB-87E0-4978-B67E-C103D44F1ED1}" type="slidenum">
              <a:rPr lang="uk-UA" smtClean="0"/>
              <a:t>‹#›</a:t>
            </a:fld>
            <a:endParaRPr lang="uk-UA"/>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144724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Панорамная фотография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ru-RU"/>
              <a:t>Образец заголовка</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366F9D17-33B5-4912-8479-5A512A75804E}" type="datetimeFigureOut">
              <a:rPr lang="uk-UA" smtClean="0"/>
              <a:t>12.11.2020</a:t>
            </a:fld>
            <a:endParaRPr lang="uk-UA"/>
          </a:p>
        </p:txBody>
      </p:sp>
      <p:sp>
        <p:nvSpPr>
          <p:cNvPr id="6" name="Footer Placeholder 5"/>
          <p:cNvSpPr>
            <a:spLocks noGrp="1"/>
          </p:cNvSpPr>
          <p:nvPr>
            <p:ph type="ftr" sz="quarter" idx="11"/>
          </p:nvPr>
        </p:nvSpPr>
        <p:spPr/>
        <p:txBody>
          <a:bodyPr/>
          <a:lstStyle/>
          <a:p>
            <a:endParaRPr lang="uk-UA"/>
          </a:p>
        </p:txBody>
      </p:sp>
      <p:sp>
        <p:nvSpPr>
          <p:cNvPr id="7" name="Slide Number Placeholder 6"/>
          <p:cNvSpPr>
            <a:spLocks noGrp="1"/>
          </p:cNvSpPr>
          <p:nvPr>
            <p:ph type="sldNum" sz="quarter" idx="12"/>
          </p:nvPr>
        </p:nvSpPr>
        <p:spPr/>
        <p:txBody>
          <a:bodyPr/>
          <a:lstStyle/>
          <a:p>
            <a:fld id="{DEB82AEB-87E0-4978-B67E-C103D44F1ED1}" type="slidenum">
              <a:rPr lang="uk-UA" smtClean="0"/>
              <a:t>‹#›</a:t>
            </a:fld>
            <a:endParaRPr lang="uk-UA"/>
          </a:p>
        </p:txBody>
      </p:sp>
    </p:spTree>
    <p:extLst>
      <p:ext uri="{BB962C8B-B14F-4D97-AF65-F5344CB8AC3E}">
        <p14:creationId xmlns:p14="http://schemas.microsoft.com/office/powerpoint/2010/main" val="8841480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Заголовок и подпись">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ru-RU"/>
              <a:t>Образец заголовка</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366F9D17-33B5-4912-8479-5A512A75804E}" type="datetimeFigureOut">
              <a:rPr lang="uk-UA" smtClean="0"/>
              <a:t>12.11.2020</a:t>
            </a:fld>
            <a:endParaRPr lang="uk-UA"/>
          </a:p>
        </p:txBody>
      </p:sp>
      <p:sp>
        <p:nvSpPr>
          <p:cNvPr id="5" name="Footer Placeholder 4"/>
          <p:cNvSpPr>
            <a:spLocks noGrp="1"/>
          </p:cNvSpPr>
          <p:nvPr>
            <p:ph type="ftr" sz="quarter" idx="11"/>
          </p:nvPr>
        </p:nvSpPr>
        <p:spPr/>
        <p:txBody>
          <a:bodyPr/>
          <a:lstStyle/>
          <a:p>
            <a:endParaRPr lang="uk-UA"/>
          </a:p>
        </p:txBody>
      </p:sp>
      <p:sp>
        <p:nvSpPr>
          <p:cNvPr id="6" name="Slide Number Placeholder 5"/>
          <p:cNvSpPr>
            <a:spLocks noGrp="1"/>
          </p:cNvSpPr>
          <p:nvPr>
            <p:ph type="sldNum" sz="quarter" idx="12"/>
          </p:nvPr>
        </p:nvSpPr>
        <p:spPr/>
        <p:txBody>
          <a:bodyPr/>
          <a:lstStyle/>
          <a:p>
            <a:fld id="{DEB82AEB-87E0-4978-B67E-C103D44F1ED1}" type="slidenum">
              <a:rPr lang="uk-UA" smtClean="0"/>
              <a:t>‹#›</a:t>
            </a:fld>
            <a:endParaRPr lang="uk-UA"/>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055252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ru-RU"/>
              <a:t>Образец заголовка</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a:t>Образец текста</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366F9D17-33B5-4912-8479-5A512A75804E}" type="datetimeFigureOut">
              <a:rPr lang="uk-UA" smtClean="0"/>
              <a:t>12.11.2020</a:t>
            </a:fld>
            <a:endParaRPr lang="uk-UA"/>
          </a:p>
        </p:txBody>
      </p:sp>
      <p:sp>
        <p:nvSpPr>
          <p:cNvPr id="5" name="Footer Placeholder 4"/>
          <p:cNvSpPr>
            <a:spLocks noGrp="1"/>
          </p:cNvSpPr>
          <p:nvPr>
            <p:ph type="ftr" sz="quarter" idx="11"/>
          </p:nvPr>
        </p:nvSpPr>
        <p:spPr/>
        <p:txBody>
          <a:bodyPr/>
          <a:lstStyle/>
          <a:p>
            <a:endParaRPr lang="uk-UA"/>
          </a:p>
        </p:txBody>
      </p:sp>
      <p:sp>
        <p:nvSpPr>
          <p:cNvPr id="6" name="Slide Number Placeholder 5"/>
          <p:cNvSpPr>
            <a:spLocks noGrp="1"/>
          </p:cNvSpPr>
          <p:nvPr>
            <p:ph type="sldNum" sz="quarter" idx="12"/>
          </p:nvPr>
        </p:nvSpPr>
        <p:spPr/>
        <p:txBody>
          <a:bodyPr/>
          <a:lstStyle/>
          <a:p>
            <a:fld id="{DEB82AEB-87E0-4978-B67E-C103D44F1ED1}" type="slidenum">
              <a:rPr lang="uk-UA" smtClean="0"/>
              <a:t>‹#›</a:t>
            </a:fld>
            <a:endParaRPr lang="uk-UA"/>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583091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ru-RU"/>
              <a:t>Образец заголовка</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366F9D17-33B5-4912-8479-5A512A75804E}" type="datetimeFigureOut">
              <a:rPr lang="uk-UA" smtClean="0"/>
              <a:t>12.11.2020</a:t>
            </a:fld>
            <a:endParaRPr lang="uk-UA"/>
          </a:p>
        </p:txBody>
      </p:sp>
      <p:sp>
        <p:nvSpPr>
          <p:cNvPr id="5" name="Footer Placeholder 4"/>
          <p:cNvSpPr>
            <a:spLocks noGrp="1"/>
          </p:cNvSpPr>
          <p:nvPr>
            <p:ph type="ftr" sz="quarter" idx="11"/>
          </p:nvPr>
        </p:nvSpPr>
        <p:spPr/>
        <p:txBody>
          <a:bodyPr/>
          <a:lstStyle/>
          <a:p>
            <a:endParaRPr lang="uk-UA"/>
          </a:p>
        </p:txBody>
      </p:sp>
      <p:sp>
        <p:nvSpPr>
          <p:cNvPr id="6" name="Slide Number Placeholder 5"/>
          <p:cNvSpPr>
            <a:spLocks noGrp="1"/>
          </p:cNvSpPr>
          <p:nvPr>
            <p:ph type="sldNum" sz="quarter" idx="12"/>
          </p:nvPr>
        </p:nvSpPr>
        <p:spPr/>
        <p:txBody>
          <a:bodyPr/>
          <a:lstStyle/>
          <a:p>
            <a:fld id="{DEB82AEB-87E0-4978-B67E-C103D44F1ED1}" type="slidenum">
              <a:rPr lang="uk-UA" smtClean="0"/>
              <a:t>‹#›</a:t>
            </a:fld>
            <a:endParaRPr lang="uk-UA"/>
          </a:p>
        </p:txBody>
      </p:sp>
    </p:spTree>
    <p:extLst>
      <p:ext uri="{BB962C8B-B14F-4D97-AF65-F5344CB8AC3E}">
        <p14:creationId xmlns:p14="http://schemas.microsoft.com/office/powerpoint/2010/main" val="22908161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Цитата карточки имени">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ru-RU"/>
              <a:t>Образец заголовка</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366F9D17-33B5-4912-8479-5A512A75804E}" type="datetimeFigureOut">
              <a:rPr lang="uk-UA" smtClean="0"/>
              <a:t>12.11.2020</a:t>
            </a:fld>
            <a:endParaRPr lang="uk-UA"/>
          </a:p>
        </p:txBody>
      </p:sp>
      <p:sp>
        <p:nvSpPr>
          <p:cNvPr id="5" name="Footer Placeholder 4"/>
          <p:cNvSpPr>
            <a:spLocks noGrp="1"/>
          </p:cNvSpPr>
          <p:nvPr>
            <p:ph type="ftr" sz="quarter" idx="11"/>
          </p:nvPr>
        </p:nvSpPr>
        <p:spPr/>
        <p:txBody>
          <a:bodyPr/>
          <a:lstStyle/>
          <a:p>
            <a:endParaRPr lang="uk-UA"/>
          </a:p>
        </p:txBody>
      </p:sp>
      <p:sp>
        <p:nvSpPr>
          <p:cNvPr id="6" name="Slide Number Placeholder 5"/>
          <p:cNvSpPr>
            <a:spLocks noGrp="1"/>
          </p:cNvSpPr>
          <p:nvPr>
            <p:ph type="sldNum" sz="quarter" idx="12"/>
          </p:nvPr>
        </p:nvSpPr>
        <p:spPr/>
        <p:txBody>
          <a:bodyPr/>
          <a:lstStyle/>
          <a:p>
            <a:fld id="{DEB82AEB-87E0-4978-B67E-C103D44F1ED1}" type="slidenum">
              <a:rPr lang="uk-UA" smtClean="0"/>
              <a:t>‹#›</a:t>
            </a:fld>
            <a:endParaRPr lang="uk-UA"/>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503732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Истина или ложь">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ru-RU"/>
              <a:t>Образец заголовка</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366F9D17-33B5-4912-8479-5A512A75804E}" type="datetimeFigureOut">
              <a:rPr lang="uk-UA" smtClean="0"/>
              <a:t>12.11.2020</a:t>
            </a:fld>
            <a:endParaRPr lang="uk-UA"/>
          </a:p>
        </p:txBody>
      </p:sp>
      <p:sp>
        <p:nvSpPr>
          <p:cNvPr id="5" name="Footer Placeholder 4"/>
          <p:cNvSpPr>
            <a:spLocks noGrp="1"/>
          </p:cNvSpPr>
          <p:nvPr>
            <p:ph type="ftr" sz="quarter" idx="11"/>
          </p:nvPr>
        </p:nvSpPr>
        <p:spPr/>
        <p:txBody>
          <a:bodyPr/>
          <a:lstStyle/>
          <a:p>
            <a:endParaRPr lang="uk-UA"/>
          </a:p>
        </p:txBody>
      </p:sp>
      <p:sp>
        <p:nvSpPr>
          <p:cNvPr id="6" name="Slide Number Placeholder 5"/>
          <p:cNvSpPr>
            <a:spLocks noGrp="1"/>
          </p:cNvSpPr>
          <p:nvPr>
            <p:ph type="sldNum" sz="quarter" idx="12"/>
          </p:nvPr>
        </p:nvSpPr>
        <p:spPr/>
        <p:txBody>
          <a:bodyPr/>
          <a:lstStyle/>
          <a:p>
            <a:fld id="{DEB82AEB-87E0-4978-B67E-C103D44F1ED1}" type="slidenum">
              <a:rPr lang="uk-UA" smtClean="0"/>
              <a:t>‹#›</a:t>
            </a:fld>
            <a:endParaRPr lang="uk-UA"/>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835004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ru-RU"/>
              <a:t>Образец заголовка</a:t>
            </a:r>
            <a:endParaRPr lang="en-US" dirty="0"/>
          </a:p>
        </p:txBody>
      </p:sp>
      <p:sp>
        <p:nvSpPr>
          <p:cNvPr id="3" name="Vertical Text Placeholder 2"/>
          <p:cNvSpPr>
            <a:spLocks noGrp="1"/>
          </p:cNvSpPr>
          <p:nvPr>
            <p:ph type="body" orient="vert" idx="1"/>
          </p:nvPr>
        </p:nvSpPr>
        <p:spPr/>
        <p:txBody>
          <a:bodyPr vert="eaVert" ancho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366F9D17-33B5-4912-8479-5A512A75804E}" type="datetimeFigureOut">
              <a:rPr lang="uk-UA" smtClean="0"/>
              <a:t>12.11.2020</a:t>
            </a:fld>
            <a:endParaRPr lang="uk-UA"/>
          </a:p>
        </p:txBody>
      </p:sp>
      <p:sp>
        <p:nvSpPr>
          <p:cNvPr id="5" name="Footer Placeholder 4"/>
          <p:cNvSpPr>
            <a:spLocks noGrp="1"/>
          </p:cNvSpPr>
          <p:nvPr>
            <p:ph type="ftr" sz="quarter" idx="11"/>
          </p:nvPr>
        </p:nvSpPr>
        <p:spPr/>
        <p:txBody>
          <a:bodyPr/>
          <a:lstStyle/>
          <a:p>
            <a:endParaRPr lang="uk-UA"/>
          </a:p>
        </p:txBody>
      </p:sp>
      <p:sp>
        <p:nvSpPr>
          <p:cNvPr id="6" name="Slide Number Placeholder 5"/>
          <p:cNvSpPr>
            <a:spLocks noGrp="1"/>
          </p:cNvSpPr>
          <p:nvPr>
            <p:ph type="sldNum" sz="quarter" idx="12"/>
          </p:nvPr>
        </p:nvSpPr>
        <p:spPr/>
        <p:txBody>
          <a:bodyPr/>
          <a:lstStyle/>
          <a:p>
            <a:fld id="{DEB82AEB-87E0-4978-B67E-C103D44F1ED1}" type="slidenum">
              <a:rPr lang="uk-UA" smtClean="0"/>
              <a:t>‹#›</a:t>
            </a:fld>
            <a:endParaRPr lang="uk-UA"/>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108499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ru-RU"/>
              <a:t>Образец заголовка</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366F9D17-33B5-4912-8479-5A512A75804E}" type="datetimeFigureOut">
              <a:rPr lang="uk-UA" smtClean="0"/>
              <a:t>12.11.2020</a:t>
            </a:fld>
            <a:endParaRPr lang="uk-UA"/>
          </a:p>
        </p:txBody>
      </p:sp>
      <p:sp>
        <p:nvSpPr>
          <p:cNvPr id="5" name="Footer Placeholder 4"/>
          <p:cNvSpPr>
            <a:spLocks noGrp="1"/>
          </p:cNvSpPr>
          <p:nvPr>
            <p:ph type="ftr" sz="quarter" idx="11"/>
          </p:nvPr>
        </p:nvSpPr>
        <p:spPr/>
        <p:txBody>
          <a:bodyPr/>
          <a:lstStyle/>
          <a:p>
            <a:endParaRPr lang="uk-UA"/>
          </a:p>
        </p:txBody>
      </p:sp>
      <p:sp>
        <p:nvSpPr>
          <p:cNvPr id="6" name="Slide Number Placeholder 5"/>
          <p:cNvSpPr>
            <a:spLocks noGrp="1"/>
          </p:cNvSpPr>
          <p:nvPr>
            <p:ph type="sldNum" sz="quarter" idx="12"/>
          </p:nvPr>
        </p:nvSpPr>
        <p:spPr/>
        <p:txBody>
          <a:bodyPr/>
          <a:lstStyle/>
          <a:p>
            <a:fld id="{DEB82AEB-87E0-4978-B67E-C103D44F1ED1}" type="slidenum">
              <a:rPr lang="uk-UA" smtClean="0"/>
              <a:t>‹#›</a:t>
            </a:fld>
            <a:endParaRPr lang="uk-UA"/>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504932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366F9D17-33B5-4912-8479-5A512A75804E}" type="datetimeFigureOut">
              <a:rPr lang="uk-UA" smtClean="0"/>
              <a:t>12.11.2020</a:t>
            </a:fld>
            <a:endParaRPr lang="uk-UA"/>
          </a:p>
        </p:txBody>
      </p:sp>
      <p:sp>
        <p:nvSpPr>
          <p:cNvPr id="5" name="Footer Placeholder 4"/>
          <p:cNvSpPr>
            <a:spLocks noGrp="1"/>
          </p:cNvSpPr>
          <p:nvPr>
            <p:ph type="ftr" sz="quarter" idx="11"/>
          </p:nvPr>
        </p:nvSpPr>
        <p:spPr/>
        <p:txBody>
          <a:bodyPr/>
          <a:lstStyle/>
          <a:p>
            <a:endParaRPr lang="uk-UA"/>
          </a:p>
        </p:txBody>
      </p:sp>
      <p:sp>
        <p:nvSpPr>
          <p:cNvPr id="6" name="Slide Number Placeholder 5"/>
          <p:cNvSpPr>
            <a:spLocks noGrp="1"/>
          </p:cNvSpPr>
          <p:nvPr>
            <p:ph type="sldNum" sz="quarter" idx="12"/>
          </p:nvPr>
        </p:nvSpPr>
        <p:spPr/>
        <p:txBody>
          <a:bodyPr/>
          <a:lstStyle/>
          <a:p>
            <a:fld id="{DEB82AEB-87E0-4978-B67E-C103D44F1ED1}" type="slidenum">
              <a:rPr lang="uk-UA" smtClean="0"/>
              <a:t>‹#›</a:t>
            </a:fld>
            <a:endParaRPr lang="uk-UA"/>
          </a:p>
        </p:txBody>
      </p:sp>
    </p:spTree>
    <p:extLst>
      <p:ext uri="{BB962C8B-B14F-4D97-AF65-F5344CB8AC3E}">
        <p14:creationId xmlns:p14="http://schemas.microsoft.com/office/powerpoint/2010/main" val="10006221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ru-RU"/>
              <a:t>Образец заголовка</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366F9D17-33B5-4912-8479-5A512A75804E}" type="datetimeFigureOut">
              <a:rPr lang="uk-UA" smtClean="0"/>
              <a:t>12.11.2020</a:t>
            </a:fld>
            <a:endParaRPr lang="uk-UA"/>
          </a:p>
        </p:txBody>
      </p:sp>
      <p:sp>
        <p:nvSpPr>
          <p:cNvPr id="5" name="Footer Placeholder 4"/>
          <p:cNvSpPr>
            <a:spLocks noGrp="1"/>
          </p:cNvSpPr>
          <p:nvPr>
            <p:ph type="ftr" sz="quarter" idx="11"/>
          </p:nvPr>
        </p:nvSpPr>
        <p:spPr/>
        <p:txBody>
          <a:bodyPr/>
          <a:lstStyle/>
          <a:p>
            <a:endParaRPr lang="uk-UA"/>
          </a:p>
        </p:txBody>
      </p:sp>
      <p:sp>
        <p:nvSpPr>
          <p:cNvPr id="6" name="Slide Number Placeholder 5"/>
          <p:cNvSpPr>
            <a:spLocks noGrp="1"/>
          </p:cNvSpPr>
          <p:nvPr>
            <p:ph type="sldNum" sz="quarter" idx="12"/>
          </p:nvPr>
        </p:nvSpPr>
        <p:spPr/>
        <p:txBody>
          <a:bodyPr/>
          <a:lstStyle/>
          <a:p>
            <a:fld id="{DEB82AEB-87E0-4978-B67E-C103D44F1ED1}" type="slidenum">
              <a:rPr lang="uk-UA" smtClean="0"/>
              <a:t>‹#›</a:t>
            </a:fld>
            <a:endParaRPr lang="uk-UA"/>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924795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366F9D17-33B5-4912-8479-5A512A75804E}" type="datetimeFigureOut">
              <a:rPr lang="uk-UA" smtClean="0"/>
              <a:t>12.11.2020</a:t>
            </a:fld>
            <a:endParaRPr lang="uk-UA"/>
          </a:p>
        </p:txBody>
      </p:sp>
      <p:sp>
        <p:nvSpPr>
          <p:cNvPr id="6" name="Footer Placeholder 5"/>
          <p:cNvSpPr>
            <a:spLocks noGrp="1"/>
          </p:cNvSpPr>
          <p:nvPr>
            <p:ph type="ftr" sz="quarter" idx="11"/>
          </p:nvPr>
        </p:nvSpPr>
        <p:spPr/>
        <p:txBody>
          <a:bodyPr/>
          <a:lstStyle/>
          <a:p>
            <a:endParaRPr lang="uk-UA"/>
          </a:p>
        </p:txBody>
      </p:sp>
      <p:sp>
        <p:nvSpPr>
          <p:cNvPr id="7" name="Slide Number Placeholder 6"/>
          <p:cNvSpPr>
            <a:spLocks noGrp="1"/>
          </p:cNvSpPr>
          <p:nvPr>
            <p:ph type="sldNum" sz="quarter" idx="12"/>
          </p:nvPr>
        </p:nvSpPr>
        <p:spPr/>
        <p:txBody>
          <a:bodyPr/>
          <a:lstStyle/>
          <a:p>
            <a:fld id="{DEB82AEB-87E0-4978-B67E-C103D44F1ED1}" type="slidenum">
              <a:rPr lang="uk-UA" smtClean="0"/>
              <a:t>‹#›</a:t>
            </a:fld>
            <a:endParaRPr lang="uk-UA"/>
          </a:p>
        </p:txBody>
      </p:sp>
    </p:spTree>
    <p:extLst>
      <p:ext uri="{BB962C8B-B14F-4D97-AF65-F5344CB8AC3E}">
        <p14:creationId xmlns:p14="http://schemas.microsoft.com/office/powerpoint/2010/main" val="37047220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ru-RU"/>
              <a:t>Образец заголовка</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366F9D17-33B5-4912-8479-5A512A75804E}" type="datetimeFigureOut">
              <a:rPr lang="uk-UA" smtClean="0"/>
              <a:t>12.11.2020</a:t>
            </a:fld>
            <a:endParaRPr lang="uk-UA"/>
          </a:p>
        </p:txBody>
      </p:sp>
      <p:sp>
        <p:nvSpPr>
          <p:cNvPr id="8" name="Footer Placeholder 7"/>
          <p:cNvSpPr>
            <a:spLocks noGrp="1"/>
          </p:cNvSpPr>
          <p:nvPr>
            <p:ph type="ftr" sz="quarter" idx="11"/>
          </p:nvPr>
        </p:nvSpPr>
        <p:spPr/>
        <p:txBody>
          <a:bodyPr/>
          <a:lstStyle/>
          <a:p>
            <a:endParaRPr lang="uk-UA"/>
          </a:p>
        </p:txBody>
      </p:sp>
      <p:sp>
        <p:nvSpPr>
          <p:cNvPr id="9" name="Slide Number Placeholder 8"/>
          <p:cNvSpPr>
            <a:spLocks noGrp="1"/>
          </p:cNvSpPr>
          <p:nvPr>
            <p:ph type="sldNum" sz="quarter" idx="12"/>
          </p:nvPr>
        </p:nvSpPr>
        <p:spPr/>
        <p:txBody>
          <a:bodyPr/>
          <a:lstStyle/>
          <a:p>
            <a:fld id="{DEB82AEB-87E0-4978-B67E-C103D44F1ED1}" type="slidenum">
              <a:rPr lang="uk-UA" smtClean="0"/>
              <a:t>‹#›</a:t>
            </a:fld>
            <a:endParaRPr lang="uk-UA"/>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50815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366F9D17-33B5-4912-8479-5A512A75804E}" type="datetimeFigureOut">
              <a:rPr lang="uk-UA" smtClean="0"/>
              <a:t>12.11.2020</a:t>
            </a:fld>
            <a:endParaRPr lang="uk-UA"/>
          </a:p>
        </p:txBody>
      </p:sp>
      <p:sp>
        <p:nvSpPr>
          <p:cNvPr id="4" name="Footer Placeholder 3"/>
          <p:cNvSpPr>
            <a:spLocks noGrp="1"/>
          </p:cNvSpPr>
          <p:nvPr>
            <p:ph type="ftr" sz="quarter" idx="11"/>
          </p:nvPr>
        </p:nvSpPr>
        <p:spPr/>
        <p:txBody>
          <a:bodyPr/>
          <a:lstStyle/>
          <a:p>
            <a:endParaRPr lang="uk-UA"/>
          </a:p>
        </p:txBody>
      </p:sp>
      <p:sp>
        <p:nvSpPr>
          <p:cNvPr id="5" name="Slide Number Placeholder 4"/>
          <p:cNvSpPr>
            <a:spLocks noGrp="1"/>
          </p:cNvSpPr>
          <p:nvPr>
            <p:ph type="sldNum" sz="quarter" idx="12"/>
          </p:nvPr>
        </p:nvSpPr>
        <p:spPr/>
        <p:txBody>
          <a:bodyPr/>
          <a:lstStyle/>
          <a:p>
            <a:fld id="{DEB82AEB-87E0-4978-B67E-C103D44F1ED1}" type="slidenum">
              <a:rPr lang="uk-UA" smtClean="0"/>
              <a:t>‹#›</a:t>
            </a:fld>
            <a:endParaRPr lang="uk-UA"/>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177804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66F9D17-33B5-4912-8479-5A512A75804E}" type="datetimeFigureOut">
              <a:rPr lang="uk-UA" smtClean="0"/>
              <a:t>12.11.2020</a:t>
            </a:fld>
            <a:endParaRPr lang="uk-UA"/>
          </a:p>
        </p:txBody>
      </p:sp>
      <p:sp>
        <p:nvSpPr>
          <p:cNvPr id="3" name="Footer Placeholder 2"/>
          <p:cNvSpPr>
            <a:spLocks noGrp="1"/>
          </p:cNvSpPr>
          <p:nvPr>
            <p:ph type="ftr" sz="quarter" idx="11"/>
          </p:nvPr>
        </p:nvSpPr>
        <p:spPr/>
        <p:txBody>
          <a:bodyPr/>
          <a:lstStyle/>
          <a:p>
            <a:endParaRPr lang="uk-UA"/>
          </a:p>
        </p:txBody>
      </p:sp>
      <p:sp>
        <p:nvSpPr>
          <p:cNvPr id="4" name="Slide Number Placeholder 3"/>
          <p:cNvSpPr>
            <a:spLocks noGrp="1"/>
          </p:cNvSpPr>
          <p:nvPr>
            <p:ph type="sldNum" sz="quarter" idx="12"/>
          </p:nvPr>
        </p:nvSpPr>
        <p:spPr/>
        <p:txBody>
          <a:bodyPr/>
          <a:lstStyle/>
          <a:p>
            <a:fld id="{DEB82AEB-87E0-4978-B67E-C103D44F1ED1}" type="slidenum">
              <a:rPr lang="uk-UA" smtClean="0"/>
              <a:t>‹#›</a:t>
            </a:fld>
            <a:endParaRPr lang="uk-UA"/>
          </a:p>
        </p:txBody>
      </p:sp>
    </p:spTree>
    <p:extLst>
      <p:ext uri="{BB962C8B-B14F-4D97-AF65-F5344CB8AC3E}">
        <p14:creationId xmlns:p14="http://schemas.microsoft.com/office/powerpoint/2010/main" val="15899047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ru-RU"/>
              <a:t>Образец заголовка</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366F9D17-33B5-4912-8479-5A512A75804E}" type="datetimeFigureOut">
              <a:rPr lang="uk-UA" smtClean="0"/>
              <a:t>12.11.2020</a:t>
            </a:fld>
            <a:endParaRPr lang="uk-UA"/>
          </a:p>
        </p:txBody>
      </p:sp>
      <p:sp>
        <p:nvSpPr>
          <p:cNvPr id="6" name="Footer Placeholder 5"/>
          <p:cNvSpPr>
            <a:spLocks noGrp="1"/>
          </p:cNvSpPr>
          <p:nvPr>
            <p:ph type="ftr" sz="quarter" idx="11"/>
          </p:nvPr>
        </p:nvSpPr>
        <p:spPr/>
        <p:txBody>
          <a:bodyPr/>
          <a:lstStyle/>
          <a:p>
            <a:endParaRPr lang="uk-UA"/>
          </a:p>
        </p:txBody>
      </p:sp>
      <p:sp>
        <p:nvSpPr>
          <p:cNvPr id="7" name="Slide Number Placeholder 6"/>
          <p:cNvSpPr>
            <a:spLocks noGrp="1"/>
          </p:cNvSpPr>
          <p:nvPr>
            <p:ph type="sldNum" sz="quarter" idx="12"/>
          </p:nvPr>
        </p:nvSpPr>
        <p:spPr/>
        <p:txBody>
          <a:bodyPr/>
          <a:lstStyle/>
          <a:p>
            <a:fld id="{DEB82AEB-87E0-4978-B67E-C103D44F1ED1}" type="slidenum">
              <a:rPr lang="uk-UA" smtClean="0"/>
              <a:t>‹#›</a:t>
            </a:fld>
            <a:endParaRPr lang="uk-UA"/>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635470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ru-RU"/>
              <a:t>Образец заголовка</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366F9D17-33B5-4912-8479-5A512A75804E}" type="datetimeFigureOut">
              <a:rPr lang="uk-UA" smtClean="0"/>
              <a:t>12.11.2020</a:t>
            </a:fld>
            <a:endParaRPr lang="uk-UA"/>
          </a:p>
        </p:txBody>
      </p:sp>
      <p:sp>
        <p:nvSpPr>
          <p:cNvPr id="6" name="Footer Placeholder 5"/>
          <p:cNvSpPr>
            <a:spLocks noGrp="1"/>
          </p:cNvSpPr>
          <p:nvPr>
            <p:ph type="ftr" sz="quarter" idx="11"/>
          </p:nvPr>
        </p:nvSpPr>
        <p:spPr/>
        <p:txBody>
          <a:bodyPr/>
          <a:lstStyle/>
          <a:p>
            <a:endParaRPr lang="uk-UA"/>
          </a:p>
        </p:txBody>
      </p:sp>
      <p:sp>
        <p:nvSpPr>
          <p:cNvPr id="7" name="Slide Number Placeholder 6"/>
          <p:cNvSpPr>
            <a:spLocks noGrp="1"/>
          </p:cNvSpPr>
          <p:nvPr>
            <p:ph type="sldNum" sz="quarter" idx="12"/>
          </p:nvPr>
        </p:nvSpPr>
        <p:spPr/>
        <p:txBody>
          <a:bodyPr/>
          <a:lstStyle/>
          <a:p>
            <a:fld id="{DEB82AEB-87E0-4978-B67E-C103D44F1ED1}" type="slidenum">
              <a:rPr lang="uk-UA" smtClean="0"/>
              <a:t>‹#›</a:t>
            </a:fld>
            <a:endParaRPr lang="uk-UA"/>
          </a:p>
        </p:txBody>
      </p:sp>
    </p:spTree>
    <p:extLst>
      <p:ext uri="{BB962C8B-B14F-4D97-AF65-F5344CB8AC3E}">
        <p14:creationId xmlns:p14="http://schemas.microsoft.com/office/powerpoint/2010/main" val="27662565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ru-RU"/>
              <a:t>Образец заголовка</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66F9D17-33B5-4912-8479-5A512A75804E}" type="datetimeFigureOut">
              <a:rPr lang="uk-UA" smtClean="0"/>
              <a:t>12.11.2020</a:t>
            </a:fld>
            <a:endParaRPr lang="uk-UA"/>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uk-UA"/>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EB82AEB-87E0-4978-B67E-C103D44F1ED1}" type="slidenum">
              <a:rPr lang="uk-UA" smtClean="0"/>
              <a:t>‹#›</a:t>
            </a:fld>
            <a:endParaRPr lang="uk-UA"/>
          </a:p>
        </p:txBody>
      </p:sp>
    </p:spTree>
    <p:extLst>
      <p:ext uri="{BB962C8B-B14F-4D97-AF65-F5344CB8AC3E}">
        <p14:creationId xmlns:p14="http://schemas.microsoft.com/office/powerpoint/2010/main" val="67277471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E138BDB-7560-4C55-BB26-77D56F09778F}"/>
              </a:ext>
            </a:extLst>
          </p:cNvPr>
          <p:cNvSpPr>
            <a:spLocks noGrp="1"/>
          </p:cNvSpPr>
          <p:nvPr>
            <p:ph type="ctrTitle"/>
          </p:nvPr>
        </p:nvSpPr>
        <p:spPr/>
        <p:txBody>
          <a:bodyPr/>
          <a:lstStyle/>
          <a:p>
            <a:r>
              <a:rPr lang="ru-RU" sz="4400" b="1" dirty="0"/>
              <a:t>1. </a:t>
            </a:r>
            <a:r>
              <a:rPr lang="uk-UA" sz="4400" b="1" dirty="0"/>
              <a:t>Епістемологія: основні проблеми теорії пізнання</a:t>
            </a:r>
          </a:p>
        </p:txBody>
      </p:sp>
      <p:sp>
        <p:nvSpPr>
          <p:cNvPr id="3" name="Подзаголовок 2">
            <a:extLst>
              <a:ext uri="{FF2B5EF4-FFF2-40B4-BE49-F238E27FC236}">
                <a16:creationId xmlns:a16="http://schemas.microsoft.com/office/drawing/2014/main" id="{C86D62E2-B698-449D-BD4F-3A540D716AA3}"/>
              </a:ext>
            </a:extLst>
          </p:cNvPr>
          <p:cNvSpPr>
            <a:spLocks noGrp="1"/>
          </p:cNvSpPr>
          <p:nvPr>
            <p:ph type="subTitle" idx="1"/>
          </p:nvPr>
        </p:nvSpPr>
        <p:spPr>
          <a:xfrm>
            <a:off x="2692398" y="3657597"/>
            <a:ext cx="6815669" cy="1515532"/>
          </a:xfrm>
        </p:spPr>
        <p:txBody>
          <a:bodyPr>
            <a:normAutofit fontScale="85000" lnSpcReduction="10000"/>
          </a:bodyPr>
          <a:lstStyle/>
          <a:p>
            <a:r>
              <a:rPr lang="ru-RU" sz="4400" b="1" dirty="0"/>
              <a:t>2. </a:t>
            </a:r>
            <a:r>
              <a:rPr lang="uk-UA" sz="4400" b="1" dirty="0"/>
              <a:t>Наука як соціокультурний та пізнавальний феномен</a:t>
            </a:r>
          </a:p>
        </p:txBody>
      </p:sp>
    </p:spTree>
    <p:extLst>
      <p:ext uri="{BB962C8B-B14F-4D97-AF65-F5344CB8AC3E}">
        <p14:creationId xmlns:p14="http://schemas.microsoft.com/office/powerpoint/2010/main" val="17607270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B3C03944-B148-4A45-A504-86967373BA18}"/>
              </a:ext>
            </a:extLst>
          </p:cNvPr>
          <p:cNvSpPr>
            <a:spLocks noGrp="1"/>
          </p:cNvSpPr>
          <p:nvPr>
            <p:ph idx="1"/>
          </p:nvPr>
        </p:nvSpPr>
        <p:spPr>
          <a:xfrm>
            <a:off x="1295401" y="801858"/>
            <a:ext cx="9601196" cy="5074010"/>
          </a:xfrm>
        </p:spPr>
        <p:txBody>
          <a:bodyPr>
            <a:normAutofit/>
          </a:bodyPr>
          <a:lstStyle/>
          <a:p>
            <a:pPr marL="0" indent="0">
              <a:buNone/>
            </a:pPr>
            <a:r>
              <a:rPr lang="uk-UA" b="1" dirty="0"/>
              <a:t>Наука</a:t>
            </a:r>
            <a:r>
              <a:rPr lang="uk-UA" dirty="0"/>
              <a:t> — форма духовної діяльності людей, яка скерована на отримання істинних знань про світ (природу, суспільство, мислення), на відкриття об’єктивних законів світу і передбачення тенденцій його розвитку. Наука — це процес творчої діяльності по отриманню нового знання, і результат цієї діяльності у вигляді цілісної системи знань, сформульованих на основі певних принципів. Наука є соціокультурна діяльність, своєрідне суспільне явище. Основне завдання науки — виявлення об’єктивних законів дійсності, а її головна мета — істинне знання. Критеріями науковості, які відрізняють науку від інших форм пізнання є: об’єктивність, системність, практична націленість, орієнтація на передбачення, сувора доказовість, обґрунтованість і достовірність результатів. </a:t>
            </a:r>
          </a:p>
        </p:txBody>
      </p:sp>
    </p:spTree>
    <p:extLst>
      <p:ext uri="{BB962C8B-B14F-4D97-AF65-F5344CB8AC3E}">
        <p14:creationId xmlns:p14="http://schemas.microsoft.com/office/powerpoint/2010/main" val="3020214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681308BA-E798-4FA8-B469-DEBCE39F6AF5}"/>
              </a:ext>
            </a:extLst>
          </p:cNvPr>
          <p:cNvSpPr>
            <a:spLocks noGrp="1"/>
          </p:cNvSpPr>
          <p:nvPr>
            <p:ph idx="1"/>
          </p:nvPr>
        </p:nvSpPr>
        <p:spPr>
          <a:xfrm>
            <a:off x="1295401" y="787791"/>
            <a:ext cx="9601196" cy="5088077"/>
          </a:xfrm>
        </p:spPr>
        <p:txBody>
          <a:bodyPr>
            <a:normAutofit lnSpcReduction="10000"/>
          </a:bodyPr>
          <a:lstStyle/>
          <a:p>
            <a:r>
              <a:rPr lang="uk-UA" dirty="0"/>
              <a:t>Класична наука (</a:t>
            </a:r>
            <a:r>
              <a:rPr lang="en-US" dirty="0"/>
              <a:t>XVII-XIX </a:t>
            </a:r>
            <a:r>
              <a:rPr lang="uk-UA" dirty="0"/>
              <a:t>ст.) прагнула пізнати об’єкт, що досліджується, сам по собі, об’єктивно; усунути з його опису і теоретичного пояснення все, що мало відношення до суб’єкту пізнання. Представники: Ньютон, </a:t>
            </a:r>
            <a:r>
              <a:rPr lang="uk-UA" dirty="0" err="1"/>
              <a:t>Ляйбніц</a:t>
            </a:r>
            <a:r>
              <a:rPr lang="uk-UA" dirty="0"/>
              <a:t>, </a:t>
            </a:r>
            <a:r>
              <a:rPr lang="uk-UA" dirty="0" err="1"/>
              <a:t>Роберваль</a:t>
            </a:r>
            <a:r>
              <a:rPr lang="uk-UA" dirty="0"/>
              <a:t>, </a:t>
            </a:r>
            <a:r>
              <a:rPr lang="uk-UA" dirty="0" err="1"/>
              <a:t>Бонеллі</a:t>
            </a:r>
            <a:r>
              <a:rPr lang="uk-UA" dirty="0"/>
              <a:t>, Гук, </a:t>
            </a:r>
            <a:r>
              <a:rPr lang="uk-UA" dirty="0" err="1"/>
              <a:t>Бойль</a:t>
            </a:r>
            <a:r>
              <a:rPr lang="uk-UA" dirty="0"/>
              <a:t>, </a:t>
            </a:r>
            <a:r>
              <a:rPr lang="uk-UA" dirty="0" err="1"/>
              <a:t>Левенгукта</a:t>
            </a:r>
            <a:r>
              <a:rPr lang="uk-UA" dirty="0"/>
              <a:t> ін.</a:t>
            </a:r>
          </a:p>
          <a:p>
            <a:r>
              <a:rPr lang="uk-UA" dirty="0"/>
              <a:t>Некласична наука (перша половина ХХ ст.) враховувала зв’язки між знаннями про об’єкт і характером засобів та операцій пізнавальної діяльності суб’єкту. Представники: П. </a:t>
            </a:r>
            <a:r>
              <a:rPr lang="uk-UA" dirty="0" err="1"/>
              <a:t>Енгельмейєр</a:t>
            </a:r>
            <a:r>
              <a:rPr lang="uk-UA" dirty="0"/>
              <a:t>,  </a:t>
            </a:r>
            <a:r>
              <a:rPr lang="uk-UA" dirty="0" err="1"/>
              <a:t>М.Борн</a:t>
            </a:r>
            <a:r>
              <a:rPr lang="uk-UA" dirty="0"/>
              <a:t>, </a:t>
            </a:r>
            <a:r>
              <a:rPr lang="uk-UA" dirty="0" err="1"/>
              <a:t>К.Поппер</a:t>
            </a:r>
            <a:r>
              <a:rPr lang="uk-UA" dirty="0"/>
              <a:t>, </a:t>
            </a:r>
            <a:r>
              <a:rPr lang="uk-UA" dirty="0" err="1"/>
              <a:t>Пуанкаре</a:t>
            </a:r>
            <a:r>
              <a:rPr lang="uk-UA" dirty="0"/>
              <a:t>, та ін.</a:t>
            </a:r>
          </a:p>
          <a:p>
            <a:r>
              <a:rPr lang="uk-UA" dirty="0" err="1"/>
              <a:t>Постнекласична</a:t>
            </a:r>
            <a:r>
              <a:rPr lang="uk-UA" dirty="0"/>
              <a:t> наука (з другої половини ХХ ст.) осмислює співвіднесеність характеру знань про об’єкт, що отримуються, не тільки з особливостями засобів та операцій діяльності суб’єкту, а й з </a:t>
            </a:r>
            <a:r>
              <a:rPr lang="uk-UA" dirty="0" err="1"/>
              <a:t>ціннісно</a:t>
            </a:r>
            <a:r>
              <a:rPr lang="uk-UA" dirty="0"/>
              <a:t>-цільовими установками цієї діяльності. Представники: </a:t>
            </a:r>
            <a:r>
              <a:rPr lang="uk-UA" dirty="0" err="1"/>
              <a:t>Л.Мамфорд</a:t>
            </a:r>
            <a:r>
              <a:rPr lang="uk-UA" dirty="0"/>
              <a:t>, Поппер, Кун Т., </a:t>
            </a:r>
            <a:r>
              <a:rPr lang="uk-UA" dirty="0" err="1"/>
              <a:t>Тулмін</a:t>
            </a:r>
            <a:r>
              <a:rPr lang="uk-UA" dirty="0"/>
              <a:t>,  та ін.</a:t>
            </a:r>
          </a:p>
          <a:p>
            <a:endParaRPr lang="uk-UA" dirty="0"/>
          </a:p>
        </p:txBody>
      </p:sp>
    </p:spTree>
    <p:extLst>
      <p:ext uri="{BB962C8B-B14F-4D97-AF65-F5344CB8AC3E}">
        <p14:creationId xmlns:p14="http://schemas.microsoft.com/office/powerpoint/2010/main" val="39487246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EF2C45B-C5AF-4A8D-8A2E-7987C94778B9}"/>
              </a:ext>
            </a:extLst>
          </p:cNvPr>
          <p:cNvSpPr>
            <a:spLocks noGrp="1"/>
          </p:cNvSpPr>
          <p:nvPr>
            <p:ph type="title"/>
          </p:nvPr>
        </p:nvSpPr>
        <p:spPr>
          <a:xfrm>
            <a:off x="1295402" y="590844"/>
            <a:ext cx="9601196" cy="562707"/>
          </a:xfrm>
        </p:spPr>
        <p:txBody>
          <a:bodyPr>
            <a:normAutofit fontScale="90000"/>
          </a:bodyPr>
          <a:lstStyle/>
          <a:p>
            <a:r>
              <a:rPr lang="uk-UA" dirty="0"/>
              <a:t>Структура наукового пізнання:</a:t>
            </a:r>
          </a:p>
        </p:txBody>
      </p:sp>
      <p:sp>
        <p:nvSpPr>
          <p:cNvPr id="3" name="Объект 2">
            <a:extLst>
              <a:ext uri="{FF2B5EF4-FFF2-40B4-BE49-F238E27FC236}">
                <a16:creationId xmlns:a16="http://schemas.microsoft.com/office/drawing/2014/main" id="{1C52C105-FC90-4E01-A063-3669B743138F}"/>
              </a:ext>
            </a:extLst>
          </p:cNvPr>
          <p:cNvSpPr>
            <a:spLocks noGrp="1"/>
          </p:cNvSpPr>
          <p:nvPr>
            <p:ph idx="1"/>
          </p:nvPr>
        </p:nvSpPr>
        <p:spPr>
          <a:xfrm>
            <a:off x="745588" y="1252025"/>
            <a:ext cx="10691445" cy="5015131"/>
          </a:xfrm>
        </p:spPr>
        <p:txBody>
          <a:bodyPr>
            <a:normAutofit/>
          </a:bodyPr>
          <a:lstStyle/>
          <a:p>
            <a:r>
              <a:rPr lang="uk-UA" dirty="0"/>
              <a:t>Знання як цілеспрямована діяльність. Тут знання розглядається як знання про різні процеси внаслідок зміни яких виникають явища та події, що не існують без цих процесів; знання за допомогою яких здійснюються зміни в процесах та способи отримання передбачених результатів.</a:t>
            </a:r>
          </a:p>
          <a:p>
            <a:r>
              <a:rPr lang="uk-UA" dirty="0"/>
              <a:t>Знання як відображення дійсності: вони слугують людині для перетворення відомих властивостей дійсності. Тут розглядається здатність фіксації умов протікання процесів та результат цих умов, дає змогу використати знання виключно практично не потребуючи розуміння сутнісних протікаючи реальних процесів.</a:t>
            </a:r>
          </a:p>
          <a:p>
            <a:r>
              <a:rPr lang="uk-UA" dirty="0"/>
              <a:t>Знання як усвідомлення незнання. Тут знання про своє незнання надають процесам певного значення і виражають їх певним спрямуванням.</a:t>
            </a:r>
          </a:p>
          <a:p>
            <a:endParaRPr lang="uk-UA" dirty="0"/>
          </a:p>
        </p:txBody>
      </p:sp>
    </p:spTree>
    <p:extLst>
      <p:ext uri="{BB962C8B-B14F-4D97-AF65-F5344CB8AC3E}">
        <p14:creationId xmlns:p14="http://schemas.microsoft.com/office/powerpoint/2010/main" val="3923656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136C956-600E-471F-851E-A3D9988158EE}"/>
              </a:ext>
            </a:extLst>
          </p:cNvPr>
          <p:cNvSpPr>
            <a:spLocks noGrp="1"/>
          </p:cNvSpPr>
          <p:nvPr>
            <p:ph type="title"/>
          </p:nvPr>
        </p:nvSpPr>
        <p:spPr>
          <a:xfrm>
            <a:off x="1295402" y="982132"/>
            <a:ext cx="9601196" cy="1574800"/>
          </a:xfrm>
        </p:spPr>
        <p:txBody>
          <a:bodyPr>
            <a:normAutofit fontScale="90000"/>
          </a:bodyPr>
          <a:lstStyle/>
          <a:p>
            <a:r>
              <a:rPr lang="uk-UA" sz="3100" u="sng" dirty="0"/>
              <a:t>Рівні наукового пізнання:</a:t>
            </a:r>
            <a:br>
              <a:rPr lang="uk-UA" sz="3100" dirty="0"/>
            </a:br>
            <a:r>
              <a:rPr lang="uk-UA" sz="2700" b="1" dirty="0"/>
              <a:t>Наукове пізнання</a:t>
            </a:r>
            <a:r>
              <a:rPr lang="uk-UA" sz="2700" dirty="0"/>
              <a:t> – це процес (система знань), який розвивається і охоплює два рівні – емпіричний та теоретичний. </a:t>
            </a:r>
            <a:r>
              <a:rPr lang="uk-UA" sz="2700" u="sng" dirty="0"/>
              <a:t>Емпіричний і теоретичний рівні пізнання відрізняються за предметом, засобом і методом дослідження.</a:t>
            </a:r>
            <a:br>
              <a:rPr lang="uk-UA" sz="2200" dirty="0"/>
            </a:br>
            <a:endParaRPr lang="uk-UA" dirty="0"/>
          </a:p>
        </p:txBody>
      </p:sp>
      <p:sp>
        <p:nvSpPr>
          <p:cNvPr id="3" name="Объект 2">
            <a:extLst>
              <a:ext uri="{FF2B5EF4-FFF2-40B4-BE49-F238E27FC236}">
                <a16:creationId xmlns:a16="http://schemas.microsoft.com/office/drawing/2014/main" id="{75654BF2-C46D-4347-BC6D-31F65482A6C2}"/>
              </a:ext>
            </a:extLst>
          </p:cNvPr>
          <p:cNvSpPr>
            <a:spLocks noGrp="1"/>
          </p:cNvSpPr>
          <p:nvPr>
            <p:ph idx="1"/>
          </p:nvPr>
        </p:nvSpPr>
        <p:spPr/>
        <p:txBody>
          <a:bodyPr>
            <a:normAutofit lnSpcReduction="10000"/>
          </a:bodyPr>
          <a:lstStyle/>
          <a:p>
            <a:r>
              <a:rPr lang="uk-UA" dirty="0"/>
              <a:t> На емпіричному рівні переважає живе споглядання – чуттєве пізнання. Раціональний момент та його форми (поняття та судження) хоча й присутні, але підпорядковані чуттєвості. </a:t>
            </a:r>
          </a:p>
          <a:p>
            <a:r>
              <a:rPr lang="uk-UA" dirty="0"/>
              <a:t>Теоретичному рівню наукового пізнання властиве переважання раціонального моменту – понять, теорій, законів та інших форм, пов’язаних з діяльністю мислення. Живе споглядання при цьому не заперечується, але  стає підпорядкованим. Теоретичне пізнання відображає явища у їх внутрішніх зв’язках та закономірностях, які виявляються в результаті даних емпіричного знання. </a:t>
            </a:r>
          </a:p>
        </p:txBody>
      </p:sp>
    </p:spTree>
    <p:extLst>
      <p:ext uri="{BB962C8B-B14F-4D97-AF65-F5344CB8AC3E}">
        <p14:creationId xmlns:p14="http://schemas.microsoft.com/office/powerpoint/2010/main" val="40218120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95DA1C5-3F61-4135-B705-442F81A2302F}"/>
              </a:ext>
            </a:extLst>
          </p:cNvPr>
          <p:cNvSpPr>
            <a:spLocks noGrp="1"/>
          </p:cNvSpPr>
          <p:nvPr>
            <p:ph type="title"/>
          </p:nvPr>
        </p:nvSpPr>
        <p:spPr>
          <a:xfrm>
            <a:off x="1295402" y="611946"/>
            <a:ext cx="9601196" cy="963636"/>
          </a:xfrm>
        </p:spPr>
        <p:txBody>
          <a:bodyPr>
            <a:normAutofit fontScale="90000"/>
          </a:bodyPr>
          <a:lstStyle/>
          <a:p>
            <a:r>
              <a:rPr lang="uk-UA" dirty="0"/>
              <a:t>Внутрішня структура емпіричного та теоретичного рівнів. </a:t>
            </a:r>
          </a:p>
        </p:txBody>
      </p:sp>
      <p:sp>
        <p:nvSpPr>
          <p:cNvPr id="3" name="Объект 2">
            <a:extLst>
              <a:ext uri="{FF2B5EF4-FFF2-40B4-BE49-F238E27FC236}">
                <a16:creationId xmlns:a16="http://schemas.microsoft.com/office/drawing/2014/main" id="{4697E430-6B39-4CAB-82E6-47DD39C2A319}"/>
              </a:ext>
            </a:extLst>
          </p:cNvPr>
          <p:cNvSpPr>
            <a:spLocks noGrp="1"/>
          </p:cNvSpPr>
          <p:nvPr>
            <p:ph idx="1"/>
          </p:nvPr>
        </p:nvSpPr>
        <p:spPr>
          <a:xfrm>
            <a:off x="1295401" y="1575582"/>
            <a:ext cx="9601196" cy="4670473"/>
          </a:xfrm>
        </p:spPr>
        <p:txBody>
          <a:bodyPr>
            <a:normAutofit/>
          </a:bodyPr>
          <a:lstStyle/>
          <a:p>
            <a:r>
              <a:rPr lang="uk-UA" dirty="0"/>
              <a:t>Розглянемо внутрішню структуру емпіричного рівня. Він складається з двох підрівнів: 1) безпосередні спостереження й експерименти, результатом яких є дані спостереження. 2) пізнавальні процедури, за допомогою яких здійснюється перехід від дані спостереження до емпіричних </a:t>
            </a:r>
            <a:r>
              <a:rPr lang="uk-UA" dirty="0" err="1"/>
              <a:t>залежностей</a:t>
            </a:r>
            <a:r>
              <a:rPr lang="uk-UA" dirty="0"/>
              <a:t> і фактів. </a:t>
            </a:r>
          </a:p>
          <a:p>
            <a:r>
              <a:rPr lang="uk-UA" dirty="0"/>
              <a:t>Структура теоретичного дослідження. Тут теж можна виділити два підрівні. Перший з них утворить приватні теоретичні моделі й закони, які виступають як теорії, що ставляться до досить обмеженої області явищ. Другий становлять розвинені наукові теорії, що включають приватні теоретичні закони як наслідки, виведених з фундаментальних законів теорії. </a:t>
            </a:r>
          </a:p>
        </p:txBody>
      </p:sp>
    </p:spTree>
    <p:extLst>
      <p:ext uri="{BB962C8B-B14F-4D97-AF65-F5344CB8AC3E}">
        <p14:creationId xmlns:p14="http://schemas.microsoft.com/office/powerpoint/2010/main" val="18472859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E7B97B2-E68D-48BF-8094-449C40481A60}"/>
              </a:ext>
            </a:extLst>
          </p:cNvPr>
          <p:cNvSpPr>
            <a:spLocks noGrp="1"/>
          </p:cNvSpPr>
          <p:nvPr>
            <p:ph type="title"/>
          </p:nvPr>
        </p:nvSpPr>
        <p:spPr>
          <a:xfrm>
            <a:off x="1295402" y="534572"/>
            <a:ext cx="9601196" cy="1744394"/>
          </a:xfrm>
        </p:spPr>
        <p:txBody>
          <a:bodyPr>
            <a:normAutofit/>
          </a:bodyPr>
          <a:lstStyle/>
          <a:p>
            <a:r>
              <a:rPr lang="uk-UA" sz="2700" u="sng" dirty="0"/>
              <a:t>Структурними компонентами теоретичного пізнання є проблема, гіпотеза, теорія, які є вузловими ланками побудови й розвитку знання.</a:t>
            </a:r>
            <a:endParaRPr lang="uk-UA" u="sng" dirty="0"/>
          </a:p>
        </p:txBody>
      </p:sp>
      <p:sp>
        <p:nvSpPr>
          <p:cNvPr id="3" name="Объект 2">
            <a:extLst>
              <a:ext uri="{FF2B5EF4-FFF2-40B4-BE49-F238E27FC236}">
                <a16:creationId xmlns:a16="http://schemas.microsoft.com/office/drawing/2014/main" id="{BBF6D984-9566-4538-8006-C479BC0ABE95}"/>
              </a:ext>
            </a:extLst>
          </p:cNvPr>
          <p:cNvSpPr>
            <a:spLocks noGrp="1"/>
          </p:cNvSpPr>
          <p:nvPr>
            <p:ph idx="1"/>
          </p:nvPr>
        </p:nvSpPr>
        <p:spPr>
          <a:xfrm>
            <a:off x="1295401" y="2556932"/>
            <a:ext cx="9601196" cy="3766496"/>
          </a:xfrm>
        </p:spPr>
        <p:txBody>
          <a:bodyPr>
            <a:normAutofit/>
          </a:bodyPr>
          <a:lstStyle/>
          <a:p>
            <a:r>
              <a:rPr lang="uk-UA" dirty="0"/>
              <a:t>Проблема (в пер. задача) – форма знання змістом якої є те, що не пізнане людиною, але потребує свого пізнання.</a:t>
            </a:r>
          </a:p>
          <a:p>
            <a:r>
              <a:rPr lang="uk-UA" dirty="0"/>
              <a:t>Гіпотеза (в пер. основа, припущення) – форма знання основою якого є, передбачення, сформульоване за допомогою певних фактів, але це знання є невизначеним і потребує доведення. </a:t>
            </a:r>
          </a:p>
          <a:p>
            <a:r>
              <a:rPr lang="uk-UA" dirty="0"/>
              <a:t>Теорія (в пер. спостереження, дослідження) – найрозвинутіша форма наукового знання, яка дає ціле, системне відображення законних та сутнісних </a:t>
            </a:r>
            <a:r>
              <a:rPr lang="uk-UA" dirty="0" err="1"/>
              <a:t>зв’язків</a:t>
            </a:r>
            <a:r>
              <a:rPr lang="uk-UA" dirty="0"/>
              <a:t> певної сфери діяльності. </a:t>
            </a:r>
          </a:p>
          <a:p>
            <a:endParaRPr lang="uk-UA" dirty="0"/>
          </a:p>
        </p:txBody>
      </p:sp>
    </p:spTree>
    <p:extLst>
      <p:ext uri="{BB962C8B-B14F-4D97-AF65-F5344CB8AC3E}">
        <p14:creationId xmlns:p14="http://schemas.microsoft.com/office/powerpoint/2010/main" val="10114255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F97D0C6-8598-4AAE-9CF1-73450D2C3F15}"/>
              </a:ext>
            </a:extLst>
          </p:cNvPr>
          <p:cNvSpPr>
            <a:spLocks noGrp="1"/>
          </p:cNvSpPr>
          <p:nvPr>
            <p:ph type="title"/>
          </p:nvPr>
        </p:nvSpPr>
        <p:spPr>
          <a:xfrm>
            <a:off x="1295402" y="647115"/>
            <a:ext cx="9601196" cy="647114"/>
          </a:xfrm>
        </p:spPr>
        <p:txBody>
          <a:bodyPr>
            <a:normAutofit/>
          </a:bodyPr>
          <a:lstStyle/>
          <a:p>
            <a:r>
              <a:rPr lang="uk-UA" sz="3200" u="sng" dirty="0"/>
              <a:t>Методи наукового пізнання</a:t>
            </a:r>
            <a:endParaRPr lang="uk-UA" sz="3200" dirty="0"/>
          </a:p>
        </p:txBody>
      </p:sp>
      <p:sp>
        <p:nvSpPr>
          <p:cNvPr id="3" name="Объект 2">
            <a:extLst>
              <a:ext uri="{FF2B5EF4-FFF2-40B4-BE49-F238E27FC236}">
                <a16:creationId xmlns:a16="http://schemas.microsoft.com/office/drawing/2014/main" id="{7C2E8267-9973-4EF9-B1E9-9FB9C7FAD4C4}"/>
              </a:ext>
            </a:extLst>
          </p:cNvPr>
          <p:cNvSpPr>
            <a:spLocks noGrp="1"/>
          </p:cNvSpPr>
          <p:nvPr>
            <p:ph idx="1"/>
          </p:nvPr>
        </p:nvSpPr>
        <p:spPr>
          <a:xfrm>
            <a:off x="1295401" y="1294229"/>
            <a:ext cx="9601196" cy="4916656"/>
          </a:xfrm>
        </p:spPr>
        <p:txBody>
          <a:bodyPr/>
          <a:lstStyle/>
          <a:p>
            <a:pPr marL="0" indent="0">
              <a:buNone/>
            </a:pPr>
            <a:r>
              <a:rPr lang="uk-UA" dirty="0"/>
              <a:t>Методом (в пер. Спосіб пізнання) називають послідовність, яка веде до передбачуваних результатів; сукупність правил дії (набір і послідовність певних операцій), спосіб, знаряддя, які сприяють розв’язанню теоретичних чи практичних проблем.</a:t>
            </a:r>
          </a:p>
          <a:p>
            <a:r>
              <a:rPr lang="uk-UA" dirty="0"/>
              <a:t>Науковими методами емпіричного дослідження є </a:t>
            </a:r>
            <a:r>
              <a:rPr lang="uk-UA" b="1" dirty="0"/>
              <a:t>спостереження</a:t>
            </a:r>
            <a:r>
              <a:rPr lang="uk-UA" dirty="0"/>
              <a:t> – цілеспрямоване сприйняття явищ дійсності (їх опис та вимірювання), </a:t>
            </a:r>
            <a:r>
              <a:rPr lang="uk-UA" b="1" dirty="0"/>
              <a:t>порівняння та експеримент</a:t>
            </a:r>
            <a:r>
              <a:rPr lang="uk-UA" dirty="0"/>
              <a:t>, які передбачають активне втручання в процеси.</a:t>
            </a:r>
          </a:p>
          <a:p>
            <a:r>
              <a:rPr lang="uk-UA" dirty="0"/>
              <a:t>Серед наукових методів теоретичного дослідження найпоширенішими є формалізація, аксіоматичний та гіпотетико-дедуктивний методи.</a:t>
            </a:r>
          </a:p>
          <a:p>
            <a:endParaRPr lang="uk-UA" dirty="0"/>
          </a:p>
        </p:txBody>
      </p:sp>
    </p:spTree>
    <p:extLst>
      <p:ext uri="{BB962C8B-B14F-4D97-AF65-F5344CB8AC3E}">
        <p14:creationId xmlns:p14="http://schemas.microsoft.com/office/powerpoint/2010/main" val="36962896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B5A32C1F-AF4B-4681-9D47-FB2ED0F8B5DF}"/>
              </a:ext>
            </a:extLst>
          </p:cNvPr>
          <p:cNvSpPr>
            <a:spLocks noGrp="1"/>
          </p:cNvSpPr>
          <p:nvPr>
            <p:ph idx="1"/>
          </p:nvPr>
        </p:nvSpPr>
        <p:spPr>
          <a:xfrm>
            <a:off x="1295401" y="703385"/>
            <a:ext cx="9601196" cy="5172483"/>
          </a:xfrm>
        </p:spPr>
        <p:txBody>
          <a:bodyPr/>
          <a:lstStyle/>
          <a:p>
            <a:pPr marL="0" indent="0">
              <a:buNone/>
            </a:pPr>
            <a:r>
              <a:rPr lang="uk-UA" b="1" dirty="0"/>
              <a:t>Формалізація </a:t>
            </a:r>
            <a:r>
              <a:rPr lang="uk-UA" dirty="0"/>
              <a:t>(в пер. складний за формою)- відображення змістовного знання у формалізованій мові, яка створюється для точного вираження думок з метою запобігання можливостей неоднозначного розуміння.</a:t>
            </a:r>
          </a:p>
          <a:p>
            <a:pPr marL="0" indent="0">
              <a:buNone/>
            </a:pPr>
            <a:r>
              <a:rPr lang="uk-UA" b="1" dirty="0"/>
              <a:t>Аксіоматичний метод </a:t>
            </a:r>
            <a:r>
              <a:rPr lang="uk-UA" dirty="0"/>
              <a:t>(в пер. загальноприйняте, безперечне) – спосіб побудови наукової теорії, коли за її основу беруться аксіоми, з яких усі інші твердження виводяться логічним шляхом (доведенням). </a:t>
            </a:r>
          </a:p>
          <a:p>
            <a:pPr marL="0" indent="0">
              <a:buNone/>
            </a:pPr>
            <a:r>
              <a:rPr lang="uk-UA" b="1" dirty="0"/>
              <a:t>Гіпотетико-дедуктивний метод – </a:t>
            </a:r>
            <a:r>
              <a:rPr lang="uk-UA" dirty="0"/>
              <a:t>спосіб теоретичного дослідження, що передбачає створення системи </a:t>
            </a:r>
            <a:r>
              <a:rPr lang="uk-UA" dirty="0" err="1"/>
              <a:t>дедуктивно</a:t>
            </a:r>
            <a:r>
              <a:rPr lang="uk-UA" dirty="0"/>
              <a:t> пов’язаних між собою гіпотез, з яких виводять твердження про емпіричні факти. </a:t>
            </a:r>
          </a:p>
        </p:txBody>
      </p:sp>
    </p:spTree>
    <p:extLst>
      <p:ext uri="{BB962C8B-B14F-4D97-AF65-F5344CB8AC3E}">
        <p14:creationId xmlns:p14="http://schemas.microsoft.com/office/powerpoint/2010/main" val="7530132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32CCE723-4766-4631-8723-D5FD6F8315C9}"/>
              </a:ext>
            </a:extLst>
          </p:cNvPr>
          <p:cNvSpPr>
            <a:spLocks noGrp="1"/>
          </p:cNvSpPr>
          <p:nvPr>
            <p:ph idx="1"/>
          </p:nvPr>
        </p:nvSpPr>
        <p:spPr>
          <a:xfrm>
            <a:off x="759655" y="984738"/>
            <a:ext cx="10705514" cy="5219114"/>
          </a:xfrm>
        </p:spPr>
        <p:txBody>
          <a:bodyPr>
            <a:normAutofit lnSpcReduction="10000"/>
          </a:bodyPr>
          <a:lstStyle/>
          <a:p>
            <a:pPr marL="0" indent="0" algn="just">
              <a:buNone/>
            </a:pPr>
            <a:r>
              <a:rPr lang="uk-UA" dirty="0"/>
              <a:t>У науковому дослідженні ще застосовують загально логічні методи та засоби дослідження: </a:t>
            </a:r>
            <a:r>
              <a:rPr lang="uk-UA" b="1" dirty="0"/>
              <a:t>аналіз</a:t>
            </a:r>
            <a:r>
              <a:rPr lang="uk-UA" dirty="0"/>
              <a:t> – реальний чи мислений поділ об’єкта на складові; </a:t>
            </a:r>
            <a:r>
              <a:rPr lang="uk-UA" b="1" dirty="0"/>
              <a:t>синтез</a:t>
            </a:r>
            <a:r>
              <a:rPr lang="uk-UA" dirty="0"/>
              <a:t> – поєднання елементів об’єкта у ціле; </a:t>
            </a:r>
            <a:r>
              <a:rPr lang="uk-UA" b="1" dirty="0"/>
              <a:t>абстрагування</a:t>
            </a:r>
            <a:r>
              <a:rPr lang="uk-UA" dirty="0"/>
              <a:t> – процес відходу від певних якостей та відносин з досліджуваного явища з одночасним виділенням подібних для дослідника властивостей; </a:t>
            </a:r>
            <a:r>
              <a:rPr lang="uk-UA" b="1" dirty="0"/>
              <a:t>ідеалізація </a:t>
            </a:r>
            <a:r>
              <a:rPr lang="uk-UA" dirty="0"/>
              <a:t>– мислитель на процедура, яка пов’язана з утворенням абстрактних та ідеалізованих об’єктів, що є принципово неможливими (ідеальний газ, абсолютно чорне тіло), ідеалізація тісно пов’язана з абстрагуванням та </a:t>
            </a:r>
            <a:r>
              <a:rPr lang="uk-UA" dirty="0" err="1"/>
              <a:t>мислительним</a:t>
            </a:r>
            <a:r>
              <a:rPr lang="uk-UA" dirty="0"/>
              <a:t> експериментом; </a:t>
            </a:r>
            <a:r>
              <a:rPr lang="uk-UA" b="1" dirty="0"/>
              <a:t>індукція</a:t>
            </a:r>
            <a:r>
              <a:rPr lang="uk-UA" dirty="0"/>
              <a:t> – це рух від одиничного до загального, від досвіду до фактів – до їх узагальнення та висновків; </a:t>
            </a:r>
            <a:r>
              <a:rPr lang="uk-UA" b="1" dirty="0"/>
              <a:t>дедукція </a:t>
            </a:r>
            <a:r>
              <a:rPr lang="uk-UA" dirty="0"/>
              <a:t>– рух від загального до одиничного; </a:t>
            </a:r>
            <a:r>
              <a:rPr lang="uk-UA" b="1" dirty="0"/>
              <a:t>аналогія</a:t>
            </a:r>
            <a:r>
              <a:rPr lang="uk-UA" dirty="0"/>
              <a:t> – встановлення подібності, відповідності певних сторін, властивостей, відношень між нетотожними об’єктами.</a:t>
            </a:r>
          </a:p>
          <a:p>
            <a:pPr marL="0" indent="0" algn="just">
              <a:buNone/>
            </a:pPr>
            <a:r>
              <a:rPr lang="uk-UA" u="sng" dirty="0"/>
              <a:t>Щодо межі між теоретичним та емпіричним пізнанням то вона умовна та рухома. емпіричні дослідження набуваючи за допомогою експериментів та спостережень усе нових і нових даних, стимулюють просування теоретичного знання. </a:t>
            </a:r>
          </a:p>
          <a:p>
            <a:pPr marL="0" indent="0">
              <a:buNone/>
            </a:pPr>
            <a:endParaRPr lang="uk-UA" dirty="0"/>
          </a:p>
        </p:txBody>
      </p:sp>
    </p:spTree>
    <p:extLst>
      <p:ext uri="{BB962C8B-B14F-4D97-AF65-F5344CB8AC3E}">
        <p14:creationId xmlns:p14="http://schemas.microsoft.com/office/powerpoint/2010/main" val="13763960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C538243-A46D-4560-AD91-217BDDCA4BD6}"/>
              </a:ext>
            </a:extLst>
          </p:cNvPr>
          <p:cNvSpPr>
            <a:spLocks noGrp="1"/>
          </p:cNvSpPr>
          <p:nvPr>
            <p:ph type="title"/>
          </p:nvPr>
        </p:nvSpPr>
        <p:spPr>
          <a:xfrm>
            <a:off x="1295402" y="982132"/>
            <a:ext cx="9601196" cy="1803271"/>
          </a:xfrm>
        </p:spPr>
        <p:txBody>
          <a:bodyPr/>
          <a:lstStyle/>
          <a:p>
            <a:r>
              <a:rPr lang="uk-UA" dirty="0"/>
              <a:t>Дякую за увагу!</a:t>
            </a:r>
          </a:p>
        </p:txBody>
      </p:sp>
    </p:spTree>
    <p:extLst>
      <p:ext uri="{BB962C8B-B14F-4D97-AF65-F5344CB8AC3E}">
        <p14:creationId xmlns:p14="http://schemas.microsoft.com/office/powerpoint/2010/main" val="30621512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A687D5A-D799-458F-946F-D96471DAA082}"/>
              </a:ext>
            </a:extLst>
          </p:cNvPr>
          <p:cNvSpPr>
            <a:spLocks noGrp="1"/>
          </p:cNvSpPr>
          <p:nvPr>
            <p:ph type="title"/>
          </p:nvPr>
        </p:nvSpPr>
        <p:spPr/>
        <p:txBody>
          <a:bodyPr>
            <a:noAutofit/>
          </a:bodyPr>
          <a:lstStyle/>
          <a:p>
            <a:pPr algn="just"/>
            <a:r>
              <a:rPr lang="uk-UA" sz="2400" dirty="0"/>
              <a:t>Термін "епістемологія" походить від давньогрецького слова </a:t>
            </a:r>
            <a:r>
              <a:rPr lang="en-US" sz="2400" dirty="0"/>
              <a:t>episteme (</a:t>
            </a:r>
            <a:r>
              <a:rPr lang="uk-UA" sz="2400" dirty="0"/>
              <a:t>знання). Ця частина філософії вивчає загальні риси процесу пізнання і його результат - знання. </a:t>
            </a:r>
          </a:p>
        </p:txBody>
      </p:sp>
      <p:sp>
        <p:nvSpPr>
          <p:cNvPr id="3" name="Объект 2">
            <a:extLst>
              <a:ext uri="{FF2B5EF4-FFF2-40B4-BE49-F238E27FC236}">
                <a16:creationId xmlns:a16="http://schemas.microsoft.com/office/drawing/2014/main" id="{73E2C2BD-22C2-4CF3-B1D3-A2DA05AAE64F}"/>
              </a:ext>
            </a:extLst>
          </p:cNvPr>
          <p:cNvSpPr>
            <a:spLocks noGrp="1"/>
          </p:cNvSpPr>
          <p:nvPr>
            <p:ph idx="1"/>
          </p:nvPr>
        </p:nvSpPr>
        <p:spPr/>
        <p:txBody>
          <a:bodyPr/>
          <a:lstStyle/>
          <a:p>
            <a:pPr marL="0" indent="0">
              <a:buNone/>
            </a:pPr>
            <a:r>
              <a:rPr lang="uk-UA" b="1" dirty="0"/>
              <a:t>Епістемологія</a:t>
            </a:r>
            <a:r>
              <a:rPr lang="uk-UA" dirty="0"/>
              <a:t> – розділ філософії, в якому вивчаються проблеми природи пізнання і його можливостей, відношення знання до реальності, досліджуються загальні передумови пізнання, з`ясовуються закономірності та умови його достовірності й істинності. Основним питанням епістемології є проблема пізнання.</a:t>
            </a:r>
          </a:p>
          <a:p>
            <a:pPr marL="0" indent="0">
              <a:buNone/>
            </a:pPr>
            <a:r>
              <a:rPr lang="uk-UA" b="1" dirty="0"/>
              <a:t>Пізнання</a:t>
            </a:r>
            <a:r>
              <a:rPr lang="uk-UA" dirty="0"/>
              <a:t> – це процес цілеспрямованого відтворення дійсності в абстрактних образах (поняттях, теоріях) людиною. </a:t>
            </a:r>
          </a:p>
        </p:txBody>
      </p:sp>
    </p:spTree>
    <p:extLst>
      <p:ext uri="{BB962C8B-B14F-4D97-AF65-F5344CB8AC3E}">
        <p14:creationId xmlns:p14="http://schemas.microsoft.com/office/powerpoint/2010/main" val="39640227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711F0CD3-13A3-4B54-BF5E-0E35C3ADE30B}"/>
              </a:ext>
            </a:extLst>
          </p:cNvPr>
          <p:cNvSpPr>
            <a:spLocks noGrp="1"/>
          </p:cNvSpPr>
          <p:nvPr>
            <p:ph idx="1"/>
          </p:nvPr>
        </p:nvSpPr>
        <p:spPr>
          <a:xfrm>
            <a:off x="1295401" y="661182"/>
            <a:ext cx="9601196" cy="5214686"/>
          </a:xfrm>
        </p:spPr>
        <p:txBody>
          <a:bodyPr/>
          <a:lstStyle/>
          <a:p>
            <a:r>
              <a:rPr lang="uk-UA" b="1" dirty="0"/>
              <a:t>Предметом пізнання є </a:t>
            </a:r>
            <a:r>
              <a:rPr lang="uk-UA" dirty="0"/>
              <a:t>властивості, відношення процеси виокремленні суб’єктом за допомогою принципів. </a:t>
            </a:r>
          </a:p>
          <a:p>
            <a:r>
              <a:rPr lang="uk-UA" b="1" dirty="0"/>
              <a:t>Об’єктом пізнання </a:t>
            </a:r>
            <a:r>
              <a:rPr lang="uk-UA" dirty="0"/>
              <a:t>є те, що пізнається (природа, суспільство, людина), тобто реальність, яка усвідомлюється як джерело пізнання.</a:t>
            </a:r>
          </a:p>
          <a:p>
            <a:r>
              <a:rPr lang="uk-UA" b="1" dirty="0"/>
              <a:t>Суб’єктом пізнання</a:t>
            </a:r>
            <a:r>
              <a:rPr lang="uk-UA" dirty="0"/>
              <a:t> називають людину або групу людей, як усвідомлюють своє незнання та </a:t>
            </a:r>
            <a:r>
              <a:rPr lang="uk-UA" dirty="0" err="1"/>
              <a:t>індифікують</a:t>
            </a:r>
            <a:r>
              <a:rPr lang="uk-UA" dirty="0"/>
              <a:t> себе як його носія; це той чи ті, які пізнають реальність (природу тощо), яка їх цікавить, бо є для них поки що невідомою.</a:t>
            </a:r>
          </a:p>
          <a:p>
            <a:endParaRPr lang="uk-UA" dirty="0"/>
          </a:p>
        </p:txBody>
      </p:sp>
    </p:spTree>
    <p:extLst>
      <p:ext uri="{BB962C8B-B14F-4D97-AF65-F5344CB8AC3E}">
        <p14:creationId xmlns:p14="http://schemas.microsoft.com/office/powerpoint/2010/main" val="22621732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4ADF042-7057-429A-9184-FA28C057CE55}"/>
              </a:ext>
            </a:extLst>
          </p:cNvPr>
          <p:cNvSpPr>
            <a:spLocks noGrp="1"/>
          </p:cNvSpPr>
          <p:nvPr>
            <p:ph type="title"/>
          </p:nvPr>
        </p:nvSpPr>
        <p:spPr/>
        <p:txBody>
          <a:bodyPr>
            <a:noAutofit/>
          </a:bodyPr>
          <a:lstStyle/>
          <a:p>
            <a:r>
              <a:rPr lang="uk-UA" sz="3200" dirty="0"/>
              <a:t>Будь-яке знання є поєднанням двох протилежних сторін – чуттєвого і раціонального, які не можливі одне без одного.</a:t>
            </a:r>
          </a:p>
        </p:txBody>
      </p:sp>
      <p:sp>
        <p:nvSpPr>
          <p:cNvPr id="3" name="Объект 2">
            <a:extLst>
              <a:ext uri="{FF2B5EF4-FFF2-40B4-BE49-F238E27FC236}">
                <a16:creationId xmlns:a16="http://schemas.microsoft.com/office/drawing/2014/main" id="{B485C8A5-7EA6-4BEF-AE65-B6E9D0BDB9D0}"/>
              </a:ext>
            </a:extLst>
          </p:cNvPr>
          <p:cNvSpPr>
            <a:spLocks noGrp="1"/>
          </p:cNvSpPr>
          <p:nvPr>
            <p:ph idx="1"/>
          </p:nvPr>
        </p:nvSpPr>
        <p:spPr>
          <a:xfrm>
            <a:off x="1295401" y="2556932"/>
            <a:ext cx="9601196" cy="3660988"/>
          </a:xfrm>
        </p:spPr>
        <p:txBody>
          <a:bodyPr>
            <a:normAutofit fontScale="92500"/>
          </a:bodyPr>
          <a:lstStyle/>
          <a:p>
            <a:r>
              <a:rPr lang="uk-UA" u="sng" dirty="0"/>
              <a:t>Чуттєве пізнання</a:t>
            </a:r>
            <a:r>
              <a:rPr lang="uk-UA" dirty="0"/>
              <a:t> (живе споглядання) здійснюється за допомогою органів чуття – зору, слуху, дотику тощо. Здійснюється у трьох головних взаємопов’язаних формах – відчуття, сприйняття, уявлення.</a:t>
            </a:r>
          </a:p>
          <a:p>
            <a:pPr marL="457200" indent="-457200">
              <a:buAutoNum type="arabicPeriod"/>
            </a:pPr>
            <a:r>
              <a:rPr lang="uk-UA" dirty="0"/>
              <a:t>Відчуття – відображення у свідомості людини певних сторін, якостей предметів, які безпосередньо діють на органи чуття.</a:t>
            </a:r>
          </a:p>
          <a:p>
            <a:pPr marL="457200" indent="-457200">
              <a:buFont typeface="Arial"/>
              <a:buAutoNum type="arabicPeriod"/>
            </a:pPr>
            <a:r>
              <a:rPr lang="uk-UA" dirty="0"/>
              <a:t>Сприйняття – цілісний образ предмета, безпосередньо даний у живому спогляданні в сукупності всіх його сторін, синтез певних окремих </a:t>
            </a:r>
            <a:r>
              <a:rPr lang="uk-UA" dirty="0" err="1"/>
              <a:t>відчуттів</a:t>
            </a:r>
            <a:r>
              <a:rPr lang="uk-UA" dirty="0"/>
              <a:t>.</a:t>
            </a:r>
          </a:p>
          <a:p>
            <a:pPr marL="457200" indent="-457200">
              <a:buAutoNum type="arabicPeriod"/>
            </a:pPr>
            <a:r>
              <a:rPr lang="uk-UA" dirty="0"/>
              <a:t>Уявлення – узагальнений чуттєво-наочний образ предмета, який справляв вплив на органи чуття в минулому, але вже не сприймається зараз. </a:t>
            </a:r>
          </a:p>
        </p:txBody>
      </p:sp>
    </p:spTree>
    <p:extLst>
      <p:ext uri="{BB962C8B-B14F-4D97-AF65-F5344CB8AC3E}">
        <p14:creationId xmlns:p14="http://schemas.microsoft.com/office/powerpoint/2010/main" val="10957519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8EA33376-0908-4F34-94FD-002FBFD1879C}"/>
              </a:ext>
            </a:extLst>
          </p:cNvPr>
          <p:cNvSpPr>
            <a:spLocks noGrp="1"/>
          </p:cNvSpPr>
          <p:nvPr>
            <p:ph idx="1"/>
          </p:nvPr>
        </p:nvSpPr>
        <p:spPr>
          <a:xfrm>
            <a:off x="1295401" y="689317"/>
            <a:ext cx="9601196" cy="5186551"/>
          </a:xfrm>
        </p:spPr>
        <p:txBody>
          <a:bodyPr/>
          <a:lstStyle/>
          <a:p>
            <a:r>
              <a:rPr lang="uk-UA" u="sng" dirty="0"/>
              <a:t>Раціональне пізнання</a:t>
            </a:r>
            <a:r>
              <a:rPr lang="uk-UA" dirty="0"/>
              <a:t> найбільш повно виражене в мисленні (активний процес узагальнення й опосередкованого відображення дійсності, який забезпечує розгортання на основі чуттєвих даних закономірних </a:t>
            </a:r>
            <a:r>
              <a:rPr lang="uk-UA" dirty="0" err="1"/>
              <a:t>зв’язків</a:t>
            </a:r>
            <a:r>
              <a:rPr lang="uk-UA" dirty="0"/>
              <a:t> цієї дійсності та вираження їх у системах понять). </a:t>
            </a:r>
          </a:p>
          <a:p>
            <a:pPr marL="0" indent="0">
              <a:buNone/>
            </a:pPr>
            <a:r>
              <a:rPr lang="uk-UA" dirty="0"/>
              <a:t>Виділяють 2 основні рівні мислення – </a:t>
            </a:r>
            <a:r>
              <a:rPr lang="uk-UA" b="1" dirty="0" err="1"/>
              <a:t>розсудок</a:t>
            </a:r>
            <a:r>
              <a:rPr lang="uk-UA" dirty="0"/>
              <a:t> – початковий рівень мислення, де оперування абстракціями відбувається в межах певної незмінної, наперед заданої схеми. Це здатність послідовно й </a:t>
            </a:r>
            <a:r>
              <a:rPr lang="uk-UA" dirty="0" err="1"/>
              <a:t>коректно</a:t>
            </a:r>
            <a:r>
              <a:rPr lang="uk-UA" dirty="0"/>
              <a:t> будувати свої думки, класифікувати й систематизувати факти. </a:t>
            </a:r>
          </a:p>
          <a:p>
            <a:pPr marL="0" indent="0">
              <a:buNone/>
            </a:pPr>
            <a:r>
              <a:rPr lang="uk-UA" b="1" dirty="0"/>
              <a:t>Розум – </a:t>
            </a:r>
            <a:r>
              <a:rPr lang="uk-UA" dirty="0"/>
              <a:t>вищий рівень раціонального пізнання, якому властиві творче оперування абстракціями та рефлексією, спрямованість на усвідомлення власних форм та передумов, самопізнання. </a:t>
            </a:r>
          </a:p>
        </p:txBody>
      </p:sp>
    </p:spTree>
    <p:extLst>
      <p:ext uri="{BB962C8B-B14F-4D97-AF65-F5344CB8AC3E}">
        <p14:creationId xmlns:p14="http://schemas.microsoft.com/office/powerpoint/2010/main" val="15382070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EA53767-966D-4BDC-BCED-65DF7C5E10BA}"/>
              </a:ext>
            </a:extLst>
          </p:cNvPr>
          <p:cNvSpPr>
            <a:spLocks noGrp="1"/>
          </p:cNvSpPr>
          <p:nvPr>
            <p:ph type="title"/>
          </p:nvPr>
        </p:nvSpPr>
        <p:spPr/>
        <p:txBody>
          <a:bodyPr>
            <a:normAutofit fontScale="90000"/>
          </a:bodyPr>
          <a:lstStyle/>
          <a:p>
            <a:r>
              <a:rPr lang="uk-UA" dirty="0"/>
              <a:t>Основою форм мислення є поняття, судження та умовивід.</a:t>
            </a:r>
          </a:p>
        </p:txBody>
      </p:sp>
      <p:sp>
        <p:nvSpPr>
          <p:cNvPr id="3" name="Объект 2">
            <a:extLst>
              <a:ext uri="{FF2B5EF4-FFF2-40B4-BE49-F238E27FC236}">
                <a16:creationId xmlns:a16="http://schemas.microsoft.com/office/drawing/2014/main" id="{9A2462D6-B04D-42E7-9959-9EA3DE5F3092}"/>
              </a:ext>
            </a:extLst>
          </p:cNvPr>
          <p:cNvSpPr>
            <a:spLocks noGrp="1"/>
          </p:cNvSpPr>
          <p:nvPr>
            <p:ph idx="1"/>
          </p:nvPr>
        </p:nvSpPr>
        <p:spPr/>
        <p:txBody>
          <a:bodyPr/>
          <a:lstStyle/>
          <a:p>
            <a:r>
              <a:rPr lang="uk-UA" b="1" dirty="0"/>
              <a:t>Поняття – </a:t>
            </a:r>
            <a:r>
              <a:rPr lang="uk-UA" dirty="0"/>
              <a:t>форма мислення, яка відображає загальні історичні зв’язки, сутнісні ознаки явищ подані у їх визначеннях.</a:t>
            </a:r>
          </a:p>
          <a:p>
            <a:r>
              <a:rPr lang="uk-UA" b="1" dirty="0"/>
              <a:t>Судження – </a:t>
            </a:r>
            <a:r>
              <a:rPr lang="uk-UA" dirty="0"/>
              <a:t>форма мислення, яка відображає явища, процеси дійсності та їх зв’язки. </a:t>
            </a:r>
          </a:p>
          <a:p>
            <a:r>
              <a:rPr lang="uk-UA" b="1" dirty="0"/>
              <a:t>Умовивід</a:t>
            </a:r>
            <a:r>
              <a:rPr lang="uk-UA" dirty="0"/>
              <a:t> – форма мислення, завдяки якій з попередньо здобутого знання з одного чи декількох суджень виводиться нове знання теж у вигляді судження. </a:t>
            </a:r>
          </a:p>
        </p:txBody>
      </p:sp>
    </p:spTree>
    <p:extLst>
      <p:ext uri="{BB962C8B-B14F-4D97-AF65-F5344CB8AC3E}">
        <p14:creationId xmlns:p14="http://schemas.microsoft.com/office/powerpoint/2010/main" val="6536584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FD83C9DA-6559-4ED4-AED9-2F62C886C4AE}"/>
              </a:ext>
            </a:extLst>
          </p:cNvPr>
          <p:cNvSpPr>
            <a:spLocks noGrp="1"/>
          </p:cNvSpPr>
          <p:nvPr>
            <p:ph idx="1"/>
          </p:nvPr>
        </p:nvSpPr>
        <p:spPr>
          <a:xfrm>
            <a:off x="1295401" y="872197"/>
            <a:ext cx="9601196" cy="5003671"/>
          </a:xfrm>
        </p:spPr>
        <p:txBody>
          <a:bodyPr>
            <a:normAutofit/>
          </a:bodyPr>
          <a:lstStyle/>
          <a:p>
            <a:pPr marL="0" indent="0">
              <a:buNone/>
            </a:pPr>
            <a:r>
              <a:rPr lang="uk-UA" dirty="0"/>
              <a:t>Форми пізнання світу:</a:t>
            </a:r>
          </a:p>
          <a:p>
            <a:pPr lvl="0"/>
            <a:r>
              <a:rPr lang="uk-UA" dirty="0"/>
              <a:t>що я можу знати?</a:t>
            </a:r>
          </a:p>
          <a:p>
            <a:pPr lvl="0"/>
            <a:r>
              <a:rPr lang="uk-UA" dirty="0"/>
              <a:t>що я можу зробити?</a:t>
            </a:r>
          </a:p>
          <a:p>
            <a:pPr lvl="0"/>
            <a:r>
              <a:rPr lang="uk-UA" dirty="0"/>
              <a:t>навіщо мені це потрібно?</a:t>
            </a:r>
          </a:p>
          <a:p>
            <a:pPr marL="0" indent="0">
              <a:buNone/>
            </a:pPr>
            <a:r>
              <a:rPr lang="uk-UA" dirty="0"/>
              <a:t>Відповідно цим формам відповідають 3 види знань:</a:t>
            </a:r>
          </a:p>
          <a:p>
            <a:pPr lvl="0"/>
            <a:r>
              <a:rPr lang="uk-UA" dirty="0"/>
              <a:t>Онтологія – це вчення про першооснови буття.</a:t>
            </a:r>
          </a:p>
          <a:p>
            <a:pPr lvl="0"/>
            <a:r>
              <a:rPr lang="uk-UA" dirty="0"/>
              <a:t>Методологія – вивчає знання і наукову діяльність.</a:t>
            </a:r>
          </a:p>
          <a:p>
            <a:pPr lvl="0"/>
            <a:r>
              <a:rPr lang="uk-UA" dirty="0"/>
              <a:t>Гносеологія – теорія пізнання, яка досліджує закономірності процесу пізнання.</a:t>
            </a:r>
          </a:p>
          <a:p>
            <a:endParaRPr lang="uk-UA" dirty="0"/>
          </a:p>
        </p:txBody>
      </p:sp>
    </p:spTree>
    <p:extLst>
      <p:ext uri="{BB962C8B-B14F-4D97-AF65-F5344CB8AC3E}">
        <p14:creationId xmlns:p14="http://schemas.microsoft.com/office/powerpoint/2010/main" val="38477236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9C57C30-C144-49FA-8AD9-8D52B559AD3B}"/>
              </a:ext>
            </a:extLst>
          </p:cNvPr>
          <p:cNvSpPr>
            <a:spLocks noGrp="1"/>
          </p:cNvSpPr>
          <p:nvPr>
            <p:ph type="title"/>
          </p:nvPr>
        </p:nvSpPr>
        <p:spPr/>
        <p:txBody>
          <a:bodyPr>
            <a:noAutofit/>
          </a:bodyPr>
          <a:lstStyle/>
          <a:p>
            <a:r>
              <a:rPr lang="uk-UA" sz="2400" b="1" dirty="0"/>
              <a:t>Істина </a:t>
            </a:r>
            <a:r>
              <a:rPr lang="uk-UA" sz="2400" dirty="0"/>
              <a:t>– адекватна інформація про об’єкт (ним може бути і сам суб’єкт), отримана завдяки його чуттєвому чи інтелектуальному осягненню або завдяки свідченню (повідомленню) про нього. </a:t>
            </a:r>
          </a:p>
        </p:txBody>
      </p:sp>
      <p:sp>
        <p:nvSpPr>
          <p:cNvPr id="3" name="Объект 2">
            <a:extLst>
              <a:ext uri="{FF2B5EF4-FFF2-40B4-BE49-F238E27FC236}">
                <a16:creationId xmlns:a16="http://schemas.microsoft.com/office/drawing/2014/main" id="{305A6752-99BD-49E5-BDA2-9092152740C3}"/>
              </a:ext>
            </a:extLst>
          </p:cNvPr>
          <p:cNvSpPr>
            <a:spLocks noGrp="1"/>
          </p:cNvSpPr>
          <p:nvPr>
            <p:ph idx="1"/>
          </p:nvPr>
        </p:nvSpPr>
        <p:spPr/>
        <p:txBody>
          <a:bodyPr>
            <a:normAutofit lnSpcReduction="10000"/>
          </a:bodyPr>
          <a:lstStyle/>
          <a:p>
            <a:pPr marL="0" indent="0">
              <a:buNone/>
            </a:pPr>
            <a:r>
              <a:rPr lang="uk-UA" dirty="0"/>
              <a:t>В межах концепцій про пізнання, вирізняють такі концепції істини:</a:t>
            </a:r>
          </a:p>
          <a:p>
            <a:r>
              <a:rPr lang="uk-UA" dirty="0" err="1"/>
              <a:t>Кореспондентна</a:t>
            </a:r>
            <a:r>
              <a:rPr lang="uk-UA" dirty="0"/>
              <a:t> – описує відповідність думки та висловлювання дійсному. </a:t>
            </a:r>
          </a:p>
          <a:p>
            <a:r>
              <a:rPr lang="uk-UA" dirty="0"/>
              <a:t>Когерентна – описує узгодженість елементів, знань істини як систематизованих та доведених. </a:t>
            </a:r>
          </a:p>
          <a:p>
            <a:r>
              <a:rPr lang="uk-UA" dirty="0" err="1"/>
              <a:t>Прагматиська</a:t>
            </a:r>
            <a:r>
              <a:rPr lang="uk-UA" dirty="0"/>
              <a:t> – полягає в практичній корисності та ефективності чого-небудь. Тобто, істинність знань перевіряється успіхом у певній діяльності.</a:t>
            </a:r>
          </a:p>
        </p:txBody>
      </p:sp>
    </p:spTree>
    <p:extLst>
      <p:ext uri="{BB962C8B-B14F-4D97-AF65-F5344CB8AC3E}">
        <p14:creationId xmlns:p14="http://schemas.microsoft.com/office/powerpoint/2010/main" val="38205017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65F0C478-54B5-4C5D-9092-4EE73AD657B0}"/>
              </a:ext>
            </a:extLst>
          </p:cNvPr>
          <p:cNvSpPr>
            <a:spLocks noGrp="1"/>
          </p:cNvSpPr>
          <p:nvPr>
            <p:ph idx="1"/>
          </p:nvPr>
        </p:nvSpPr>
        <p:spPr>
          <a:xfrm>
            <a:off x="1295401" y="689317"/>
            <a:ext cx="9601196" cy="5186551"/>
          </a:xfrm>
        </p:spPr>
        <p:txBody>
          <a:bodyPr/>
          <a:lstStyle/>
          <a:p>
            <a:r>
              <a:rPr lang="uk-UA" dirty="0"/>
              <a:t>Систематична – визначає істинність кореспондент них положень в межах метамови (напр.. А —&gt;В).</a:t>
            </a:r>
          </a:p>
          <a:p>
            <a:r>
              <a:rPr lang="uk-UA" dirty="0" err="1"/>
              <a:t>Операціональна</a:t>
            </a:r>
            <a:r>
              <a:rPr lang="uk-UA" dirty="0"/>
              <a:t> – виражає (визнає) за істину наслідки вимірювання (дані експериментів).</a:t>
            </a:r>
          </a:p>
          <a:p>
            <a:pPr marL="0" indent="0">
              <a:buNone/>
            </a:pPr>
            <a:endParaRPr lang="uk-UA" dirty="0"/>
          </a:p>
          <a:p>
            <a:pPr marL="0" indent="0">
              <a:buNone/>
            </a:pPr>
            <a:r>
              <a:rPr lang="uk-UA" dirty="0"/>
              <a:t>Перші три концепції визначають істину як таку, що завжди є конкретною, вона пов’язана з конкретними умовами місця й часу. Останні дві, означують істину як таку, що не існує, а створюється.</a:t>
            </a:r>
          </a:p>
          <a:p>
            <a:pPr marL="0" indent="0">
              <a:buNone/>
            </a:pPr>
            <a:endParaRPr lang="uk-UA" dirty="0"/>
          </a:p>
        </p:txBody>
      </p:sp>
    </p:spTree>
    <p:extLst>
      <p:ext uri="{BB962C8B-B14F-4D97-AF65-F5344CB8AC3E}">
        <p14:creationId xmlns:p14="http://schemas.microsoft.com/office/powerpoint/2010/main" val="470460323"/>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Натуральные материалы">
  <a:themeElements>
    <a:clrScheme name="Натуральные материалы">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Натуральные материалы">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Натуральные материалы">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24</TotalTime>
  <Words>1613</Words>
  <Application>Microsoft Office PowerPoint</Application>
  <PresentationFormat>Широкоэкранный</PresentationFormat>
  <Paragraphs>65</Paragraphs>
  <Slides>19</Slides>
  <Notes>0</Notes>
  <HiddenSlides>0</HiddenSlides>
  <MMClips>0</MMClips>
  <ScaleCrop>false</ScaleCrop>
  <HeadingPairs>
    <vt:vector size="6" baseType="variant">
      <vt:variant>
        <vt:lpstr>Использованные шрифты</vt:lpstr>
      </vt:variant>
      <vt:variant>
        <vt:i4>2</vt:i4>
      </vt:variant>
      <vt:variant>
        <vt:lpstr>Тема</vt:lpstr>
      </vt:variant>
      <vt:variant>
        <vt:i4>1</vt:i4>
      </vt:variant>
      <vt:variant>
        <vt:lpstr>Заголовки слайдов</vt:lpstr>
      </vt:variant>
      <vt:variant>
        <vt:i4>19</vt:i4>
      </vt:variant>
    </vt:vector>
  </HeadingPairs>
  <TitlesOfParts>
    <vt:vector size="22" baseType="lpstr">
      <vt:lpstr>Arial</vt:lpstr>
      <vt:lpstr>Garamond</vt:lpstr>
      <vt:lpstr>Натуральные материалы</vt:lpstr>
      <vt:lpstr>1. Епістемологія: основні проблеми теорії пізнання</vt:lpstr>
      <vt:lpstr>Термін "епістемологія" походить від давньогрецького слова episteme (знання). Ця частина філософії вивчає загальні риси процесу пізнання і його результат - знання. </vt:lpstr>
      <vt:lpstr>Презентация PowerPoint</vt:lpstr>
      <vt:lpstr>Будь-яке знання є поєднанням двох протилежних сторін – чуттєвого і раціонального, які не можливі одне без одного.</vt:lpstr>
      <vt:lpstr>Презентация PowerPoint</vt:lpstr>
      <vt:lpstr>Основою форм мислення є поняття, судження та умовивід.</vt:lpstr>
      <vt:lpstr>Презентация PowerPoint</vt:lpstr>
      <vt:lpstr>Істина – адекватна інформація про об’єкт (ним може бути і сам суб’єкт), отримана завдяки його чуттєвому чи інтелектуальному осягненню або завдяки свідченню (повідомленню) про нього. </vt:lpstr>
      <vt:lpstr>Презентация PowerPoint</vt:lpstr>
      <vt:lpstr>Презентация PowerPoint</vt:lpstr>
      <vt:lpstr>Презентация PowerPoint</vt:lpstr>
      <vt:lpstr>Структура наукового пізнання:</vt:lpstr>
      <vt:lpstr>Рівні наукового пізнання: Наукове пізнання – це процес (система знань), який розвивається і охоплює два рівні – емпіричний та теоретичний. Емпіричний і теоретичний рівні пізнання відрізняються за предметом, засобом і методом дослідження. </vt:lpstr>
      <vt:lpstr>Внутрішня структура емпіричного та теоретичного рівнів. </vt:lpstr>
      <vt:lpstr>Структурними компонентами теоретичного пізнання є проблема, гіпотеза, теорія, які є вузловими ланками побудови й розвитку знання.</vt:lpstr>
      <vt:lpstr>Методи наукового пізнання</vt:lpstr>
      <vt:lpstr>Презентация PowerPoint</vt:lpstr>
      <vt:lpstr>Презентация PowerPoint</vt:lpstr>
      <vt:lpstr>Дякую за увагу!</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 Епістемологія: основні проблеми теорії пізнання</dc:title>
  <dc:creator>Пользователь</dc:creator>
  <cp:lastModifiedBy>Пользователь</cp:lastModifiedBy>
  <cp:revision>4</cp:revision>
  <dcterms:created xsi:type="dcterms:W3CDTF">2020-11-12T11:55:29Z</dcterms:created>
  <dcterms:modified xsi:type="dcterms:W3CDTF">2020-11-12T12:19:43Z</dcterms:modified>
</cp:coreProperties>
</file>