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4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740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014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97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0267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07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4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49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95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7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4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062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05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962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0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896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1182D3-129B-487E-A8B6-9B818A07B865}" type="datetimeFigureOut">
              <a:rPr lang="uk-UA" smtClean="0"/>
              <a:t>28.09.2020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16FF07-98AE-48E1-AB71-22DCEE19F01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31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CC9E0-685B-401E-9D73-74B54C753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1195626"/>
          </a:xfrm>
        </p:spPr>
        <p:txBody>
          <a:bodyPr/>
          <a:lstStyle/>
          <a:p>
            <a:r>
              <a:rPr lang="uk-UA" dirty="0"/>
              <a:t>Філософія Нового часу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CEABFD-0E40-4C54-B36D-067E301F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64592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uk-UA" sz="2400" dirty="0"/>
              <a:t>1</a:t>
            </a:r>
            <a:r>
              <a:rPr lang="en-US" sz="2400"/>
              <a:t>7</a:t>
            </a:r>
            <a:r>
              <a:rPr lang="uk-UA" sz="2400"/>
              <a:t> </a:t>
            </a:r>
            <a:r>
              <a:rPr lang="uk-UA" sz="2400" dirty="0"/>
              <a:t>ст.: проблема розробки методів, шляхів і прийомів дослідження природи</a:t>
            </a:r>
          </a:p>
          <a:p>
            <a:pPr marL="342900" indent="-342900" algn="l">
              <a:buFontTx/>
              <a:buChar char="-"/>
            </a:pPr>
            <a:r>
              <a:rPr lang="uk-UA" sz="2400" dirty="0"/>
              <a:t>Емпіризм</a:t>
            </a:r>
          </a:p>
          <a:p>
            <a:pPr marL="342900" indent="-342900" algn="l">
              <a:buFontTx/>
              <a:buChar char="-"/>
            </a:pPr>
            <a:r>
              <a:rPr lang="uk-UA" sz="2400" dirty="0"/>
              <a:t>Раціоналізм</a:t>
            </a:r>
          </a:p>
        </p:txBody>
      </p:sp>
    </p:spTree>
    <p:extLst>
      <p:ext uri="{BB962C8B-B14F-4D97-AF65-F5344CB8AC3E}">
        <p14:creationId xmlns:p14="http://schemas.microsoft.com/office/powerpoint/2010/main" val="4253667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3E3AF6-8700-4D0D-9183-EF136FFA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73724"/>
            <a:ext cx="9601196" cy="942534"/>
          </a:xfrm>
        </p:spPr>
        <p:txBody>
          <a:bodyPr/>
          <a:lstStyle/>
          <a:p>
            <a:r>
              <a:rPr lang="uk-UA" dirty="0"/>
              <a:t>Бенедикт Спіноза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13925-85A7-4F6E-ABC8-0790845A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16258"/>
            <a:ext cx="9601196" cy="4159610"/>
          </a:xfrm>
        </p:spPr>
        <p:txBody>
          <a:bodyPr/>
          <a:lstStyle/>
          <a:p>
            <a:r>
              <a:rPr lang="uk-UA" dirty="0"/>
              <a:t>«Про Бога і людину та її щастя», «Богословсько-політичний трактат», «Трактат про удосконалення розуму», «Етика»</a:t>
            </a:r>
          </a:p>
          <a:p>
            <a:r>
              <a:rPr lang="uk-UA" dirty="0"/>
              <a:t>Вчення про єдину субстанцію – природу;</a:t>
            </a:r>
          </a:p>
          <a:p>
            <a:r>
              <a:rPr lang="uk-UA" dirty="0"/>
              <a:t>Пантеїзм;</a:t>
            </a:r>
          </a:p>
          <a:p>
            <a:r>
              <a:rPr lang="uk-UA" dirty="0"/>
              <a:t>Найвища форма пізнання – інтуїція - </a:t>
            </a:r>
            <a:r>
              <a:rPr lang="ru-RU" dirty="0"/>
              <a:t>своєрідний прискорений умовивід, виражений в особливій формі, що відображає необхідну нам інформацію про сам предмет дослідження</a:t>
            </a:r>
            <a:endParaRPr lang="uk-UA" dirty="0"/>
          </a:p>
          <a:p>
            <a:r>
              <a:rPr lang="uk-UA" dirty="0"/>
              <a:t>Критерій істини – чіткість.</a:t>
            </a:r>
          </a:p>
        </p:txBody>
      </p:sp>
    </p:spTree>
    <p:extLst>
      <p:ext uri="{BB962C8B-B14F-4D97-AF65-F5344CB8AC3E}">
        <p14:creationId xmlns:p14="http://schemas.microsoft.com/office/powerpoint/2010/main" val="85597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EE93B-537C-47C3-9F20-6F8797A8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01858"/>
            <a:ext cx="9601196" cy="703385"/>
          </a:xfrm>
        </p:spPr>
        <p:txBody>
          <a:bodyPr>
            <a:normAutofit fontScale="90000"/>
          </a:bodyPr>
          <a:lstStyle/>
          <a:p>
            <a:r>
              <a:rPr lang="uk-UA" dirty="0"/>
              <a:t>Готфрід Вільгельм Лейбніц (Ляйбніц)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746BA-0B03-4DDE-808F-A52848D9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45921"/>
            <a:ext cx="9601196" cy="4023359"/>
          </a:xfrm>
        </p:spPr>
        <p:txBody>
          <a:bodyPr/>
          <a:lstStyle/>
          <a:p>
            <a:r>
              <a:rPr lang="uk-UA" dirty="0"/>
              <a:t>«Міркування про метафізику», «Нова система природи», « Нові досліди про людське розуміння», «Теодицея»;</a:t>
            </a:r>
          </a:p>
          <a:p>
            <a:r>
              <a:rPr lang="uk-UA" dirty="0"/>
              <a:t>Вчення про монади – неподільна духовна субстанція;</a:t>
            </a:r>
          </a:p>
          <a:p>
            <a:r>
              <a:rPr lang="uk-UA" dirty="0"/>
              <a:t>Прагнув знайти компроміс між раціоналізмом і сенсуалізмом;</a:t>
            </a:r>
          </a:p>
          <a:p>
            <a:r>
              <a:rPr lang="uk-UA" dirty="0"/>
              <a:t>«</a:t>
            </a:r>
            <a:r>
              <a:rPr lang="ru-RU" dirty="0"/>
              <a:t>немає нічого в розумі, чого б раніше не було в почуттях… крім самого розуму (який не можна вивести з ніяких почуттів)».</a:t>
            </a:r>
          </a:p>
          <a:p>
            <a:pPr marL="0" indent="0" algn="ctr">
              <a:buNone/>
            </a:pP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0459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50544-D431-4433-BA48-0F249102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267505"/>
          </a:xfrm>
        </p:spPr>
        <p:txBody>
          <a:bodyPr>
            <a:normAutofit/>
          </a:bodyPr>
          <a:lstStyle/>
          <a:p>
            <a:r>
              <a:rPr lang="uk-UA" sz="5400" dirty="0"/>
              <a:t>Дякую за увагу!</a:t>
            </a:r>
            <a:br>
              <a:rPr lang="uk-UA" sz="5400" dirty="0"/>
            </a:br>
            <a:endParaRPr lang="uk-UA" sz="5400" dirty="0"/>
          </a:p>
        </p:txBody>
      </p:sp>
    </p:spTree>
    <p:extLst>
      <p:ext uri="{BB962C8B-B14F-4D97-AF65-F5344CB8AC3E}">
        <p14:creationId xmlns:p14="http://schemas.microsoft.com/office/powerpoint/2010/main" val="325250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2AE99C-92EC-40C0-B394-6F3BFE66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b="1" u="sng" dirty="0"/>
              <a:t>Емпіризм:</a:t>
            </a:r>
            <a:br>
              <a:rPr lang="uk-UA" sz="3200" dirty="0"/>
            </a:br>
            <a:r>
              <a:rPr lang="uk-UA" sz="3200" dirty="0"/>
              <a:t>єдине джерело пізнання чуттєвий досвід (процес пізнання починається з відчуттів)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ED8422-7B98-42A2-ABB1-E3F0BCB8D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Ф.Бекон</a:t>
            </a:r>
          </a:p>
          <a:p>
            <a:r>
              <a:rPr lang="uk-UA" dirty="0"/>
              <a:t>Т.Гоббс</a:t>
            </a:r>
          </a:p>
          <a:p>
            <a:r>
              <a:rPr lang="uk-UA" dirty="0"/>
              <a:t>Дж.Локк</a:t>
            </a:r>
          </a:p>
          <a:p>
            <a:pPr marL="0" indent="0">
              <a:buNone/>
            </a:pPr>
            <a:r>
              <a:rPr lang="uk-UA" dirty="0"/>
              <a:t>Емпірико-сенсуалістична гносеологія:</a:t>
            </a:r>
          </a:p>
          <a:p>
            <a:r>
              <a:rPr lang="uk-UA" dirty="0"/>
              <a:t>Дж.Берклі</a:t>
            </a:r>
          </a:p>
          <a:p>
            <a:r>
              <a:rPr lang="uk-UA" dirty="0"/>
              <a:t>Д.Юм</a:t>
            </a:r>
          </a:p>
        </p:txBody>
      </p:sp>
    </p:spTree>
    <p:extLst>
      <p:ext uri="{BB962C8B-B14F-4D97-AF65-F5344CB8AC3E}">
        <p14:creationId xmlns:p14="http://schemas.microsoft.com/office/powerpoint/2010/main" val="85939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AEF08-537E-462F-B6E4-4D31B0A8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523111"/>
          </a:xfrm>
        </p:spPr>
        <p:txBody>
          <a:bodyPr>
            <a:normAutofit fontScale="90000"/>
          </a:bodyPr>
          <a:lstStyle/>
          <a:p>
            <a:r>
              <a:rPr lang="uk-UA" dirty="0"/>
              <a:t>Френсіс Бекон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D95A6-2EEC-4573-AEBA-E2063DA0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59988"/>
            <a:ext cx="9601196" cy="4656406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«Досліди або повчання моральні і політичні», «Новий Органон», «Про гідність і примноження наук», «Нова Атлантида» (видана посмертно).</a:t>
            </a:r>
          </a:p>
          <a:p>
            <a:r>
              <a:rPr lang="uk-UA" dirty="0"/>
              <a:t>Розробляє індуктивний метод: </a:t>
            </a:r>
            <a:r>
              <a:rPr lang="ru-RU" b="1" dirty="0"/>
              <a:t>індукція</a:t>
            </a:r>
            <a:r>
              <a:rPr lang="ru-RU" dirty="0"/>
              <a:t> – це рух від одиничного до загального, від досвіду до фактів – до їх узагальнення та </a:t>
            </a:r>
            <a:r>
              <a:rPr lang="uk-UA" dirty="0"/>
              <a:t>висновків;</a:t>
            </a:r>
          </a:p>
          <a:p>
            <a:r>
              <a:rPr lang="uk-UA" dirty="0"/>
              <a:t>Помилкові судження («ідоли»):</a:t>
            </a:r>
          </a:p>
          <a:p>
            <a:pPr>
              <a:buFontTx/>
              <a:buChar char="-"/>
            </a:pPr>
            <a:r>
              <a:rPr lang="uk-UA" dirty="0"/>
              <a:t>Ідоли роду – </a:t>
            </a:r>
            <a:r>
              <a:rPr lang="ru-RU" dirty="0"/>
              <a:t>це хибні уявлення про світ, притаманні цілому людському роду, через недосконалість людського розуму;</a:t>
            </a:r>
          </a:p>
          <a:p>
            <a:pPr>
              <a:buFontTx/>
              <a:buChar char="-"/>
            </a:pPr>
            <a:r>
              <a:rPr lang="ru-RU" dirty="0"/>
              <a:t>Ідоли печери </a:t>
            </a:r>
            <a:r>
              <a:rPr lang="uk-UA" dirty="0"/>
              <a:t>- це спотворені уявлення про дійсність, пов'язані з суб'єктивністю сприйняття довкілля;</a:t>
            </a:r>
          </a:p>
          <a:p>
            <a:pPr>
              <a:buFontTx/>
              <a:buChar char="-"/>
            </a:pPr>
            <a:r>
              <a:rPr lang="uk-UA" dirty="0"/>
              <a:t>Ідоли площі - перешкоди, що виникають внаслідок спілкування між людьми;</a:t>
            </a:r>
          </a:p>
          <a:p>
            <a:pPr>
              <a:buFontTx/>
              <a:buChar char="-"/>
            </a:pPr>
            <a:r>
              <a:rPr lang="uk-UA" dirty="0"/>
              <a:t>Ідоли театру – перешкоди, породжені вірою в авторитети, стародавні традиції, хибні думки, </a:t>
            </a:r>
            <a:r>
              <a:rPr lang="ru-RU" dirty="0"/>
              <a:t>виникають внаслідок некритичного запозичення ідей.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738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164B9-1CB6-4430-B549-5A712361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31520"/>
          </a:xfrm>
        </p:spPr>
        <p:txBody>
          <a:bodyPr>
            <a:normAutofit fontScale="90000"/>
          </a:bodyPr>
          <a:lstStyle/>
          <a:p>
            <a:r>
              <a:rPr lang="uk-UA" dirty="0"/>
              <a:t>Томас Гоббс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8B2DD3-EA07-4BA7-BBE1-2184C3E16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13206"/>
            <a:ext cx="9601196" cy="3962662"/>
          </a:xfrm>
        </p:spPr>
        <p:txBody>
          <a:bodyPr/>
          <a:lstStyle/>
          <a:p>
            <a:r>
              <a:rPr lang="uk-UA" dirty="0"/>
              <a:t>«Левіафан», «Про тіло», «Про людину».</a:t>
            </a:r>
          </a:p>
          <a:p>
            <a:r>
              <a:rPr lang="uk-UA" dirty="0"/>
              <a:t>Створив картину механістичного світу, заперечив існування душі як особливої субстанції тіла – механістичне розуміння людини;</a:t>
            </a:r>
          </a:p>
          <a:p>
            <a:r>
              <a:rPr lang="uk-UA" dirty="0"/>
              <a:t>Проблема наукового розуміння суспільства, держави, права, релігійної віротерпимості;</a:t>
            </a:r>
          </a:p>
          <a:p>
            <a:r>
              <a:rPr lang="uk-UA" dirty="0"/>
              <a:t>Людське суспільство: природне («війна всіх проти всіх», «людина людині - вовк) і громадянське.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502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DDD24-DBD3-481B-B0BE-D7E7AE65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29994"/>
            <a:ext cx="9601196" cy="759655"/>
          </a:xfrm>
        </p:spPr>
        <p:txBody>
          <a:bodyPr>
            <a:normAutofit fontScale="90000"/>
          </a:bodyPr>
          <a:lstStyle/>
          <a:p>
            <a:r>
              <a:rPr lang="uk-UA" dirty="0"/>
              <a:t>Джон Локк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8FD58C-7BD5-48AC-94E0-D4332145E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16258"/>
            <a:ext cx="9601196" cy="4159610"/>
          </a:xfrm>
        </p:spPr>
        <p:txBody>
          <a:bodyPr/>
          <a:lstStyle/>
          <a:p>
            <a:r>
              <a:rPr lang="uk-UA" dirty="0"/>
              <a:t>«Дослід про людське розуміння», «Два трактати про державне правління», «Думки про виховання», «Розумність християнства».</a:t>
            </a:r>
          </a:p>
          <a:p>
            <a:r>
              <a:rPr lang="uk-UA" dirty="0"/>
              <a:t>Критика вчення про вроджені ідеї;</a:t>
            </a:r>
          </a:p>
          <a:p>
            <a:r>
              <a:rPr lang="uk-UA" dirty="0"/>
              <a:t>Знання походить з досвіту: зовнішнього (відчуттів), внутрішнього (рефлексії);</a:t>
            </a:r>
          </a:p>
          <a:p>
            <a:r>
              <a:rPr lang="uk-UA" dirty="0"/>
              <a:t>Ідея відчуттів: первинні якості (густина, протяжність, фігура, рух…), вторинні якості (колір, запах, смак, звук…);</a:t>
            </a:r>
          </a:p>
          <a:p>
            <a:r>
              <a:rPr lang="uk-UA" dirty="0"/>
              <a:t>Вперше висуває принципи поділу влади на законодавчу, виконавчу та федеративну.</a:t>
            </a:r>
          </a:p>
        </p:txBody>
      </p:sp>
    </p:spTree>
    <p:extLst>
      <p:ext uri="{BB962C8B-B14F-4D97-AF65-F5344CB8AC3E}">
        <p14:creationId xmlns:p14="http://schemas.microsoft.com/office/powerpoint/2010/main" val="272162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4558A-FBA9-4FAF-B2F6-649E2C9DE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17006"/>
          </a:xfrm>
        </p:spPr>
        <p:txBody>
          <a:bodyPr>
            <a:normAutofit fontScale="90000"/>
          </a:bodyPr>
          <a:lstStyle/>
          <a:p>
            <a:r>
              <a:rPr lang="uk-UA" dirty="0"/>
              <a:t>Емпірико-сенсуалістична гносеологія</a:t>
            </a:r>
            <a:br>
              <a:rPr lang="uk-UA" dirty="0"/>
            </a:br>
            <a:r>
              <a:rPr lang="uk-UA" dirty="0"/>
              <a:t>Джордж Берклі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7335E-6846-4359-AE1D-90848F8F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"Досвід нової теорії зору", "Трактат про принципи людського знання", "Три діалоги між Пласом та Філонусом", "Теорія зору чи зорової мови, захищена і роз’яснена", "Алкіфрон, чи дрібний філософ", "Сейріс".</a:t>
            </a:r>
          </a:p>
          <a:p>
            <a:r>
              <a:rPr lang="uk-UA" dirty="0"/>
              <a:t>Засновник суб’єктивного ідеалізму: ототожнював властивості речей з відчуттями цих властивостей;</a:t>
            </a:r>
          </a:p>
          <a:p>
            <a:r>
              <a:rPr lang="ru-RU" dirty="0"/>
              <a:t>"Існувати, значить бути у сприйнятті (Існувати – означає сприйматися почуттями)".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3680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3A5B0-E0FF-4EE3-ACFA-1BD40DEF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Давид (Девід) Юм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6F478-7376-4744-B5F1-B9782D888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"Трактат про людську природу ", однак славу йому принесли "Есе" та 8-томна "Історія Англії«</a:t>
            </a:r>
          </a:p>
          <a:p>
            <a:r>
              <a:rPr lang="ru-RU" dirty="0"/>
              <a:t> Скептик, агностик;</a:t>
            </a:r>
          </a:p>
          <a:p>
            <a:r>
              <a:rPr lang="uk-UA" dirty="0"/>
              <a:t>Основою знань є відчуття, і все що ми знаємо та можемо знати – це зміст наших відчуттів.</a:t>
            </a:r>
          </a:p>
          <a:p>
            <a:r>
              <a:rPr lang="uk-UA" dirty="0"/>
              <a:t> Вроджених ідей - неможливі, оскільки ідеї можливі лише як похідні вражень.</a:t>
            </a:r>
          </a:p>
        </p:txBody>
      </p:sp>
    </p:spTree>
    <p:extLst>
      <p:ext uri="{BB962C8B-B14F-4D97-AF65-F5344CB8AC3E}">
        <p14:creationId xmlns:p14="http://schemas.microsoft.com/office/powerpoint/2010/main" val="5820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B8D01-2AA1-4101-B7CD-472FFFF0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31520"/>
            <a:ext cx="9601196" cy="1523737"/>
          </a:xfrm>
        </p:spPr>
        <p:txBody>
          <a:bodyPr>
            <a:noAutofit/>
          </a:bodyPr>
          <a:lstStyle/>
          <a:p>
            <a:r>
              <a:rPr lang="uk-UA" sz="3200" b="1" u="sng" dirty="0"/>
              <a:t>Раціоналізм:</a:t>
            </a:r>
            <a:br>
              <a:rPr lang="uk-UA" sz="3200" dirty="0"/>
            </a:br>
            <a:r>
              <a:rPr lang="uk-UA" sz="3200" dirty="0"/>
              <a:t>єдине джерело пізнання розум (чуттєвий досвід не може забезпечити достовірність і загальне знання)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FBC5D4-B940-4229-8A41-D6B30276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Р.Декарт</a:t>
            </a:r>
          </a:p>
          <a:p>
            <a:r>
              <a:rPr lang="uk-UA" dirty="0"/>
              <a:t>Б.Спіноза</a:t>
            </a:r>
          </a:p>
          <a:p>
            <a:r>
              <a:rPr lang="uk-UA" dirty="0"/>
              <a:t>Г.Лейбніц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7763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D3427-D57B-4C5C-BF11-0477B453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31521"/>
            <a:ext cx="9601196" cy="745588"/>
          </a:xfrm>
        </p:spPr>
        <p:txBody>
          <a:bodyPr>
            <a:normAutofit fontScale="90000"/>
          </a:bodyPr>
          <a:lstStyle/>
          <a:p>
            <a:r>
              <a:rPr lang="uk-UA" dirty="0"/>
              <a:t>Рене Декарт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D90B8C-E328-4BCC-AC28-53105A7C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45920"/>
            <a:ext cx="9601196" cy="4229948"/>
          </a:xfrm>
        </p:spPr>
        <p:txBody>
          <a:bodyPr/>
          <a:lstStyle/>
          <a:p>
            <a:r>
              <a:rPr lang="uk-UA" dirty="0"/>
              <a:t>«Міркування про метод», «Роздуми про першу філософію», «Засади філософії», «Пристрасті душі».</a:t>
            </a:r>
          </a:p>
          <a:p>
            <a:r>
              <a:rPr lang="uk-UA" dirty="0"/>
              <a:t>Дуалізм: існування двох незалежних одна від одної субстанцій – матеріальної і духовної;</a:t>
            </a:r>
          </a:p>
          <a:p>
            <a:r>
              <a:rPr lang="uk-UA" dirty="0"/>
              <a:t>Універсальний метод всіх наук – дедукція – це перехід від загального до окремого;</a:t>
            </a:r>
          </a:p>
          <a:p>
            <a:r>
              <a:rPr lang="uk-UA" dirty="0"/>
              <a:t>4 правила, які слід дотримуватися в процесі пізнання;</a:t>
            </a:r>
          </a:p>
          <a:p>
            <a:r>
              <a:rPr lang="uk-UA" dirty="0"/>
              <a:t>«Я мислю - отже існую».</a:t>
            </a:r>
          </a:p>
        </p:txBody>
      </p:sp>
    </p:spTree>
    <p:extLst>
      <p:ext uri="{BB962C8B-B14F-4D97-AF65-F5344CB8AC3E}">
        <p14:creationId xmlns:p14="http://schemas.microsoft.com/office/powerpoint/2010/main" val="2506182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648</Words>
  <Application>Microsoft Office PowerPoint</Application>
  <PresentationFormat>Широкоэкранный</PresentationFormat>
  <Paragraphs>61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Філософія Нового часу</vt:lpstr>
      <vt:lpstr>Емпіризм: єдине джерело пізнання чуттєвий досвід (процес пізнання починається з відчуттів)</vt:lpstr>
      <vt:lpstr>Френсіс Бекон</vt:lpstr>
      <vt:lpstr>Томас Гоббс</vt:lpstr>
      <vt:lpstr>Джон Локк</vt:lpstr>
      <vt:lpstr>Емпірико-сенсуалістична гносеологія Джордж Берклі</vt:lpstr>
      <vt:lpstr>Давид (Девід) Юм</vt:lpstr>
      <vt:lpstr>Раціоналізм: єдине джерело пізнання розум (чуттєвий досвід не може забезпечити достовірність і загальне знання)</vt:lpstr>
      <vt:lpstr>Рене Декарт</vt:lpstr>
      <vt:lpstr>Бенедикт Спіноза</vt:lpstr>
      <vt:lpstr>Готфрід Вільгельм Лейбніц (Ляйбніц)</vt:lpstr>
      <vt:lpstr>Дякую за увагу!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Філософія Нового часу</dc:title>
  <dc:creator>Пользователь</dc:creator>
  <cp:lastModifiedBy>Пользователь</cp:lastModifiedBy>
  <cp:revision>12</cp:revision>
  <dcterms:created xsi:type="dcterms:W3CDTF">2020-09-24T11:29:04Z</dcterms:created>
  <dcterms:modified xsi:type="dcterms:W3CDTF">2020-09-28T11:04:13Z</dcterms:modified>
</cp:coreProperties>
</file>