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4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12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750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720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6110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1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09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41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01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7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44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9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9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32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6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622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7FA657-FB13-4890-93B0-BC9A826B6448}" type="datetimeFigureOut">
              <a:rPr lang="uk-UA" smtClean="0"/>
              <a:t>09.03.2023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C7F943-C6EE-4C46-8C5B-C9945F2D8F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29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8F06C-4823-4822-B266-6E12AB77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99137"/>
            <a:ext cx="6815669" cy="2602523"/>
          </a:xfrm>
        </p:spPr>
        <p:txBody>
          <a:bodyPr/>
          <a:lstStyle/>
          <a:p>
            <a:r>
              <a:rPr lang="uk-UA" dirty="0"/>
              <a:t>Німецька класична філософія</a:t>
            </a:r>
            <a:br>
              <a:rPr lang="uk-UA" dirty="0"/>
            </a:br>
            <a:r>
              <a:rPr lang="uk-UA" dirty="0"/>
              <a:t>(</a:t>
            </a:r>
            <a:r>
              <a:rPr lang="uk-UA" sz="4400" dirty="0"/>
              <a:t>на межі 18-19 століть)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742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455C4-C6A7-40BC-875A-8F0867E0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07517"/>
          </a:xfrm>
        </p:spPr>
        <p:txBody>
          <a:bodyPr>
            <a:normAutofit fontScale="90000"/>
          </a:bodyPr>
          <a:lstStyle/>
          <a:p>
            <a:r>
              <a:rPr lang="uk-UA" dirty="0"/>
              <a:t>Основні надбання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99FEA-7865-4932-A56A-E0F4C127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02191"/>
            <a:ext cx="9601196" cy="4600135"/>
          </a:xfrm>
        </p:spPr>
        <p:txBody>
          <a:bodyPr>
            <a:normAutofit/>
          </a:bodyPr>
          <a:lstStyle/>
          <a:p>
            <a:r>
              <a:rPr lang="uk-UA" dirty="0"/>
              <a:t>Критика метафізичного методу та розробка власного діалектичного методу;</a:t>
            </a:r>
          </a:p>
          <a:p>
            <a:r>
              <a:rPr lang="uk-UA" dirty="0"/>
              <a:t>Виклав головні закони й категорії діалектики, побудував енциклопедію філософських наук;</a:t>
            </a:r>
          </a:p>
          <a:p>
            <a:r>
              <a:rPr lang="uk-UA" dirty="0"/>
              <a:t>Склав філософську систему: Феноменологія духу (опис циклу абсолютної ідеї), а саме стадії розвитку абсолютної ідеї:</a:t>
            </a:r>
          </a:p>
          <a:p>
            <a:pPr marL="457200" indent="-457200">
              <a:buAutoNum type="arabicPeriod"/>
            </a:pPr>
            <a:r>
              <a:rPr lang="uk-UA" dirty="0"/>
              <a:t>Природа  – «Філософія природи»</a:t>
            </a:r>
          </a:p>
          <a:p>
            <a:pPr marL="457200" indent="-457200">
              <a:buAutoNum type="arabicPeriod"/>
            </a:pPr>
            <a:r>
              <a:rPr lang="uk-UA" dirty="0"/>
              <a:t>Історія суспільства та особи     «Філософія історії»</a:t>
            </a:r>
          </a:p>
          <a:p>
            <a:pPr marL="457200" indent="-457200">
              <a:buAutoNum type="arabicPeriod"/>
            </a:pPr>
            <a:r>
              <a:rPr lang="uk-UA" dirty="0"/>
              <a:t>Дух (свідомість)     «Наука логіки»     «Філософія духу»     «Філософія релігії»     «Філософія права»    «Історія філософії»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B6C0467D-5A01-4BBB-965E-D5E281999AFF}"/>
              </a:ext>
            </a:extLst>
          </p:cNvPr>
          <p:cNvSpPr/>
          <p:nvPr/>
        </p:nvSpPr>
        <p:spPr>
          <a:xfrm>
            <a:off x="3066756" y="4360984"/>
            <a:ext cx="2391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E58BE2A3-8570-42D1-B3A4-B678C818951E}"/>
              </a:ext>
            </a:extLst>
          </p:cNvPr>
          <p:cNvSpPr/>
          <p:nvPr/>
        </p:nvSpPr>
        <p:spPr>
          <a:xfrm>
            <a:off x="5413716" y="4845616"/>
            <a:ext cx="2391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3C152D46-3F2E-44A3-AD22-B1FFD1DCBF99}"/>
              </a:ext>
            </a:extLst>
          </p:cNvPr>
          <p:cNvSpPr/>
          <p:nvPr/>
        </p:nvSpPr>
        <p:spPr>
          <a:xfrm>
            <a:off x="3880337" y="5391236"/>
            <a:ext cx="2391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8F098619-D4EB-4315-ADD7-FDB190683B81}"/>
              </a:ext>
            </a:extLst>
          </p:cNvPr>
          <p:cNvSpPr/>
          <p:nvPr/>
        </p:nvSpPr>
        <p:spPr>
          <a:xfrm>
            <a:off x="6095999" y="5391236"/>
            <a:ext cx="2391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6E844201-4F0D-4A38-B063-6D6339D48BB3}"/>
              </a:ext>
            </a:extLst>
          </p:cNvPr>
          <p:cNvSpPr/>
          <p:nvPr/>
        </p:nvSpPr>
        <p:spPr>
          <a:xfrm>
            <a:off x="8621150" y="5392849"/>
            <a:ext cx="2391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8A539E4-0E43-4E25-98DA-9CFE4C585AB0}"/>
              </a:ext>
            </a:extLst>
          </p:cNvPr>
          <p:cNvSpPr/>
          <p:nvPr/>
        </p:nvSpPr>
        <p:spPr>
          <a:xfrm>
            <a:off x="2772506" y="5696153"/>
            <a:ext cx="2391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BB276BA1-D592-432B-8421-C6DB0DCCC7FE}"/>
              </a:ext>
            </a:extLst>
          </p:cNvPr>
          <p:cNvSpPr/>
          <p:nvPr/>
        </p:nvSpPr>
        <p:spPr>
          <a:xfrm>
            <a:off x="5414887" y="5696153"/>
            <a:ext cx="23915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08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ADFC3-8E4F-43D9-9394-07649D6F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1182"/>
            <a:ext cx="9601196" cy="647113"/>
          </a:xfrm>
        </p:spPr>
        <p:txBody>
          <a:bodyPr>
            <a:normAutofit/>
          </a:bodyPr>
          <a:lstStyle/>
          <a:p>
            <a:r>
              <a:rPr lang="uk-UA" sz="3200" dirty="0"/>
              <a:t>Людвіг Андреас Фейєрбах (Фойєрбах)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1A07DF-4691-4DA1-BDC9-29747BA7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08295"/>
            <a:ext cx="9601196" cy="4888523"/>
          </a:xfrm>
        </p:spPr>
        <p:txBody>
          <a:bodyPr>
            <a:normAutofit/>
          </a:bodyPr>
          <a:lstStyle/>
          <a:p>
            <a:r>
              <a:rPr lang="uk-UA" dirty="0"/>
              <a:t>«До критики філософії Гегеля», «Сутність християнства», «Тези до реформування філософії», «Основні положення філософії майбутнього»</a:t>
            </a:r>
          </a:p>
          <a:p>
            <a:r>
              <a:rPr lang="uk-UA" dirty="0"/>
              <a:t>Основою філософії є вчення про природу.</a:t>
            </a:r>
          </a:p>
          <a:p>
            <a:r>
              <a:rPr lang="uk-UA" dirty="0"/>
              <a:t>Антропологічний матеріалізм: в центрі вчення про людину.</a:t>
            </a:r>
          </a:p>
          <a:p>
            <a:r>
              <a:rPr lang="uk-UA" dirty="0"/>
              <a:t>Антропологічний матеріалізм був метафізичним.</a:t>
            </a:r>
          </a:p>
          <a:p>
            <a:r>
              <a:rPr lang="uk-UA" dirty="0"/>
              <a:t>Сенсуалізм у теорії пізнання: чуттєве доповнюється раціональним і, навпаки.</a:t>
            </a:r>
          </a:p>
          <a:p>
            <a:r>
              <a:rPr lang="uk-UA" dirty="0"/>
              <a:t>Філософія мала атеїстичний характер.</a:t>
            </a:r>
          </a:p>
          <a:p>
            <a:r>
              <a:rPr lang="uk-UA" dirty="0"/>
              <a:t>Фейєрбах був ідеалістом.</a:t>
            </a:r>
          </a:p>
        </p:txBody>
      </p:sp>
    </p:spTree>
    <p:extLst>
      <p:ext uri="{BB962C8B-B14F-4D97-AF65-F5344CB8AC3E}">
        <p14:creationId xmlns:p14="http://schemas.microsoft.com/office/powerpoint/2010/main" val="13419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971ED-22B6-40EF-A7E7-105157FB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1182"/>
            <a:ext cx="9601196" cy="829993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Марксизм</a:t>
            </a:r>
            <a:br>
              <a:rPr lang="ru-RU" sz="4000" dirty="0"/>
            </a:br>
            <a:r>
              <a:rPr lang="ru-RU" sz="4000" dirty="0"/>
              <a:t>(К. Маркс, Ф. </a:t>
            </a:r>
            <a:r>
              <a:rPr lang="ru-RU" sz="4000" dirty="0" err="1"/>
              <a:t>Енгельс</a:t>
            </a:r>
            <a:r>
              <a:rPr lang="ru-RU" sz="4000" dirty="0"/>
              <a:t>)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9C949-AF5A-4190-BE2F-F378D4C6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77" y="1491175"/>
            <a:ext cx="9982197" cy="4867422"/>
          </a:xfrm>
        </p:spPr>
        <p:txBody>
          <a:bodyPr>
            <a:normAutofit/>
          </a:bodyPr>
          <a:lstStyle/>
          <a:p>
            <a:r>
              <a:rPr lang="uk-UA" dirty="0"/>
              <a:t>«Твори», «Капітал»….</a:t>
            </a:r>
          </a:p>
          <a:p>
            <a:r>
              <a:rPr lang="uk-UA" dirty="0"/>
              <a:t>Представники марксизму створили діалектичний матеріалізм.</a:t>
            </a:r>
          </a:p>
          <a:p>
            <a:r>
              <a:rPr lang="uk-UA" dirty="0"/>
              <a:t>Проблема формаційного підходу до розвитку суспільства;</a:t>
            </a:r>
          </a:p>
          <a:p>
            <a:r>
              <a:rPr lang="uk-UA" dirty="0"/>
              <a:t>Ідея взаємозв’язку суспільного буття і суспільної свідомості;</a:t>
            </a:r>
          </a:p>
          <a:p>
            <a:r>
              <a:rPr lang="uk-UA" dirty="0"/>
              <a:t>Виробництво – основа життя суспільства, в основі якого лежать економічні відносини.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dirty="0"/>
              <a:t>Утопічні ідеї: диктатура пролетаріату, безкласове суспільство …</a:t>
            </a:r>
          </a:p>
        </p:txBody>
      </p:sp>
    </p:spTree>
    <p:extLst>
      <p:ext uri="{BB962C8B-B14F-4D97-AF65-F5344CB8AC3E}">
        <p14:creationId xmlns:p14="http://schemas.microsoft.com/office/powerpoint/2010/main" val="196084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967F7-6F59-4AA6-B4FA-54BCF0E9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Моделі марксистської філософії сьогодні: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060FD-8DC1-4A54-A0BC-7CF0D4F7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uk-UA" dirty="0"/>
              <a:t>Автентичний марксизм;</a:t>
            </a:r>
          </a:p>
          <a:p>
            <a:pPr>
              <a:buFontTx/>
              <a:buChar char="-"/>
            </a:pPr>
            <a:r>
              <a:rPr lang="uk-UA" dirty="0"/>
              <a:t>Неомарксизм: переосмислення поглядів Маркса під впливом ідей фрейдизму, </a:t>
            </a:r>
            <a:r>
              <a:rPr lang="uk-UA" dirty="0" err="1"/>
              <a:t>екзистенціацізму</a:t>
            </a:r>
            <a:r>
              <a:rPr lang="uk-UA" dirty="0"/>
              <a:t> та інших;</a:t>
            </a:r>
          </a:p>
          <a:p>
            <a:pPr>
              <a:buFontTx/>
              <a:buChar char="-"/>
            </a:pPr>
            <a:r>
              <a:rPr lang="uk-UA" dirty="0"/>
              <a:t>Критика філософії Маркса;</a:t>
            </a:r>
          </a:p>
          <a:p>
            <a:pPr>
              <a:buFontTx/>
              <a:buChar char="-"/>
            </a:pPr>
            <a:r>
              <a:rPr lang="uk-UA" dirty="0"/>
              <a:t>Сталінізм: орієнтація на марксистські догми.</a:t>
            </a:r>
          </a:p>
          <a:p>
            <a:pPr>
              <a:buFontTx/>
              <a:buChar char="-"/>
            </a:pPr>
            <a:r>
              <a:rPr lang="uk-UA" dirty="0"/>
              <a:t>…..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540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5ACB1-9C8C-4EB8-8148-79CB5D2F5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955628"/>
          </a:xfrm>
        </p:spPr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414747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656CA5-9607-4129-AB5D-ECB3EF05D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44062"/>
            <a:ext cx="9601196" cy="5031806"/>
          </a:xfrm>
        </p:spPr>
        <p:txBody>
          <a:bodyPr/>
          <a:lstStyle/>
          <a:p>
            <a:r>
              <a:rPr lang="uk-UA" dirty="0"/>
              <a:t>Іммануїл Кант</a:t>
            </a:r>
          </a:p>
          <a:p>
            <a:r>
              <a:rPr lang="uk-UA" dirty="0"/>
              <a:t>Йоган Готліб Фіхте</a:t>
            </a:r>
          </a:p>
          <a:p>
            <a:r>
              <a:rPr lang="uk-UA" dirty="0"/>
              <a:t>Фрідріх Вільгельм Шеллінг</a:t>
            </a:r>
          </a:p>
          <a:p>
            <a:r>
              <a:rPr lang="uk-UA" dirty="0"/>
              <a:t>Георг Вільгельм Фрідріх Гегель</a:t>
            </a:r>
          </a:p>
          <a:p>
            <a:r>
              <a:rPr lang="uk-UA" dirty="0"/>
              <a:t>Людвіг Андреас Фейєрбах (Фойєрбах)</a:t>
            </a:r>
          </a:p>
          <a:p>
            <a:pPr marL="0" indent="0">
              <a:buNone/>
            </a:pPr>
            <a:r>
              <a:rPr lang="uk-UA" dirty="0"/>
              <a:t>Марксизм:</a:t>
            </a:r>
          </a:p>
          <a:p>
            <a:r>
              <a:rPr lang="uk-UA" dirty="0"/>
              <a:t>Карл Маркс</a:t>
            </a:r>
          </a:p>
          <a:p>
            <a:r>
              <a:rPr lang="uk-UA" dirty="0"/>
              <a:t>Фрідріх Енгельс</a:t>
            </a:r>
          </a:p>
          <a:p>
            <a:pPr marL="0" indent="0">
              <a:buNone/>
            </a:pP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806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88986-16FC-478C-81CF-188F201E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Загальні риси: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E5690-4BB4-4697-8742-E1AA8A92D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2853"/>
          </a:xfrm>
        </p:spPr>
        <p:txBody>
          <a:bodyPr>
            <a:normAutofit lnSpcReduction="10000"/>
          </a:bodyPr>
          <a:lstStyle/>
          <a:p>
            <a:r>
              <a:rPr lang="uk-UA" dirty="0"/>
              <a:t>Раціоналізм: переконання, що дійсність достатньо глибоко пізнати і переосмислити, щоб її виправдати;</a:t>
            </a:r>
          </a:p>
          <a:p>
            <a:r>
              <a:rPr lang="uk-UA" dirty="0"/>
              <a:t>Критика матеріалізму 18 століття за механіцизм;</a:t>
            </a:r>
          </a:p>
          <a:p>
            <a:r>
              <a:rPr lang="uk-UA" dirty="0"/>
              <a:t>Вироблення діалектичного методу;</a:t>
            </a:r>
          </a:p>
          <a:p>
            <a:r>
              <a:rPr lang="uk-UA" dirty="0"/>
              <a:t>Творча активність теоретичного мислення;</a:t>
            </a:r>
          </a:p>
          <a:p>
            <a:r>
              <a:rPr lang="uk-UA" dirty="0"/>
              <a:t>Розробка філософії історії та пошук підстав для періодизації історії;</a:t>
            </a:r>
          </a:p>
          <a:p>
            <a:r>
              <a:rPr lang="uk-UA" dirty="0"/>
              <a:t>Критика традиційної метафізики, спроба перетворити філософію на науку.</a:t>
            </a:r>
          </a:p>
        </p:txBody>
      </p:sp>
    </p:spTree>
    <p:extLst>
      <p:ext uri="{BB962C8B-B14F-4D97-AF65-F5344CB8AC3E}">
        <p14:creationId xmlns:p14="http://schemas.microsoft.com/office/powerpoint/2010/main" val="303649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B13B3-2440-47F1-B5E2-F712DB9F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1182"/>
            <a:ext cx="9601196" cy="689316"/>
          </a:xfrm>
        </p:spPr>
        <p:txBody>
          <a:bodyPr>
            <a:normAutofit/>
          </a:bodyPr>
          <a:lstStyle/>
          <a:p>
            <a:r>
              <a:rPr lang="uk-UA" sz="3600" dirty="0"/>
              <a:t>Іммануїл Кант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78B2BB-DC76-46BD-851E-9D14FE6F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50498"/>
            <a:ext cx="9601196" cy="4525370"/>
          </a:xfrm>
        </p:spPr>
        <p:txBody>
          <a:bodyPr/>
          <a:lstStyle/>
          <a:p>
            <a:r>
              <a:rPr lang="uk-UA" dirty="0"/>
              <a:t>«Всезагальна природна історія і теорія неба», «Критика чистого розуму», «Критика практичного розуму», «Критика здатності суджень», «Ідея всесвітньої історії».</a:t>
            </a:r>
          </a:p>
          <a:p>
            <a:r>
              <a:rPr lang="uk-UA" dirty="0"/>
              <a:t>Родоначальник німецької класичної філософії.</a:t>
            </a:r>
          </a:p>
          <a:p>
            <a:r>
              <a:rPr lang="uk-UA" dirty="0"/>
              <a:t>Три періоди творчості: докритичний, критичний, антропологічний.</a:t>
            </a:r>
          </a:p>
          <a:p>
            <a:r>
              <a:rPr lang="uk-UA" dirty="0"/>
              <a:t>Творець космогонічної гіпотези: Сонячна система є продуктом поступового охолодження газової туманності. Дві сили: тяжіння і відштовхування.</a:t>
            </a:r>
          </a:p>
          <a:p>
            <a:r>
              <a:rPr lang="uk-UA" dirty="0"/>
              <a:t>Ідея «коперніканського перевороту» у філософії: Кант проголосив, що пізнання та знання є результатом людської активності.</a:t>
            </a:r>
          </a:p>
        </p:txBody>
      </p:sp>
    </p:spTree>
    <p:extLst>
      <p:ext uri="{BB962C8B-B14F-4D97-AF65-F5344CB8AC3E}">
        <p14:creationId xmlns:p14="http://schemas.microsoft.com/office/powerpoint/2010/main" val="294811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9D18A-0E45-4AB7-AB60-9F27401B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Пізнання: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D32C64-AA20-4A92-B9DE-BBBE18FFB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Чуття: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EB4F0D-AF81-4E1A-ADCA-8AADE2820B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dirty="0"/>
              <a:t>Дають матеріали пізнання</a:t>
            </a:r>
          </a:p>
          <a:p>
            <a:r>
              <a:rPr lang="uk-UA" dirty="0"/>
              <a:t>Через чуття реальність надається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021E19-1B03-4FC1-8DD9-917BE2F07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chemeClr val="tx1"/>
                </a:solidFill>
              </a:rPr>
              <a:t>Розсудок: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7BEE6F-4EC9-4C23-B063-19516926C0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uk-UA" dirty="0"/>
              <a:t>Продукує форми пізнання</a:t>
            </a:r>
          </a:p>
          <a:p>
            <a:r>
              <a:rPr lang="uk-UA" dirty="0" err="1"/>
              <a:t>Розсудком</a:t>
            </a:r>
            <a:r>
              <a:rPr lang="uk-UA" dirty="0"/>
              <a:t> реальність мислиться</a:t>
            </a:r>
          </a:p>
        </p:txBody>
      </p:sp>
    </p:spTree>
    <p:extLst>
      <p:ext uri="{BB962C8B-B14F-4D97-AF65-F5344CB8AC3E}">
        <p14:creationId xmlns:p14="http://schemas.microsoft.com/office/powerpoint/2010/main" val="26818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F9A43D-461D-4C52-85B0-A44E5E55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73723"/>
            <a:ext cx="9601196" cy="5102145"/>
          </a:xfrm>
        </p:spPr>
        <p:txBody>
          <a:bodyPr/>
          <a:lstStyle/>
          <a:p>
            <a:r>
              <a:rPr lang="uk-UA" dirty="0"/>
              <a:t>В теорії пізнання: розкрив взаємозв’язок чуттєвого та раціонального в пізнанні; концепція трьох сходинок пізнання: чуттєве споглядання, розсудок та розум; відстоював агностицизм.</a:t>
            </a:r>
          </a:p>
          <a:p>
            <a:r>
              <a:rPr lang="uk-UA" dirty="0"/>
              <a:t>Категоричний імператив «Чини завжди так, щоб максима твоєї волі могла мати також і силу ..всезагального закону»: необхідний і загальнозначущий моральний закон практичного розуму.</a:t>
            </a:r>
          </a:p>
          <a:p>
            <a:r>
              <a:rPr lang="uk-UA" dirty="0"/>
              <a:t>У сфері естетики міркує, що таке мистецький смак.</a:t>
            </a:r>
          </a:p>
          <a:p>
            <a:r>
              <a:rPr lang="uk-UA" dirty="0"/>
              <a:t>Вважає, що в основі історичного процесу лежать природні потреби людини.</a:t>
            </a:r>
          </a:p>
        </p:txBody>
      </p:sp>
    </p:spTree>
    <p:extLst>
      <p:ext uri="{BB962C8B-B14F-4D97-AF65-F5344CB8AC3E}">
        <p14:creationId xmlns:p14="http://schemas.microsoft.com/office/powerpoint/2010/main" val="334661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83266-40AA-4293-95F5-77370023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3046"/>
            <a:ext cx="9601196" cy="900333"/>
          </a:xfrm>
        </p:spPr>
        <p:txBody>
          <a:bodyPr>
            <a:normAutofit/>
          </a:bodyPr>
          <a:lstStyle/>
          <a:p>
            <a:r>
              <a:rPr lang="uk-UA" dirty="0"/>
              <a:t>Йоган Готліб Фіхте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508AF-0178-4F56-989B-11C7FF01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33378"/>
            <a:ext cx="9601196" cy="4342489"/>
          </a:xfrm>
        </p:spPr>
        <p:txBody>
          <a:bodyPr>
            <a:normAutofit lnSpcReduction="10000"/>
          </a:bodyPr>
          <a:lstStyle/>
          <a:p>
            <a:r>
              <a:rPr lang="uk-UA" dirty="0"/>
              <a:t>«</a:t>
            </a:r>
            <a:r>
              <a:rPr lang="ru-RU" dirty="0"/>
              <a:t>Про оживлення та підвищення чистого інтересу до істини», «Про гідність людини», «Абсолютне обґрунтування права в дійсності»..</a:t>
            </a:r>
          </a:p>
          <a:p>
            <a:r>
              <a:rPr lang="uk-UA" dirty="0"/>
              <a:t>Вихідний принцип «Я»: певний ідеал, тотожний поняттям свобода, воля, високі моральні норми.</a:t>
            </a:r>
          </a:p>
          <a:p>
            <a:r>
              <a:rPr lang="uk-UA" dirty="0"/>
              <a:t>Три положення:</a:t>
            </a:r>
          </a:p>
          <a:p>
            <a:pPr>
              <a:buFontTx/>
              <a:buChar char="-"/>
            </a:pPr>
            <a:r>
              <a:rPr lang="uk-UA" dirty="0"/>
              <a:t>«Я» покладає «Я»</a:t>
            </a:r>
          </a:p>
          <a:p>
            <a:pPr>
              <a:buFontTx/>
              <a:buChar char="-"/>
            </a:pPr>
            <a:r>
              <a:rPr lang="uk-UA" dirty="0"/>
              <a:t>«Я» покладає «не-Я» </a:t>
            </a:r>
          </a:p>
          <a:p>
            <a:pPr>
              <a:buFontTx/>
              <a:buChar char="-"/>
            </a:pPr>
            <a:r>
              <a:rPr lang="uk-UA" dirty="0"/>
              <a:t>«Я покладає самого себе»</a:t>
            </a:r>
          </a:p>
          <a:p>
            <a:pPr marL="0" indent="0">
              <a:buNone/>
            </a:pPr>
            <a:r>
              <a:rPr lang="uk-UA" dirty="0"/>
              <a:t>Як наслідок розуміння відносин суб’єкта і об’єкта пізнання.</a:t>
            </a:r>
          </a:p>
          <a:p>
            <a:pPr>
              <a:buFontTx/>
              <a:buChar char="-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202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C892B-39A0-49BC-9CF8-27950B89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90844"/>
            <a:ext cx="9601196" cy="661181"/>
          </a:xfrm>
        </p:spPr>
        <p:txBody>
          <a:bodyPr>
            <a:normAutofit/>
          </a:bodyPr>
          <a:lstStyle/>
          <a:p>
            <a:r>
              <a:rPr lang="uk-UA" sz="3200" dirty="0"/>
              <a:t>Фрідріх Вільгельм Шеллінг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46D36-D594-4ED3-A41C-1894FFB3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52025"/>
            <a:ext cx="9601196" cy="4846319"/>
          </a:xfrm>
        </p:spPr>
        <p:txBody>
          <a:bodyPr>
            <a:normAutofit/>
          </a:bodyPr>
          <a:lstStyle/>
          <a:p>
            <a:r>
              <a:rPr lang="uk-UA" dirty="0"/>
              <a:t>"Ідеї до філософії природи", "Про світову душу. Гіпотеза вищої фізики для пояснення загального організму", "Система трансцендентального ідеалізму", "Бруно, або Про божественне і природне начала речей", "Філософія і релігія", "Філософія мистецтва"..</a:t>
            </a:r>
          </a:p>
          <a:p>
            <a:r>
              <a:rPr lang="uk-UA" dirty="0"/>
              <a:t>Творець об'єктивно-ідеалістичної філософії тотожності: першоосновою всього існуючого є абсолют, тобто тотожність матерії і духу, буття і свідомості, об'єкта і суб'єкта, а також "світовий дух" як діалектичний процес еволюції природи загалом.</a:t>
            </a:r>
          </a:p>
          <a:p>
            <a:r>
              <a:rPr lang="uk-UA" dirty="0"/>
              <a:t>Природа – форма життя розуму, вона породжує свідомість</a:t>
            </a:r>
          </a:p>
          <a:p>
            <a:r>
              <a:rPr lang="ru-RU" dirty="0"/>
              <a:t>Походження світу з Абсолюту - неможливо пояснити з раціоналістичних позицій.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1307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3172E-ED05-4DB3-93FE-80A1D411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7115"/>
            <a:ext cx="9601196" cy="647114"/>
          </a:xfrm>
        </p:spPr>
        <p:txBody>
          <a:bodyPr>
            <a:noAutofit/>
          </a:bodyPr>
          <a:lstStyle/>
          <a:p>
            <a:r>
              <a:rPr lang="uk-UA" sz="3600" dirty="0"/>
              <a:t>Георг Вільгельм Фрідріх Гегель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43F71-96DB-4B7B-A98F-9FA10F84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67619"/>
            <a:ext cx="9601196" cy="5190978"/>
          </a:xfrm>
        </p:spPr>
        <p:txBody>
          <a:bodyPr>
            <a:normAutofit fontScale="92500"/>
          </a:bodyPr>
          <a:lstStyle/>
          <a:p>
            <a:r>
              <a:rPr lang="uk-UA" dirty="0"/>
              <a:t>«Феноменологія духу», «Наука логіки», «Енциклопедія філософських наук», «Філософія природи», «Філософія права»</a:t>
            </a:r>
          </a:p>
          <a:p>
            <a:r>
              <a:rPr lang="uk-UA" dirty="0"/>
              <a:t>Філософська система Гегеля – це система об’єктивного ідеалізму;</a:t>
            </a:r>
          </a:p>
          <a:p>
            <a:r>
              <a:rPr lang="uk-UA" dirty="0"/>
              <a:t>Виходить з тотожності суб'єкта й об'єкта. </a:t>
            </a:r>
          </a:p>
          <a:p>
            <a:r>
              <a:rPr lang="uk-UA" dirty="0"/>
              <a:t>Абсолютна ідея активна і діяльна, вона мислить саму себе:</a:t>
            </a:r>
          </a:p>
          <a:p>
            <a:pPr marL="0" indent="0">
              <a:buNone/>
            </a:pPr>
            <a:r>
              <a:rPr lang="uk-UA" dirty="0"/>
              <a:t>1. до виникнення природи і людини</a:t>
            </a:r>
          </a:p>
          <a:p>
            <a:pPr marL="0" indent="0">
              <a:buNone/>
            </a:pPr>
            <a:r>
              <a:rPr lang="uk-UA" dirty="0"/>
              <a:t>2. духовне начало, що породжує природу</a:t>
            </a:r>
          </a:p>
          <a:p>
            <a:pPr marL="0" indent="0">
              <a:buNone/>
            </a:pPr>
            <a:r>
              <a:rPr lang="uk-UA" dirty="0"/>
              <a:t>3. сфера розвитку духу</a:t>
            </a:r>
          </a:p>
          <a:p>
            <a:pPr marL="0" indent="0">
              <a:buNone/>
            </a:pPr>
            <a:r>
              <a:rPr lang="uk-UA" dirty="0"/>
              <a:t>Тобто, 1) в основі світу лежить обмежене існуюче мислення – абсолютна ідея (дух, розум). 2) Реальний світ, природа, людина, суспільство являють собою інобуття абсолютної ідеї, абсолютного духу. 3) Предмет, явище в такій мірі мають буття, у такій мірі істинні, у якій вони втілюють у собі ідею.</a:t>
            </a:r>
          </a:p>
        </p:txBody>
      </p:sp>
    </p:spTree>
    <p:extLst>
      <p:ext uri="{BB962C8B-B14F-4D97-AF65-F5344CB8AC3E}">
        <p14:creationId xmlns:p14="http://schemas.microsoft.com/office/powerpoint/2010/main" val="1799188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409</TotalTime>
  <Words>815</Words>
  <Application>Microsoft Office PowerPoint</Application>
  <PresentationFormat>Широкоэкранный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Garamond</vt:lpstr>
      <vt:lpstr>Натуральные материалы</vt:lpstr>
      <vt:lpstr>Німецька класична філософія (на межі 18-19 століть)</vt:lpstr>
      <vt:lpstr>Презентация PowerPoint</vt:lpstr>
      <vt:lpstr>Загальні риси:</vt:lpstr>
      <vt:lpstr>Іммануїл Кант</vt:lpstr>
      <vt:lpstr>Пізнання:</vt:lpstr>
      <vt:lpstr>Презентация PowerPoint</vt:lpstr>
      <vt:lpstr>Йоган Готліб Фіхте</vt:lpstr>
      <vt:lpstr>Фрідріх Вільгельм Шеллінг</vt:lpstr>
      <vt:lpstr>Георг Вільгельм Фрідріх Гегель</vt:lpstr>
      <vt:lpstr>Основні надбання</vt:lpstr>
      <vt:lpstr>Людвіг Андреас Фейєрбах (Фойєрбах)</vt:lpstr>
      <vt:lpstr>Марксизм (К. Маркс, Ф. Енгельс)</vt:lpstr>
      <vt:lpstr>Моделі марксистської філософії сьогодні: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Німецька класична філософія (на межі 18-19 століть)</dc:title>
  <dc:creator>Пользователь</dc:creator>
  <cp:lastModifiedBy>Пользователь</cp:lastModifiedBy>
  <cp:revision>22</cp:revision>
  <dcterms:created xsi:type="dcterms:W3CDTF">2020-10-01T11:44:47Z</dcterms:created>
  <dcterms:modified xsi:type="dcterms:W3CDTF">2023-03-09T13:20:57Z</dcterms:modified>
</cp:coreProperties>
</file>