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176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1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37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55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9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6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516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4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15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3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608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4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000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3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82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634A16-E08E-4A7D-98EA-08E07674515E}" type="datetimeFigureOut">
              <a:rPr lang="uk-UA" smtClean="0"/>
              <a:t>10.10.2023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A0BF8E-E937-4EA9-9AE9-6D853363BF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583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440AC-F9B4-4AF2-A097-84DCB959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998678"/>
          </a:xfrm>
        </p:spPr>
        <p:txBody>
          <a:bodyPr/>
          <a:lstStyle/>
          <a:p>
            <a:r>
              <a:rPr lang="uk-UA" sz="4400" dirty="0"/>
              <a:t>Сучасна філософія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0D6768-2C2E-4610-BD73-048B42DE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uk-UA" sz="2400" dirty="0"/>
              <a:t>Позитивізм</a:t>
            </a:r>
          </a:p>
          <a:p>
            <a:pPr marL="457200" indent="-457200" algn="just">
              <a:buAutoNum type="arabicPeriod"/>
            </a:pPr>
            <a:r>
              <a:rPr lang="uk-UA" sz="2400" dirty="0"/>
              <a:t>Антропологічні школи</a:t>
            </a:r>
          </a:p>
        </p:txBody>
      </p:sp>
    </p:spTree>
    <p:extLst>
      <p:ext uri="{BB962C8B-B14F-4D97-AF65-F5344CB8AC3E}">
        <p14:creationId xmlns:p14="http://schemas.microsoft.com/office/powerpoint/2010/main" val="90913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7018BB-932B-428E-BDA0-E7D0CC7E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18" y="731520"/>
            <a:ext cx="9728979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5</a:t>
            </a:r>
            <a:r>
              <a:rPr lang="uk-UA" b="1" dirty="0"/>
              <a:t>. Персоналізм: </a:t>
            </a:r>
            <a:r>
              <a:rPr lang="uk-UA" dirty="0" err="1"/>
              <a:t>Б.Боун</a:t>
            </a:r>
            <a:r>
              <a:rPr lang="uk-UA" dirty="0"/>
              <a:t>, </a:t>
            </a:r>
            <a:r>
              <a:rPr lang="uk-UA" dirty="0" err="1"/>
              <a:t>В.Штерн</a:t>
            </a:r>
            <a:r>
              <a:rPr lang="uk-UA" dirty="0"/>
              <a:t>, </a:t>
            </a:r>
            <a:r>
              <a:rPr lang="uk-UA" dirty="0" err="1"/>
              <a:t>Е.Муньє</a:t>
            </a:r>
            <a:r>
              <a:rPr lang="uk-UA" dirty="0"/>
              <a:t>. Пред­ставники персоналізму розглядали особу як первинну ре­альність і найвищу духовну цінність, а світ - як вияв творчої активності верховної особи - Бога. Вони намагались поєднати сцієнтизм і </a:t>
            </a:r>
            <a:r>
              <a:rPr lang="uk-UA" dirty="0" err="1"/>
              <a:t>антиспієнтизм</a:t>
            </a:r>
            <a:r>
              <a:rPr lang="uk-UA" dirty="0"/>
              <a:t>, науку і релігію.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Центральним поняттям у персоналізмі є поняття особи, котру розуміють не як реальну людську особу, а як «першоеле­мент» буття, певну духовну сутність, якій властиві активність, воля, самосвідомість. Природа є сукупністю духовних осіб, яку увінчує верховна особа - Бог.</a:t>
            </a:r>
          </a:p>
          <a:p>
            <a:pPr marL="0" indent="0">
              <a:buNone/>
            </a:pPr>
            <a:r>
              <a:rPr lang="uk-UA" dirty="0"/>
              <a:t>Персоналізм розриває поняття індивіда і особи. Якщо індивід - це людина як частина суспільства, роду, «біологічний або соціальний атом», то людина як особа стверджує себе тільки на шляху вільного волевиявлення, бо воля долає і </a:t>
            </a:r>
            <a:r>
              <a:rPr lang="uk-UA" dirty="0" err="1"/>
              <a:t>кінцевість</a:t>
            </a:r>
            <a:r>
              <a:rPr lang="uk-UA" dirty="0"/>
              <a:t> життя людини і соціальні перепони як би зсередини людини. Таким чином, у фундаменті вчення персоналізму лежить теза про свободу волі.</a:t>
            </a:r>
          </a:p>
        </p:txBody>
      </p:sp>
    </p:spTree>
    <p:extLst>
      <p:ext uri="{BB962C8B-B14F-4D97-AF65-F5344CB8AC3E}">
        <p14:creationId xmlns:p14="http://schemas.microsoft.com/office/powerpoint/2010/main" val="13631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480F83-D59C-49CF-9447-8ED8734E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22" y="886265"/>
            <a:ext cx="9686775" cy="4572000"/>
          </a:xfrm>
        </p:spPr>
        <p:txBody>
          <a:bodyPr/>
          <a:lstStyle/>
          <a:p>
            <a:pPr marL="0" indent="0" algn="ctr">
              <a:buNone/>
            </a:pPr>
            <a:r>
              <a:rPr lang="uk-UA" sz="3200" b="1" dirty="0" err="1"/>
              <a:t>Постмодерн</a:t>
            </a:r>
            <a:r>
              <a:rPr lang="uk-UA" sz="3200" b="1" dirty="0"/>
              <a:t>: </a:t>
            </a:r>
          </a:p>
          <a:p>
            <a:pPr marL="0" indent="0">
              <a:buNone/>
            </a:pPr>
            <a:r>
              <a:rPr lang="uk-UA" dirty="0" err="1"/>
              <a:t>Др</a:t>
            </a:r>
            <a:r>
              <a:rPr lang="uk-UA" dirty="0"/>
              <a:t>. пол. ХХ ст.: Ж.-</a:t>
            </a:r>
            <a:r>
              <a:rPr lang="uk-UA" dirty="0" err="1"/>
              <a:t>Ф.Ліотар</a:t>
            </a:r>
            <a:r>
              <a:rPr lang="uk-UA" dirty="0"/>
              <a:t>, </a:t>
            </a:r>
            <a:r>
              <a:rPr lang="uk-UA" dirty="0" err="1"/>
              <a:t>Ж.Бодріяр</a:t>
            </a:r>
            <a:r>
              <a:rPr lang="uk-UA" dirty="0"/>
              <a:t>, </a:t>
            </a:r>
            <a:r>
              <a:rPr lang="uk-UA" dirty="0" err="1"/>
              <a:t>Ж.Дельоз</a:t>
            </a:r>
            <a:r>
              <a:rPr lang="uk-UA" dirty="0"/>
              <a:t>, </a:t>
            </a:r>
            <a:r>
              <a:rPr lang="uk-UA" dirty="0" err="1"/>
              <a:t>Ж.Дерріда</a:t>
            </a:r>
            <a:r>
              <a:rPr lang="uk-UA" dirty="0"/>
              <a:t>, </a:t>
            </a:r>
            <a:r>
              <a:rPr lang="uk-UA" dirty="0" err="1"/>
              <a:t>Р.Рорті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Основні риси:</a:t>
            </a:r>
          </a:p>
          <a:p>
            <a:pPr>
              <a:buFontTx/>
              <a:buChar char="-"/>
            </a:pPr>
            <a:r>
              <a:rPr lang="uk-UA" dirty="0"/>
              <a:t>Еклектичний напрямок;</a:t>
            </a:r>
          </a:p>
          <a:p>
            <a:pPr>
              <a:buFontTx/>
              <a:buChar char="-"/>
            </a:pPr>
            <a:r>
              <a:rPr lang="uk-UA" dirty="0"/>
              <a:t>Відмова від філософії як світоглядної науки</a:t>
            </a:r>
          </a:p>
          <a:p>
            <a:pPr>
              <a:buFontTx/>
              <a:buChar char="-"/>
            </a:pPr>
            <a:r>
              <a:rPr lang="uk-UA" dirty="0"/>
              <a:t>Основна увага приділяється письмовим текстам: «Ніщо не існує поза текстом», – Дерріда (пропонує метод </a:t>
            </a:r>
            <a:r>
              <a:rPr lang="uk-UA" dirty="0" err="1"/>
              <a:t>деконструкції</a:t>
            </a:r>
            <a:r>
              <a:rPr lang="uk-UA" dirty="0"/>
              <a:t>)</a:t>
            </a:r>
          </a:p>
          <a:p>
            <a:pPr>
              <a:buFontTx/>
              <a:buChar char="-"/>
            </a:pPr>
            <a:r>
              <a:rPr lang="uk-UA" dirty="0"/>
              <a:t>Абсолютизується невизначеність, відносність істини.</a:t>
            </a:r>
          </a:p>
        </p:txBody>
      </p:sp>
    </p:spTree>
    <p:extLst>
      <p:ext uri="{BB962C8B-B14F-4D97-AF65-F5344CB8AC3E}">
        <p14:creationId xmlns:p14="http://schemas.microsoft.com/office/powerpoint/2010/main" val="155144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562BC-0B4D-4E5C-A53A-AE56E93E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0844"/>
            <a:ext cx="9601196" cy="576774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Неотомізм: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8CCD1E-6475-4B2C-9B8A-FD27D096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05" y="1124112"/>
            <a:ext cx="9601196" cy="4609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dirty="0"/>
              <a:t>Офіційне філософське вчення католицької церкви: </a:t>
            </a:r>
            <a:r>
              <a:rPr lang="uk-UA" dirty="0" err="1"/>
              <a:t>Ж.Марітен</a:t>
            </a:r>
            <a:r>
              <a:rPr lang="uk-UA" dirty="0"/>
              <a:t>, </a:t>
            </a:r>
            <a:r>
              <a:rPr lang="uk-UA" dirty="0" err="1"/>
              <a:t>А.Жільсон</a:t>
            </a:r>
            <a:r>
              <a:rPr lang="uk-UA" dirty="0"/>
              <a:t>, </a:t>
            </a:r>
            <a:r>
              <a:rPr lang="uk-UA" dirty="0" err="1"/>
              <a:t>Г.Веттер</a:t>
            </a:r>
            <a:r>
              <a:rPr lang="uk-UA" dirty="0"/>
              <a:t>, а також Карел </a:t>
            </a:r>
            <a:r>
              <a:rPr lang="uk-UA" dirty="0" err="1"/>
              <a:t>Войтило</a:t>
            </a:r>
            <a:r>
              <a:rPr lang="uk-UA" dirty="0"/>
              <a:t> (папа Іоанн Павло </a:t>
            </a:r>
            <a:r>
              <a:rPr lang="en-US" dirty="0"/>
              <a:t>II), </a:t>
            </a:r>
            <a:r>
              <a:rPr lang="uk-UA" dirty="0"/>
              <a:t>що написав книгу "Діюча особа". </a:t>
            </a:r>
          </a:p>
          <a:p>
            <a:pPr marL="0" indent="0">
              <a:buNone/>
            </a:pPr>
            <a:r>
              <a:rPr lang="uk-UA" dirty="0"/>
              <a:t>Характерні риси:</a:t>
            </a:r>
          </a:p>
          <a:p>
            <a:pPr marL="0" indent="0">
              <a:buNone/>
            </a:pPr>
            <a:r>
              <a:rPr lang="uk-UA" dirty="0"/>
              <a:t>1. Ідейними джерелами неотомізму є вчення Фоми Аквінського</a:t>
            </a:r>
          </a:p>
          <a:p>
            <a:pPr marL="0" indent="0">
              <a:buNone/>
            </a:pPr>
            <a:r>
              <a:rPr lang="uk-UA" dirty="0"/>
              <a:t>2. Предмет філософії неотомізму - буття Бога. 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Центральним</a:t>
            </a:r>
            <a:r>
              <a:rPr lang="ru-RU" dirty="0"/>
              <a:t> принципом </a:t>
            </a:r>
            <a:r>
              <a:rPr lang="ru-RU" dirty="0" err="1"/>
              <a:t>неотомізму</a:t>
            </a:r>
            <a:r>
              <a:rPr lang="ru-RU" dirty="0"/>
              <a:t> є принцип </a:t>
            </a:r>
            <a:r>
              <a:rPr lang="ru-RU" dirty="0" err="1"/>
              <a:t>гармонії</a:t>
            </a:r>
            <a:r>
              <a:rPr lang="ru-RU" dirty="0"/>
              <a:t> </a:t>
            </a:r>
            <a:r>
              <a:rPr lang="ru-RU" dirty="0" err="1"/>
              <a:t>віри</a:t>
            </a:r>
            <a:r>
              <a:rPr lang="ru-RU" dirty="0"/>
              <a:t> та </a:t>
            </a:r>
            <a:r>
              <a:rPr lang="ru-RU" dirty="0" err="1"/>
              <a:t>розуму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4. Мета </a:t>
            </a:r>
            <a:r>
              <a:rPr lang="ru-RU" dirty="0" err="1"/>
              <a:t>філософії</a:t>
            </a:r>
            <a:r>
              <a:rPr lang="ru-RU" dirty="0"/>
              <a:t> </a:t>
            </a:r>
            <a:r>
              <a:rPr lang="ru-RU" dirty="0" err="1"/>
              <a:t>неотомізму</a:t>
            </a:r>
            <a:r>
              <a:rPr lang="ru-RU" dirty="0"/>
              <a:t> – </a:t>
            </a:r>
            <a:r>
              <a:rPr lang="ru-RU" dirty="0" err="1"/>
              <a:t>раціональне</a:t>
            </a:r>
            <a:r>
              <a:rPr lang="ru-RU" dirty="0"/>
              <a:t> </a:t>
            </a:r>
            <a:r>
              <a:rPr lang="ru-RU" dirty="0" err="1"/>
              <a:t>обґрунтування</a:t>
            </a:r>
            <a:r>
              <a:rPr lang="ru-RU" dirty="0"/>
              <a:t> буття Бога. 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054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25F9-61A3-470A-BF92-AB7091CB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551" y="520505"/>
            <a:ext cx="9743046" cy="5809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Отже, сучасна філософія (некласична) формується насамперед як антитеза класичній, як певне "нове філософське мислення". </a:t>
            </a:r>
            <a:r>
              <a:rPr lang="uk-UA" b="1" dirty="0"/>
              <a:t>Для некласичної філософії характерні такі суттєві риси:</a:t>
            </a:r>
          </a:p>
          <a:p>
            <a:pPr marL="457200" indent="-457200">
              <a:buAutoNum type="arabicPeriod"/>
            </a:pPr>
            <a:r>
              <a:rPr lang="uk-UA" dirty="0"/>
              <a:t>Сучасна філософія характеризується наявністю різноманітних шкіл.</a:t>
            </a:r>
          </a:p>
          <a:p>
            <a:pPr marL="457200" indent="-457200">
              <a:buAutoNum type="arabicPeriod"/>
            </a:pPr>
            <a:r>
              <a:rPr lang="uk-UA" dirty="0"/>
              <a:t>Сучасна філософія відмовляється від раціоналізму: стає на позиції ірраціоналізму (обстоюють обмеженість раціонального пізнання, протиставляють йому інтуїцію, віру, інстинкт як основні види пізнання).</a:t>
            </a:r>
          </a:p>
          <a:p>
            <a:pPr marL="457200" indent="-457200">
              <a:buAutoNum type="arabicPeriod"/>
            </a:pP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філософських</a:t>
            </a:r>
            <a:r>
              <a:rPr lang="ru-RU" dirty="0"/>
              <a:t> систем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антропологічний</a:t>
            </a:r>
            <a:r>
              <a:rPr lang="ru-RU" dirty="0"/>
              <a:t> характер.</a:t>
            </a:r>
          </a:p>
          <a:p>
            <a:pPr marL="457200" indent="-457200">
              <a:buAutoNum type="arabicPeriod"/>
            </a:pPr>
            <a:r>
              <a:rPr lang="ru-RU" dirty="0"/>
              <a:t>У </a:t>
            </a:r>
            <a:r>
              <a:rPr lang="ru-RU" dirty="0" err="1"/>
              <a:t>філософії</a:t>
            </a:r>
            <a:r>
              <a:rPr lang="ru-RU" dirty="0"/>
              <a:t> XX століття </a:t>
            </a:r>
            <a:r>
              <a:rPr lang="ru-RU" dirty="0" err="1"/>
              <a:t>спостерігається</a:t>
            </a:r>
            <a:r>
              <a:rPr lang="ru-RU" dirty="0"/>
              <a:t> </a:t>
            </a:r>
            <a:r>
              <a:rPr lang="ru-RU" dirty="0" err="1"/>
              <a:t>суперечливе</a:t>
            </a:r>
            <a:r>
              <a:rPr lang="ru-RU" dirty="0"/>
              <a:t> </a:t>
            </a:r>
            <a:r>
              <a:rPr lang="ru-RU" dirty="0" err="1"/>
              <a:t>ставлення</a:t>
            </a:r>
            <a:r>
              <a:rPr lang="ru-RU" dirty="0"/>
              <a:t> до науки.</a:t>
            </a:r>
          </a:p>
          <a:p>
            <a:pPr marL="457200" indent="-457200">
              <a:buAutoNum type="arabicPeriod"/>
            </a:pPr>
            <a:r>
              <a:rPr lang="ru-RU" dirty="0"/>
              <a:t> У XX </a:t>
            </a:r>
            <a:r>
              <a:rPr lang="ru-RU" dirty="0" err="1"/>
              <a:t>столітті</a:t>
            </a:r>
            <a:r>
              <a:rPr lang="ru-RU" dirty="0"/>
              <a:t> </a:t>
            </a:r>
            <a:r>
              <a:rPr lang="ru-RU" dirty="0" err="1"/>
              <a:t>дістала</a:t>
            </a:r>
            <a:r>
              <a:rPr lang="ru-RU" dirty="0"/>
              <a:t>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релігійна</a:t>
            </a:r>
            <a:r>
              <a:rPr lang="ru-RU" dirty="0"/>
              <a:t> </a:t>
            </a:r>
            <a:r>
              <a:rPr lang="ru-RU" dirty="0" err="1"/>
              <a:t>філософія</a:t>
            </a:r>
            <a:r>
              <a:rPr lang="ru-RU" dirty="0"/>
              <a:t>.</a:t>
            </a:r>
          </a:p>
          <a:p>
            <a:pPr marL="457200" indent="-457200">
              <a:buAutoNum type="arabicPeriod"/>
            </a:pPr>
            <a:r>
              <a:rPr lang="uk-UA" dirty="0"/>
              <a:t>У </a:t>
            </a:r>
            <a:r>
              <a:rPr lang="en-US" dirty="0"/>
              <a:t>XX </a:t>
            </a:r>
            <a:r>
              <a:rPr lang="uk-UA" dirty="0"/>
              <a:t>столітті переважна більшість філософських шкіл і течій протистояла філософії марксизму.</a:t>
            </a:r>
          </a:p>
        </p:txBody>
      </p:sp>
    </p:spTree>
    <p:extLst>
      <p:ext uri="{BB962C8B-B14F-4D97-AF65-F5344CB8AC3E}">
        <p14:creationId xmlns:p14="http://schemas.microsoft.com/office/powerpoint/2010/main" val="410197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D6CA4-80AB-4F8F-8F20-00604260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28354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26471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6BE83-9EBA-4764-A4BF-245E493D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3385"/>
            <a:ext cx="9601196" cy="745587"/>
          </a:xfrm>
        </p:spPr>
        <p:txBody>
          <a:bodyPr>
            <a:normAutofit fontScale="90000"/>
          </a:bodyPr>
          <a:lstStyle/>
          <a:p>
            <a:r>
              <a:rPr lang="uk-UA" dirty="0"/>
              <a:t>Позитивізм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AC885-673E-4E0C-BB69-053E569A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48973"/>
            <a:ext cx="9601196" cy="442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u="sng" dirty="0"/>
              <a:t>Перша історична форма</a:t>
            </a:r>
            <a:r>
              <a:rPr lang="uk-UA" dirty="0"/>
              <a:t>: 30-40 роки ХІХ століття, засновники позитивізму </a:t>
            </a:r>
            <a:r>
              <a:rPr lang="uk-UA" dirty="0" err="1"/>
              <a:t>О.Конт</a:t>
            </a:r>
            <a:r>
              <a:rPr lang="uk-UA" dirty="0"/>
              <a:t>, Г.Спенсер, </a:t>
            </a:r>
            <a:r>
              <a:rPr lang="uk-UA" dirty="0" err="1"/>
              <a:t>Дж.Мілль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Побудувати систему знання, яка буде беззаперечною і точною, та знайти науковий метод.</a:t>
            </a:r>
          </a:p>
          <a:p>
            <a:pPr marL="0" indent="0">
              <a:buNone/>
            </a:pPr>
            <a:r>
              <a:rPr lang="uk-UA" dirty="0"/>
              <a:t>Розвитку природознавства, або «позитивної науки», за О. Конт, сприяє застосування наукового методу, єдиного для всіх спеціальних наук. Його розробка здійснюється всередині самої науки, а не в філософії, як це було раніше, тому і сам новий метод не вважається вже філософським, він становить будівля самої науки, народжується з неї. Саме ж розвиток науки нескінченно, нічим не обмежений, є постійним накопиченням і примноженням нових знань.</a:t>
            </a:r>
          </a:p>
        </p:txBody>
      </p:sp>
    </p:spTree>
    <p:extLst>
      <p:ext uri="{BB962C8B-B14F-4D97-AF65-F5344CB8AC3E}">
        <p14:creationId xmlns:p14="http://schemas.microsoft.com/office/powerpoint/2010/main" val="249700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92F44F-3685-4674-B99E-C751A0E1C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01858"/>
            <a:ext cx="9601196" cy="5074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Конт розташував науки в порядку переходу від більш загального, відносно легко вивчається і точного знання, до приватного, важчого для дослідників. В результаті визначилися дві групи наук: теоретичні та прикладні. У свою чергу, теоретичні науки він також поділив на абстрактні (загальні) і конкретні. До абстрактним наук О. Конт відніс математику, астрономію, фізику, хімію, фізіологію і соціологію. Розташування наук тут не випадково: кожна наступна спирається на попередні.</a:t>
            </a:r>
          </a:p>
          <a:p>
            <a:pPr marL="0" indent="0">
              <a:buNone/>
            </a:pPr>
            <a:endParaRPr lang="uk-UA" b="1" u="sng" dirty="0"/>
          </a:p>
          <a:p>
            <a:pPr marL="0" indent="0">
              <a:buNone/>
            </a:pPr>
            <a:r>
              <a:rPr lang="uk-UA" b="1" u="sng" dirty="0"/>
              <a:t>Друга історична форма (емпіріокритицизм): </a:t>
            </a:r>
            <a:r>
              <a:rPr lang="uk-UA" dirty="0"/>
              <a:t>кінець ХІХ століття, </a:t>
            </a:r>
            <a:r>
              <a:rPr lang="uk-UA" dirty="0" err="1"/>
              <a:t>Е.Мах</a:t>
            </a:r>
            <a:r>
              <a:rPr lang="uk-UA" dirty="0"/>
              <a:t>, </a:t>
            </a:r>
            <a:r>
              <a:rPr lang="uk-UA" dirty="0" err="1"/>
              <a:t>Р.Авенаріус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Термін «емпіріокритицизм» був введений Р. Авенаріус буквально означає «критика досвіду». Він будує свою концепцію, виходячи з теорії «принципової координації» суб'єкта та об'єкта, відповідно до якої не існує об'єкта без суб'єкта, як і суб'єкта без об'єкта.</a:t>
            </a:r>
          </a:p>
        </p:txBody>
      </p:sp>
    </p:spTree>
    <p:extLst>
      <p:ext uri="{BB962C8B-B14F-4D97-AF65-F5344CB8AC3E}">
        <p14:creationId xmlns:p14="http://schemas.microsoft.com/office/powerpoint/2010/main" val="302623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C21F121-7B83-4365-A269-39752662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844550"/>
            <a:ext cx="9601200" cy="5288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u="sng" dirty="0"/>
              <a:t>Третя історична форма (неопозитивізм): </a:t>
            </a:r>
            <a:r>
              <a:rPr lang="uk-UA" dirty="0"/>
              <a:t>20-ті роки ХХ століття, </a:t>
            </a:r>
            <a:r>
              <a:rPr lang="uk-UA" dirty="0" err="1"/>
              <a:t>М.Шлік</a:t>
            </a:r>
            <a:r>
              <a:rPr lang="uk-UA" dirty="0"/>
              <a:t>, </a:t>
            </a:r>
            <a:r>
              <a:rPr lang="uk-UA" dirty="0" err="1"/>
              <a:t>Р.Карнап</a:t>
            </a:r>
            <a:r>
              <a:rPr lang="uk-UA" dirty="0"/>
              <a:t>, </a:t>
            </a:r>
            <a:r>
              <a:rPr lang="uk-UA" dirty="0" err="1"/>
              <a:t>Б.Расел</a:t>
            </a:r>
            <a:r>
              <a:rPr lang="uk-UA" dirty="0"/>
              <a:t>, </a:t>
            </a:r>
            <a:r>
              <a:rPr lang="uk-UA" dirty="0" err="1"/>
              <a:t>Л.Вітгенштейн</a:t>
            </a:r>
            <a:r>
              <a:rPr lang="uk-UA" dirty="0"/>
              <a:t> та багато інших.</a:t>
            </a:r>
          </a:p>
          <a:p>
            <a:pPr marL="0" indent="0">
              <a:buNone/>
            </a:pPr>
            <a:r>
              <a:rPr lang="uk-UA" dirty="0"/>
              <a:t>Філософія повністю ототожнюється з методологією науки, головне завдання якої бачиться в аналізі природних і штучних мов. Неопозитивізм прагнув побудувати ідеальні логічні моделі емпірико-наукових міркувань. Він перетворює філософію в формальну логіку, де головне - аналіз мови. Аналіз розуміється як уточнення </a:t>
            </a:r>
            <a:r>
              <a:rPr lang="uk-UA" dirty="0" err="1"/>
              <a:t>мовних</a:t>
            </a:r>
            <a:r>
              <a:rPr lang="uk-UA" dirty="0"/>
              <a:t> виразів шляхом їх прояснення. Категорія «значення» є головною в неопозитивізмі, оскільки «прояснити» означає уточнити вираження. Належність висловлювань до певного класу значень здійснюється шляхом перевірки, верифікації.</a:t>
            </a:r>
          </a:p>
          <a:p>
            <a:pPr marL="0" indent="0">
              <a:buNone/>
            </a:pPr>
            <a:r>
              <a:rPr lang="uk-UA" dirty="0"/>
              <a:t>Відмінною рисою неопозитивізму є його антиісторизм в дослідженні науки. Зростання знання здійснюється шляхом накопичення емпіричних даних, які можуть бути </a:t>
            </a:r>
            <a:r>
              <a:rPr lang="uk-UA" dirty="0" err="1"/>
              <a:t>перекомпоновані</a:t>
            </a:r>
            <a:r>
              <a:rPr lang="uk-UA" dirty="0"/>
              <a:t> завдяки створенню нових схем логічного аналізу.</a:t>
            </a:r>
          </a:p>
        </p:txBody>
      </p:sp>
    </p:spTree>
    <p:extLst>
      <p:ext uri="{BB962C8B-B14F-4D97-AF65-F5344CB8AC3E}">
        <p14:creationId xmlns:p14="http://schemas.microsoft.com/office/powerpoint/2010/main" val="358809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05A4BE-314A-4326-9AA8-4C0C9793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59655"/>
            <a:ext cx="9601196" cy="5116213"/>
          </a:xfrm>
        </p:spPr>
        <p:txBody>
          <a:bodyPr/>
          <a:lstStyle/>
          <a:p>
            <a:pPr marL="0" indent="0">
              <a:buNone/>
            </a:pPr>
            <a:r>
              <a:rPr lang="uk-UA" b="1" u="sng" dirty="0"/>
              <a:t>Четверта історична форма (постпозитивізм) </a:t>
            </a:r>
            <a:r>
              <a:rPr lang="uk-UA" dirty="0"/>
              <a:t>– 50-70-ті роки ХХ ст., виник внаслідок критики неопозитивізму. Критичний раціоналізм </a:t>
            </a:r>
            <a:r>
              <a:rPr lang="uk-UA" dirty="0" err="1"/>
              <a:t>К.Поппера</a:t>
            </a:r>
            <a:r>
              <a:rPr lang="uk-UA" dirty="0"/>
              <a:t>, прагматичний аналіз </a:t>
            </a:r>
            <a:r>
              <a:rPr lang="uk-UA" dirty="0" err="1"/>
              <a:t>У.Куайна</a:t>
            </a:r>
            <a:r>
              <a:rPr lang="uk-UA" dirty="0"/>
              <a:t>, методологія науки </a:t>
            </a:r>
            <a:r>
              <a:rPr lang="uk-UA" dirty="0" err="1"/>
              <a:t>Т.Куна</a:t>
            </a:r>
            <a:r>
              <a:rPr lang="uk-UA" dirty="0"/>
              <a:t> та інші.</a:t>
            </a:r>
          </a:p>
          <a:p>
            <a:pPr marL="0" indent="0">
              <a:buNone/>
            </a:pPr>
            <a:r>
              <a:rPr lang="uk-UA" dirty="0"/>
              <a:t>Спроба розробити конкретно-наукову методологію.</a:t>
            </a:r>
          </a:p>
          <a:p>
            <a:pPr marL="0" indent="0">
              <a:buNone/>
            </a:pPr>
            <a:r>
              <a:rPr lang="uk-UA" dirty="0"/>
              <a:t>Основні ідеї:</a:t>
            </a:r>
          </a:p>
          <a:p>
            <a:pPr>
              <a:buFontTx/>
              <a:buChar char="-"/>
            </a:pPr>
            <a:r>
              <a:rPr lang="uk-UA" dirty="0"/>
              <a:t>Послаблення уваги до формальної логіки;</a:t>
            </a:r>
          </a:p>
          <a:p>
            <a:pPr>
              <a:buFontTx/>
              <a:buChar char="-"/>
            </a:pPr>
            <a:r>
              <a:rPr lang="uk-UA" dirty="0"/>
              <a:t>Звернення до історії науки</a:t>
            </a:r>
          </a:p>
          <a:p>
            <a:pPr>
              <a:buFontTx/>
              <a:buChar char="-"/>
            </a:pPr>
            <a:r>
              <a:rPr lang="uk-UA" dirty="0"/>
              <a:t>Відсутність розділення емпірії та теорії, науки та філософії</a:t>
            </a:r>
          </a:p>
        </p:txBody>
      </p:sp>
    </p:spTree>
    <p:extLst>
      <p:ext uri="{BB962C8B-B14F-4D97-AF65-F5344CB8AC3E}">
        <p14:creationId xmlns:p14="http://schemas.microsoft.com/office/powerpoint/2010/main" val="247166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CA40B-3DC1-4E54-8B62-ACB7EC2C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1183"/>
            <a:ext cx="9601196" cy="731520"/>
          </a:xfrm>
        </p:spPr>
        <p:txBody>
          <a:bodyPr>
            <a:normAutofit fontScale="90000"/>
          </a:bodyPr>
          <a:lstStyle/>
          <a:p>
            <a:r>
              <a:rPr lang="uk-UA" dirty="0"/>
              <a:t>Антропологічні школи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24328-975B-4B14-966D-8B67B968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92702"/>
            <a:ext cx="9601196" cy="480411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uk-UA" b="1" dirty="0">
                <a:solidFill>
                  <a:schemeClr val="tx1"/>
                </a:solidFill>
              </a:rPr>
              <a:t>«Філософія життя</a:t>
            </a:r>
            <a:r>
              <a:rPr lang="uk-UA" b="1" dirty="0"/>
              <a:t>».</a:t>
            </a:r>
          </a:p>
          <a:p>
            <a:pPr marL="0" indent="0">
              <a:buNone/>
            </a:pPr>
            <a:r>
              <a:rPr lang="uk-UA" dirty="0"/>
              <a:t>Ірраціоналізм і волюнтаризм філософії </a:t>
            </a:r>
            <a:r>
              <a:rPr lang="uk-UA" dirty="0" err="1"/>
              <a:t>А.Шопенгауера</a:t>
            </a:r>
            <a:r>
              <a:rPr lang="uk-UA" dirty="0"/>
              <a:t>, який вважав, що розум у житті людини і у світі в цілому відіграє скромну, суто технічну роль. Основні </a:t>
            </a:r>
            <a:r>
              <a:rPr lang="uk-UA" dirty="0" err="1"/>
              <a:t>життєво</a:t>
            </a:r>
            <a:r>
              <a:rPr lang="uk-UA" dirty="0"/>
              <a:t> важливі процеси відбуваються без участі інтелекту. Життєвий світ людини є нерозумним, хаотичним і єдине, що якось упорядковує його, – це „світова воля", і аж ніяк не розум. </a:t>
            </a:r>
            <a:r>
              <a:rPr lang="uk-UA" dirty="0" err="1"/>
              <a:t>Шопенгауер</a:t>
            </a:r>
            <a:r>
              <a:rPr lang="uk-UA" dirty="0"/>
              <a:t> лише висунув основні ідеї нової філософії, а всебічний розгляд дістала вона у таких школах, як філософія ,,волі до влади" Фрідріха Ніцше, академічна ,, філософія життя" — Вільгельм </a:t>
            </a:r>
            <a:r>
              <a:rPr lang="uk-UA" dirty="0" err="1"/>
              <a:t>Дільтей</a:t>
            </a:r>
            <a:r>
              <a:rPr lang="uk-UA" dirty="0"/>
              <a:t>, Георг </a:t>
            </a:r>
            <a:r>
              <a:rPr lang="uk-UA" dirty="0" err="1"/>
              <a:t>Зіммель</a:t>
            </a:r>
            <a:r>
              <a:rPr lang="uk-UA" dirty="0"/>
              <a:t>, Освальд Шпенглер, „творча еволюція" Анрі Бергсона і його послідовників.</a:t>
            </a:r>
          </a:p>
          <a:p>
            <a:pPr marL="0" indent="0">
              <a:buNone/>
            </a:pPr>
            <a:r>
              <a:rPr lang="uk-UA" dirty="0"/>
              <a:t>Основні</a:t>
            </a:r>
            <a:r>
              <a:rPr lang="uk-UA" b="1" dirty="0"/>
              <a:t> </a:t>
            </a:r>
            <a:r>
              <a:rPr lang="uk-UA" dirty="0"/>
              <a:t>питання: історія громадського життя, культура, світогляд людини, природа всього сущого, сенс людського життя.</a:t>
            </a:r>
          </a:p>
          <a:p>
            <a:pPr marL="0" indent="0">
              <a:buNone/>
            </a:pPr>
            <a:r>
              <a:rPr lang="uk-UA" dirty="0"/>
              <a:t>Найвідоміша постать </a:t>
            </a:r>
            <a:r>
              <a:rPr lang="uk-UA" dirty="0" err="1"/>
              <a:t>Ф.Ніцше</a:t>
            </a:r>
            <a:r>
              <a:rPr lang="uk-UA" dirty="0"/>
              <a:t> та його вчення про надлюдину.</a:t>
            </a:r>
          </a:p>
        </p:txBody>
      </p:sp>
    </p:spTree>
    <p:extLst>
      <p:ext uri="{BB962C8B-B14F-4D97-AF65-F5344CB8AC3E}">
        <p14:creationId xmlns:p14="http://schemas.microsoft.com/office/powerpoint/2010/main" val="35582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6BEAB4-2D99-4CEA-8F3C-F221CED6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87791"/>
            <a:ext cx="9601196" cy="54019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/>
              <a:t>2. </a:t>
            </a:r>
            <a:r>
              <a:rPr lang="uk-UA" b="1" dirty="0"/>
              <a:t>Філософська антропологія: </a:t>
            </a:r>
            <a:r>
              <a:rPr lang="uk-UA" dirty="0"/>
              <a:t>М.Шелер, Г.Плеснер, А.Гелен. Створення «синтетичної» концепції людини. Основні положення філософської антропології такі: людина принципово відрізняється від тварини, по-перше, різким ослабленням функцій інстинктів, що одночасно означає різке розширення сфери її волі; по-друге, на відміну від тварини, людина "відкрита світу", вона - істота духовна.</a:t>
            </a:r>
          </a:p>
          <a:p>
            <a:pPr marL="0" indent="0">
              <a:buNone/>
            </a:pPr>
            <a:r>
              <a:rPr lang="uk-UA" b="1" dirty="0"/>
              <a:t>3. Екзистенціалізм: </a:t>
            </a:r>
            <a:r>
              <a:rPr lang="uk-UA" dirty="0"/>
              <a:t>ідейні представники С.К’єркегор, Ф.Ніцше, Е.Гусерль, представники в Німеччині: К.Ясперс, М.Гайдеггер, у Франції: Г.Марсель, Ж.-П. Сартр, письменники: А.Камю, Кафка та інші.</a:t>
            </a:r>
          </a:p>
          <a:p>
            <a:pPr marL="0" indent="0">
              <a:buNone/>
            </a:pPr>
            <a:r>
              <a:rPr lang="uk-UA" dirty="0"/>
              <a:t>Екзистенціалізм – це ірраціоналістична філософія,  предметом розглядання якої є не об'єктивна реальність, а внутрішній світ людини. Основне завдання екзистенціалізму полягає у встановленні змісту людського існування. </a:t>
            </a:r>
          </a:p>
          <a:p>
            <a:pPr marL="0" indent="0">
              <a:buNone/>
            </a:pPr>
            <a:r>
              <a:rPr lang="uk-UA" dirty="0"/>
              <a:t>Центральними проблемами цієї філософії є: проблема існування (екзистенції) людини, </a:t>
            </a:r>
            <a:r>
              <a:rPr lang="ru-RU" dirty="0"/>
              <a:t>проблема буття людини та буття світу, проблема свободи людини.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050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29C35F-8D3A-4CA0-95AB-C09D9453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17452"/>
            <a:ext cx="9601196" cy="5158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4. </a:t>
            </a:r>
            <a:r>
              <a:rPr lang="uk-UA" b="1" dirty="0"/>
              <a:t>Психоаналіз (фрейдизм, </a:t>
            </a:r>
            <a:r>
              <a:rPr lang="uk-UA" b="1" dirty="0" err="1"/>
              <a:t>неофрейдизм</a:t>
            </a:r>
            <a:r>
              <a:rPr lang="uk-UA" b="1" dirty="0"/>
              <a:t>): </a:t>
            </a:r>
            <a:r>
              <a:rPr lang="uk-UA" dirty="0"/>
              <a:t>З.Фрейд, К.Юнг, Е.Фромм. Головна проблема несвідоме.</a:t>
            </a:r>
          </a:p>
          <a:p>
            <a:pPr marL="0" indent="0">
              <a:buNone/>
            </a:pPr>
            <a:r>
              <a:rPr lang="uk-UA" dirty="0"/>
              <a:t>Структура психіки людини:</a:t>
            </a:r>
          </a:p>
          <a:p>
            <a:pPr marL="0" indent="0">
              <a:buNone/>
            </a:pPr>
            <a:r>
              <a:rPr lang="uk-UA" dirty="0"/>
              <a:t>Над-я (</a:t>
            </a:r>
            <a:r>
              <a:rPr lang="uk-UA" dirty="0" err="1"/>
              <a:t>Надсвідоме</a:t>
            </a:r>
            <a:r>
              <a:rPr lang="uk-UA" dirty="0"/>
              <a:t>) – формується через подолання </a:t>
            </a:r>
            <a:r>
              <a:rPr lang="uk-UA" dirty="0" err="1"/>
              <a:t>Едіпова</a:t>
            </a:r>
            <a:r>
              <a:rPr lang="uk-UA" dirty="0"/>
              <a:t> комплексу та комплексу </a:t>
            </a:r>
            <a:r>
              <a:rPr lang="uk-UA" dirty="0" err="1"/>
              <a:t>Електри</a:t>
            </a:r>
            <a:r>
              <a:rPr lang="uk-UA" dirty="0"/>
              <a:t> - підпорядковується ідеалістичному принципу</a:t>
            </a:r>
          </a:p>
          <a:p>
            <a:pPr marL="0" indent="0">
              <a:buNone/>
            </a:pPr>
            <a:r>
              <a:rPr lang="uk-UA" dirty="0"/>
              <a:t>Я (Свідомість) – формується під впливом суспільства - підпорядковується принципу реальності </a:t>
            </a:r>
          </a:p>
          <a:p>
            <a:pPr marL="0" indent="0">
              <a:buNone/>
            </a:pPr>
            <a:r>
              <a:rPr lang="uk-UA" dirty="0"/>
              <a:t>Воно (Несвідоме) – </a:t>
            </a:r>
            <a:r>
              <a:rPr lang="uk-UA" dirty="0" err="1"/>
              <a:t>проджені</a:t>
            </a:r>
            <a:r>
              <a:rPr lang="uk-UA" dirty="0"/>
              <a:t> інстинкти (потяги) – підпорядковується принципу задоволення.</a:t>
            </a:r>
          </a:p>
          <a:p>
            <a:pPr marL="0" indent="0">
              <a:buNone/>
            </a:pPr>
            <a:r>
              <a:rPr lang="uk-UA" dirty="0"/>
              <a:t>Психоаналіз – вчення Фрейда, система ідей, методів інтерпретації сновидінь, та інших несвідомих психічних явищ, а також діагностики та лікування різних душевних захворювань.</a:t>
            </a:r>
          </a:p>
          <a:p>
            <a:pPr marL="0" indent="0">
              <a:buNone/>
            </a:pPr>
            <a:r>
              <a:rPr lang="uk-UA" dirty="0"/>
              <a:t>Сублімація – перерозподіл енергії.</a:t>
            </a:r>
          </a:p>
        </p:txBody>
      </p:sp>
    </p:spTree>
    <p:extLst>
      <p:ext uri="{BB962C8B-B14F-4D97-AF65-F5344CB8AC3E}">
        <p14:creationId xmlns:p14="http://schemas.microsoft.com/office/powerpoint/2010/main" val="22555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49EB7-D484-4E4E-A81E-35BC108C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761068"/>
          </a:xfrm>
        </p:spPr>
        <p:txBody>
          <a:bodyPr>
            <a:normAutofit/>
          </a:bodyPr>
          <a:lstStyle/>
          <a:p>
            <a:pPr algn="l"/>
            <a:r>
              <a:rPr lang="uk-UA" sz="2000" dirty="0"/>
              <a:t>К. Юнг. Структура психіки людини:</a:t>
            </a:r>
            <a:br>
              <a:rPr lang="uk-UA" sz="2000" dirty="0"/>
            </a:br>
            <a:r>
              <a:rPr lang="uk-UA" sz="2000" dirty="0"/>
              <a:t>- «Я» - Свідомість</a:t>
            </a:r>
            <a:br>
              <a:rPr lang="uk-UA" sz="2000" dirty="0"/>
            </a:br>
            <a:r>
              <a:rPr lang="uk-UA" sz="2000" dirty="0"/>
              <a:t>- «Воно» – індивідуальне несвідоме</a:t>
            </a:r>
            <a:br>
              <a:rPr lang="uk-UA" sz="2000" dirty="0"/>
            </a:br>
            <a:r>
              <a:rPr lang="uk-UA" sz="2000" dirty="0"/>
              <a:t>- Архетипи – колективне несвідоме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008A5-AEEA-4919-97E5-8A2CB75D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30658"/>
            <a:ext cx="9601196" cy="3488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000" dirty="0" err="1"/>
              <a:t>Е.Фроммвиділив</a:t>
            </a:r>
            <a:r>
              <a:rPr lang="uk-UA" sz="2000" dirty="0"/>
              <a:t> 6 видів любові:</a:t>
            </a:r>
          </a:p>
          <a:p>
            <a:pPr>
              <a:buFontTx/>
              <a:buChar char="-"/>
            </a:pPr>
            <a:r>
              <a:rPr lang="uk-UA" sz="2000" dirty="0"/>
              <a:t>Материнська</a:t>
            </a:r>
          </a:p>
          <a:p>
            <a:pPr>
              <a:buFontTx/>
              <a:buChar char="-"/>
            </a:pPr>
            <a:r>
              <a:rPr lang="uk-UA" sz="2000" dirty="0"/>
              <a:t>Батьківська</a:t>
            </a:r>
          </a:p>
          <a:p>
            <a:pPr>
              <a:buFontTx/>
              <a:buChar char="-"/>
            </a:pPr>
            <a:r>
              <a:rPr lang="uk-UA" sz="2000" dirty="0"/>
              <a:t>Любов до батьків</a:t>
            </a:r>
          </a:p>
          <a:p>
            <a:pPr>
              <a:buFontTx/>
              <a:buChar char="-"/>
            </a:pPr>
            <a:r>
              <a:rPr lang="uk-UA" sz="2000" dirty="0"/>
              <a:t>Братська</a:t>
            </a:r>
          </a:p>
          <a:p>
            <a:pPr>
              <a:buFontTx/>
              <a:buChar char="-"/>
            </a:pPr>
            <a:r>
              <a:rPr lang="uk-UA" sz="2000" dirty="0"/>
              <a:t>Еротична любов</a:t>
            </a:r>
          </a:p>
          <a:p>
            <a:pPr>
              <a:buFontTx/>
              <a:buChar char="-"/>
            </a:pPr>
            <a:r>
              <a:rPr lang="uk-UA" sz="2000" dirty="0"/>
              <a:t>Любов до Бога</a:t>
            </a:r>
          </a:p>
          <a:p>
            <a:pPr marL="0" indent="0">
              <a:buNone/>
            </a:pPr>
            <a:r>
              <a:rPr lang="uk-UA" sz="2000" dirty="0"/>
              <a:t>Любов – вихід з </a:t>
            </a:r>
            <a:r>
              <a:rPr lang="uk-UA" sz="2000" dirty="0" err="1"/>
              <a:t>екзистенційної</a:t>
            </a:r>
            <a:r>
              <a:rPr lang="uk-UA" sz="2000" dirty="0"/>
              <a:t> самотності</a:t>
            </a:r>
          </a:p>
        </p:txBody>
      </p:sp>
    </p:spTree>
    <p:extLst>
      <p:ext uri="{BB962C8B-B14F-4D97-AF65-F5344CB8AC3E}">
        <p14:creationId xmlns:p14="http://schemas.microsoft.com/office/powerpoint/2010/main" val="63919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377</TotalTime>
  <Words>1363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Garamond</vt:lpstr>
      <vt:lpstr>Натуральные материалы</vt:lpstr>
      <vt:lpstr>Сучасна філософія</vt:lpstr>
      <vt:lpstr>Позитивізм</vt:lpstr>
      <vt:lpstr>Презентация PowerPoint</vt:lpstr>
      <vt:lpstr>Презентация PowerPoint</vt:lpstr>
      <vt:lpstr>Презентация PowerPoint</vt:lpstr>
      <vt:lpstr>Антропологічні школи</vt:lpstr>
      <vt:lpstr>Презентация PowerPoint</vt:lpstr>
      <vt:lpstr>Презентация PowerPoint</vt:lpstr>
      <vt:lpstr>К. Юнг. Структура психіки людини: - «Я» - Свідомість - «Воно» – індивідуальне несвідоме - Архетипи – колективне несвідоме</vt:lpstr>
      <vt:lpstr>Презентация PowerPoint</vt:lpstr>
      <vt:lpstr>Презентация PowerPoint</vt:lpstr>
      <vt:lpstr>Неотомізм: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Сучасна філософія</dc:title>
  <dc:creator>Пользователь</dc:creator>
  <cp:lastModifiedBy>Пользователь</cp:lastModifiedBy>
  <cp:revision>25</cp:revision>
  <dcterms:created xsi:type="dcterms:W3CDTF">2020-10-05T12:07:06Z</dcterms:created>
  <dcterms:modified xsi:type="dcterms:W3CDTF">2023-10-10T09:11:15Z</dcterms:modified>
</cp:coreProperties>
</file>