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20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403849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4523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94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5725619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6885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1792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172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419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675136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255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77084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056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314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368702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17649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uk-U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662830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FF6BCB4-2196-4DC0-913C-983F022489E3}" type="datetimeFigureOut">
              <a:rPr lang="uk-UA" smtClean="0"/>
              <a:t>15.10.2020</a:t>
            </a:fld>
            <a:endParaRPr lang="uk-U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uk-U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778A475-9925-4409-84D1-98BEC2A189EE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1431207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40432-C9F9-4D16-AC70-48A657F262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871130"/>
            <a:ext cx="6815669" cy="2968155"/>
          </a:xfrm>
        </p:spPr>
        <p:txBody>
          <a:bodyPr/>
          <a:lstStyle/>
          <a:p>
            <a:r>
              <a:rPr lang="uk-UA" dirty="0"/>
              <a:t>Українська філософська думка</a:t>
            </a:r>
            <a:br>
              <a:rPr lang="uk-UA" dirty="0"/>
            </a:br>
            <a:r>
              <a:rPr lang="uk-UA" sz="4400" dirty="0"/>
              <a:t>(ХІ - ХХІ ст.)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660838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A0B8FA-5AAA-4AE6-99C4-C6AA8A3A35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915813"/>
          </a:xfrm>
        </p:spPr>
        <p:txBody>
          <a:bodyPr/>
          <a:lstStyle/>
          <a:p>
            <a:r>
              <a:rPr lang="uk-UA" dirty="0"/>
              <a:t>Дякую за увагу!</a:t>
            </a:r>
          </a:p>
        </p:txBody>
      </p:sp>
    </p:spTree>
    <p:extLst>
      <p:ext uri="{BB962C8B-B14F-4D97-AF65-F5344CB8AC3E}">
        <p14:creationId xmlns:p14="http://schemas.microsoft.com/office/powerpoint/2010/main" val="2786303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176912FD-3DE8-4968-9316-EF515DD38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654" y="604911"/>
            <a:ext cx="10663311" cy="565521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b="1" dirty="0"/>
              <a:t>Київська Русь:</a:t>
            </a:r>
          </a:p>
          <a:p>
            <a:pPr marL="0" indent="0" algn="just">
              <a:buNone/>
            </a:pPr>
            <a:r>
              <a:rPr lang="uk-UA" dirty="0"/>
              <a:t>1.</a:t>
            </a:r>
            <a:r>
              <a:rPr lang="uk-UA" b="1" dirty="0"/>
              <a:t>Центральною проблемою української філософії була проблема людини і людської історії. </a:t>
            </a:r>
          </a:p>
          <a:p>
            <a:pPr marL="0" indent="0" algn="just">
              <a:buNone/>
            </a:pPr>
            <a:r>
              <a:rPr lang="uk-UA" dirty="0"/>
              <a:t>2.Філософія розумілася не тільки як теоретизування, але й як практична мораль. </a:t>
            </a:r>
          </a:p>
          <a:p>
            <a:pPr marL="0" indent="0" algn="just">
              <a:buNone/>
            </a:pPr>
            <a:r>
              <a:rPr lang="uk-UA" dirty="0"/>
              <a:t>3.Формується антропоцентричне розуміння світобудови. </a:t>
            </a:r>
          </a:p>
          <a:p>
            <a:pPr marL="0" indent="0" algn="just">
              <a:buNone/>
            </a:pPr>
            <a:r>
              <a:rPr lang="uk-UA" dirty="0"/>
              <a:t>4.Мислителі Київської Русі підкреслювали органічну єдність душі і тіла людини.</a:t>
            </a:r>
          </a:p>
          <a:p>
            <a:pPr marL="0" indent="0" algn="just">
              <a:buNone/>
            </a:pPr>
            <a:r>
              <a:rPr lang="ru-RU" dirty="0"/>
              <a:t>5.Серце є центром, </a:t>
            </a:r>
            <a:r>
              <a:rPr lang="uk-UA" dirty="0"/>
              <a:t>завдяки якому відбувається причетність </a:t>
            </a:r>
            <a:r>
              <a:rPr lang="ru-RU" dirty="0"/>
              <a:t>до неземного, Божественного, - митрополит </a:t>
            </a:r>
            <a:r>
              <a:rPr lang="uk-UA" dirty="0"/>
              <a:t>Іларіон у “Слові про Закон </a:t>
            </a:r>
            <a:r>
              <a:rPr lang="ru-RU" dirty="0"/>
              <a:t>і Благодать”. (До </a:t>
            </a:r>
            <a:r>
              <a:rPr lang="uk-UA" dirty="0"/>
              <a:t>речі, Іларіона</a:t>
            </a:r>
            <a:r>
              <a:rPr lang="ru-RU" dirty="0"/>
              <a:t> </a:t>
            </a:r>
            <a:r>
              <a:rPr lang="uk-UA" dirty="0"/>
              <a:t>нерідко</a:t>
            </a:r>
            <a:r>
              <a:rPr lang="ru-RU" dirty="0"/>
              <a:t> </a:t>
            </a:r>
            <a:r>
              <a:rPr lang="uk-UA" dirty="0"/>
              <a:t>називають першим філософом в Україні</a:t>
            </a:r>
            <a:r>
              <a:rPr lang="ru-RU" dirty="0"/>
              <a:t>).</a:t>
            </a:r>
          </a:p>
          <a:p>
            <a:pPr marL="0" indent="0" algn="just">
              <a:buNone/>
            </a:pPr>
            <a:r>
              <a:rPr lang="ru-RU" dirty="0"/>
              <a:t>6.Характерною </a:t>
            </a:r>
            <a:r>
              <a:rPr lang="uk-UA" dirty="0"/>
              <a:t>рисою творчості </a:t>
            </a:r>
            <a:r>
              <a:rPr lang="uk-UA" dirty="0" err="1"/>
              <a:t>києворуських</a:t>
            </a:r>
            <a:r>
              <a:rPr lang="uk-UA" dirty="0"/>
              <a:t> мислителів </a:t>
            </a:r>
            <a:r>
              <a:rPr lang="ru-RU" dirty="0"/>
              <a:t>була </a:t>
            </a:r>
            <a:r>
              <a:rPr lang="uk-UA" dirty="0"/>
              <a:t>морально-етична спрямованість</a:t>
            </a:r>
            <a:r>
              <a:rPr lang="ru-RU" dirty="0"/>
              <a:t>. </a:t>
            </a:r>
          </a:p>
          <a:p>
            <a:pPr marL="0" indent="0" algn="just">
              <a:buNone/>
            </a:pPr>
            <a:r>
              <a:rPr lang="uk-UA" dirty="0"/>
              <a:t>7.Історіософська проблематика</a:t>
            </a:r>
          </a:p>
        </p:txBody>
      </p:sp>
    </p:spTree>
    <p:extLst>
      <p:ext uri="{BB962C8B-B14F-4D97-AF65-F5344CB8AC3E}">
        <p14:creationId xmlns:p14="http://schemas.microsoft.com/office/powerpoint/2010/main" val="617920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9BCBCB7A-BF70-4D8B-96F5-0A89FEF35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29994"/>
            <a:ext cx="9601196" cy="504587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/>
              <a:t>Наприкінці </a:t>
            </a:r>
            <a:r>
              <a:rPr lang="ru-RU" b="1" dirty="0"/>
              <a:t>XV - початку XVI ст. </a:t>
            </a:r>
            <a:r>
              <a:rPr lang="ru-RU" dirty="0"/>
              <a:t>центральною ідеєю був гуманізм: </a:t>
            </a:r>
            <a:r>
              <a:rPr lang="uk-UA" dirty="0"/>
              <a:t>Юрій Котермак (Дрогобич), Павло Русин, Станіслав Ориховський.</a:t>
            </a:r>
          </a:p>
          <a:p>
            <a:pPr marL="0" indent="0" algn="just">
              <a:buNone/>
            </a:pPr>
            <a:r>
              <a:rPr lang="ru-RU" dirty="0"/>
              <a:t>Наприкінці </a:t>
            </a:r>
            <a:r>
              <a:rPr lang="ru-RU" b="1" dirty="0"/>
              <a:t>XVI – початку XVII </a:t>
            </a:r>
            <a:r>
              <a:rPr lang="ru-RU" b="1" dirty="0" err="1"/>
              <a:t>ст</a:t>
            </a:r>
            <a:r>
              <a:rPr lang="uk-UA" b="1" dirty="0"/>
              <a:t>. </a:t>
            </a:r>
            <a:r>
              <a:rPr lang="uk-UA" dirty="0"/>
              <a:t>у багатьох містах України виникають братства – релігійно-національні об'єднання. </a:t>
            </a:r>
          </a:p>
          <a:p>
            <a:pPr marL="0" indent="0" algn="just">
              <a:buNone/>
            </a:pPr>
            <a:r>
              <a:rPr lang="uk-UA" b="1" dirty="0"/>
              <a:t>Києво-Могилянської академії </a:t>
            </a:r>
            <a:r>
              <a:rPr lang="uk-UA" dirty="0"/>
              <a:t>давала фундаментальну освіту з давніх і тогочасних мов, а також природничонаукові, теологічні, філософські знання. Викладання філософії в ній було відокремлено від теології. </a:t>
            </a:r>
          </a:p>
          <a:p>
            <a:pPr marL="0" indent="0" algn="just">
              <a:buNone/>
            </a:pPr>
            <a:r>
              <a:rPr lang="ru-RU" dirty="0"/>
              <a:t>Наприкінці </a:t>
            </a:r>
            <a:r>
              <a:rPr lang="ru-RU" b="1" dirty="0"/>
              <a:t>XVIII ст</a:t>
            </a:r>
            <a:r>
              <a:rPr lang="ru-RU" dirty="0"/>
              <a:t>. </a:t>
            </a:r>
            <a:r>
              <a:rPr lang="uk-UA" dirty="0"/>
              <a:t>вихованець Києво-Могилянської академії </a:t>
            </a:r>
            <a:r>
              <a:rPr lang="uk-UA" b="1" dirty="0"/>
              <a:t>Григорій Сковорода </a:t>
            </a:r>
            <a:r>
              <a:rPr lang="uk-UA" dirty="0"/>
              <a:t>створив філософську </a:t>
            </a:r>
            <a:r>
              <a:rPr lang="ru-RU" dirty="0"/>
              <a:t>систему: </a:t>
            </a:r>
            <a:r>
              <a:rPr lang="uk-UA" dirty="0"/>
              <a:t>вчення про </a:t>
            </a:r>
            <a:r>
              <a:rPr lang="uk-UA" b="1" dirty="0"/>
              <a:t>дві натури і три світи</a:t>
            </a:r>
            <a:r>
              <a:rPr lang="uk-UA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82964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E6BBC41-126D-4B8D-AD8F-F75F8D815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15926"/>
            <a:ext cx="9601196" cy="5059942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У </a:t>
            </a:r>
            <a:r>
              <a:rPr lang="en-US" dirty="0"/>
              <a:t>XIX </a:t>
            </a:r>
            <a:r>
              <a:rPr lang="uk-UA" dirty="0"/>
              <a:t>ст. на розвиток філософської думки в Україні важливий вплив мала діяльність </a:t>
            </a:r>
            <a:r>
              <a:rPr lang="uk-UA" b="1" dirty="0"/>
              <a:t>Кирило-Мефодіївського братства </a:t>
            </a:r>
            <a:r>
              <a:rPr lang="uk-UA" dirty="0"/>
              <a:t>- таємної політичної організації, головною метою якої була боротьба за соціальне і національне звільнення слов'янських народів. Її учасники закликали людей до об'єднання у вільну федерацію, у якій кожен народ мав би свою республіку й зміг би розвивати свою мову, культуру, традиції. Представниками </a:t>
            </a:r>
            <a:r>
              <a:rPr lang="uk-UA" dirty="0" err="1"/>
              <a:t>кирило-мефодіївців</a:t>
            </a:r>
            <a:r>
              <a:rPr lang="uk-UA" dirty="0"/>
              <a:t> були </a:t>
            </a:r>
            <a:r>
              <a:rPr lang="uk-UA" dirty="0" err="1"/>
              <a:t>Т.Г.Шевченко</a:t>
            </a:r>
            <a:r>
              <a:rPr lang="uk-UA" dirty="0"/>
              <a:t>, М.І.. Костомаров й </a:t>
            </a:r>
            <a:r>
              <a:rPr lang="uk-UA" dirty="0" err="1"/>
              <a:t>П.А.Куліш</a:t>
            </a:r>
            <a:r>
              <a:rPr lang="uk-UA" dirty="0"/>
              <a:t>.</a:t>
            </a:r>
          </a:p>
          <a:p>
            <a:pPr marL="0" indent="0" algn="just">
              <a:buNone/>
            </a:pPr>
            <a:r>
              <a:rPr lang="uk-UA" dirty="0"/>
              <a:t>Світогляд </a:t>
            </a:r>
            <a:r>
              <a:rPr lang="uk-UA" b="1" dirty="0"/>
              <a:t>Шевченка</a:t>
            </a:r>
            <a:r>
              <a:rPr lang="uk-UA" dirty="0"/>
              <a:t> позначений антропоцентризмом. </a:t>
            </a:r>
          </a:p>
          <a:p>
            <a:pPr marL="0" indent="0" algn="just">
              <a:buNone/>
            </a:pPr>
            <a:r>
              <a:rPr lang="ru-RU" dirty="0"/>
              <a:t>Микола </a:t>
            </a:r>
            <a:r>
              <a:rPr lang="ru-RU" b="1" dirty="0"/>
              <a:t>Костомаров</a:t>
            </a:r>
            <a:r>
              <a:rPr lang="ru-RU" dirty="0"/>
              <a:t> є автором основного </a:t>
            </a:r>
            <a:r>
              <a:rPr lang="ru-RU" dirty="0" err="1"/>
              <a:t>ідеологічного</a:t>
            </a:r>
            <a:r>
              <a:rPr lang="ru-RU" dirty="0"/>
              <a:t> документа братства - “Книга </a:t>
            </a:r>
            <a:r>
              <a:rPr lang="ru-RU" dirty="0" err="1"/>
              <a:t>буття</a:t>
            </a:r>
            <a:r>
              <a:rPr lang="ru-RU" dirty="0"/>
              <a:t> </a:t>
            </a:r>
            <a:r>
              <a:rPr lang="ru-RU" dirty="0" err="1"/>
              <a:t>українського</a:t>
            </a:r>
            <a:r>
              <a:rPr lang="ru-RU" dirty="0"/>
              <a:t> народу”. У </a:t>
            </a:r>
            <a:r>
              <a:rPr lang="ru-RU" dirty="0" err="1"/>
              <a:t>цьому</a:t>
            </a:r>
            <a:r>
              <a:rPr lang="ru-RU" dirty="0"/>
              <a:t> </a:t>
            </a:r>
            <a:r>
              <a:rPr lang="ru-RU" dirty="0" err="1"/>
              <a:t>творі</a:t>
            </a:r>
            <a:r>
              <a:rPr lang="ru-RU" dirty="0"/>
              <a:t> </a:t>
            </a:r>
            <a:r>
              <a:rPr lang="ru-RU" dirty="0" err="1"/>
              <a:t>міститься</a:t>
            </a:r>
            <a:r>
              <a:rPr lang="ru-RU" dirty="0"/>
              <a:t> </a:t>
            </a:r>
            <a:r>
              <a:rPr lang="ru-RU" dirty="0" err="1"/>
              <a:t>історіософська</a:t>
            </a:r>
            <a:r>
              <a:rPr lang="ru-RU" dirty="0"/>
              <a:t> </a:t>
            </a:r>
            <a:r>
              <a:rPr lang="ru-RU" dirty="0" err="1"/>
              <a:t>концепція</a:t>
            </a:r>
            <a:r>
              <a:rPr lang="ru-RU" dirty="0"/>
              <a:t>, центром </a:t>
            </a:r>
            <a:r>
              <a:rPr lang="ru-RU" dirty="0" err="1"/>
              <a:t>якої</a:t>
            </a:r>
            <a:r>
              <a:rPr lang="ru-RU" dirty="0"/>
              <a:t> є проблема “</a:t>
            </a:r>
            <a:r>
              <a:rPr lang="ru-RU" dirty="0" err="1"/>
              <a:t>Україна</a:t>
            </a:r>
            <a:r>
              <a:rPr lang="ru-RU" dirty="0"/>
              <a:t> і </a:t>
            </a:r>
            <a:r>
              <a:rPr lang="ru-RU" dirty="0" err="1"/>
              <a:t>світ</a:t>
            </a:r>
            <a:r>
              <a:rPr lang="ru-RU" dirty="0"/>
              <a:t>”. 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36124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75AF682-5405-4EFE-9314-C5DDF7F21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590843"/>
            <a:ext cx="9601196" cy="5711483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uk-UA" dirty="0"/>
              <a:t>Пантелеймон </a:t>
            </a:r>
            <a:r>
              <a:rPr lang="uk-UA" b="1" dirty="0"/>
              <a:t>Куліш</a:t>
            </a:r>
            <a:r>
              <a:rPr lang="uk-UA" dirty="0"/>
              <a:t> вбачав місію свого життя в розвитку національної самосвідомості українського народу. В основу філософського світогляду Куліша покладений традиційний для української духовної культури погляд на людину і світ як на подвійну сутність. </a:t>
            </a:r>
          </a:p>
          <a:p>
            <a:pPr marL="0" indent="0" algn="just">
              <a:buNone/>
            </a:pPr>
            <a:r>
              <a:rPr lang="ru-RU" b="1" dirty="0"/>
              <a:t>Друга половина XIX ст.: </a:t>
            </a:r>
          </a:p>
          <a:p>
            <a:pPr marL="0" indent="0" algn="just">
              <a:buNone/>
            </a:pPr>
            <a:r>
              <a:rPr lang="uk-UA" dirty="0"/>
              <a:t>Ідея прогресу була центральною в історичній концепції </a:t>
            </a:r>
            <a:r>
              <a:rPr lang="uk-UA" b="1" dirty="0" err="1"/>
              <a:t>М.Драгоманова</a:t>
            </a:r>
            <a:r>
              <a:rPr lang="uk-UA" b="1" dirty="0"/>
              <a:t>. </a:t>
            </a:r>
            <a:r>
              <a:rPr lang="uk-UA" dirty="0"/>
              <a:t>Українська нація шляхом самопізнання повинна досягти високого рівня розвитку національної самосвідомості й уміння затвердити своє право на існування серед інших народів.</a:t>
            </a:r>
          </a:p>
          <a:p>
            <a:pPr marL="0" indent="0" algn="just">
              <a:buNone/>
            </a:pPr>
            <a:r>
              <a:rPr lang="uk-UA" b="1" dirty="0" err="1"/>
              <a:t>І.Франко</a:t>
            </a:r>
            <a:r>
              <a:rPr lang="uk-UA" b="1" dirty="0"/>
              <a:t> </a:t>
            </a:r>
            <a:r>
              <a:rPr lang="uk-UA" dirty="0"/>
              <a:t>розробляє ідею героя, особистості, що є вільною в суспільстві, але не вільної від суспільства; ідею героя, що є носієм духу, “вічним революціонером”. Ця ідея обумовлює надалі розвиток теми “особистість і народ”, у якій він пропагував ідеал безмежної відданості народу, готовність віддати життя за його щастя. Крім того, концепція історичного прогресу Франка базується на позитивізмі й ідеях соціалізму. </a:t>
            </a:r>
          </a:p>
        </p:txBody>
      </p:sp>
    </p:spTree>
    <p:extLst>
      <p:ext uri="{BB962C8B-B14F-4D97-AF65-F5344CB8AC3E}">
        <p14:creationId xmlns:p14="http://schemas.microsoft.com/office/powerpoint/2010/main" val="2157592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D874F6D-8D0E-4612-8AB7-34D3D9E2CD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75249"/>
            <a:ext cx="9601196" cy="5200619"/>
          </a:xfrm>
        </p:spPr>
        <p:txBody>
          <a:bodyPr/>
          <a:lstStyle/>
          <a:p>
            <a:pPr marL="0" indent="0" algn="just">
              <a:buNone/>
            </a:pPr>
            <a:r>
              <a:rPr lang="uk-UA" dirty="0"/>
              <a:t>Розвиток філософської думки в Україні </a:t>
            </a:r>
            <a:r>
              <a:rPr lang="uk-UA" b="1" dirty="0"/>
              <a:t>наприкінці </a:t>
            </a:r>
            <a:r>
              <a:rPr lang="en-US" b="1" dirty="0"/>
              <a:t>XIX - </a:t>
            </a:r>
            <a:r>
              <a:rPr lang="uk-UA" b="1" dirty="0"/>
              <a:t>початку </a:t>
            </a:r>
            <a:r>
              <a:rPr lang="en-US" b="1" dirty="0"/>
              <a:t>XX </a:t>
            </a:r>
            <a:r>
              <a:rPr lang="uk-UA" b="1" dirty="0"/>
              <a:t>ст. </a:t>
            </a:r>
            <a:r>
              <a:rPr lang="uk-UA" dirty="0"/>
              <a:t>позначений формуванням філософських шкіл і напрямків, що були тісно пов'язані з європейською філософією.</a:t>
            </a:r>
          </a:p>
          <a:p>
            <a:pPr marL="0" indent="0" algn="just">
              <a:buNone/>
            </a:pPr>
            <a:r>
              <a:rPr lang="uk-UA" dirty="0"/>
              <a:t>Важливим є внесок у розвиток вітчизняної філософської думки </a:t>
            </a:r>
            <a:r>
              <a:rPr lang="uk-UA" dirty="0" err="1"/>
              <a:t>Б.М.Кистяківським</a:t>
            </a:r>
            <a:r>
              <a:rPr lang="uk-UA" dirty="0"/>
              <a:t>, </a:t>
            </a:r>
            <a:r>
              <a:rPr lang="uk-UA" dirty="0" err="1"/>
              <a:t>В.І.Вернадським</a:t>
            </a:r>
            <a:r>
              <a:rPr lang="uk-UA" dirty="0"/>
              <a:t>, </a:t>
            </a:r>
            <a:r>
              <a:rPr lang="uk-UA" dirty="0" err="1"/>
              <a:t>М.С.Грушевським</a:t>
            </a:r>
            <a:r>
              <a:rPr lang="uk-UA" dirty="0"/>
              <a:t>, </a:t>
            </a:r>
            <a:r>
              <a:rPr lang="uk-UA" dirty="0" err="1"/>
              <a:t>В.К.Винниченком</a:t>
            </a:r>
            <a:r>
              <a:rPr lang="uk-UA" dirty="0"/>
              <a:t>: філософське осмислення дійсності.</a:t>
            </a:r>
          </a:p>
          <a:p>
            <a:pPr marL="0" indent="0" algn="just">
              <a:buNone/>
            </a:pPr>
            <a:r>
              <a:rPr lang="uk-UA" dirty="0"/>
              <a:t>У </a:t>
            </a:r>
            <a:r>
              <a:rPr lang="uk-UA" b="1" dirty="0"/>
              <a:t>20-ті роки </a:t>
            </a:r>
            <a:r>
              <a:rPr lang="en-US" b="1" dirty="0"/>
              <a:t>XX </a:t>
            </a:r>
            <a:r>
              <a:rPr lang="uk-UA" b="1" dirty="0"/>
              <a:t>ст. </a:t>
            </a:r>
            <a:r>
              <a:rPr lang="uk-UA" dirty="0"/>
              <a:t>активізуються зусилля українських мислителів по розробці філософії української ідеї. Центром дискусії стала концепція, запропонована </a:t>
            </a:r>
            <a:r>
              <a:rPr lang="uk-UA" b="1" dirty="0" err="1"/>
              <a:t>М.Хвильовим</a:t>
            </a:r>
            <a:r>
              <a:rPr lang="uk-UA" b="1" dirty="0"/>
              <a:t>. </a:t>
            </a:r>
            <a:r>
              <a:rPr lang="uk-UA" dirty="0"/>
              <a:t>Він вважав за необхідне відмовитися від орієнтації на російську культуру й повернутися «обличчям» до Європи. </a:t>
            </a:r>
          </a:p>
          <a:p>
            <a:pPr marL="0" indent="0" algn="just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5625332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60ECF086-AA5F-4A3B-87F8-F37BA744E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731519"/>
            <a:ext cx="9601196" cy="544419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uk-UA" dirty="0"/>
              <a:t>Характерною рисою підходу до проблеми національної ідеї, особливо в колі емігрантської молоді, починаючи </a:t>
            </a:r>
            <a:r>
              <a:rPr lang="uk-UA" b="1" dirty="0"/>
              <a:t>з 20-х років</a:t>
            </a:r>
            <a:r>
              <a:rPr lang="uk-UA" dirty="0"/>
              <a:t>, була спроба вирішити її з позицій крайнього радикального націоналізму. Ця позиція представлена у творчості </a:t>
            </a:r>
            <a:r>
              <a:rPr lang="uk-UA" b="1" dirty="0" err="1"/>
              <a:t>Д.І.Донцова</a:t>
            </a:r>
            <a:r>
              <a:rPr lang="uk-UA" b="1" dirty="0"/>
              <a:t>. </a:t>
            </a:r>
          </a:p>
          <a:p>
            <a:pPr marL="0" indent="0" algn="just">
              <a:buNone/>
            </a:pPr>
            <a:r>
              <a:rPr lang="uk-UA" dirty="0"/>
              <a:t>Близькою до поглядів </a:t>
            </a:r>
            <a:r>
              <a:rPr lang="uk-UA" dirty="0" err="1"/>
              <a:t>Д.Донцова</a:t>
            </a:r>
            <a:r>
              <a:rPr lang="uk-UA" dirty="0"/>
              <a:t> є історіософська концепція </a:t>
            </a:r>
            <a:r>
              <a:rPr lang="uk-UA" b="1" dirty="0" err="1"/>
              <a:t>В.К.Липиньського</a:t>
            </a:r>
            <a:r>
              <a:rPr lang="uk-UA" b="1" dirty="0"/>
              <a:t>. </a:t>
            </a:r>
            <a:r>
              <a:rPr lang="uk-UA" dirty="0"/>
              <a:t>Центральне місце в ній займають категорії “традиція”, “аристократія”, “нація”, що трактувалися в активно-динамічній формі.</a:t>
            </a:r>
          </a:p>
          <a:p>
            <a:pPr marL="0" indent="0" algn="just">
              <a:buNone/>
            </a:pPr>
            <a:r>
              <a:rPr lang="uk-UA" dirty="0"/>
              <a:t>Значний внесок у вивчення глибинних факторів духовної історії України і її національної філософії зробив </a:t>
            </a:r>
            <a:r>
              <a:rPr lang="uk-UA" b="1" dirty="0" err="1"/>
              <a:t>Д.І.Чижевський</a:t>
            </a:r>
            <a:r>
              <a:rPr lang="uk-UA" b="1" dirty="0"/>
              <a:t>. </a:t>
            </a:r>
            <a:r>
              <a:rPr lang="uk-UA" dirty="0"/>
              <a:t>Він вважав, що одним з таких факторів є національні риси українського характеру: “</a:t>
            </a:r>
            <a:r>
              <a:rPr lang="uk-UA" dirty="0" err="1"/>
              <a:t>емоціалім</a:t>
            </a:r>
            <a:r>
              <a:rPr lang="uk-UA" dirty="0"/>
              <a:t>”, “</a:t>
            </a:r>
            <a:r>
              <a:rPr lang="uk-UA" dirty="0" err="1"/>
              <a:t>індивідуазм</a:t>
            </a:r>
            <a:r>
              <a:rPr lang="uk-UA" dirty="0"/>
              <a:t>” і “плюралістична етика”, що визнає право кожного індивіда на власний етичний шлях.</a:t>
            </a:r>
          </a:p>
        </p:txBody>
      </p:sp>
    </p:spTree>
    <p:extLst>
      <p:ext uri="{BB962C8B-B14F-4D97-AF65-F5344CB8AC3E}">
        <p14:creationId xmlns:p14="http://schemas.microsoft.com/office/powerpoint/2010/main" val="24157248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A3211E0-F65B-412E-9EFC-CB1C06465A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675249"/>
            <a:ext cx="9601196" cy="5200619"/>
          </a:xfrm>
        </p:spPr>
        <p:txBody>
          <a:bodyPr/>
          <a:lstStyle/>
          <a:p>
            <a:pPr marL="0" indent="0" algn="just">
              <a:buNone/>
            </a:pPr>
            <a:r>
              <a:rPr lang="uk-UA" b="1" i="1" dirty="0"/>
              <a:t>Відкриття в 1944 році філософського факультету в Київському університеті і створення в 1946 році Інституту філософії АН України сприяло активізації філософського життя в Україні.</a:t>
            </a:r>
          </a:p>
          <a:p>
            <a:pPr marL="0" indent="0" algn="just">
              <a:buNone/>
            </a:pPr>
            <a:endParaRPr lang="uk-UA" b="1" i="1" dirty="0"/>
          </a:p>
          <a:p>
            <a:pPr marL="0" indent="0" algn="just">
              <a:buNone/>
            </a:pPr>
            <a:r>
              <a:rPr lang="uk-UA" dirty="0"/>
              <a:t>Значний внесок у розвиток філософії в Україні зробив </a:t>
            </a:r>
            <a:r>
              <a:rPr lang="uk-UA" b="1" dirty="0" err="1"/>
              <a:t>П.Копнін</a:t>
            </a:r>
            <a:r>
              <a:rPr lang="uk-UA" b="1" dirty="0"/>
              <a:t>. </a:t>
            </a:r>
            <a:r>
              <a:rPr lang="uk-UA" dirty="0"/>
              <a:t>Його наукові інтереси були зосереджені навколо дослідження проблем логіки, теорії і методології наукового пізнання. Він акцентував увагу на гуманістичній спрямованості філософії. Це надалі сприяло плідній розробці світоглядно-гуманістичної проблематики, питань філософії культури, над якими активно працювали українські філософи з початку 70-х років ХХ ст.</a:t>
            </a:r>
          </a:p>
          <a:p>
            <a:pPr marL="0" indent="0">
              <a:buNone/>
            </a:pP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077648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62301E0-FFE8-4F98-9277-C52FFD4B4F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886265"/>
            <a:ext cx="9601196" cy="5416061"/>
          </a:xfrm>
        </p:spPr>
        <p:txBody>
          <a:bodyPr/>
          <a:lstStyle/>
          <a:p>
            <a:pPr marL="0" indent="0">
              <a:buNone/>
            </a:pPr>
            <a:r>
              <a:rPr lang="uk-UA" b="1" dirty="0"/>
              <a:t>Освоюється спадщина німецької класичної філософії. </a:t>
            </a:r>
          </a:p>
          <a:p>
            <a:pPr marL="0" indent="0">
              <a:buNone/>
            </a:pPr>
            <a:endParaRPr lang="uk-UA" b="1" dirty="0"/>
          </a:p>
          <a:p>
            <a:pPr marL="0" indent="0" algn="just">
              <a:buNone/>
            </a:pPr>
            <a:r>
              <a:rPr lang="uk-UA" dirty="0"/>
              <a:t>Школа, очолювана </a:t>
            </a:r>
            <a:r>
              <a:rPr lang="uk-UA" b="1" dirty="0" err="1"/>
              <a:t>В.І.Шинкаруком</a:t>
            </a:r>
            <a:r>
              <a:rPr lang="uk-UA" b="1" dirty="0"/>
              <a:t>, </a:t>
            </a:r>
            <a:r>
              <a:rPr lang="uk-UA" dirty="0"/>
              <a:t>здійснює глибоку розробку проблем діалектики, логіки і теорії пізнання на основі аналізу філософії Канта, Гегеля, Фейєрбаха й інших представників німецької філософської класики. Осмислюються досягнення зарубіжної філософії </a:t>
            </a:r>
            <a:r>
              <a:rPr lang="en-US" dirty="0"/>
              <a:t>XX </a:t>
            </a:r>
            <a:r>
              <a:rPr lang="uk-UA" dirty="0"/>
              <a:t>ст., зокрема, феноменологія Е.Гусерля, філософія життя, екзистенціалізм, неофрейдизм тощо. Відбулися помітні зрушення й у розробці питань з історії філософії України.</a:t>
            </a:r>
          </a:p>
          <a:p>
            <a:pPr marL="0" indent="0" algn="just">
              <a:buNone/>
            </a:pPr>
            <a:endParaRPr lang="uk-UA" dirty="0"/>
          </a:p>
          <a:p>
            <a:pPr marL="0" indent="0" algn="just">
              <a:buNone/>
            </a:pPr>
            <a:r>
              <a:rPr lang="uk-UA" dirty="0"/>
              <a:t>Вважається, що виникнення і розвиток філософської думки в Україні є складним та суперечливим процесом.</a:t>
            </a:r>
          </a:p>
        </p:txBody>
      </p:sp>
    </p:spTree>
    <p:extLst>
      <p:ext uri="{BB962C8B-B14F-4D97-AF65-F5344CB8AC3E}">
        <p14:creationId xmlns:p14="http://schemas.microsoft.com/office/powerpoint/2010/main" val="7051770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800</Words>
  <Application>Microsoft Office PowerPoint</Application>
  <PresentationFormat>Широкоэкранный</PresentationFormat>
  <Paragraphs>35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Garamond</vt:lpstr>
      <vt:lpstr>Натуральные материалы</vt:lpstr>
      <vt:lpstr>Українська філософська думка (ХІ - ХХІ ст.)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Дякую за увагу!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Українська філософська думка</dc:title>
  <dc:creator>Пользователь</dc:creator>
  <cp:lastModifiedBy>Пользователь</cp:lastModifiedBy>
  <cp:revision>7</cp:revision>
  <dcterms:created xsi:type="dcterms:W3CDTF">2020-10-15T12:55:41Z</dcterms:created>
  <dcterms:modified xsi:type="dcterms:W3CDTF">2020-10-15T13:26:28Z</dcterms:modified>
</cp:coreProperties>
</file>