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9C2A65-B41D-4DF7-A5CA-8419923E409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CDA8A099-0666-41E0-A439-DA0669C5452E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Буття</a:t>
          </a:r>
          <a:endParaRPr kumimoji="0" lang="uk-UA" altLang="uk-UA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l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altLang="uk-UA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E6DD4CA-C829-4ED9-83E6-5034CA972832}" type="parTrans" cxnId="{673E7841-123E-4CBE-A2B6-5A49ECF17BEB}">
      <dgm:prSet/>
      <dgm:spPr/>
    </dgm:pt>
    <dgm:pt modelId="{EF42527E-2A83-4B85-9D5B-EB1D100579D5}" type="sibTrans" cxnId="{673E7841-123E-4CBE-A2B6-5A49ECF17BEB}">
      <dgm:prSet/>
      <dgm:spPr/>
    </dgm:pt>
    <dgm:pt modelId="{4E9E4618-01D4-40D6-90BF-1CFB897924A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суще</a:t>
          </a:r>
          <a:endParaRPr kumimoji="0" lang="uk-UA" altLang="uk-UA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9AE905E3-627E-4213-9A77-017EA6776AB9}" type="parTrans" cxnId="{6EB09645-C782-474B-8777-A5954D1264A1}">
      <dgm:prSet/>
      <dgm:spPr/>
    </dgm:pt>
    <dgm:pt modelId="{A823615D-430C-4C00-AF27-364DA596A85F}" type="sibTrans" cxnId="{6EB09645-C782-474B-8777-A5954D1264A1}">
      <dgm:prSet/>
      <dgm:spPr/>
    </dgm:pt>
    <dgm:pt modelId="{B4DCA2D0-4C3E-465D-AC50-67250DD434A2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множинне</a:t>
          </a:r>
          <a:endParaRPr kumimoji="0" lang="uk-UA" altLang="uk-UA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6FFF4DC2-AB21-4D85-A43D-B2AB1CB2427E}" type="parTrans" cxnId="{0EF4E75C-E4CB-4FCB-B0C9-4EA9014E4F40}">
      <dgm:prSet/>
      <dgm:spPr/>
    </dgm:pt>
    <dgm:pt modelId="{9B30889C-D772-4853-9D41-AA1A3F72AD1A}" type="sibTrans" cxnId="{0EF4E75C-E4CB-4FCB-B0C9-4EA9014E4F40}">
      <dgm:prSet/>
      <dgm:spPr/>
    </dgm:pt>
    <dgm:pt modelId="{BC748707-3EB1-4385-9DCD-87E56E328BE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вічне</a:t>
          </a:r>
          <a:endParaRPr kumimoji="0" lang="uk-UA" altLang="uk-UA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gm:t>
    </dgm:pt>
    <dgm:pt modelId="{56AB286E-62B3-45C1-A7CE-E2E421DF12EF}" type="parTrans" cxnId="{58AA514A-31D5-495A-9377-19A812460615}">
      <dgm:prSet/>
      <dgm:spPr/>
    </dgm:pt>
    <dgm:pt modelId="{F16E079E-ABFB-4671-A1BD-1B6C90DCBF4A}" type="sibTrans" cxnId="{58AA514A-31D5-495A-9377-19A812460615}">
      <dgm:prSet/>
      <dgm:spPr/>
    </dgm:pt>
    <dgm:pt modelId="{23A4798B-F568-41E0-BE55-EEFBAA891D42}" type="pres">
      <dgm:prSet presAssocID="{BC9C2A65-B41D-4DF7-A5CA-8419923E409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D02BCE1-D95A-4853-B020-9ED46678608E}" type="pres">
      <dgm:prSet presAssocID="{CDA8A099-0666-41E0-A439-DA0669C5452E}" presName="hierRoot1" presStyleCnt="0">
        <dgm:presLayoutVars>
          <dgm:hierBranch/>
        </dgm:presLayoutVars>
      </dgm:prSet>
      <dgm:spPr/>
    </dgm:pt>
    <dgm:pt modelId="{6FA572D6-DA72-4C3D-8DA8-53A08FD4FF11}" type="pres">
      <dgm:prSet presAssocID="{CDA8A099-0666-41E0-A439-DA0669C5452E}" presName="rootComposite1" presStyleCnt="0"/>
      <dgm:spPr/>
    </dgm:pt>
    <dgm:pt modelId="{6770E262-A3B9-4B2C-A3CA-1DC9BB299ADA}" type="pres">
      <dgm:prSet presAssocID="{CDA8A099-0666-41E0-A439-DA0669C5452E}" presName="rootText1" presStyleLbl="node0" presStyleIdx="0" presStyleCnt="1">
        <dgm:presLayoutVars>
          <dgm:chPref val="3"/>
        </dgm:presLayoutVars>
      </dgm:prSet>
      <dgm:spPr/>
    </dgm:pt>
    <dgm:pt modelId="{623BC223-7986-466A-A229-289268513EF8}" type="pres">
      <dgm:prSet presAssocID="{CDA8A099-0666-41E0-A439-DA0669C5452E}" presName="rootConnector1" presStyleLbl="node1" presStyleIdx="0" presStyleCnt="0"/>
      <dgm:spPr/>
    </dgm:pt>
    <dgm:pt modelId="{AFD3BD80-F649-4473-AC7E-5E4BFB990C2B}" type="pres">
      <dgm:prSet presAssocID="{CDA8A099-0666-41E0-A439-DA0669C5452E}" presName="hierChild2" presStyleCnt="0"/>
      <dgm:spPr/>
    </dgm:pt>
    <dgm:pt modelId="{89BE14BB-3410-4D7F-8822-9429E50DDDCF}" type="pres">
      <dgm:prSet presAssocID="{9AE905E3-627E-4213-9A77-017EA6776AB9}" presName="Name35" presStyleLbl="parChTrans1D2" presStyleIdx="0" presStyleCnt="3"/>
      <dgm:spPr/>
    </dgm:pt>
    <dgm:pt modelId="{D242B981-2904-4D45-825D-64B2C6552787}" type="pres">
      <dgm:prSet presAssocID="{4E9E4618-01D4-40D6-90BF-1CFB897924A0}" presName="hierRoot2" presStyleCnt="0">
        <dgm:presLayoutVars>
          <dgm:hierBranch/>
        </dgm:presLayoutVars>
      </dgm:prSet>
      <dgm:spPr/>
    </dgm:pt>
    <dgm:pt modelId="{648F5EC1-BFCC-47BB-A185-AE657DA90146}" type="pres">
      <dgm:prSet presAssocID="{4E9E4618-01D4-40D6-90BF-1CFB897924A0}" presName="rootComposite" presStyleCnt="0"/>
      <dgm:spPr/>
    </dgm:pt>
    <dgm:pt modelId="{A70A48DB-FC9C-4672-A281-81ABAC25601D}" type="pres">
      <dgm:prSet presAssocID="{4E9E4618-01D4-40D6-90BF-1CFB897924A0}" presName="rootText" presStyleLbl="node2" presStyleIdx="0" presStyleCnt="3">
        <dgm:presLayoutVars>
          <dgm:chPref val="3"/>
        </dgm:presLayoutVars>
      </dgm:prSet>
      <dgm:spPr/>
    </dgm:pt>
    <dgm:pt modelId="{E399E1C9-C0D0-44AA-8F7F-CC4FD820417D}" type="pres">
      <dgm:prSet presAssocID="{4E9E4618-01D4-40D6-90BF-1CFB897924A0}" presName="rootConnector" presStyleLbl="node2" presStyleIdx="0" presStyleCnt="3"/>
      <dgm:spPr/>
    </dgm:pt>
    <dgm:pt modelId="{F3C80DCF-9AB3-42F6-BF7B-B33A0A16D0AF}" type="pres">
      <dgm:prSet presAssocID="{4E9E4618-01D4-40D6-90BF-1CFB897924A0}" presName="hierChild4" presStyleCnt="0"/>
      <dgm:spPr/>
    </dgm:pt>
    <dgm:pt modelId="{F7247B01-5134-41D9-8EF6-9E0203A02D57}" type="pres">
      <dgm:prSet presAssocID="{4E9E4618-01D4-40D6-90BF-1CFB897924A0}" presName="hierChild5" presStyleCnt="0"/>
      <dgm:spPr/>
    </dgm:pt>
    <dgm:pt modelId="{01B605F8-398D-4455-BEBF-FE9DD6E0292D}" type="pres">
      <dgm:prSet presAssocID="{6FFF4DC2-AB21-4D85-A43D-B2AB1CB2427E}" presName="Name35" presStyleLbl="parChTrans1D2" presStyleIdx="1" presStyleCnt="3"/>
      <dgm:spPr/>
    </dgm:pt>
    <dgm:pt modelId="{68CCF0C2-3D96-40D7-BBC0-C34FDDCAADDF}" type="pres">
      <dgm:prSet presAssocID="{B4DCA2D0-4C3E-465D-AC50-67250DD434A2}" presName="hierRoot2" presStyleCnt="0">
        <dgm:presLayoutVars>
          <dgm:hierBranch/>
        </dgm:presLayoutVars>
      </dgm:prSet>
      <dgm:spPr/>
    </dgm:pt>
    <dgm:pt modelId="{19FB4ECC-C37B-427C-92A3-146CFA2CCB08}" type="pres">
      <dgm:prSet presAssocID="{B4DCA2D0-4C3E-465D-AC50-67250DD434A2}" presName="rootComposite" presStyleCnt="0"/>
      <dgm:spPr/>
    </dgm:pt>
    <dgm:pt modelId="{5F3D121E-18AA-4ED4-B34A-D50FBB55D925}" type="pres">
      <dgm:prSet presAssocID="{B4DCA2D0-4C3E-465D-AC50-67250DD434A2}" presName="rootText" presStyleLbl="node2" presStyleIdx="1" presStyleCnt="3">
        <dgm:presLayoutVars>
          <dgm:chPref val="3"/>
        </dgm:presLayoutVars>
      </dgm:prSet>
      <dgm:spPr/>
    </dgm:pt>
    <dgm:pt modelId="{6DC7A9C5-34D6-46E6-BC92-41EF06F40BD0}" type="pres">
      <dgm:prSet presAssocID="{B4DCA2D0-4C3E-465D-AC50-67250DD434A2}" presName="rootConnector" presStyleLbl="node2" presStyleIdx="1" presStyleCnt="3"/>
      <dgm:spPr/>
    </dgm:pt>
    <dgm:pt modelId="{637B8B78-3453-4252-8AE1-EBCE217FD292}" type="pres">
      <dgm:prSet presAssocID="{B4DCA2D0-4C3E-465D-AC50-67250DD434A2}" presName="hierChild4" presStyleCnt="0"/>
      <dgm:spPr/>
    </dgm:pt>
    <dgm:pt modelId="{BB782B9E-ECFB-443D-9E53-E4C5F3EF90AE}" type="pres">
      <dgm:prSet presAssocID="{B4DCA2D0-4C3E-465D-AC50-67250DD434A2}" presName="hierChild5" presStyleCnt="0"/>
      <dgm:spPr/>
    </dgm:pt>
    <dgm:pt modelId="{EABF69C0-BEFF-4407-AE03-2CB1F3B09B3E}" type="pres">
      <dgm:prSet presAssocID="{56AB286E-62B3-45C1-A7CE-E2E421DF12EF}" presName="Name35" presStyleLbl="parChTrans1D2" presStyleIdx="2" presStyleCnt="3"/>
      <dgm:spPr/>
    </dgm:pt>
    <dgm:pt modelId="{5E5B4457-8D26-414A-8E4E-534BA6066766}" type="pres">
      <dgm:prSet presAssocID="{BC748707-3EB1-4385-9DCD-87E56E328BEF}" presName="hierRoot2" presStyleCnt="0">
        <dgm:presLayoutVars>
          <dgm:hierBranch/>
        </dgm:presLayoutVars>
      </dgm:prSet>
      <dgm:spPr/>
    </dgm:pt>
    <dgm:pt modelId="{8EA08AC3-5573-4685-8B52-896EF1E4F7E0}" type="pres">
      <dgm:prSet presAssocID="{BC748707-3EB1-4385-9DCD-87E56E328BEF}" presName="rootComposite" presStyleCnt="0"/>
      <dgm:spPr/>
    </dgm:pt>
    <dgm:pt modelId="{BB888BA2-C39B-44BC-B6BD-1011AE036B4D}" type="pres">
      <dgm:prSet presAssocID="{BC748707-3EB1-4385-9DCD-87E56E328BEF}" presName="rootText" presStyleLbl="node2" presStyleIdx="2" presStyleCnt="3">
        <dgm:presLayoutVars>
          <dgm:chPref val="3"/>
        </dgm:presLayoutVars>
      </dgm:prSet>
      <dgm:spPr/>
    </dgm:pt>
    <dgm:pt modelId="{EA345976-D0CC-4B8D-9030-1D593A995063}" type="pres">
      <dgm:prSet presAssocID="{BC748707-3EB1-4385-9DCD-87E56E328BEF}" presName="rootConnector" presStyleLbl="node2" presStyleIdx="2" presStyleCnt="3"/>
      <dgm:spPr/>
    </dgm:pt>
    <dgm:pt modelId="{54934B6A-2A17-4476-AC7A-B5148A5DB404}" type="pres">
      <dgm:prSet presAssocID="{BC748707-3EB1-4385-9DCD-87E56E328BEF}" presName="hierChild4" presStyleCnt="0"/>
      <dgm:spPr/>
    </dgm:pt>
    <dgm:pt modelId="{4F69B58C-F711-4E00-972F-F97B2D1D7C50}" type="pres">
      <dgm:prSet presAssocID="{BC748707-3EB1-4385-9DCD-87E56E328BEF}" presName="hierChild5" presStyleCnt="0"/>
      <dgm:spPr/>
    </dgm:pt>
    <dgm:pt modelId="{06EF39B4-444A-4F46-A62C-8BE3B2C2FEAC}" type="pres">
      <dgm:prSet presAssocID="{CDA8A099-0666-41E0-A439-DA0669C5452E}" presName="hierChild3" presStyleCnt="0"/>
      <dgm:spPr/>
    </dgm:pt>
  </dgm:ptLst>
  <dgm:cxnLst>
    <dgm:cxn modelId="{A6EBD912-19EA-464F-BF1A-695877747A0F}" type="presOf" srcId="{4E9E4618-01D4-40D6-90BF-1CFB897924A0}" destId="{A70A48DB-FC9C-4672-A281-81ABAC25601D}" srcOrd="0" destOrd="0" presId="urn:microsoft.com/office/officeart/2005/8/layout/orgChart1"/>
    <dgm:cxn modelId="{0EF4E75C-E4CB-4FCB-B0C9-4EA9014E4F40}" srcId="{CDA8A099-0666-41E0-A439-DA0669C5452E}" destId="{B4DCA2D0-4C3E-465D-AC50-67250DD434A2}" srcOrd="1" destOrd="0" parTransId="{6FFF4DC2-AB21-4D85-A43D-B2AB1CB2427E}" sibTransId="{9B30889C-D772-4853-9D41-AA1A3F72AD1A}"/>
    <dgm:cxn modelId="{673E7841-123E-4CBE-A2B6-5A49ECF17BEB}" srcId="{BC9C2A65-B41D-4DF7-A5CA-8419923E4091}" destId="{CDA8A099-0666-41E0-A439-DA0669C5452E}" srcOrd="0" destOrd="0" parTransId="{9E6DD4CA-C829-4ED9-83E6-5034CA972832}" sibTransId="{EF42527E-2A83-4B85-9D5B-EB1D100579D5}"/>
    <dgm:cxn modelId="{6EB09645-C782-474B-8777-A5954D1264A1}" srcId="{CDA8A099-0666-41E0-A439-DA0669C5452E}" destId="{4E9E4618-01D4-40D6-90BF-1CFB897924A0}" srcOrd="0" destOrd="0" parTransId="{9AE905E3-627E-4213-9A77-017EA6776AB9}" sibTransId="{A823615D-430C-4C00-AF27-364DA596A85F}"/>
    <dgm:cxn modelId="{85364B48-E11E-4382-9382-1D355A0CCDD6}" type="presOf" srcId="{B4DCA2D0-4C3E-465D-AC50-67250DD434A2}" destId="{6DC7A9C5-34D6-46E6-BC92-41EF06F40BD0}" srcOrd="1" destOrd="0" presId="urn:microsoft.com/office/officeart/2005/8/layout/orgChart1"/>
    <dgm:cxn modelId="{3FB1326A-8CA3-4943-85CC-A74CE78ADEFD}" type="presOf" srcId="{BC748707-3EB1-4385-9DCD-87E56E328BEF}" destId="{BB888BA2-C39B-44BC-B6BD-1011AE036B4D}" srcOrd="0" destOrd="0" presId="urn:microsoft.com/office/officeart/2005/8/layout/orgChart1"/>
    <dgm:cxn modelId="{58AA514A-31D5-495A-9377-19A812460615}" srcId="{CDA8A099-0666-41E0-A439-DA0669C5452E}" destId="{BC748707-3EB1-4385-9DCD-87E56E328BEF}" srcOrd="2" destOrd="0" parTransId="{56AB286E-62B3-45C1-A7CE-E2E421DF12EF}" sibTransId="{F16E079E-ABFB-4671-A1BD-1B6C90DCBF4A}"/>
    <dgm:cxn modelId="{968AA36C-BA34-4A62-86EC-16C35DD63884}" type="presOf" srcId="{6FFF4DC2-AB21-4D85-A43D-B2AB1CB2427E}" destId="{01B605F8-398D-4455-BEBF-FE9DD6E0292D}" srcOrd="0" destOrd="0" presId="urn:microsoft.com/office/officeart/2005/8/layout/orgChart1"/>
    <dgm:cxn modelId="{105BAF4C-AF12-4581-A32E-C746AE3889EA}" type="presOf" srcId="{4E9E4618-01D4-40D6-90BF-1CFB897924A0}" destId="{E399E1C9-C0D0-44AA-8F7F-CC4FD820417D}" srcOrd="1" destOrd="0" presId="urn:microsoft.com/office/officeart/2005/8/layout/orgChart1"/>
    <dgm:cxn modelId="{48428E79-DC4F-4E8D-9B5A-8F5520C58BFA}" type="presOf" srcId="{BC9C2A65-B41D-4DF7-A5CA-8419923E4091}" destId="{23A4798B-F568-41E0-BE55-EEFBAA891D42}" srcOrd="0" destOrd="0" presId="urn:microsoft.com/office/officeart/2005/8/layout/orgChart1"/>
    <dgm:cxn modelId="{8FC9867E-B519-4465-85E4-76EDAB4B236F}" type="presOf" srcId="{56AB286E-62B3-45C1-A7CE-E2E421DF12EF}" destId="{EABF69C0-BEFF-4407-AE03-2CB1F3B09B3E}" srcOrd="0" destOrd="0" presId="urn:microsoft.com/office/officeart/2005/8/layout/orgChart1"/>
    <dgm:cxn modelId="{5297898A-EBFA-49E4-8317-A9B077C243A3}" type="presOf" srcId="{9AE905E3-627E-4213-9A77-017EA6776AB9}" destId="{89BE14BB-3410-4D7F-8822-9429E50DDDCF}" srcOrd="0" destOrd="0" presId="urn:microsoft.com/office/officeart/2005/8/layout/orgChart1"/>
    <dgm:cxn modelId="{F642429D-2B46-4DE6-82A9-362AD057EE33}" type="presOf" srcId="{BC748707-3EB1-4385-9DCD-87E56E328BEF}" destId="{EA345976-D0CC-4B8D-9030-1D593A995063}" srcOrd="1" destOrd="0" presId="urn:microsoft.com/office/officeart/2005/8/layout/orgChart1"/>
    <dgm:cxn modelId="{567A92BC-5AA2-40B0-835F-6CB3F7EF1CF8}" type="presOf" srcId="{B4DCA2D0-4C3E-465D-AC50-67250DD434A2}" destId="{5F3D121E-18AA-4ED4-B34A-D50FBB55D925}" srcOrd="0" destOrd="0" presId="urn:microsoft.com/office/officeart/2005/8/layout/orgChart1"/>
    <dgm:cxn modelId="{41AEB4E0-B178-407E-9501-829120256A1C}" type="presOf" srcId="{CDA8A099-0666-41E0-A439-DA0669C5452E}" destId="{623BC223-7986-466A-A229-289268513EF8}" srcOrd="1" destOrd="0" presId="urn:microsoft.com/office/officeart/2005/8/layout/orgChart1"/>
    <dgm:cxn modelId="{994896FC-257C-4959-A698-A67C32565C42}" type="presOf" srcId="{CDA8A099-0666-41E0-A439-DA0669C5452E}" destId="{6770E262-A3B9-4B2C-A3CA-1DC9BB299ADA}" srcOrd="0" destOrd="0" presId="urn:microsoft.com/office/officeart/2005/8/layout/orgChart1"/>
    <dgm:cxn modelId="{E205A74C-E3EB-40C0-84C9-C4FB1FD3BB37}" type="presParOf" srcId="{23A4798B-F568-41E0-BE55-EEFBAA891D42}" destId="{FD02BCE1-D95A-4853-B020-9ED46678608E}" srcOrd="0" destOrd="0" presId="urn:microsoft.com/office/officeart/2005/8/layout/orgChart1"/>
    <dgm:cxn modelId="{ACB4993D-FF00-41AC-B7FA-2EE506E8058B}" type="presParOf" srcId="{FD02BCE1-D95A-4853-B020-9ED46678608E}" destId="{6FA572D6-DA72-4C3D-8DA8-53A08FD4FF11}" srcOrd="0" destOrd="0" presId="urn:microsoft.com/office/officeart/2005/8/layout/orgChart1"/>
    <dgm:cxn modelId="{D773CED8-E2A0-492A-8832-B066AFAEB573}" type="presParOf" srcId="{6FA572D6-DA72-4C3D-8DA8-53A08FD4FF11}" destId="{6770E262-A3B9-4B2C-A3CA-1DC9BB299ADA}" srcOrd="0" destOrd="0" presId="urn:microsoft.com/office/officeart/2005/8/layout/orgChart1"/>
    <dgm:cxn modelId="{6DC2BD37-CD79-4B5B-B19B-28272A7251AF}" type="presParOf" srcId="{6FA572D6-DA72-4C3D-8DA8-53A08FD4FF11}" destId="{623BC223-7986-466A-A229-289268513EF8}" srcOrd="1" destOrd="0" presId="urn:microsoft.com/office/officeart/2005/8/layout/orgChart1"/>
    <dgm:cxn modelId="{8DDCE59D-D180-4382-8AC7-F0EFD01843EA}" type="presParOf" srcId="{FD02BCE1-D95A-4853-B020-9ED46678608E}" destId="{AFD3BD80-F649-4473-AC7E-5E4BFB990C2B}" srcOrd="1" destOrd="0" presId="urn:microsoft.com/office/officeart/2005/8/layout/orgChart1"/>
    <dgm:cxn modelId="{F921C141-EF57-460E-A62E-574AC0DAEC08}" type="presParOf" srcId="{AFD3BD80-F649-4473-AC7E-5E4BFB990C2B}" destId="{89BE14BB-3410-4D7F-8822-9429E50DDDCF}" srcOrd="0" destOrd="0" presId="urn:microsoft.com/office/officeart/2005/8/layout/orgChart1"/>
    <dgm:cxn modelId="{AA1D2D2E-0C91-40E2-AA4A-DAD05DE2EFC3}" type="presParOf" srcId="{AFD3BD80-F649-4473-AC7E-5E4BFB990C2B}" destId="{D242B981-2904-4D45-825D-64B2C6552787}" srcOrd="1" destOrd="0" presId="urn:microsoft.com/office/officeart/2005/8/layout/orgChart1"/>
    <dgm:cxn modelId="{171B63E3-C56F-49D6-83A1-4E4DF6D8CDE7}" type="presParOf" srcId="{D242B981-2904-4D45-825D-64B2C6552787}" destId="{648F5EC1-BFCC-47BB-A185-AE657DA90146}" srcOrd="0" destOrd="0" presId="urn:microsoft.com/office/officeart/2005/8/layout/orgChart1"/>
    <dgm:cxn modelId="{CC852844-3A20-45E2-8B2A-F9849EA9CEC5}" type="presParOf" srcId="{648F5EC1-BFCC-47BB-A185-AE657DA90146}" destId="{A70A48DB-FC9C-4672-A281-81ABAC25601D}" srcOrd="0" destOrd="0" presId="urn:microsoft.com/office/officeart/2005/8/layout/orgChart1"/>
    <dgm:cxn modelId="{A1DA81A1-9C25-429A-95E7-EDFA57BDFF1E}" type="presParOf" srcId="{648F5EC1-BFCC-47BB-A185-AE657DA90146}" destId="{E399E1C9-C0D0-44AA-8F7F-CC4FD820417D}" srcOrd="1" destOrd="0" presId="urn:microsoft.com/office/officeart/2005/8/layout/orgChart1"/>
    <dgm:cxn modelId="{42575C8B-3F97-466F-BFA2-E16F49FC4BF6}" type="presParOf" srcId="{D242B981-2904-4D45-825D-64B2C6552787}" destId="{F3C80DCF-9AB3-42F6-BF7B-B33A0A16D0AF}" srcOrd="1" destOrd="0" presId="urn:microsoft.com/office/officeart/2005/8/layout/orgChart1"/>
    <dgm:cxn modelId="{9A273D40-6FDA-4EBE-B576-54DC42AFE42C}" type="presParOf" srcId="{D242B981-2904-4D45-825D-64B2C6552787}" destId="{F7247B01-5134-41D9-8EF6-9E0203A02D57}" srcOrd="2" destOrd="0" presId="urn:microsoft.com/office/officeart/2005/8/layout/orgChart1"/>
    <dgm:cxn modelId="{6582E411-B156-4412-A828-F3042361A178}" type="presParOf" srcId="{AFD3BD80-F649-4473-AC7E-5E4BFB990C2B}" destId="{01B605F8-398D-4455-BEBF-FE9DD6E0292D}" srcOrd="2" destOrd="0" presId="urn:microsoft.com/office/officeart/2005/8/layout/orgChart1"/>
    <dgm:cxn modelId="{50FCEEA0-01BE-445A-95EA-099065EA92B7}" type="presParOf" srcId="{AFD3BD80-F649-4473-AC7E-5E4BFB990C2B}" destId="{68CCF0C2-3D96-40D7-BBC0-C34FDDCAADDF}" srcOrd="3" destOrd="0" presId="urn:microsoft.com/office/officeart/2005/8/layout/orgChart1"/>
    <dgm:cxn modelId="{F5AE6E0A-627D-432C-931A-28A36FFD72C1}" type="presParOf" srcId="{68CCF0C2-3D96-40D7-BBC0-C34FDDCAADDF}" destId="{19FB4ECC-C37B-427C-92A3-146CFA2CCB08}" srcOrd="0" destOrd="0" presId="urn:microsoft.com/office/officeart/2005/8/layout/orgChart1"/>
    <dgm:cxn modelId="{E3C0F285-4C25-4831-9143-38813E65EC3E}" type="presParOf" srcId="{19FB4ECC-C37B-427C-92A3-146CFA2CCB08}" destId="{5F3D121E-18AA-4ED4-B34A-D50FBB55D925}" srcOrd="0" destOrd="0" presId="urn:microsoft.com/office/officeart/2005/8/layout/orgChart1"/>
    <dgm:cxn modelId="{B62353CC-7CF6-410B-901B-29FCFB9BDF86}" type="presParOf" srcId="{19FB4ECC-C37B-427C-92A3-146CFA2CCB08}" destId="{6DC7A9C5-34D6-46E6-BC92-41EF06F40BD0}" srcOrd="1" destOrd="0" presId="urn:microsoft.com/office/officeart/2005/8/layout/orgChart1"/>
    <dgm:cxn modelId="{E1E05AC1-CFFA-4DBF-B484-CD9734CD9C1D}" type="presParOf" srcId="{68CCF0C2-3D96-40D7-BBC0-C34FDDCAADDF}" destId="{637B8B78-3453-4252-8AE1-EBCE217FD292}" srcOrd="1" destOrd="0" presId="urn:microsoft.com/office/officeart/2005/8/layout/orgChart1"/>
    <dgm:cxn modelId="{D29933B8-4522-4540-BD8C-3CADEE990803}" type="presParOf" srcId="{68CCF0C2-3D96-40D7-BBC0-C34FDDCAADDF}" destId="{BB782B9E-ECFB-443D-9E53-E4C5F3EF90AE}" srcOrd="2" destOrd="0" presId="urn:microsoft.com/office/officeart/2005/8/layout/orgChart1"/>
    <dgm:cxn modelId="{0768DC5D-C410-4A5A-9CE0-D1E8823A6324}" type="presParOf" srcId="{AFD3BD80-F649-4473-AC7E-5E4BFB990C2B}" destId="{EABF69C0-BEFF-4407-AE03-2CB1F3B09B3E}" srcOrd="4" destOrd="0" presId="urn:microsoft.com/office/officeart/2005/8/layout/orgChart1"/>
    <dgm:cxn modelId="{20B60197-C11E-4EFA-AB23-CABCD7434AE2}" type="presParOf" srcId="{AFD3BD80-F649-4473-AC7E-5E4BFB990C2B}" destId="{5E5B4457-8D26-414A-8E4E-534BA6066766}" srcOrd="5" destOrd="0" presId="urn:microsoft.com/office/officeart/2005/8/layout/orgChart1"/>
    <dgm:cxn modelId="{3C4876EA-21DC-4465-AB94-EC4F091AD41F}" type="presParOf" srcId="{5E5B4457-8D26-414A-8E4E-534BA6066766}" destId="{8EA08AC3-5573-4685-8B52-896EF1E4F7E0}" srcOrd="0" destOrd="0" presId="urn:microsoft.com/office/officeart/2005/8/layout/orgChart1"/>
    <dgm:cxn modelId="{C3D5D3D7-7083-40AE-9705-20CBD70C28AB}" type="presParOf" srcId="{8EA08AC3-5573-4685-8B52-896EF1E4F7E0}" destId="{BB888BA2-C39B-44BC-B6BD-1011AE036B4D}" srcOrd="0" destOrd="0" presId="urn:microsoft.com/office/officeart/2005/8/layout/orgChart1"/>
    <dgm:cxn modelId="{EAE4A0CB-C002-466B-BC53-0806657E4B89}" type="presParOf" srcId="{8EA08AC3-5573-4685-8B52-896EF1E4F7E0}" destId="{EA345976-D0CC-4B8D-9030-1D593A995063}" srcOrd="1" destOrd="0" presId="urn:microsoft.com/office/officeart/2005/8/layout/orgChart1"/>
    <dgm:cxn modelId="{C5E59682-849D-420C-92CB-C88014850430}" type="presParOf" srcId="{5E5B4457-8D26-414A-8E4E-534BA6066766}" destId="{54934B6A-2A17-4476-AC7A-B5148A5DB404}" srcOrd="1" destOrd="0" presId="urn:microsoft.com/office/officeart/2005/8/layout/orgChart1"/>
    <dgm:cxn modelId="{5C34B716-090D-4DF5-80B0-E336A2E668D6}" type="presParOf" srcId="{5E5B4457-8D26-414A-8E4E-534BA6066766}" destId="{4F69B58C-F711-4E00-972F-F97B2D1D7C50}" srcOrd="2" destOrd="0" presId="urn:microsoft.com/office/officeart/2005/8/layout/orgChart1"/>
    <dgm:cxn modelId="{6BB68591-2BF9-40DF-B4CC-D15DE51DA465}" type="presParOf" srcId="{FD02BCE1-D95A-4853-B020-9ED46678608E}" destId="{06EF39B4-444A-4F46-A62C-8BE3B2C2FEA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BF69C0-BEFF-4407-AE03-2CB1F3B09B3E}">
      <dsp:nvSpPr>
        <dsp:cNvPr id="0" name=""/>
        <dsp:cNvSpPr/>
      </dsp:nvSpPr>
      <dsp:spPr>
        <a:xfrm>
          <a:off x="2033038" y="1098615"/>
          <a:ext cx="1438389" cy="2496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4818"/>
              </a:lnTo>
              <a:lnTo>
                <a:pt x="1438389" y="124818"/>
              </a:lnTo>
              <a:lnTo>
                <a:pt x="1438389" y="2496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B605F8-398D-4455-BEBF-FE9DD6E0292D}">
      <dsp:nvSpPr>
        <dsp:cNvPr id="0" name=""/>
        <dsp:cNvSpPr/>
      </dsp:nvSpPr>
      <dsp:spPr>
        <a:xfrm>
          <a:off x="1987318" y="1098615"/>
          <a:ext cx="91440" cy="24963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96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BE14BB-3410-4D7F-8822-9429E50DDDCF}">
      <dsp:nvSpPr>
        <dsp:cNvPr id="0" name=""/>
        <dsp:cNvSpPr/>
      </dsp:nvSpPr>
      <dsp:spPr>
        <a:xfrm>
          <a:off x="594648" y="1098615"/>
          <a:ext cx="1438389" cy="249637"/>
        </a:xfrm>
        <a:custGeom>
          <a:avLst/>
          <a:gdLst/>
          <a:ahLst/>
          <a:cxnLst/>
          <a:rect l="0" t="0" r="0" b="0"/>
          <a:pathLst>
            <a:path>
              <a:moveTo>
                <a:pt x="1438389" y="0"/>
              </a:moveTo>
              <a:lnTo>
                <a:pt x="1438389" y="124818"/>
              </a:lnTo>
              <a:lnTo>
                <a:pt x="0" y="124818"/>
              </a:lnTo>
              <a:lnTo>
                <a:pt x="0" y="24963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770E262-A3B9-4B2C-A3CA-1DC9BB299ADA}">
      <dsp:nvSpPr>
        <dsp:cNvPr id="0" name=""/>
        <dsp:cNvSpPr/>
      </dsp:nvSpPr>
      <dsp:spPr>
        <a:xfrm>
          <a:off x="1438662" y="504239"/>
          <a:ext cx="1188751" cy="59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18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Буття</a:t>
          </a:r>
          <a:endParaRPr kumimoji="0" lang="uk-UA" altLang="uk-UA" sz="18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  <a:p>
          <a:pPr marL="0" marR="0" lvl="0" indent="0" algn="l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endParaRPr kumimoji="0" lang="uk-UA" altLang="uk-UA" sz="18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438662" y="504239"/>
        <a:ext cx="1188751" cy="594375"/>
      </dsp:txXfrm>
    </dsp:sp>
    <dsp:sp modelId="{A70A48DB-FC9C-4672-A281-81ABAC25601D}">
      <dsp:nvSpPr>
        <dsp:cNvPr id="0" name=""/>
        <dsp:cNvSpPr/>
      </dsp:nvSpPr>
      <dsp:spPr>
        <a:xfrm>
          <a:off x="272" y="1348252"/>
          <a:ext cx="1188751" cy="59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18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суще</a:t>
          </a:r>
          <a:endParaRPr kumimoji="0" lang="uk-UA" altLang="uk-UA" sz="18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72" y="1348252"/>
        <a:ext cx="1188751" cy="594375"/>
      </dsp:txXfrm>
    </dsp:sp>
    <dsp:sp modelId="{5F3D121E-18AA-4ED4-B34A-D50FBB55D925}">
      <dsp:nvSpPr>
        <dsp:cNvPr id="0" name=""/>
        <dsp:cNvSpPr/>
      </dsp:nvSpPr>
      <dsp:spPr>
        <a:xfrm>
          <a:off x="1438662" y="1348252"/>
          <a:ext cx="1188751" cy="59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18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множинне</a:t>
          </a:r>
          <a:endParaRPr kumimoji="0" lang="uk-UA" altLang="uk-UA" sz="18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1438662" y="1348252"/>
        <a:ext cx="1188751" cy="594375"/>
      </dsp:txXfrm>
    </dsp:sp>
    <dsp:sp modelId="{BB888BA2-C39B-44BC-B6BD-1011AE036B4D}">
      <dsp:nvSpPr>
        <dsp:cNvPr id="0" name=""/>
        <dsp:cNvSpPr/>
      </dsp:nvSpPr>
      <dsp:spPr>
        <a:xfrm>
          <a:off x="2877052" y="1348252"/>
          <a:ext cx="1188751" cy="5943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uk-UA" altLang="uk-UA" sz="18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rPr>
            <a:t>вічне</a:t>
          </a:r>
          <a:endParaRPr kumimoji="0" lang="uk-UA" altLang="uk-UA" sz="1800" b="0" i="0" u="none" strike="noStrike" kern="1200" cap="none" normalizeH="0" baseline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endParaRPr>
        </a:p>
      </dsp:txBody>
      <dsp:txXfrm>
        <a:off x="2877052" y="1348252"/>
        <a:ext cx="1188751" cy="594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0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132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054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51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151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0345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510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010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597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4314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39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420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218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09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924924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298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059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280B945-0B7B-41CC-9719-A641B8987ABB}" type="datetimeFigureOut">
              <a:rPr lang="uk-UA" smtClean="0"/>
              <a:t>21.04.2022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7C8B8A2-7D57-43DD-98D9-DF68D0990602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152572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3C554-4D38-4E65-9AF0-2C8B171187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uk-UA" sz="4400"/>
              <a:t>Онтологія як філософське вчення про буття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5A3A19F-925D-42EA-8795-AC490420C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815669" cy="1758465"/>
          </a:xfrm>
        </p:spPr>
        <p:txBody>
          <a:bodyPr>
            <a:normAutofit/>
          </a:bodyPr>
          <a:lstStyle/>
          <a:p>
            <a:pPr algn="l"/>
            <a:r>
              <a:rPr lang="uk-UA" dirty="0"/>
              <a:t>1. Онтологія як вчення про буття: а) Розуміння проблеми буття в історичному контексті; 2) форми буття.</a:t>
            </a:r>
          </a:p>
          <a:p>
            <a:r>
              <a:rPr lang="uk-UA" dirty="0"/>
              <a:t>2. Співвідношення категорій «буття», «субстанція», «матерія».</a:t>
            </a:r>
          </a:p>
          <a:p>
            <a:pPr algn="l"/>
            <a:r>
              <a:rPr lang="uk-UA" dirty="0"/>
              <a:t>3. Атрибути матерії.</a:t>
            </a:r>
          </a:p>
        </p:txBody>
      </p:sp>
    </p:spTree>
    <p:extLst>
      <p:ext uri="{BB962C8B-B14F-4D97-AF65-F5344CB8AC3E}">
        <p14:creationId xmlns:p14="http://schemas.microsoft.com/office/powerpoint/2010/main" val="1475007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892DC1A-4616-48B2-BCDC-1D909814C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33047"/>
            <a:ext cx="9601200" cy="5711482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-UA" b="1" dirty="0"/>
              <a:t>Матерія</a:t>
            </a:r>
            <a:r>
              <a:rPr lang="uk-UA" dirty="0"/>
              <a:t>   - ключове поняття матеріалізму. Матерія розглядається як незалежна першооснова всього існуючого. І в такому розумінні виступає як субстанція.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Для розуміння всього існуючого виділяють чотири причини існування речей: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-	матеріальна або матерія – те, з чого виникають речі.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-	формальна або форма – кожна річ є оформленою матерією. Форма є сутністю буття, перетворює пасивну матерію і робить річ саме цією річчю.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-	рушійна – джерело, звідки бере початок рух та причина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-	цільова, кінцева або мета – те, заради чого відбуваються всі природні явища та зміни.</a:t>
            </a:r>
          </a:p>
        </p:txBody>
      </p:sp>
    </p:spTree>
    <p:extLst>
      <p:ext uri="{BB962C8B-B14F-4D97-AF65-F5344CB8AC3E}">
        <p14:creationId xmlns:p14="http://schemas.microsoft.com/office/powerpoint/2010/main" val="53473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9326316-1863-4177-B460-FC1743B62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674688"/>
            <a:ext cx="9601200" cy="5200650"/>
          </a:xfrm>
        </p:spPr>
        <p:txBody>
          <a:bodyPr>
            <a:normAutofit lnSpcReduction="10000"/>
          </a:bodyPr>
          <a:lstStyle/>
          <a:p>
            <a:r>
              <a:rPr lang="uk-UA" dirty="0"/>
              <a:t>Матерія – вічна, пасивна, лише можливе буття речі, нежива. </a:t>
            </a:r>
          </a:p>
          <a:p>
            <a:pPr algn="just"/>
            <a:r>
              <a:rPr lang="uk-UA" dirty="0"/>
              <a:t>Форма – активна, надає речам їх дійсне буття, є сутністю буття речі, реалізація можливості закладена в матерії, робить матерію дійсністю, тобто втіленням у конкретну річ. Форма – це не якістю, не кількість, а те, що становить сутність речі, без чого її немає, її ніхто не творить і не виробляє, вона незмінна. </a:t>
            </a:r>
          </a:p>
          <a:p>
            <a:pPr algn="just"/>
            <a:r>
              <a:rPr lang="uk-UA" dirty="0"/>
              <a:t>З цього випливає, що життя – є прагнення матерії до оформлення, до прояву закладеної в неї ідеї сили та руху. Життя Всесвіту є прагнення проявити закладену в нього форму. Вихідним моментом життєвого процесу є поштовх, який річ отримує із зовнішнього світу для активізації внутрішніх сил речі. Первинний імпульс, що привів у рух весь світ, виходив із творчого розуму (Аристотель називає його божеством). Подальший процес створюється природнім шляхом як закономірність причин і наслідків.</a:t>
            </a:r>
          </a:p>
        </p:txBody>
      </p:sp>
    </p:spTree>
    <p:extLst>
      <p:ext uri="{BB962C8B-B14F-4D97-AF65-F5344CB8AC3E}">
        <p14:creationId xmlns:p14="http://schemas.microsoft.com/office/powerpoint/2010/main" val="840055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5A53EC-D146-4B2C-AB96-5D3A3A966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47115"/>
            <a:ext cx="9601196" cy="900332"/>
          </a:xfrm>
        </p:spPr>
        <p:txBody>
          <a:bodyPr>
            <a:noAutofit/>
          </a:bodyPr>
          <a:lstStyle/>
          <a:p>
            <a:r>
              <a:rPr lang="uk-UA" sz="2400" b="1" dirty="0"/>
              <a:t>Невід’ємні загальні властивості або атрибути матерії:</a:t>
            </a:r>
            <a:br>
              <a:rPr lang="uk-UA" sz="2400" b="1" dirty="0"/>
            </a:br>
            <a:r>
              <a:rPr lang="uk-UA" sz="2400" b="1" dirty="0"/>
              <a:t>Рух, простір, час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DD0D79-566C-45D8-9BF9-2C9298A78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378633"/>
            <a:ext cx="9601196" cy="4832251"/>
          </a:xfrm>
        </p:spPr>
        <p:txBody>
          <a:bodyPr>
            <a:normAutofit/>
          </a:bodyPr>
          <a:lstStyle/>
          <a:p>
            <a:pPr algn="just"/>
            <a:r>
              <a:rPr lang="uk-UA" b="1" dirty="0"/>
              <a:t>Рух</a:t>
            </a:r>
            <a:r>
              <a:rPr lang="uk-UA" dirty="0"/>
              <a:t> є способом існування матерії. Матеріальний світ розвивається за допомогою рухові, тобто взаємодії речей і процесів. Взаємодія причина різноманітності речей об’єктивного світу, джерело їх змін. Тому її можна інтерпретувати як субстанцію. Рух – уможливлює існування простору, часу, матерії, взагалі світу і життя. Джерелом руху є нерухоме, на фоні якого і можливий рух, а рушійним началом Бог. Рух – це перехід чого – небуть із можливості в дійсність. </a:t>
            </a:r>
          </a:p>
          <a:p>
            <a:pPr marL="0" indent="0">
              <a:buNone/>
            </a:pPr>
            <a:r>
              <a:rPr lang="uk-UA" dirty="0"/>
              <a:t>Види руху: якісний або зміна: час має тривалість і здатний до змін, кількісний – збільшення, зменшення, переміщення – просторовий рух, тобто будь – який рух відбувається тільки у просторі, час – незворотний і неперервний, та рух виникнення і знищення: простір і час розширені до нескінченності. </a:t>
            </a:r>
          </a:p>
          <a:p>
            <a:pPr algn="just"/>
            <a:endParaRPr lang="uk-UA" dirty="0"/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07695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0D5075-124B-426E-871F-8D64955C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17452"/>
            <a:ext cx="9601196" cy="51584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Простір і час є загальними формами існування матерії.</a:t>
            </a:r>
          </a:p>
          <a:p>
            <a:r>
              <a:rPr lang="uk-UA" b="1" dirty="0"/>
              <a:t>Простір</a:t>
            </a:r>
            <a:r>
              <a:rPr lang="uk-UA" dirty="0"/>
              <a:t> виражає протяжність, будову матеріальних об’єктів</a:t>
            </a:r>
          </a:p>
          <a:p>
            <a:r>
              <a:rPr lang="uk-UA" b="1" dirty="0"/>
              <a:t>Час</a:t>
            </a:r>
            <a:r>
              <a:rPr lang="uk-UA" dirty="0"/>
              <a:t> – тривалість протікання процесів, послідовність зміни їх станів. Кожному структурованому рівню матерії (фізичному, біологічному, соціальному) відповідають специфічні просторово- часові параметри.</a:t>
            </a:r>
          </a:p>
          <a:p>
            <a:pPr marL="0" indent="0">
              <a:buNone/>
            </a:pPr>
            <a:r>
              <a:rPr lang="uk-UA" b="1" dirty="0"/>
              <a:t>Концепції простору і часу: </a:t>
            </a:r>
          </a:p>
          <a:p>
            <a:pPr marL="0" indent="0">
              <a:buNone/>
            </a:pPr>
            <a:r>
              <a:rPr lang="uk-UA" dirty="0"/>
              <a:t>Реляційна: простір і час – їх відношення є граничними формами мислення про всезагальні форми буття</a:t>
            </a:r>
          </a:p>
          <a:p>
            <a:pPr marL="0" indent="0">
              <a:buNone/>
            </a:pPr>
            <a:r>
              <a:rPr lang="uk-UA" dirty="0" err="1"/>
              <a:t>Субстанційна</a:t>
            </a:r>
            <a:r>
              <a:rPr lang="uk-UA" dirty="0"/>
              <a:t>: простір і час відбуваються в межах субстанції та завдяки їй.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12344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E78910-8863-4C90-8982-7EF3AACA6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3301481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8CE2D9-3279-4878-9E5A-76BC7380C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931074"/>
          </a:xfrm>
        </p:spPr>
        <p:txBody>
          <a:bodyPr>
            <a:noAutofit/>
          </a:bodyPr>
          <a:lstStyle/>
          <a:p>
            <a:r>
              <a:rPr lang="uk-UA" sz="2800" dirty="0"/>
              <a:t>Онтологія –  (від </a:t>
            </a:r>
            <a:r>
              <a:rPr lang="uk-UA" sz="2800" dirty="0" err="1"/>
              <a:t>грец</a:t>
            </a:r>
            <a:r>
              <a:rPr lang="uk-UA" sz="2800" dirty="0"/>
              <a:t>. </a:t>
            </a:r>
            <a:r>
              <a:rPr lang="en-US" sz="2800" dirty="0" err="1"/>
              <a:t>ontos</a:t>
            </a:r>
            <a:r>
              <a:rPr lang="en-US" sz="2800" dirty="0"/>
              <a:t>  - </a:t>
            </a:r>
            <a:r>
              <a:rPr lang="uk-UA" sz="2800" dirty="0"/>
              <a:t>суще, </a:t>
            </a:r>
            <a:r>
              <a:rPr lang="en-US" sz="2800" dirty="0"/>
              <a:t>logos – </a:t>
            </a:r>
            <a:r>
              <a:rPr lang="uk-UA" sz="2800" dirty="0"/>
              <a:t>вчення ) вчення про буття та його принципи.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AC0A2-9632-458D-AEE8-44389323F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1913207"/>
            <a:ext cx="9601196" cy="3962661"/>
          </a:xfrm>
        </p:spPr>
        <p:txBody>
          <a:bodyPr/>
          <a:lstStyle/>
          <a:p>
            <a:r>
              <a:rPr lang="uk-UA" dirty="0"/>
              <a:t>Термін «онтологія», належить німецькому філософу </a:t>
            </a:r>
            <a:r>
              <a:rPr lang="uk-UA" dirty="0" err="1"/>
              <a:t>Гокленіусу</a:t>
            </a:r>
            <a:r>
              <a:rPr lang="uk-UA" dirty="0"/>
              <a:t> (1613). Остаточне обґрунтування онтологія отримала у філософії Вольфа.</a:t>
            </a:r>
          </a:p>
          <a:p>
            <a:r>
              <a:rPr lang="uk-UA" dirty="0"/>
              <a:t>В нових онтологічних </a:t>
            </a:r>
            <a:r>
              <a:rPr lang="uk-UA" dirty="0" err="1"/>
              <a:t>вченнях</a:t>
            </a:r>
            <a:r>
              <a:rPr lang="uk-UA" dirty="0"/>
              <a:t> під онтологією розуміли систему всезагальних понять буття, що досягається за допомогою надчуттєвої та над ірраціональної інтуїції.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9D08491-4922-4FF8-AB09-356EED120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825" y="4098587"/>
            <a:ext cx="5282658" cy="217560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94B8BA-C141-4E91-A52F-9F29CA79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9862" y="5325574"/>
            <a:ext cx="828571" cy="7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1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0027DC-8B69-4A04-92EB-7D1603BB7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5740" y="579120"/>
            <a:ext cx="9601196" cy="5570806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Психологія філософії – вчення про душу</a:t>
            </a:r>
          </a:p>
          <a:p>
            <a:pPr marL="0" indent="0">
              <a:buNone/>
            </a:pPr>
            <a:r>
              <a:rPr lang="uk-UA" dirty="0"/>
              <a:t>Філософія теології – вчення про Бога</a:t>
            </a:r>
          </a:p>
          <a:p>
            <a:pPr marL="0" indent="0">
              <a:buNone/>
            </a:pPr>
            <a:r>
              <a:rPr lang="uk-UA" dirty="0"/>
              <a:t>Філософія космології – вчення про світ</a:t>
            </a:r>
          </a:p>
          <a:p>
            <a:pPr marL="0" indent="0">
              <a:buNone/>
            </a:pPr>
            <a:r>
              <a:rPr lang="uk-UA" dirty="0"/>
              <a:t>Онтологія охоплює всі ці три дисципліни.</a:t>
            </a:r>
          </a:p>
          <a:p>
            <a:pPr marL="0" indent="0" algn="just">
              <a:buNone/>
            </a:pPr>
            <a:r>
              <a:rPr lang="uk-UA" dirty="0"/>
              <a:t>Для буденної свідомості поняття «буття» констатує існування різноманітних процесів і явищ (людей, ідей, предметів). Існувати означає мати визначеність і бути зафіксованим у думці. Таким чином, буття має 2 аспекти: 1) сутність; 2) існування.</a:t>
            </a:r>
          </a:p>
          <a:p>
            <a:pPr marL="0" indent="0">
              <a:buNone/>
            </a:pPr>
            <a:r>
              <a:rPr lang="uk-UA" dirty="0"/>
              <a:t>Буття завжди окреслене небуттям.</a:t>
            </a:r>
          </a:p>
          <a:p>
            <a:pPr marL="0" indent="0">
              <a:buNone/>
            </a:pPr>
            <a:r>
              <a:rPr lang="uk-UA" dirty="0"/>
              <a:t> 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F24D6776-D802-486C-BDFA-06EFFADCE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739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pSp>
        <p:nvGrpSpPr>
          <p:cNvPr id="17" name="Group 13">
            <a:extLst>
              <a:ext uri="{FF2B5EF4-FFF2-40B4-BE49-F238E27FC236}">
                <a16:creationId xmlns:a16="http://schemas.microsoft.com/office/drawing/2014/main" id="{30E9FD98-1EFC-46E7-98D9-3102CB2F19F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601371" y="4797082"/>
            <a:ext cx="2647071" cy="1352843"/>
            <a:chOff x="2281" y="6666"/>
            <a:chExt cx="2541" cy="1394"/>
          </a:xfrm>
        </p:grpSpPr>
        <p:sp>
          <p:nvSpPr>
            <p:cNvPr id="18" name="AutoShape 16">
              <a:extLst>
                <a:ext uri="{FF2B5EF4-FFF2-40B4-BE49-F238E27FC236}">
                  <a16:creationId xmlns:a16="http://schemas.microsoft.com/office/drawing/2014/main" id="{C7F06ED5-3146-4008-A3D1-4D11AF1A1BD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2281" y="6666"/>
              <a:ext cx="2541" cy="13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3200"/>
            </a:p>
          </p:txBody>
        </p:sp>
        <p:sp>
          <p:nvSpPr>
            <p:cNvPr id="19" name="Oval 15">
              <a:extLst>
                <a:ext uri="{FF2B5EF4-FFF2-40B4-BE49-F238E27FC236}">
                  <a16:creationId xmlns:a16="http://schemas.microsoft.com/office/drawing/2014/main" id="{650A3855-446A-4878-936F-E0A3A7D1E6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4013094">
              <a:off x="3135" y="6798"/>
              <a:ext cx="1116" cy="112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uk-UA" sz="3200"/>
            </a:p>
          </p:txBody>
        </p:sp>
        <p:sp>
          <p:nvSpPr>
            <p:cNvPr id="20" name="Text Box 14">
              <a:extLst>
                <a:ext uri="{FF2B5EF4-FFF2-40B4-BE49-F238E27FC236}">
                  <a16:creationId xmlns:a16="http://schemas.microsoft.com/office/drawing/2014/main" id="{CB14453A-E2A8-4722-84C6-0DEC58A190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9" y="7084"/>
              <a:ext cx="847" cy="55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uk-UA" altLang="uk-UA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Буття</a:t>
              </a:r>
              <a:endParaRPr kumimoji="0" lang="uk-UA" altLang="uk-UA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246CB297-7E9B-485B-B9EE-3D99F6E927DD}"/>
              </a:ext>
            </a:extLst>
          </p:cNvPr>
          <p:cNvSpPr/>
          <p:nvPr/>
        </p:nvSpPr>
        <p:spPr>
          <a:xfrm>
            <a:off x="3876076" y="5473018"/>
            <a:ext cx="138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uk-UA" sz="2800" dirty="0"/>
              <a:t>Небуття</a:t>
            </a:r>
          </a:p>
        </p:txBody>
      </p:sp>
    </p:spTree>
    <p:extLst>
      <p:ext uri="{BB962C8B-B14F-4D97-AF65-F5344CB8AC3E}">
        <p14:creationId xmlns:p14="http://schemas.microsoft.com/office/powerpoint/2010/main" val="280008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7151FD7-2B19-4E3C-839A-C90DF7223A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7601" y="787791"/>
            <a:ext cx="9601196" cy="5088077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Буття - це існування чого-небуть взагалі.</a:t>
            </a:r>
          </a:p>
          <a:p>
            <a:pPr marL="0" indent="0" algn="just">
              <a:buNone/>
            </a:pPr>
            <a:r>
              <a:rPr lang="uk-UA" dirty="0"/>
              <a:t>Буття філософське поняття, що означає існування незалежного від свідомості об’єктивного світу, матерії. І таким чином, буття є первинним, а свідомість вторинною. Але, слід відрізняти буття від реальності, існування, дійсності, бо буття є найбільш конкретною та глибокою характеристикою процесів і явищ.</a:t>
            </a:r>
          </a:p>
          <a:p>
            <a:pPr marL="0" indent="0" algn="just">
              <a:buNone/>
            </a:pPr>
            <a:endParaRPr lang="uk-UA" dirty="0"/>
          </a:p>
          <a:p>
            <a:pPr marL="0" indent="0" algn="just">
              <a:buNone/>
            </a:pPr>
            <a:endParaRPr lang="uk-UA" dirty="0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D3992B4-CECA-41A1-9084-FEEE7C52DE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6780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uk-UA"/>
          </a:p>
        </p:txBody>
      </p:sp>
      <p:graphicFrame>
        <p:nvGraphicFramePr>
          <p:cNvPr id="6" name="Схема 5">
            <a:extLst>
              <a:ext uri="{FF2B5EF4-FFF2-40B4-BE49-F238E27FC236}">
                <a16:creationId xmlns:a16="http://schemas.microsoft.com/office/drawing/2014/main" id="{9A93E2CC-D3A5-4954-935A-656283ED9A79}"/>
              </a:ext>
            </a:extLst>
          </p:cNvPr>
          <p:cNvGraphicFramePr/>
          <p:nvPr/>
        </p:nvGraphicFramePr>
        <p:xfrm>
          <a:off x="2390993" y="3429000"/>
          <a:ext cx="4066077" cy="2446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64915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C8E2E5B-604A-424A-A325-1E0FE54F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787792"/>
            <a:ext cx="9601196" cy="4923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dirty="0"/>
              <a:t>Філософське розуміння проблеми буття історично змінювалося: </a:t>
            </a:r>
          </a:p>
          <a:p>
            <a:pPr marL="0" indent="0" algn="just">
              <a:buNone/>
            </a:pPr>
            <a:r>
              <a:rPr lang="uk-UA" dirty="0"/>
              <a:t>в </a:t>
            </a:r>
            <a:r>
              <a:rPr lang="uk-UA" b="1" dirty="0"/>
              <a:t>античну філософію </a:t>
            </a:r>
            <a:r>
              <a:rPr lang="uk-UA" dirty="0"/>
              <a:t>цю проблему ввів </a:t>
            </a:r>
            <a:r>
              <a:rPr lang="uk-UA" dirty="0" err="1"/>
              <a:t>Парменід</a:t>
            </a:r>
            <a:r>
              <a:rPr lang="uk-UA" dirty="0"/>
              <a:t> (5-4 ст. до </a:t>
            </a:r>
            <a:r>
              <a:rPr lang="uk-UA" dirty="0" err="1"/>
              <a:t>н.е</a:t>
            </a:r>
            <a:r>
              <a:rPr lang="uk-UA" dirty="0"/>
              <a:t>). в його тлумаченні буття – це Абсолютна Думка (Божество, Доля), яка упорядковує світ, забезпечує йому сталість і надійність. </a:t>
            </a:r>
            <a:endParaRPr lang="en-US" dirty="0"/>
          </a:p>
          <a:p>
            <a:pPr marL="0" indent="0" algn="just">
              <a:buNone/>
            </a:pPr>
            <a:r>
              <a:rPr lang="uk-UA" dirty="0" err="1"/>
              <a:t>Парменід</a:t>
            </a:r>
            <a:r>
              <a:rPr lang="uk-UA" dirty="0"/>
              <a:t> характеризував буття як дещо </a:t>
            </a:r>
            <a:r>
              <a:rPr lang="uk-UA" dirty="0" err="1"/>
              <a:t>одвічне</a:t>
            </a:r>
            <a:r>
              <a:rPr lang="uk-UA" dirty="0"/>
              <a:t>, стійке, нерухоме, яке знаходиться за світом кінцевих речей і явищ. </a:t>
            </a:r>
          </a:p>
          <a:p>
            <a:pPr marL="0" indent="0" algn="just">
              <a:buNone/>
            </a:pPr>
            <a:r>
              <a:rPr lang="uk-UA" dirty="0"/>
              <a:t>Геракліт вважав буття таким, яке безупинно змінюється та розвивається. </a:t>
            </a:r>
            <a:endParaRPr lang="en-US" dirty="0"/>
          </a:p>
          <a:p>
            <a:pPr marL="0" indent="0" algn="just">
              <a:buNone/>
            </a:pPr>
            <a:r>
              <a:rPr lang="uk-UA" dirty="0"/>
              <a:t>Платон стверджував існування світу речей і світу ідей. </a:t>
            </a:r>
          </a:p>
        </p:txBody>
      </p:sp>
    </p:spTree>
    <p:extLst>
      <p:ext uri="{BB962C8B-B14F-4D97-AF65-F5344CB8AC3E}">
        <p14:creationId xmlns:p14="http://schemas.microsoft.com/office/powerpoint/2010/main" val="313520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11DFAFD-1D6A-4E05-A7AB-808F04AD1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385" y="821657"/>
            <a:ext cx="9601196" cy="5214686"/>
          </a:xfrm>
        </p:spPr>
        <p:txBody>
          <a:bodyPr/>
          <a:lstStyle/>
          <a:p>
            <a:pPr marL="0" indent="0" algn="just">
              <a:buNone/>
            </a:pPr>
            <a:r>
              <a:rPr lang="uk-UA" b="1" dirty="0"/>
              <a:t>У Середньовічній філософії </a:t>
            </a:r>
            <a:r>
              <a:rPr lang="uk-UA" dirty="0"/>
              <a:t>справжнім буття є Бог – творець світу і людини; у філософії епохи Відродження буття обожнювалося з природою; </a:t>
            </a:r>
          </a:p>
          <a:p>
            <a:pPr marL="0" indent="0" algn="just">
              <a:buNone/>
            </a:pPr>
            <a:r>
              <a:rPr lang="uk-UA" b="1" dirty="0"/>
              <a:t>у філософії Нового часу </a:t>
            </a:r>
            <a:r>
              <a:rPr lang="uk-UA" dirty="0"/>
              <a:t>людське буття оголошувалось суб’єктивним, залежним від свідомості та буття самої людини</a:t>
            </a:r>
            <a:r>
              <a:rPr lang="en-US" dirty="0"/>
              <a:t>/</a:t>
            </a:r>
          </a:p>
          <a:p>
            <a:pPr marL="0" indent="0" algn="just">
              <a:buNone/>
            </a:pPr>
            <a:r>
              <a:rPr lang="uk-UA" b="1" dirty="0"/>
              <a:t>У марксистській філософії </a:t>
            </a:r>
            <a:r>
              <a:rPr lang="uk-UA" dirty="0"/>
              <a:t>буття позначає реальність, яка існує об’єктивно, поза і незалежно від свідомості людини. </a:t>
            </a:r>
          </a:p>
          <a:p>
            <a:pPr marL="0" indent="0" algn="just">
              <a:buNone/>
            </a:pPr>
            <a:r>
              <a:rPr lang="uk-UA" b="1" dirty="0"/>
              <a:t>У сучасній західній філософії </a:t>
            </a:r>
            <a:r>
              <a:rPr lang="uk-UA" dirty="0"/>
              <a:t>визначальним залишається суб’єктивне розуміння буття; у філософії життя буття – це біологічне життя в його розвиткові; в екзистенціалізмі – справжнім буттям є людина, для постмодерну сенс життя розкривається в спілкуванні людей.</a:t>
            </a:r>
          </a:p>
        </p:txBody>
      </p:sp>
    </p:spTree>
    <p:extLst>
      <p:ext uri="{BB962C8B-B14F-4D97-AF65-F5344CB8AC3E}">
        <p14:creationId xmlns:p14="http://schemas.microsoft.com/office/powerpoint/2010/main" val="60755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850C78A-CA04-4537-9394-5BFCB1CB3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661182"/>
            <a:ext cx="9601196" cy="55567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b="1" dirty="0"/>
              <a:t>Основні форми буття:</a:t>
            </a:r>
          </a:p>
          <a:p>
            <a:pPr marL="0" indent="0">
              <a:buNone/>
            </a:pPr>
            <a:r>
              <a:rPr lang="uk-UA" dirty="0"/>
              <a:t>1.Буття природного, що проявляється в двох </a:t>
            </a:r>
            <a:r>
              <a:rPr lang="uk-UA" dirty="0" err="1"/>
              <a:t>природах</a:t>
            </a:r>
            <a:r>
              <a:rPr lang="uk-UA" dirty="0"/>
              <a:t>: 1)об’єктивна реальність</a:t>
            </a:r>
            <a:r>
              <a:rPr lang="en-US" dirty="0"/>
              <a:t>, </a:t>
            </a:r>
            <a:r>
              <a:rPr lang="uk-UA" dirty="0"/>
              <a:t>2) сукупність штучних матеріальних умов існування суспільства</a:t>
            </a:r>
          </a:p>
          <a:p>
            <a:pPr marL="0" indent="0">
              <a:buNone/>
            </a:pPr>
            <a:r>
              <a:rPr lang="uk-UA" dirty="0"/>
              <a:t>2. Буття людини – це система її багатоманітних </a:t>
            </a:r>
            <a:r>
              <a:rPr lang="uk-UA" dirty="0" err="1"/>
              <a:t>зв’язків</a:t>
            </a:r>
            <a:r>
              <a:rPr lang="uk-UA" dirty="0"/>
              <a:t> з оточуючими. Буття людини перш за все виражається природною основою.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3. Буття духовного охоплює процеси свідомості та несвідомості, включаючи інформацію, яка зберігається в природних та штучних мовах. </a:t>
            </a:r>
            <a:endParaRPr lang="en-US" dirty="0"/>
          </a:p>
          <a:p>
            <a:pPr marL="0" indent="0">
              <a:buNone/>
            </a:pPr>
            <a:r>
              <a:rPr lang="uk-UA" dirty="0"/>
              <a:t>Духовне функціонує у двох основних взаємопов’язаних проявах :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uk-UA" dirty="0"/>
              <a:t>як свідомість індивіда – потік унікальних переживань, вражень, думок, переконань та цілісних установок окремої людини. </a:t>
            </a:r>
            <a:endParaRPr lang="en-US" dirty="0"/>
          </a:p>
          <a:p>
            <a:pPr marL="457200" indent="-457200">
              <a:buAutoNum type="arabicParenR"/>
            </a:pPr>
            <a:r>
              <a:rPr lang="uk-UA" dirty="0"/>
              <a:t>як продукт духовного обміну людей, відносно незалежний від індивідів. </a:t>
            </a:r>
          </a:p>
        </p:txBody>
      </p:sp>
    </p:spTree>
    <p:extLst>
      <p:ext uri="{BB962C8B-B14F-4D97-AF65-F5344CB8AC3E}">
        <p14:creationId xmlns:p14="http://schemas.microsoft.com/office/powerpoint/2010/main" val="178933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CEAAEBD-F8A8-4372-8401-9231BDE3F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872197"/>
            <a:ext cx="9601196" cy="4600135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4. </a:t>
            </a:r>
            <a:r>
              <a:rPr lang="ru-RU" dirty="0" err="1"/>
              <a:t>Буття</a:t>
            </a:r>
            <a:r>
              <a:rPr lang="ru-RU" dirty="0"/>
              <a:t> </a:t>
            </a:r>
            <a:r>
              <a:rPr lang="ru-RU" dirty="0" err="1"/>
              <a:t>соціального</a:t>
            </a:r>
            <a:r>
              <a:rPr lang="ru-RU" dirty="0"/>
              <a:t> – система </a:t>
            </a:r>
            <a:r>
              <a:rPr lang="ru-RU" dirty="0" err="1"/>
              <a:t>суспільних</a:t>
            </a:r>
            <a:r>
              <a:rPr lang="ru-RU" dirty="0"/>
              <a:t> </a:t>
            </a:r>
            <a:r>
              <a:rPr lang="ru-RU" dirty="0" err="1"/>
              <a:t>процесів</a:t>
            </a:r>
            <a:r>
              <a:rPr lang="ru-RU" dirty="0"/>
              <a:t>, яка </a:t>
            </a:r>
            <a:r>
              <a:rPr lang="ru-RU" dirty="0" err="1"/>
              <a:t>створюється</a:t>
            </a:r>
            <a:r>
              <a:rPr lang="ru-RU" dirty="0"/>
              <a:t> </a:t>
            </a:r>
            <a:r>
              <a:rPr lang="ru-RU" dirty="0" err="1"/>
              <a:t>різноманітними</a:t>
            </a:r>
            <a:r>
              <a:rPr lang="ru-RU" dirty="0"/>
              <a:t> </a:t>
            </a:r>
            <a:r>
              <a:rPr lang="ru-RU" dirty="0" err="1"/>
              <a:t>відносинами</a:t>
            </a:r>
            <a:r>
              <a:rPr lang="ru-RU" dirty="0"/>
              <a:t>, </a:t>
            </a:r>
            <a:r>
              <a:rPr lang="ru-RU" dirty="0" err="1"/>
              <a:t>які</a:t>
            </a:r>
            <a:r>
              <a:rPr lang="ru-RU" dirty="0"/>
              <a:t> </a:t>
            </a:r>
            <a:r>
              <a:rPr lang="ru-RU" dirty="0" err="1"/>
              <a:t>виникають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людьми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r>
              <a:rPr lang="uk-UA" dirty="0"/>
              <a:t>5. Віртуальне буття – штучне, синтетичне середовище, створене людиною.</a:t>
            </a:r>
          </a:p>
        </p:txBody>
      </p:sp>
    </p:spTree>
    <p:extLst>
      <p:ext uri="{BB962C8B-B14F-4D97-AF65-F5344CB8AC3E}">
        <p14:creationId xmlns:p14="http://schemas.microsoft.com/office/powerpoint/2010/main" val="204679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6E94F54-29A7-44E2-83F5-D0F59FCD5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03385"/>
            <a:ext cx="9601196" cy="55426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b="1" dirty="0"/>
              <a:t>Співвідношення категорій «буття», «субстанція», «матерія»</a:t>
            </a:r>
          </a:p>
          <a:p>
            <a:pPr marL="0" indent="0">
              <a:buNone/>
            </a:pPr>
            <a:r>
              <a:rPr lang="uk-UA" b="1" dirty="0"/>
              <a:t>Субстанція </a:t>
            </a:r>
            <a:r>
              <a:rPr lang="uk-UA" dirty="0"/>
              <a:t>(від лат. </a:t>
            </a:r>
            <a:r>
              <a:rPr lang="en-US" dirty="0"/>
              <a:t>Substantia – </a:t>
            </a:r>
            <a:r>
              <a:rPr lang="uk-UA" dirty="0"/>
              <a:t>сутність; бути в наявності) – об’єктивна реальність в аспекті внутрішньої єдності всіх форм її саморозвитку, всієї різноманітності всіх явищ природи та історії, включаючи людину та її свідомість.</a:t>
            </a:r>
          </a:p>
          <a:p>
            <a:pPr marL="0" indent="0">
              <a:buNone/>
            </a:pPr>
            <a:r>
              <a:rPr lang="uk-UA" dirty="0"/>
              <a:t>Вперше це поняття виникає в Сенеки.</a:t>
            </a:r>
          </a:p>
          <a:p>
            <a:pPr marL="0" indent="0">
              <a:buNone/>
            </a:pPr>
            <a:r>
              <a:rPr lang="uk-UA" dirty="0"/>
              <a:t>Філософський зміст категорії субстанція виражають два основні аспекти: 1) абсолютна самодостатність, незалежність ні від чого; 2) першопричина, першооснова всього сущого. Поняття субстанція співвідноситься з категорією буття, але ототожнювати їх не слід, бо субстанція виступає конкретизацією більш абстрактного поняття буття. Наприклад, Бог, як творець.</a:t>
            </a:r>
          </a:p>
          <a:p>
            <a:pPr marL="0" indent="0">
              <a:buNone/>
            </a:pPr>
            <a:endParaRPr lang="uk-UA" dirty="0"/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083520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487</TotalTime>
  <Words>1102</Words>
  <Application>Microsoft Office PowerPoint</Application>
  <PresentationFormat>Широкоэкранный</PresentationFormat>
  <Paragraphs>67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7" baseType="lpstr">
      <vt:lpstr>Arial</vt:lpstr>
      <vt:lpstr>Garamond</vt:lpstr>
      <vt:lpstr>Натуральные материалы</vt:lpstr>
      <vt:lpstr>Онтологія як філософське вчення про буття</vt:lpstr>
      <vt:lpstr>Онтологія –  (від грец. ontos  - суще, logos – вчення ) вчення про буття та його принципи.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Невід’ємні загальні властивості або атрибути матерії: Рух, простір, час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Онтологія як філософське вчення про буття</dc:title>
  <dc:creator>Пользователь</dc:creator>
  <cp:lastModifiedBy>Пользователь</cp:lastModifiedBy>
  <cp:revision>16</cp:revision>
  <dcterms:created xsi:type="dcterms:W3CDTF">2020-10-22T13:06:30Z</dcterms:created>
  <dcterms:modified xsi:type="dcterms:W3CDTF">2022-04-21T07:27:37Z</dcterms:modified>
</cp:coreProperties>
</file>