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8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265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5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13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70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8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9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48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3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928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2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811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7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2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C1349C-C85B-452B-9F8D-DF22B4A86F73}" type="datetimeFigureOut">
              <a:rPr lang="uk-UA" smtClean="0"/>
              <a:t>01.11.2021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88BC0E-0CE2-4668-888E-AE2A9519C6F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84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688DF-9E6C-4127-9556-26EFC7654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97612"/>
            <a:ext cx="6815669" cy="1308296"/>
          </a:xfrm>
        </p:spPr>
        <p:txBody>
          <a:bodyPr/>
          <a:lstStyle/>
          <a:p>
            <a:r>
              <a:rPr lang="uk-UA" sz="4000" dirty="0"/>
              <a:t>Свідомість як філософська категорія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3EBB0A-863D-4DA1-BF8F-34F2CE69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429000"/>
            <a:ext cx="6815669" cy="2057399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2400" dirty="0"/>
              <a:t>1.	Філософська сутність проблеми свідомості.</a:t>
            </a:r>
          </a:p>
          <a:p>
            <a:pPr algn="just"/>
            <a:r>
              <a:rPr lang="uk-UA" sz="2400" dirty="0"/>
              <a:t>2.	Свідомість, самосвідомість, мова.</a:t>
            </a:r>
          </a:p>
          <a:p>
            <a:pPr algn="just"/>
            <a:r>
              <a:rPr lang="uk-UA" sz="2400" dirty="0"/>
              <a:t>3.	Суспільна та індивідуальна свідомість.</a:t>
            </a:r>
          </a:p>
          <a:p>
            <a:pPr algn="just"/>
            <a:r>
              <a:rPr lang="uk-UA" sz="2400" dirty="0"/>
              <a:t>4.	Свідоме і несвідоме.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1320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5D8DB-A883-4C55-999C-40153C2E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3047"/>
            <a:ext cx="9601196" cy="450166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З.Фрейд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2885B-0437-44EA-B6B8-63F0DBEA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95755"/>
            <a:ext cx="9601196" cy="502919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uk-UA" dirty="0"/>
              <a:t>Фрейд сформулював концепцію індивідуального несвідомого, яка базується на уявленні про домінуючу роль біологічного, а саме інстинктів сексуального характеру в житті людини. </a:t>
            </a:r>
          </a:p>
          <a:p>
            <a:pPr marL="0" indent="0" algn="just">
              <a:buNone/>
            </a:pPr>
            <a:r>
              <a:rPr lang="uk-UA" dirty="0"/>
              <a:t>Фрейд виділив у людській психіці три області: Воно (несвідоме), Я (свідомість), Над-Я (засвоєні людиною культурні ідеали, норми і вимоги суспільства, - </a:t>
            </a:r>
            <a:r>
              <a:rPr lang="uk-UA" dirty="0" err="1"/>
              <a:t>надсвідомість</a:t>
            </a:r>
            <a:r>
              <a:rPr lang="uk-UA" dirty="0"/>
              <a:t>). Приховані детермінанти свідомості зосереджені в несвідомості у вигляді лібідо – енергії несвідомих сексуальних потягів і інстинктів, та витиснутих зі свідомості ідей. Несвідомі потяги прагнуть до задоволення, до розрядки у дійсності. Для цього їм потрібно проникнути в Я, яке управляє діями. Цьому проникненню перешкоджає внутрішня цензура – Над-Я, бо культура, за Фрейдом, ґрунтується на відмові від бажань несвідомого. Свідомість людини Я стає поле бою між Воно та Над-Я. основне завдання свідомості – знайти стан динамічної рівноваги між цими силами, інакше неминуче психічне захворювання. </a:t>
            </a:r>
          </a:p>
        </p:txBody>
      </p:sp>
    </p:spTree>
    <p:extLst>
      <p:ext uri="{BB962C8B-B14F-4D97-AF65-F5344CB8AC3E}">
        <p14:creationId xmlns:p14="http://schemas.microsoft.com/office/powerpoint/2010/main" val="283423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E18B-9451-4FB5-A87C-A5A673DD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8978"/>
            <a:ext cx="9601196" cy="520505"/>
          </a:xfrm>
        </p:spPr>
        <p:txBody>
          <a:bodyPr>
            <a:noAutofit/>
          </a:bodyPr>
          <a:lstStyle/>
          <a:p>
            <a:r>
              <a:rPr lang="uk-UA" sz="3600" dirty="0" err="1"/>
              <a:t>К.Юнг</a:t>
            </a:r>
            <a:endParaRPr lang="uk-UA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4DBB9-8D06-4DBE-8DA2-9706185F5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9483"/>
            <a:ext cx="9601196" cy="5099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Юнг – учень Фрейда, створив концепцію первинного колективного несвідомого, яке тільки пізніше перетворюється в суб’єктивне та індивідуальне несвідоме окремої людини. </a:t>
            </a:r>
          </a:p>
          <a:p>
            <a:pPr marL="0" indent="0">
              <a:buNone/>
            </a:pPr>
            <a:r>
              <a:rPr lang="uk-UA" dirty="0"/>
              <a:t>Колективне несвідоме постійно виробляє деякі структури і схеми, які символічно оформлюють уявлення людей. Ці схеми Юнг називав «</a:t>
            </a:r>
            <a:r>
              <a:rPr lang="uk-UA" dirty="0" err="1"/>
              <a:t>одвічними</a:t>
            </a:r>
            <a:r>
              <a:rPr lang="uk-UA" dirty="0"/>
              <a:t> образами» або «архетипами».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Визначальні архетипи: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1.	Персона – сукупність соціальних масок людини;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2.	</a:t>
            </a:r>
            <a:r>
              <a:rPr lang="uk-UA" dirty="0" err="1"/>
              <a:t>Аніма</a:t>
            </a:r>
            <a:r>
              <a:rPr lang="uk-UA" dirty="0"/>
              <a:t> – жіноче начало;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3.	</a:t>
            </a:r>
            <a:r>
              <a:rPr lang="uk-UA" dirty="0" err="1"/>
              <a:t>Анімус</a:t>
            </a:r>
            <a:r>
              <a:rPr lang="uk-UA" dirty="0"/>
              <a:t> – чоловіче начало;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4.	Тінь – нижча природа людини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та інші.</a:t>
            </a:r>
          </a:p>
        </p:txBody>
      </p:sp>
    </p:spTree>
    <p:extLst>
      <p:ext uri="{BB962C8B-B14F-4D97-AF65-F5344CB8AC3E}">
        <p14:creationId xmlns:p14="http://schemas.microsoft.com/office/powerpoint/2010/main" val="329634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788687-C015-42AF-A89C-928BFDC1D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59655"/>
            <a:ext cx="9601196" cy="5116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/>
              <a:t>Вони апріорні, притаманні кожній людині від народження і виражають закодовану в людині деяку форму або можливість уявлені. Архетипи являються людині через сни, переживання, міфи, релігійні традиції, відхилення у поведінці. Будучи виразом загальних людських потреб, інстинктів, потенцій архетипи містять у собі величезну енергію, безособову силу. </a:t>
            </a:r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Загалом, філософи оцінюють наявність феномену свідомості у людини </a:t>
            </a:r>
            <a:r>
              <a:rPr lang="uk-UA" dirty="0" err="1"/>
              <a:t>суперечливо</a:t>
            </a:r>
            <a:r>
              <a:rPr lang="uk-UA" dirty="0"/>
              <a:t>: як велике диво і як велике випробовування. Справа в тому, що завдяки свідомості людині дані не тільки радощі, але й страждання її буття в цьому світі. Ця обставина спонукає деяких людей звертатися до спокуси підміни пошуків реальних рішень проблеми свого буття штучно викликаними змінами станів своєї свідомості.</a:t>
            </a:r>
          </a:p>
          <a:p>
            <a:pPr marL="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6072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E2BCC-062C-4293-B5CF-C5963665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42422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1438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583E7-1355-4B1B-B633-8032BE2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Історія філософії демонструє два основних способи дослідження свідомості: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19565-4105-4EE6-8CFC-34B6D8F7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-	опис феномену свідомості, тобто опис заходів, за допомогою яких предмети дані у свідомості (виділення в акті свідомості окремих послідовних етапів);</a:t>
            </a:r>
          </a:p>
          <a:p>
            <a:r>
              <a:rPr lang="uk-UA" dirty="0"/>
              <a:t>-	пояснення самого феномену свідомості, тобто того як можлива сама свідомість (чому і як виникає суб’єктивний зв'язок людини із зовнішнім світом і з собою).</a:t>
            </a:r>
          </a:p>
        </p:txBody>
      </p:sp>
    </p:spTree>
    <p:extLst>
      <p:ext uri="{BB962C8B-B14F-4D97-AF65-F5344CB8AC3E}">
        <p14:creationId xmlns:p14="http://schemas.microsoft.com/office/powerpoint/2010/main" val="331309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B9CCB-C554-43E0-9505-625C5944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Основними характеристиками свідомості є: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90E3A-3A88-44F2-89A2-88029CBE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відображення навколишнього світу</a:t>
            </a:r>
            <a:r>
              <a:rPr lang="ru-RU" dirty="0"/>
              <a:t> </a:t>
            </a:r>
            <a:r>
              <a:rPr lang="uk-UA" dirty="0"/>
              <a:t>за допомогою пізнавальних процесів (відчуття, сприйняття, пам'ять</a:t>
            </a:r>
            <a:r>
              <a:rPr lang="ru-RU" dirty="0"/>
              <a:t>, </a:t>
            </a:r>
            <a:r>
              <a:rPr lang="uk-UA" dirty="0"/>
              <a:t>мислення</a:t>
            </a:r>
            <a:r>
              <a:rPr lang="uk-UA"/>
              <a:t>, уява…)</a:t>
            </a:r>
            <a:endParaRPr lang="uk-UA" dirty="0"/>
          </a:p>
          <a:p>
            <a:r>
              <a:rPr lang="uk-UA" dirty="0"/>
              <a:t>розрізнення суб’єкта та об’єкта</a:t>
            </a:r>
          </a:p>
          <a:p>
            <a:r>
              <a:rPr lang="uk-UA" dirty="0"/>
              <a:t>забезпечення </a:t>
            </a:r>
            <a:r>
              <a:rPr lang="uk-UA" dirty="0" err="1"/>
              <a:t>цілеутворюючої</a:t>
            </a:r>
            <a:r>
              <a:rPr lang="uk-UA" dirty="0"/>
              <a:t> діяльності людини</a:t>
            </a:r>
          </a:p>
          <a:p>
            <a:r>
              <a:rPr lang="uk-UA" dirty="0"/>
              <a:t>наявність</a:t>
            </a:r>
            <a:r>
              <a:rPr lang="ru-RU" dirty="0"/>
              <a:t> </a:t>
            </a:r>
            <a:r>
              <a:rPr lang="uk-UA" dirty="0" err="1"/>
              <a:t>емоційно</a:t>
            </a:r>
            <a:r>
              <a:rPr lang="uk-UA" dirty="0"/>
              <a:t> – оцінних ставлень до всього, що відбувається навколо, до інших людей та до самої себе. </a:t>
            </a:r>
          </a:p>
        </p:txBody>
      </p:sp>
    </p:spTree>
    <p:extLst>
      <p:ext uri="{BB962C8B-B14F-4D97-AF65-F5344CB8AC3E}">
        <p14:creationId xmlns:p14="http://schemas.microsoft.com/office/powerpoint/2010/main" val="41724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DD85B-5816-401D-B03F-8DC328FB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7114"/>
            <a:ext cx="9601196" cy="1638885"/>
          </a:xfrm>
        </p:spPr>
        <p:txBody>
          <a:bodyPr>
            <a:noAutofit/>
          </a:bodyPr>
          <a:lstStyle/>
          <a:p>
            <a:pPr algn="l"/>
            <a:r>
              <a:rPr lang="uk-UA" sz="2800" b="1" dirty="0"/>
              <a:t>Свідомість</a:t>
            </a:r>
            <a:r>
              <a:rPr lang="uk-UA" sz="2800" dirty="0"/>
              <a:t> – це вища інтегрована форма психіки,  яка складається під впливом суспільно-історичних умов у трудовій діяльності людини та її спілкування за допомогою мови з іншими людьми.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28C44-438D-4878-8ECF-C534A8AB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539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Функції свідомості:</a:t>
            </a:r>
          </a:p>
          <a:p>
            <a:pPr>
              <a:buFontTx/>
              <a:buChar char="-"/>
            </a:pPr>
            <a:r>
              <a:rPr lang="uk-UA" dirty="0"/>
              <a:t>Пізнавальна</a:t>
            </a:r>
          </a:p>
          <a:p>
            <a:pPr>
              <a:buFontTx/>
              <a:buChar char="-"/>
            </a:pPr>
            <a:r>
              <a:rPr lang="uk-UA" dirty="0"/>
              <a:t>Акумулятивна</a:t>
            </a:r>
          </a:p>
          <a:p>
            <a:pPr>
              <a:buFontTx/>
              <a:buChar char="-"/>
            </a:pPr>
            <a:r>
              <a:rPr lang="uk-UA" dirty="0"/>
              <a:t>Аксіологічна</a:t>
            </a:r>
          </a:p>
          <a:p>
            <a:pPr>
              <a:buFontTx/>
              <a:buChar char="-"/>
            </a:pPr>
            <a:r>
              <a:rPr lang="uk-UA" dirty="0"/>
              <a:t>Цілепокладання</a:t>
            </a:r>
          </a:p>
          <a:p>
            <a:pPr>
              <a:buFontTx/>
              <a:buChar char="-"/>
            </a:pPr>
            <a:r>
              <a:rPr lang="uk-UA" dirty="0"/>
              <a:t>Творча</a:t>
            </a:r>
          </a:p>
          <a:p>
            <a:pPr>
              <a:buFontTx/>
              <a:buChar char="-"/>
            </a:pPr>
            <a:r>
              <a:rPr lang="uk-UA" dirty="0"/>
              <a:t>Комунікативна</a:t>
            </a:r>
          </a:p>
          <a:p>
            <a:pPr>
              <a:buFontTx/>
              <a:buChar char="-"/>
            </a:pPr>
            <a:r>
              <a:rPr lang="uk-UA" dirty="0"/>
              <a:t>Регулювання</a:t>
            </a:r>
          </a:p>
        </p:txBody>
      </p:sp>
    </p:spTree>
    <p:extLst>
      <p:ext uri="{BB962C8B-B14F-4D97-AF65-F5344CB8AC3E}">
        <p14:creationId xmlns:p14="http://schemas.microsoft.com/office/powerpoint/2010/main" val="165819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A0CAF-AA02-4122-93E7-7B981E1C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3047"/>
            <a:ext cx="9601196" cy="562708"/>
          </a:xfrm>
        </p:spPr>
        <p:txBody>
          <a:bodyPr>
            <a:normAutofit fontScale="90000"/>
          </a:bodyPr>
          <a:lstStyle/>
          <a:p>
            <a:r>
              <a:rPr lang="uk-UA" dirty="0"/>
              <a:t>Структура свідомості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963F5-B777-4856-B2A9-5E1B2F29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95755"/>
            <a:ext cx="9601196" cy="5029198"/>
          </a:xfrm>
        </p:spPr>
        <p:txBody>
          <a:bodyPr>
            <a:normAutofit/>
          </a:bodyPr>
          <a:lstStyle/>
          <a:p>
            <a:r>
              <a:rPr lang="uk-UA" b="1" dirty="0"/>
              <a:t>Відчуття</a:t>
            </a:r>
            <a:r>
              <a:rPr lang="uk-UA" dirty="0"/>
              <a:t> дає людині безпосереднє відображення окремих зовнішніх сторін предметів і явищ</a:t>
            </a:r>
          </a:p>
          <a:p>
            <a:r>
              <a:rPr lang="uk-UA" b="1" dirty="0"/>
              <a:t>Мислення</a:t>
            </a:r>
            <a:r>
              <a:rPr lang="uk-UA" dirty="0"/>
              <a:t> – відображення внутрішньої, сутнісної сторони предметів</a:t>
            </a:r>
          </a:p>
          <a:p>
            <a:r>
              <a:rPr lang="uk-UA" b="1" dirty="0"/>
              <a:t>Воля</a:t>
            </a:r>
            <a:r>
              <a:rPr lang="uk-UA" dirty="0"/>
              <a:t> – практичне виявлення свідомості</a:t>
            </a:r>
          </a:p>
          <a:p>
            <a:r>
              <a:rPr lang="uk-UA" b="1" dirty="0"/>
              <a:t>Пам’ять</a:t>
            </a:r>
            <a:r>
              <a:rPr lang="uk-UA" dirty="0"/>
              <a:t> – здатність запам’ятовувати, зберігати і відтворювати інформацію</a:t>
            </a:r>
          </a:p>
          <a:p>
            <a:r>
              <a:rPr lang="uk-UA" b="1" dirty="0"/>
              <a:t>Емоції – </a:t>
            </a:r>
            <a:r>
              <a:rPr lang="uk-UA" dirty="0"/>
              <a:t>суб’єктивно-психологічні переживання</a:t>
            </a:r>
          </a:p>
          <a:p>
            <a:r>
              <a:rPr lang="uk-UA" b="1" dirty="0"/>
              <a:t>Інтуїція – </a:t>
            </a:r>
            <a:r>
              <a:rPr lang="uk-UA" dirty="0"/>
              <a:t>здатність осягнення істини шляхом прямого її бачення без відповідного доказу</a:t>
            </a:r>
          </a:p>
          <a:p>
            <a:r>
              <a:rPr lang="uk-UA" b="1" dirty="0"/>
              <a:t>Увага – </a:t>
            </a:r>
            <a:r>
              <a:rPr lang="uk-UA" dirty="0"/>
              <a:t>об’єкт, що цікавить людину знаходиться у фокусі свідомості та сприйняття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32202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C19D5-41AC-4135-B619-BFEE5A2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3600" dirty="0"/>
              <a:t>Самосвідомість – це усвідомлення самого себе відносно інших та світу.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85594-13A9-465C-A388-4E6817EB7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313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Самосвідомість появляється тоді коли людина розуміє, що образ зовнішнього об’єкту формується не тільки цим об’єктом, але й сприймаючим Я. </a:t>
            </a:r>
          </a:p>
          <a:p>
            <a:pPr marL="0" indent="0" algn="just">
              <a:buNone/>
            </a:pPr>
            <a:r>
              <a:rPr lang="uk-UA" dirty="0"/>
              <a:t>Акт усвідомлення об’єкту зовнішнього світу супроводжується актом усвідомлення власної участі в цьому процесі. Таким чином, людина не тільки відображає зовнішній об’єкт, але й одночасно розуміє, що це саме вона створює образ об’єкта і надає йому смисл. </a:t>
            </a:r>
          </a:p>
          <a:p>
            <a:pPr marL="0" indent="0" algn="just">
              <a:buNone/>
            </a:pPr>
            <a:r>
              <a:rPr lang="uk-UA" dirty="0"/>
              <a:t>Без самосвідомості, яка передбачає формування Я, тобто стану виділення людини із зовнішнього світу, свідомість неможлива.</a:t>
            </a:r>
          </a:p>
        </p:txBody>
      </p:sp>
    </p:spTree>
    <p:extLst>
      <p:ext uri="{BB962C8B-B14F-4D97-AF65-F5344CB8AC3E}">
        <p14:creationId xmlns:p14="http://schemas.microsoft.com/office/powerpoint/2010/main" val="29406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C9515-ECD9-4D79-883D-4490F44F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Autofit/>
          </a:bodyPr>
          <a:lstStyle/>
          <a:p>
            <a:pPr algn="l"/>
            <a:r>
              <a:rPr lang="uk-UA" sz="2400" b="1" dirty="0"/>
              <a:t>Свідомість безумовно пов’язана з мовою.</a:t>
            </a:r>
            <a:br>
              <a:rPr lang="uk-UA" sz="2400" b="1" dirty="0"/>
            </a:br>
            <a:r>
              <a:rPr lang="uk-UA" sz="2400" dirty="0"/>
              <a:t>Мова – це система знаків, використовуючи яку люди пізнають, спілкуються, а також зберігають і передають інформацію.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90EDA-BC0B-435A-99DA-3D29AC96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658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природну систему знаків (звук, жест, міміка тощо)</a:t>
            </a:r>
          </a:p>
          <a:p>
            <a:r>
              <a:rPr lang="uk-UA" dirty="0"/>
              <a:t>штучну систему знаків (мова музики, живопису, математики тощо)</a:t>
            </a:r>
          </a:p>
          <a:p>
            <a:pPr marL="0" indent="0">
              <a:buNone/>
            </a:pPr>
            <a:r>
              <a:rPr lang="uk-UA" dirty="0"/>
              <a:t>Функції мови:</a:t>
            </a:r>
          </a:p>
          <a:p>
            <a:pPr marL="0" indent="0">
              <a:buNone/>
            </a:pPr>
            <a:r>
              <a:rPr lang="uk-UA" dirty="0"/>
              <a:t>Номінативна (здатність називати речі і явища), пізнавальна (участь у процесі пізнання), інформативна (здатність зберігати і передавати інформацію), комунікативна (здатність спілкуватися).</a:t>
            </a:r>
          </a:p>
          <a:p>
            <a:pPr marL="0" indent="0">
              <a:buNone/>
            </a:pPr>
            <a:r>
              <a:rPr lang="uk-UA" dirty="0"/>
              <a:t>Однією з обов’язкових умов виникнення індивідуальної свідомості є включення людини в світ мови. </a:t>
            </a:r>
          </a:p>
        </p:txBody>
      </p:sp>
    </p:spTree>
    <p:extLst>
      <p:ext uri="{BB962C8B-B14F-4D97-AF65-F5344CB8AC3E}">
        <p14:creationId xmlns:p14="http://schemas.microsoft.com/office/powerpoint/2010/main" val="14289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33484-97C7-4097-9974-2E984CFE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317"/>
            <a:ext cx="9601196" cy="534572"/>
          </a:xfrm>
        </p:spPr>
        <p:txBody>
          <a:bodyPr>
            <a:normAutofit fontScale="90000"/>
          </a:bodyPr>
          <a:lstStyle/>
          <a:p>
            <a:r>
              <a:rPr lang="uk-UA" sz="3200" dirty="0"/>
              <a:t>Суспільна та індивідуальна свідомість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406BC-5250-4D8F-86DD-E982E954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23889"/>
            <a:ext cx="9601196" cy="494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Свідомість унікальна, індивідуальна, особистісна. Однак, в індивідуальність свідомості завжди є деякий зміст, спільний для окремих груп або для усіх людей. Він формується стихійно, бо кожна людина належить до певної професії, класу, нації, людству в цілому, і виражає наявність в індивідуальній свідомості людини спільних з іншими людьми потреб, інтересів, установок, цілей. Такий спільний, надіндивідуальний, отже, безособовий зміст свідомості називається суспільним або суспільною свідомістю.</a:t>
            </a:r>
          </a:p>
          <a:p>
            <a:pPr marL="0" indent="0">
              <a:buNone/>
            </a:pPr>
            <a:r>
              <a:rPr lang="uk-UA" dirty="0"/>
              <a:t>Суспільна свідомість, виражаючи інтереси певної соціальної групи людей, має конкретно-історичний характер, тобто змінюється з плином часу.</a:t>
            </a:r>
            <a:r>
              <a:rPr lang="ru-RU" dirty="0"/>
              <a:t> Як правило, </a:t>
            </a:r>
            <a:r>
              <a:rPr lang="uk-UA" dirty="0"/>
              <a:t>сильніша</a:t>
            </a:r>
            <a:r>
              <a:rPr lang="ru-RU" dirty="0"/>
              <a:t> за </a:t>
            </a:r>
            <a:r>
              <a:rPr lang="uk-UA" dirty="0"/>
              <a:t>індивідуальну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356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73F15-3572-43CA-9B55-860E66C0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77856"/>
          </a:xfrm>
        </p:spPr>
        <p:txBody>
          <a:bodyPr>
            <a:normAutofit fontScale="90000"/>
          </a:bodyPr>
          <a:lstStyle/>
          <a:p>
            <a:r>
              <a:rPr lang="uk-UA" dirty="0"/>
              <a:t>Несвідоме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CD468-4330-4163-B3F9-DB475EEA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Поняттям «несвідоме» позначають сукупність психічних процесів, станів і схем поведінки,  які не задані виразно у свідомості людей.  Людині здається що вона зовсім вільно формує свої думки, хоч насправді їхній зміст визначається якимись непроясненими для її свідомості причинами. Прояснити природу несвідомого і таким чином звільнити людину від його диктату – завдання, яке ставили перед собою багато мислителів, і перш за все </a:t>
            </a:r>
            <a:r>
              <a:rPr lang="uk-UA" dirty="0" err="1"/>
              <a:t>З.Фрейд</a:t>
            </a:r>
            <a:r>
              <a:rPr lang="uk-UA" dirty="0"/>
              <a:t> та </a:t>
            </a:r>
            <a:r>
              <a:rPr lang="uk-UA" dirty="0" err="1"/>
              <a:t>К.Юнг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829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1696</TotalTime>
  <Words>859</Words>
  <Application>Microsoft Office PowerPoint</Application>
  <PresentationFormat>Широкоэкранный</PresentationFormat>
  <Paragraphs>61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Garamond</vt:lpstr>
      <vt:lpstr>Натуральные материалы</vt:lpstr>
      <vt:lpstr>Свідомість як філософська категорія</vt:lpstr>
      <vt:lpstr>Історія філософії демонструє два основних способи дослідження свідомості:</vt:lpstr>
      <vt:lpstr>Основними характеристиками свідомості є:</vt:lpstr>
      <vt:lpstr>Свідомість – це вища інтегрована форма психіки,  яка складається під впливом суспільно-історичних умов у трудовій діяльності людини та її спілкування за допомогою мови з іншими людьми.</vt:lpstr>
      <vt:lpstr>Структура свідомості</vt:lpstr>
      <vt:lpstr>Самосвідомість – це усвідомлення самого себе відносно інших та світу. </vt:lpstr>
      <vt:lpstr>Свідомість безумовно пов’язана з мовою. Мова – це система знаків, використовуючи яку люди пізнають, спілкуються, а також зберігають і передають інформацію. </vt:lpstr>
      <vt:lpstr>Суспільна та індивідуальна свідомість</vt:lpstr>
      <vt:lpstr>Несвідоме</vt:lpstr>
      <vt:lpstr>З.Фрейд</vt:lpstr>
      <vt:lpstr>К.Юнг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Свідомість як філософська категорія</dc:title>
  <dc:creator>Пользователь</dc:creator>
  <cp:lastModifiedBy>Пользователь</cp:lastModifiedBy>
  <cp:revision>12</cp:revision>
  <dcterms:created xsi:type="dcterms:W3CDTF">2020-10-29T12:06:21Z</dcterms:created>
  <dcterms:modified xsi:type="dcterms:W3CDTF">2021-11-02T10:27:26Z</dcterms:modified>
</cp:coreProperties>
</file>