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60" r:id="rId4"/>
    <p:sldId id="259" r:id="rId5"/>
    <p:sldId id="261" r:id="rId6"/>
    <p:sldId id="262" r:id="rId7"/>
    <p:sldId id="263" r:id="rId8"/>
    <p:sldId id="264" r:id="rId9"/>
    <p:sldId id="265" r:id="rId10"/>
    <p:sldId id="266" r:id="rId11"/>
    <p:sldId id="268" r:id="rId12"/>
    <p:sldId id="269" r:id="rId13"/>
    <p:sldId id="267" r:id="rId14"/>
    <p:sldId id="270" r:id="rId15"/>
    <p:sldId id="271" r:id="rId16"/>
    <p:sldId id="258"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4"/>
  </p:normalViewPr>
  <p:slideViewPr>
    <p:cSldViewPr snapToGrid="0">
      <p:cViewPr varScale="1">
        <p:scale>
          <a:sx n="121" d="100"/>
          <a:sy n="121" d="100"/>
        </p:scale>
        <p:origin x="13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tableStyles" Target="tableStyle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9C2A65-B41D-4DF7-A5CA-8419923E4091}" type="doc">
      <dgm:prSet loTypeId="urn:microsoft.com/office/officeart/2005/8/layout/orgChart1" loCatId="hierarchy" qsTypeId="urn:microsoft.com/office/officeart/2005/8/quickstyle/simple1" qsCatId="simple" csTypeId="urn:microsoft.com/office/officeart/2005/8/colors/accent1_2" csCatId="accent1"/>
      <dgm:spPr/>
    </dgm:pt>
    <dgm:pt modelId="{CDA8A099-0666-41E0-A439-DA0669C5452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k-UA" altLang="uk-UA"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Буття</a:t>
          </a:r>
          <a:endParaRPr kumimoji="0" lang="uk-UA" altLang="uk-UA"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uk-UA" altLang="uk-UA" b="0" i="0" u="none" strike="noStrike" cap="none" normalizeH="0" baseline="0">
            <a:ln>
              <a:noFill/>
            </a:ln>
            <a:solidFill>
              <a:schemeClr val="tx1"/>
            </a:solidFill>
            <a:effectLst/>
            <a:latin typeface="Arial" panose="020B0604020202020204" pitchFamily="34" charset="0"/>
          </a:endParaRPr>
        </a:p>
      </dgm:t>
    </dgm:pt>
    <dgm:pt modelId="{9E6DD4CA-C829-4ED9-83E6-5034CA972832}" type="parTrans" cxnId="{673E7841-123E-4CBE-A2B6-5A49ECF17BEB}">
      <dgm:prSet/>
      <dgm:spPr/>
    </dgm:pt>
    <dgm:pt modelId="{EF42527E-2A83-4B85-9D5B-EB1D100579D5}" type="sibTrans" cxnId="{673E7841-123E-4CBE-A2B6-5A49ECF17BEB}">
      <dgm:prSet/>
      <dgm:spPr/>
    </dgm:pt>
    <dgm:pt modelId="{4E9E4618-01D4-40D6-90BF-1CFB897924A0}">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k-UA" altLang="uk-UA"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суще</a:t>
          </a:r>
          <a:endParaRPr kumimoji="0" lang="uk-UA" altLang="uk-UA" b="0" i="0" u="none" strike="noStrike" cap="none" normalizeH="0" baseline="0">
            <a:ln>
              <a:noFill/>
            </a:ln>
            <a:solidFill>
              <a:schemeClr val="tx1"/>
            </a:solidFill>
            <a:effectLst/>
            <a:latin typeface="Arial" panose="020B0604020202020204" pitchFamily="34" charset="0"/>
          </a:endParaRPr>
        </a:p>
      </dgm:t>
    </dgm:pt>
    <dgm:pt modelId="{9AE905E3-627E-4213-9A77-017EA6776AB9}" type="parTrans" cxnId="{6EB09645-C782-474B-8777-A5954D1264A1}">
      <dgm:prSet/>
      <dgm:spPr/>
    </dgm:pt>
    <dgm:pt modelId="{A823615D-430C-4C00-AF27-364DA596A85F}" type="sibTrans" cxnId="{6EB09645-C782-474B-8777-A5954D1264A1}">
      <dgm:prSet/>
      <dgm:spPr/>
    </dgm:pt>
    <dgm:pt modelId="{B4DCA2D0-4C3E-465D-AC50-67250DD434A2}">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k-UA" altLang="uk-UA"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множинне</a:t>
          </a:r>
          <a:endParaRPr kumimoji="0" lang="uk-UA" altLang="uk-UA" b="0" i="0" u="none" strike="noStrike" cap="none" normalizeH="0" baseline="0">
            <a:ln>
              <a:noFill/>
            </a:ln>
            <a:solidFill>
              <a:schemeClr val="tx1"/>
            </a:solidFill>
            <a:effectLst/>
            <a:latin typeface="Arial" panose="020B0604020202020204" pitchFamily="34" charset="0"/>
          </a:endParaRPr>
        </a:p>
      </dgm:t>
    </dgm:pt>
    <dgm:pt modelId="{6FFF4DC2-AB21-4D85-A43D-B2AB1CB2427E}" type="parTrans" cxnId="{0EF4E75C-E4CB-4FCB-B0C9-4EA9014E4F40}">
      <dgm:prSet/>
      <dgm:spPr/>
    </dgm:pt>
    <dgm:pt modelId="{9B30889C-D772-4853-9D41-AA1A3F72AD1A}" type="sibTrans" cxnId="{0EF4E75C-E4CB-4FCB-B0C9-4EA9014E4F40}">
      <dgm:prSet/>
      <dgm:spPr/>
    </dgm:pt>
    <dgm:pt modelId="{BC748707-3EB1-4385-9DCD-87E56E328BEF}">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k-UA" altLang="uk-UA"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вічне</a:t>
          </a:r>
          <a:endParaRPr kumimoji="0" lang="uk-UA" altLang="uk-UA" b="0" i="0" u="none" strike="noStrike" cap="none" normalizeH="0" baseline="0">
            <a:ln>
              <a:noFill/>
            </a:ln>
            <a:solidFill>
              <a:schemeClr val="tx1"/>
            </a:solidFill>
            <a:effectLst/>
            <a:latin typeface="Arial" panose="020B0604020202020204" pitchFamily="34" charset="0"/>
          </a:endParaRPr>
        </a:p>
      </dgm:t>
    </dgm:pt>
    <dgm:pt modelId="{56AB286E-62B3-45C1-A7CE-E2E421DF12EF}" type="parTrans" cxnId="{58AA514A-31D5-495A-9377-19A812460615}">
      <dgm:prSet/>
      <dgm:spPr/>
    </dgm:pt>
    <dgm:pt modelId="{F16E079E-ABFB-4671-A1BD-1B6C90DCBF4A}" type="sibTrans" cxnId="{58AA514A-31D5-495A-9377-19A812460615}">
      <dgm:prSet/>
      <dgm:spPr/>
    </dgm:pt>
    <dgm:pt modelId="{23A4798B-F568-41E0-BE55-EEFBAA891D42}" type="pres">
      <dgm:prSet presAssocID="{BC9C2A65-B41D-4DF7-A5CA-8419923E4091}" presName="hierChild1" presStyleCnt="0">
        <dgm:presLayoutVars>
          <dgm:orgChart val="1"/>
          <dgm:chPref val="1"/>
          <dgm:dir/>
          <dgm:animOne val="branch"/>
          <dgm:animLvl val="lvl"/>
          <dgm:resizeHandles/>
        </dgm:presLayoutVars>
      </dgm:prSet>
      <dgm:spPr/>
    </dgm:pt>
    <dgm:pt modelId="{FD02BCE1-D95A-4853-B020-9ED46678608E}" type="pres">
      <dgm:prSet presAssocID="{CDA8A099-0666-41E0-A439-DA0669C5452E}" presName="hierRoot1" presStyleCnt="0">
        <dgm:presLayoutVars>
          <dgm:hierBranch/>
        </dgm:presLayoutVars>
      </dgm:prSet>
      <dgm:spPr/>
    </dgm:pt>
    <dgm:pt modelId="{6FA572D6-DA72-4C3D-8DA8-53A08FD4FF11}" type="pres">
      <dgm:prSet presAssocID="{CDA8A099-0666-41E0-A439-DA0669C5452E}" presName="rootComposite1" presStyleCnt="0"/>
      <dgm:spPr/>
    </dgm:pt>
    <dgm:pt modelId="{6770E262-A3B9-4B2C-A3CA-1DC9BB299ADA}" type="pres">
      <dgm:prSet presAssocID="{CDA8A099-0666-41E0-A439-DA0669C5452E}" presName="rootText1" presStyleLbl="node0" presStyleIdx="0" presStyleCnt="1">
        <dgm:presLayoutVars>
          <dgm:chPref val="3"/>
        </dgm:presLayoutVars>
      </dgm:prSet>
      <dgm:spPr/>
    </dgm:pt>
    <dgm:pt modelId="{623BC223-7986-466A-A229-289268513EF8}" type="pres">
      <dgm:prSet presAssocID="{CDA8A099-0666-41E0-A439-DA0669C5452E}" presName="rootConnector1" presStyleLbl="node1" presStyleIdx="0" presStyleCnt="0"/>
      <dgm:spPr/>
    </dgm:pt>
    <dgm:pt modelId="{AFD3BD80-F649-4473-AC7E-5E4BFB990C2B}" type="pres">
      <dgm:prSet presAssocID="{CDA8A099-0666-41E0-A439-DA0669C5452E}" presName="hierChild2" presStyleCnt="0"/>
      <dgm:spPr/>
    </dgm:pt>
    <dgm:pt modelId="{89BE14BB-3410-4D7F-8822-9429E50DDDCF}" type="pres">
      <dgm:prSet presAssocID="{9AE905E3-627E-4213-9A77-017EA6776AB9}" presName="Name35" presStyleLbl="parChTrans1D2" presStyleIdx="0" presStyleCnt="3"/>
      <dgm:spPr/>
    </dgm:pt>
    <dgm:pt modelId="{D242B981-2904-4D45-825D-64B2C6552787}" type="pres">
      <dgm:prSet presAssocID="{4E9E4618-01D4-40D6-90BF-1CFB897924A0}" presName="hierRoot2" presStyleCnt="0">
        <dgm:presLayoutVars>
          <dgm:hierBranch/>
        </dgm:presLayoutVars>
      </dgm:prSet>
      <dgm:spPr/>
    </dgm:pt>
    <dgm:pt modelId="{648F5EC1-BFCC-47BB-A185-AE657DA90146}" type="pres">
      <dgm:prSet presAssocID="{4E9E4618-01D4-40D6-90BF-1CFB897924A0}" presName="rootComposite" presStyleCnt="0"/>
      <dgm:spPr/>
    </dgm:pt>
    <dgm:pt modelId="{A70A48DB-FC9C-4672-A281-81ABAC25601D}" type="pres">
      <dgm:prSet presAssocID="{4E9E4618-01D4-40D6-90BF-1CFB897924A0}" presName="rootText" presStyleLbl="node2" presStyleIdx="0" presStyleCnt="3">
        <dgm:presLayoutVars>
          <dgm:chPref val="3"/>
        </dgm:presLayoutVars>
      </dgm:prSet>
      <dgm:spPr/>
    </dgm:pt>
    <dgm:pt modelId="{E399E1C9-C0D0-44AA-8F7F-CC4FD820417D}" type="pres">
      <dgm:prSet presAssocID="{4E9E4618-01D4-40D6-90BF-1CFB897924A0}" presName="rootConnector" presStyleLbl="node2" presStyleIdx="0" presStyleCnt="3"/>
      <dgm:spPr/>
    </dgm:pt>
    <dgm:pt modelId="{F3C80DCF-9AB3-42F6-BF7B-B33A0A16D0AF}" type="pres">
      <dgm:prSet presAssocID="{4E9E4618-01D4-40D6-90BF-1CFB897924A0}" presName="hierChild4" presStyleCnt="0"/>
      <dgm:spPr/>
    </dgm:pt>
    <dgm:pt modelId="{F7247B01-5134-41D9-8EF6-9E0203A02D57}" type="pres">
      <dgm:prSet presAssocID="{4E9E4618-01D4-40D6-90BF-1CFB897924A0}" presName="hierChild5" presStyleCnt="0"/>
      <dgm:spPr/>
    </dgm:pt>
    <dgm:pt modelId="{01B605F8-398D-4455-BEBF-FE9DD6E0292D}" type="pres">
      <dgm:prSet presAssocID="{6FFF4DC2-AB21-4D85-A43D-B2AB1CB2427E}" presName="Name35" presStyleLbl="parChTrans1D2" presStyleIdx="1" presStyleCnt="3"/>
      <dgm:spPr/>
    </dgm:pt>
    <dgm:pt modelId="{68CCF0C2-3D96-40D7-BBC0-C34FDDCAADDF}" type="pres">
      <dgm:prSet presAssocID="{B4DCA2D0-4C3E-465D-AC50-67250DD434A2}" presName="hierRoot2" presStyleCnt="0">
        <dgm:presLayoutVars>
          <dgm:hierBranch/>
        </dgm:presLayoutVars>
      </dgm:prSet>
      <dgm:spPr/>
    </dgm:pt>
    <dgm:pt modelId="{19FB4ECC-C37B-427C-92A3-146CFA2CCB08}" type="pres">
      <dgm:prSet presAssocID="{B4DCA2D0-4C3E-465D-AC50-67250DD434A2}" presName="rootComposite" presStyleCnt="0"/>
      <dgm:spPr/>
    </dgm:pt>
    <dgm:pt modelId="{5F3D121E-18AA-4ED4-B34A-D50FBB55D925}" type="pres">
      <dgm:prSet presAssocID="{B4DCA2D0-4C3E-465D-AC50-67250DD434A2}" presName="rootText" presStyleLbl="node2" presStyleIdx="1" presStyleCnt="3">
        <dgm:presLayoutVars>
          <dgm:chPref val="3"/>
        </dgm:presLayoutVars>
      </dgm:prSet>
      <dgm:spPr/>
    </dgm:pt>
    <dgm:pt modelId="{6DC7A9C5-34D6-46E6-BC92-41EF06F40BD0}" type="pres">
      <dgm:prSet presAssocID="{B4DCA2D0-4C3E-465D-AC50-67250DD434A2}" presName="rootConnector" presStyleLbl="node2" presStyleIdx="1" presStyleCnt="3"/>
      <dgm:spPr/>
    </dgm:pt>
    <dgm:pt modelId="{637B8B78-3453-4252-8AE1-EBCE217FD292}" type="pres">
      <dgm:prSet presAssocID="{B4DCA2D0-4C3E-465D-AC50-67250DD434A2}" presName="hierChild4" presStyleCnt="0"/>
      <dgm:spPr/>
    </dgm:pt>
    <dgm:pt modelId="{BB782B9E-ECFB-443D-9E53-E4C5F3EF90AE}" type="pres">
      <dgm:prSet presAssocID="{B4DCA2D0-4C3E-465D-AC50-67250DD434A2}" presName="hierChild5" presStyleCnt="0"/>
      <dgm:spPr/>
    </dgm:pt>
    <dgm:pt modelId="{EABF69C0-BEFF-4407-AE03-2CB1F3B09B3E}" type="pres">
      <dgm:prSet presAssocID="{56AB286E-62B3-45C1-A7CE-E2E421DF12EF}" presName="Name35" presStyleLbl="parChTrans1D2" presStyleIdx="2" presStyleCnt="3"/>
      <dgm:spPr/>
    </dgm:pt>
    <dgm:pt modelId="{5E5B4457-8D26-414A-8E4E-534BA6066766}" type="pres">
      <dgm:prSet presAssocID="{BC748707-3EB1-4385-9DCD-87E56E328BEF}" presName="hierRoot2" presStyleCnt="0">
        <dgm:presLayoutVars>
          <dgm:hierBranch/>
        </dgm:presLayoutVars>
      </dgm:prSet>
      <dgm:spPr/>
    </dgm:pt>
    <dgm:pt modelId="{8EA08AC3-5573-4685-8B52-896EF1E4F7E0}" type="pres">
      <dgm:prSet presAssocID="{BC748707-3EB1-4385-9DCD-87E56E328BEF}" presName="rootComposite" presStyleCnt="0"/>
      <dgm:spPr/>
    </dgm:pt>
    <dgm:pt modelId="{BB888BA2-C39B-44BC-B6BD-1011AE036B4D}" type="pres">
      <dgm:prSet presAssocID="{BC748707-3EB1-4385-9DCD-87E56E328BEF}" presName="rootText" presStyleLbl="node2" presStyleIdx="2" presStyleCnt="3">
        <dgm:presLayoutVars>
          <dgm:chPref val="3"/>
        </dgm:presLayoutVars>
      </dgm:prSet>
      <dgm:spPr/>
    </dgm:pt>
    <dgm:pt modelId="{EA345976-D0CC-4B8D-9030-1D593A995063}" type="pres">
      <dgm:prSet presAssocID="{BC748707-3EB1-4385-9DCD-87E56E328BEF}" presName="rootConnector" presStyleLbl="node2" presStyleIdx="2" presStyleCnt="3"/>
      <dgm:spPr/>
    </dgm:pt>
    <dgm:pt modelId="{54934B6A-2A17-4476-AC7A-B5148A5DB404}" type="pres">
      <dgm:prSet presAssocID="{BC748707-3EB1-4385-9DCD-87E56E328BEF}" presName="hierChild4" presStyleCnt="0"/>
      <dgm:spPr/>
    </dgm:pt>
    <dgm:pt modelId="{4F69B58C-F711-4E00-972F-F97B2D1D7C50}" type="pres">
      <dgm:prSet presAssocID="{BC748707-3EB1-4385-9DCD-87E56E328BEF}" presName="hierChild5" presStyleCnt="0"/>
      <dgm:spPr/>
    </dgm:pt>
    <dgm:pt modelId="{06EF39B4-444A-4F46-A62C-8BE3B2C2FEAC}" type="pres">
      <dgm:prSet presAssocID="{CDA8A099-0666-41E0-A439-DA0669C5452E}" presName="hierChild3" presStyleCnt="0"/>
      <dgm:spPr/>
    </dgm:pt>
  </dgm:ptLst>
  <dgm:cxnLst>
    <dgm:cxn modelId="{A6EBD912-19EA-464F-BF1A-695877747A0F}" type="presOf" srcId="{4E9E4618-01D4-40D6-90BF-1CFB897924A0}" destId="{A70A48DB-FC9C-4672-A281-81ABAC25601D}" srcOrd="0" destOrd="0" presId="urn:microsoft.com/office/officeart/2005/8/layout/orgChart1"/>
    <dgm:cxn modelId="{673E7841-123E-4CBE-A2B6-5A49ECF17BEB}" srcId="{BC9C2A65-B41D-4DF7-A5CA-8419923E4091}" destId="{CDA8A099-0666-41E0-A439-DA0669C5452E}" srcOrd="0" destOrd="0" parTransId="{9E6DD4CA-C829-4ED9-83E6-5034CA972832}" sibTransId="{EF42527E-2A83-4B85-9D5B-EB1D100579D5}"/>
    <dgm:cxn modelId="{6EB09645-C782-474B-8777-A5954D1264A1}" srcId="{CDA8A099-0666-41E0-A439-DA0669C5452E}" destId="{4E9E4618-01D4-40D6-90BF-1CFB897924A0}" srcOrd="0" destOrd="0" parTransId="{9AE905E3-627E-4213-9A77-017EA6776AB9}" sibTransId="{A823615D-430C-4C00-AF27-364DA596A85F}"/>
    <dgm:cxn modelId="{85364B48-E11E-4382-9382-1D355A0CCDD6}" type="presOf" srcId="{B4DCA2D0-4C3E-465D-AC50-67250DD434A2}" destId="{6DC7A9C5-34D6-46E6-BC92-41EF06F40BD0}" srcOrd="1" destOrd="0" presId="urn:microsoft.com/office/officeart/2005/8/layout/orgChart1"/>
    <dgm:cxn modelId="{58AA514A-31D5-495A-9377-19A812460615}" srcId="{CDA8A099-0666-41E0-A439-DA0669C5452E}" destId="{BC748707-3EB1-4385-9DCD-87E56E328BEF}" srcOrd="2" destOrd="0" parTransId="{56AB286E-62B3-45C1-A7CE-E2E421DF12EF}" sibTransId="{F16E079E-ABFB-4671-A1BD-1B6C90DCBF4A}"/>
    <dgm:cxn modelId="{105BAF4C-AF12-4581-A32E-C746AE3889EA}" type="presOf" srcId="{4E9E4618-01D4-40D6-90BF-1CFB897924A0}" destId="{E399E1C9-C0D0-44AA-8F7F-CC4FD820417D}" srcOrd="1" destOrd="0" presId="urn:microsoft.com/office/officeart/2005/8/layout/orgChart1"/>
    <dgm:cxn modelId="{0EF4E75C-E4CB-4FCB-B0C9-4EA9014E4F40}" srcId="{CDA8A099-0666-41E0-A439-DA0669C5452E}" destId="{B4DCA2D0-4C3E-465D-AC50-67250DD434A2}" srcOrd="1" destOrd="0" parTransId="{6FFF4DC2-AB21-4D85-A43D-B2AB1CB2427E}" sibTransId="{9B30889C-D772-4853-9D41-AA1A3F72AD1A}"/>
    <dgm:cxn modelId="{3FB1326A-8CA3-4943-85CC-A74CE78ADEFD}" type="presOf" srcId="{BC748707-3EB1-4385-9DCD-87E56E328BEF}" destId="{BB888BA2-C39B-44BC-B6BD-1011AE036B4D}" srcOrd="0" destOrd="0" presId="urn:microsoft.com/office/officeart/2005/8/layout/orgChart1"/>
    <dgm:cxn modelId="{968AA36C-BA34-4A62-86EC-16C35DD63884}" type="presOf" srcId="{6FFF4DC2-AB21-4D85-A43D-B2AB1CB2427E}" destId="{01B605F8-398D-4455-BEBF-FE9DD6E0292D}" srcOrd="0" destOrd="0" presId="urn:microsoft.com/office/officeart/2005/8/layout/orgChart1"/>
    <dgm:cxn modelId="{48428E79-DC4F-4E8D-9B5A-8F5520C58BFA}" type="presOf" srcId="{BC9C2A65-B41D-4DF7-A5CA-8419923E4091}" destId="{23A4798B-F568-41E0-BE55-EEFBAA891D42}" srcOrd="0" destOrd="0" presId="urn:microsoft.com/office/officeart/2005/8/layout/orgChart1"/>
    <dgm:cxn modelId="{8FC9867E-B519-4465-85E4-76EDAB4B236F}" type="presOf" srcId="{56AB286E-62B3-45C1-A7CE-E2E421DF12EF}" destId="{EABF69C0-BEFF-4407-AE03-2CB1F3B09B3E}" srcOrd="0" destOrd="0" presId="urn:microsoft.com/office/officeart/2005/8/layout/orgChart1"/>
    <dgm:cxn modelId="{5297898A-EBFA-49E4-8317-A9B077C243A3}" type="presOf" srcId="{9AE905E3-627E-4213-9A77-017EA6776AB9}" destId="{89BE14BB-3410-4D7F-8822-9429E50DDDCF}" srcOrd="0" destOrd="0" presId="urn:microsoft.com/office/officeart/2005/8/layout/orgChart1"/>
    <dgm:cxn modelId="{F642429D-2B46-4DE6-82A9-362AD057EE33}" type="presOf" srcId="{BC748707-3EB1-4385-9DCD-87E56E328BEF}" destId="{EA345976-D0CC-4B8D-9030-1D593A995063}" srcOrd="1" destOrd="0" presId="urn:microsoft.com/office/officeart/2005/8/layout/orgChart1"/>
    <dgm:cxn modelId="{567A92BC-5AA2-40B0-835F-6CB3F7EF1CF8}" type="presOf" srcId="{B4DCA2D0-4C3E-465D-AC50-67250DD434A2}" destId="{5F3D121E-18AA-4ED4-B34A-D50FBB55D925}" srcOrd="0" destOrd="0" presId="urn:microsoft.com/office/officeart/2005/8/layout/orgChart1"/>
    <dgm:cxn modelId="{41AEB4E0-B178-407E-9501-829120256A1C}" type="presOf" srcId="{CDA8A099-0666-41E0-A439-DA0669C5452E}" destId="{623BC223-7986-466A-A229-289268513EF8}" srcOrd="1" destOrd="0" presId="urn:microsoft.com/office/officeart/2005/8/layout/orgChart1"/>
    <dgm:cxn modelId="{994896FC-257C-4959-A698-A67C32565C42}" type="presOf" srcId="{CDA8A099-0666-41E0-A439-DA0669C5452E}" destId="{6770E262-A3B9-4B2C-A3CA-1DC9BB299ADA}" srcOrd="0" destOrd="0" presId="urn:microsoft.com/office/officeart/2005/8/layout/orgChart1"/>
    <dgm:cxn modelId="{E205A74C-E3EB-40C0-84C9-C4FB1FD3BB37}" type="presParOf" srcId="{23A4798B-F568-41E0-BE55-EEFBAA891D42}" destId="{FD02BCE1-D95A-4853-B020-9ED46678608E}" srcOrd="0" destOrd="0" presId="urn:microsoft.com/office/officeart/2005/8/layout/orgChart1"/>
    <dgm:cxn modelId="{ACB4993D-FF00-41AC-B7FA-2EE506E8058B}" type="presParOf" srcId="{FD02BCE1-D95A-4853-B020-9ED46678608E}" destId="{6FA572D6-DA72-4C3D-8DA8-53A08FD4FF11}" srcOrd="0" destOrd="0" presId="urn:microsoft.com/office/officeart/2005/8/layout/orgChart1"/>
    <dgm:cxn modelId="{D773CED8-E2A0-492A-8832-B066AFAEB573}" type="presParOf" srcId="{6FA572D6-DA72-4C3D-8DA8-53A08FD4FF11}" destId="{6770E262-A3B9-4B2C-A3CA-1DC9BB299ADA}" srcOrd="0" destOrd="0" presId="urn:microsoft.com/office/officeart/2005/8/layout/orgChart1"/>
    <dgm:cxn modelId="{6DC2BD37-CD79-4B5B-B19B-28272A7251AF}" type="presParOf" srcId="{6FA572D6-DA72-4C3D-8DA8-53A08FD4FF11}" destId="{623BC223-7986-466A-A229-289268513EF8}" srcOrd="1" destOrd="0" presId="urn:microsoft.com/office/officeart/2005/8/layout/orgChart1"/>
    <dgm:cxn modelId="{8DDCE59D-D180-4382-8AC7-F0EFD01843EA}" type="presParOf" srcId="{FD02BCE1-D95A-4853-B020-9ED46678608E}" destId="{AFD3BD80-F649-4473-AC7E-5E4BFB990C2B}" srcOrd="1" destOrd="0" presId="urn:microsoft.com/office/officeart/2005/8/layout/orgChart1"/>
    <dgm:cxn modelId="{F921C141-EF57-460E-A62E-574AC0DAEC08}" type="presParOf" srcId="{AFD3BD80-F649-4473-AC7E-5E4BFB990C2B}" destId="{89BE14BB-3410-4D7F-8822-9429E50DDDCF}" srcOrd="0" destOrd="0" presId="urn:microsoft.com/office/officeart/2005/8/layout/orgChart1"/>
    <dgm:cxn modelId="{AA1D2D2E-0C91-40E2-AA4A-DAD05DE2EFC3}" type="presParOf" srcId="{AFD3BD80-F649-4473-AC7E-5E4BFB990C2B}" destId="{D242B981-2904-4D45-825D-64B2C6552787}" srcOrd="1" destOrd="0" presId="urn:microsoft.com/office/officeart/2005/8/layout/orgChart1"/>
    <dgm:cxn modelId="{171B63E3-C56F-49D6-83A1-4E4DF6D8CDE7}" type="presParOf" srcId="{D242B981-2904-4D45-825D-64B2C6552787}" destId="{648F5EC1-BFCC-47BB-A185-AE657DA90146}" srcOrd="0" destOrd="0" presId="urn:microsoft.com/office/officeart/2005/8/layout/orgChart1"/>
    <dgm:cxn modelId="{CC852844-3A20-45E2-8B2A-F9849EA9CEC5}" type="presParOf" srcId="{648F5EC1-BFCC-47BB-A185-AE657DA90146}" destId="{A70A48DB-FC9C-4672-A281-81ABAC25601D}" srcOrd="0" destOrd="0" presId="urn:microsoft.com/office/officeart/2005/8/layout/orgChart1"/>
    <dgm:cxn modelId="{A1DA81A1-9C25-429A-95E7-EDFA57BDFF1E}" type="presParOf" srcId="{648F5EC1-BFCC-47BB-A185-AE657DA90146}" destId="{E399E1C9-C0D0-44AA-8F7F-CC4FD820417D}" srcOrd="1" destOrd="0" presId="urn:microsoft.com/office/officeart/2005/8/layout/orgChart1"/>
    <dgm:cxn modelId="{42575C8B-3F97-466F-BFA2-E16F49FC4BF6}" type="presParOf" srcId="{D242B981-2904-4D45-825D-64B2C6552787}" destId="{F3C80DCF-9AB3-42F6-BF7B-B33A0A16D0AF}" srcOrd="1" destOrd="0" presId="urn:microsoft.com/office/officeart/2005/8/layout/orgChart1"/>
    <dgm:cxn modelId="{9A273D40-6FDA-4EBE-B576-54DC42AFE42C}" type="presParOf" srcId="{D242B981-2904-4D45-825D-64B2C6552787}" destId="{F7247B01-5134-41D9-8EF6-9E0203A02D57}" srcOrd="2" destOrd="0" presId="urn:microsoft.com/office/officeart/2005/8/layout/orgChart1"/>
    <dgm:cxn modelId="{6582E411-B156-4412-A828-F3042361A178}" type="presParOf" srcId="{AFD3BD80-F649-4473-AC7E-5E4BFB990C2B}" destId="{01B605F8-398D-4455-BEBF-FE9DD6E0292D}" srcOrd="2" destOrd="0" presId="urn:microsoft.com/office/officeart/2005/8/layout/orgChart1"/>
    <dgm:cxn modelId="{50FCEEA0-01BE-445A-95EA-099065EA92B7}" type="presParOf" srcId="{AFD3BD80-F649-4473-AC7E-5E4BFB990C2B}" destId="{68CCF0C2-3D96-40D7-BBC0-C34FDDCAADDF}" srcOrd="3" destOrd="0" presId="urn:microsoft.com/office/officeart/2005/8/layout/orgChart1"/>
    <dgm:cxn modelId="{F5AE6E0A-627D-432C-931A-28A36FFD72C1}" type="presParOf" srcId="{68CCF0C2-3D96-40D7-BBC0-C34FDDCAADDF}" destId="{19FB4ECC-C37B-427C-92A3-146CFA2CCB08}" srcOrd="0" destOrd="0" presId="urn:microsoft.com/office/officeart/2005/8/layout/orgChart1"/>
    <dgm:cxn modelId="{E3C0F285-4C25-4831-9143-38813E65EC3E}" type="presParOf" srcId="{19FB4ECC-C37B-427C-92A3-146CFA2CCB08}" destId="{5F3D121E-18AA-4ED4-B34A-D50FBB55D925}" srcOrd="0" destOrd="0" presId="urn:microsoft.com/office/officeart/2005/8/layout/orgChart1"/>
    <dgm:cxn modelId="{B62353CC-7CF6-410B-901B-29FCFB9BDF86}" type="presParOf" srcId="{19FB4ECC-C37B-427C-92A3-146CFA2CCB08}" destId="{6DC7A9C5-34D6-46E6-BC92-41EF06F40BD0}" srcOrd="1" destOrd="0" presId="urn:microsoft.com/office/officeart/2005/8/layout/orgChart1"/>
    <dgm:cxn modelId="{E1E05AC1-CFFA-4DBF-B484-CD9734CD9C1D}" type="presParOf" srcId="{68CCF0C2-3D96-40D7-BBC0-C34FDDCAADDF}" destId="{637B8B78-3453-4252-8AE1-EBCE217FD292}" srcOrd="1" destOrd="0" presId="urn:microsoft.com/office/officeart/2005/8/layout/orgChart1"/>
    <dgm:cxn modelId="{D29933B8-4522-4540-BD8C-3CADEE990803}" type="presParOf" srcId="{68CCF0C2-3D96-40D7-BBC0-C34FDDCAADDF}" destId="{BB782B9E-ECFB-443D-9E53-E4C5F3EF90AE}" srcOrd="2" destOrd="0" presId="urn:microsoft.com/office/officeart/2005/8/layout/orgChart1"/>
    <dgm:cxn modelId="{0768DC5D-C410-4A5A-9CE0-D1E8823A6324}" type="presParOf" srcId="{AFD3BD80-F649-4473-AC7E-5E4BFB990C2B}" destId="{EABF69C0-BEFF-4407-AE03-2CB1F3B09B3E}" srcOrd="4" destOrd="0" presId="urn:microsoft.com/office/officeart/2005/8/layout/orgChart1"/>
    <dgm:cxn modelId="{20B60197-C11E-4EFA-AB23-CABCD7434AE2}" type="presParOf" srcId="{AFD3BD80-F649-4473-AC7E-5E4BFB990C2B}" destId="{5E5B4457-8D26-414A-8E4E-534BA6066766}" srcOrd="5" destOrd="0" presId="urn:microsoft.com/office/officeart/2005/8/layout/orgChart1"/>
    <dgm:cxn modelId="{3C4876EA-21DC-4465-AB94-EC4F091AD41F}" type="presParOf" srcId="{5E5B4457-8D26-414A-8E4E-534BA6066766}" destId="{8EA08AC3-5573-4685-8B52-896EF1E4F7E0}" srcOrd="0" destOrd="0" presId="urn:microsoft.com/office/officeart/2005/8/layout/orgChart1"/>
    <dgm:cxn modelId="{C3D5D3D7-7083-40AE-9705-20CBD70C28AB}" type="presParOf" srcId="{8EA08AC3-5573-4685-8B52-896EF1E4F7E0}" destId="{BB888BA2-C39B-44BC-B6BD-1011AE036B4D}" srcOrd="0" destOrd="0" presId="urn:microsoft.com/office/officeart/2005/8/layout/orgChart1"/>
    <dgm:cxn modelId="{EAE4A0CB-C002-466B-BC53-0806657E4B89}" type="presParOf" srcId="{8EA08AC3-5573-4685-8B52-896EF1E4F7E0}" destId="{EA345976-D0CC-4B8D-9030-1D593A995063}" srcOrd="1" destOrd="0" presId="urn:microsoft.com/office/officeart/2005/8/layout/orgChart1"/>
    <dgm:cxn modelId="{C5E59682-849D-420C-92CB-C88014850430}" type="presParOf" srcId="{5E5B4457-8D26-414A-8E4E-534BA6066766}" destId="{54934B6A-2A17-4476-AC7A-B5148A5DB404}" srcOrd="1" destOrd="0" presId="urn:microsoft.com/office/officeart/2005/8/layout/orgChart1"/>
    <dgm:cxn modelId="{5C34B716-090D-4DF5-80B0-E336A2E668D6}" type="presParOf" srcId="{5E5B4457-8D26-414A-8E4E-534BA6066766}" destId="{4F69B58C-F711-4E00-972F-F97B2D1D7C50}" srcOrd="2" destOrd="0" presId="urn:microsoft.com/office/officeart/2005/8/layout/orgChart1"/>
    <dgm:cxn modelId="{6BB68591-2BF9-40DF-B4CC-D15DE51DA465}" type="presParOf" srcId="{FD02BCE1-D95A-4853-B020-9ED46678608E}" destId="{06EF39B4-444A-4F46-A62C-8BE3B2C2FEA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BF69C0-BEFF-4407-AE03-2CB1F3B09B3E}">
      <dsp:nvSpPr>
        <dsp:cNvPr id="0" name=""/>
        <dsp:cNvSpPr/>
      </dsp:nvSpPr>
      <dsp:spPr>
        <a:xfrm>
          <a:off x="1524779" y="823961"/>
          <a:ext cx="1078792" cy="187228"/>
        </a:xfrm>
        <a:custGeom>
          <a:avLst/>
          <a:gdLst/>
          <a:ahLst/>
          <a:cxnLst/>
          <a:rect l="0" t="0" r="0" b="0"/>
          <a:pathLst>
            <a:path>
              <a:moveTo>
                <a:pt x="0" y="0"/>
              </a:moveTo>
              <a:lnTo>
                <a:pt x="0" y="93614"/>
              </a:lnTo>
              <a:lnTo>
                <a:pt x="1078792" y="93614"/>
              </a:lnTo>
              <a:lnTo>
                <a:pt x="1078792" y="187228"/>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B605F8-398D-4455-BEBF-FE9DD6E0292D}">
      <dsp:nvSpPr>
        <dsp:cNvPr id="0" name=""/>
        <dsp:cNvSpPr/>
      </dsp:nvSpPr>
      <dsp:spPr>
        <a:xfrm>
          <a:off x="1479059" y="823961"/>
          <a:ext cx="91440" cy="187228"/>
        </a:xfrm>
        <a:custGeom>
          <a:avLst/>
          <a:gdLst/>
          <a:ahLst/>
          <a:cxnLst/>
          <a:rect l="0" t="0" r="0" b="0"/>
          <a:pathLst>
            <a:path>
              <a:moveTo>
                <a:pt x="45720" y="0"/>
              </a:moveTo>
              <a:lnTo>
                <a:pt x="45720" y="187228"/>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BE14BB-3410-4D7F-8822-9429E50DDDCF}">
      <dsp:nvSpPr>
        <dsp:cNvPr id="0" name=""/>
        <dsp:cNvSpPr/>
      </dsp:nvSpPr>
      <dsp:spPr>
        <a:xfrm>
          <a:off x="445986" y="823961"/>
          <a:ext cx="1078792" cy="187228"/>
        </a:xfrm>
        <a:custGeom>
          <a:avLst/>
          <a:gdLst/>
          <a:ahLst/>
          <a:cxnLst/>
          <a:rect l="0" t="0" r="0" b="0"/>
          <a:pathLst>
            <a:path>
              <a:moveTo>
                <a:pt x="1078792" y="0"/>
              </a:moveTo>
              <a:lnTo>
                <a:pt x="1078792" y="93614"/>
              </a:lnTo>
              <a:lnTo>
                <a:pt x="0" y="93614"/>
              </a:lnTo>
              <a:lnTo>
                <a:pt x="0" y="187228"/>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70E262-A3B9-4B2C-A3CA-1DC9BB299ADA}">
      <dsp:nvSpPr>
        <dsp:cNvPr id="0" name=""/>
        <dsp:cNvSpPr/>
      </dsp:nvSpPr>
      <dsp:spPr>
        <a:xfrm>
          <a:off x="1078997" y="378179"/>
          <a:ext cx="891563" cy="445781"/>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k-UA" altLang="uk-UA" sz="1300" b="1" i="0" u="none" strike="noStrike" kern="1200" cap="none" normalizeH="0" baseline="0">
              <a:ln>
                <a:noFill/>
              </a:ln>
              <a:solidFill>
                <a:schemeClr val="tx1"/>
              </a:solidFill>
              <a:effectLst/>
              <a:latin typeface="Arial" panose="020B0604020202020204" pitchFamily="34" charset="0"/>
              <a:ea typeface="Times New Roman" panose="02020603050405020304" pitchFamily="18" charset="0"/>
            </a:rPr>
            <a:t>Буття</a:t>
          </a:r>
          <a:endParaRPr kumimoji="0" lang="uk-UA" altLang="uk-UA" sz="1300" b="0" i="0" u="none" strike="noStrike" kern="1200"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uk-UA" altLang="uk-UA" sz="1300" b="0" i="0" u="none" strike="noStrike" kern="1200" cap="none" normalizeH="0" baseline="0">
            <a:ln>
              <a:noFill/>
            </a:ln>
            <a:solidFill>
              <a:schemeClr val="tx1"/>
            </a:solidFill>
            <a:effectLst/>
            <a:latin typeface="Arial" panose="020B0604020202020204" pitchFamily="34" charset="0"/>
          </a:endParaRPr>
        </a:p>
      </dsp:txBody>
      <dsp:txXfrm>
        <a:off x="1078997" y="378179"/>
        <a:ext cx="891563" cy="445781"/>
      </dsp:txXfrm>
    </dsp:sp>
    <dsp:sp modelId="{A70A48DB-FC9C-4672-A281-81ABAC25601D}">
      <dsp:nvSpPr>
        <dsp:cNvPr id="0" name=""/>
        <dsp:cNvSpPr/>
      </dsp:nvSpPr>
      <dsp:spPr>
        <a:xfrm>
          <a:off x="204" y="1011189"/>
          <a:ext cx="891563" cy="445781"/>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k-UA" altLang="uk-UA" sz="1300" b="1" i="0" u="none" strike="noStrike" kern="1200" cap="none" normalizeH="0" baseline="0">
              <a:ln>
                <a:noFill/>
              </a:ln>
              <a:solidFill>
                <a:schemeClr val="tx1"/>
              </a:solidFill>
              <a:effectLst/>
              <a:latin typeface="Arial" panose="020B0604020202020204" pitchFamily="34" charset="0"/>
              <a:ea typeface="Times New Roman" panose="02020603050405020304" pitchFamily="18" charset="0"/>
            </a:rPr>
            <a:t>суще</a:t>
          </a:r>
          <a:endParaRPr kumimoji="0" lang="uk-UA" altLang="uk-UA" sz="1300" b="0" i="0" u="none" strike="noStrike" kern="1200" cap="none" normalizeH="0" baseline="0">
            <a:ln>
              <a:noFill/>
            </a:ln>
            <a:solidFill>
              <a:schemeClr val="tx1"/>
            </a:solidFill>
            <a:effectLst/>
            <a:latin typeface="Arial" panose="020B0604020202020204" pitchFamily="34" charset="0"/>
          </a:endParaRPr>
        </a:p>
      </dsp:txBody>
      <dsp:txXfrm>
        <a:off x="204" y="1011189"/>
        <a:ext cx="891563" cy="445781"/>
      </dsp:txXfrm>
    </dsp:sp>
    <dsp:sp modelId="{5F3D121E-18AA-4ED4-B34A-D50FBB55D925}">
      <dsp:nvSpPr>
        <dsp:cNvPr id="0" name=""/>
        <dsp:cNvSpPr/>
      </dsp:nvSpPr>
      <dsp:spPr>
        <a:xfrm>
          <a:off x="1078997" y="1011189"/>
          <a:ext cx="891563" cy="445781"/>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k-UA" altLang="uk-UA" sz="1300" b="1" i="0" u="none" strike="noStrike" kern="1200" cap="none" normalizeH="0" baseline="0">
              <a:ln>
                <a:noFill/>
              </a:ln>
              <a:solidFill>
                <a:schemeClr val="tx1"/>
              </a:solidFill>
              <a:effectLst/>
              <a:latin typeface="Arial" panose="020B0604020202020204" pitchFamily="34" charset="0"/>
              <a:ea typeface="Times New Roman" panose="02020603050405020304" pitchFamily="18" charset="0"/>
            </a:rPr>
            <a:t>множинне</a:t>
          </a:r>
          <a:endParaRPr kumimoji="0" lang="uk-UA" altLang="uk-UA" sz="1300" b="0" i="0" u="none" strike="noStrike" kern="1200" cap="none" normalizeH="0" baseline="0">
            <a:ln>
              <a:noFill/>
            </a:ln>
            <a:solidFill>
              <a:schemeClr val="tx1"/>
            </a:solidFill>
            <a:effectLst/>
            <a:latin typeface="Arial" panose="020B0604020202020204" pitchFamily="34" charset="0"/>
          </a:endParaRPr>
        </a:p>
      </dsp:txBody>
      <dsp:txXfrm>
        <a:off x="1078997" y="1011189"/>
        <a:ext cx="891563" cy="445781"/>
      </dsp:txXfrm>
    </dsp:sp>
    <dsp:sp modelId="{BB888BA2-C39B-44BC-B6BD-1011AE036B4D}">
      <dsp:nvSpPr>
        <dsp:cNvPr id="0" name=""/>
        <dsp:cNvSpPr/>
      </dsp:nvSpPr>
      <dsp:spPr>
        <a:xfrm>
          <a:off x="2157789" y="1011189"/>
          <a:ext cx="891563" cy="445781"/>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k-UA" altLang="uk-UA" sz="1300" b="1" i="0" u="none" strike="noStrike" kern="1200" cap="none" normalizeH="0" baseline="0">
              <a:ln>
                <a:noFill/>
              </a:ln>
              <a:solidFill>
                <a:schemeClr val="tx1"/>
              </a:solidFill>
              <a:effectLst/>
              <a:latin typeface="Arial" panose="020B0604020202020204" pitchFamily="34" charset="0"/>
              <a:ea typeface="Times New Roman" panose="02020603050405020304" pitchFamily="18" charset="0"/>
            </a:rPr>
            <a:t>вічне</a:t>
          </a:r>
          <a:endParaRPr kumimoji="0" lang="uk-UA" altLang="uk-UA" sz="1300" b="0" i="0" u="none" strike="noStrike" kern="1200" cap="none" normalizeH="0" baseline="0">
            <a:ln>
              <a:noFill/>
            </a:ln>
            <a:solidFill>
              <a:schemeClr val="tx1"/>
            </a:solidFill>
            <a:effectLst/>
            <a:latin typeface="Arial" panose="020B0604020202020204" pitchFamily="34" charset="0"/>
          </a:endParaRPr>
        </a:p>
      </dsp:txBody>
      <dsp:txXfrm>
        <a:off x="2157789" y="1011189"/>
        <a:ext cx="891563" cy="44578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A9E01EB4-10A1-4800-833B-E4E48D313C0A}" type="datetimeFigureOut">
              <a:rPr lang="ru-RU" smtClean="0"/>
              <a:t>21.12.2023</a:t>
            </a:fld>
            <a:endParaRPr lang="ru-RU"/>
          </a:p>
        </p:txBody>
      </p:sp>
      <p:sp>
        <p:nvSpPr>
          <p:cNvPr id="5" name="Footer Placeholder 4"/>
          <p:cNvSpPr>
            <a:spLocks noGrp="1"/>
          </p:cNvSpPr>
          <p:nvPr>
            <p:ph type="ftr" sz="quarter" idx="11"/>
          </p:nvPr>
        </p:nvSpPr>
        <p:spPr>
          <a:xfrm>
            <a:off x="1921934" y="5054602"/>
            <a:ext cx="4064860" cy="279400"/>
          </a:xfrm>
        </p:spPr>
        <p:txBody>
          <a:bodyPr/>
          <a:lstStyle/>
          <a:p>
            <a:endParaRPr lang="ru-RU"/>
          </a:p>
        </p:txBody>
      </p:sp>
      <p:sp>
        <p:nvSpPr>
          <p:cNvPr id="6" name="Slide Number Placeholder 5"/>
          <p:cNvSpPr>
            <a:spLocks noGrp="1"/>
          </p:cNvSpPr>
          <p:nvPr>
            <p:ph type="sldNum" sz="quarter" idx="12"/>
          </p:nvPr>
        </p:nvSpPr>
        <p:spPr>
          <a:xfrm>
            <a:off x="6817317" y="5054602"/>
            <a:ext cx="413483" cy="279400"/>
          </a:xfrm>
        </p:spPr>
        <p:txBody>
          <a:bodyPr/>
          <a:lstStyle/>
          <a:p>
            <a:fld id="{6A87E6C4-4D8B-4433-A10E-88E9B7F2728E}" type="slidenum">
              <a:rPr lang="ru-RU" smtClean="0"/>
              <a:t>‹#›</a:t>
            </a:fld>
            <a:endParaRPr lang="ru-RU"/>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675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E01EB4-10A1-4800-833B-E4E48D313C0A}" type="datetimeFigureOut">
              <a:rPr lang="ru-RU" smtClean="0"/>
              <a:t>21.12.2023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A87E6C4-4D8B-4433-A10E-88E9B7F2728E}" type="slidenum">
              <a:rPr lang="ru-RU" smtClean="0"/>
              <a:t>‹#›</a:t>
            </a:fld>
            <a:endParaRPr lang="ru-RU"/>
          </a:p>
        </p:txBody>
      </p:sp>
    </p:spTree>
    <p:extLst>
      <p:ext uri="{BB962C8B-B14F-4D97-AF65-F5344CB8AC3E}">
        <p14:creationId xmlns:p14="http://schemas.microsoft.com/office/powerpoint/2010/main" val="450266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E01EB4-10A1-4800-833B-E4E48D313C0A}" type="datetimeFigureOut">
              <a:rPr lang="ru-RU" smtClean="0"/>
              <a:t>21.12.2023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A87E6C4-4D8B-4433-A10E-88E9B7F2728E}" type="slidenum">
              <a:rPr lang="ru-RU" smtClean="0"/>
              <a:t>‹#›</a:t>
            </a:fld>
            <a:endParaRPr lang="ru-RU"/>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3120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E01EB4-10A1-4800-833B-E4E48D313C0A}" type="datetimeFigureOut">
              <a:rPr lang="ru-RU" smtClean="0"/>
              <a:t>21.12.2023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A87E6C4-4D8B-4433-A10E-88E9B7F2728E}" type="slidenum">
              <a:rPr lang="ru-RU" smtClean="0"/>
              <a:t>‹#›</a:t>
            </a:fld>
            <a:endParaRPr lang="ru-RU"/>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9502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E01EB4-10A1-4800-833B-E4E48D313C0A}" type="datetimeFigureOut">
              <a:rPr lang="ru-RU" smtClean="0"/>
              <a:t>21.12.2023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A87E6C4-4D8B-4433-A10E-88E9B7F2728E}" type="slidenum">
              <a:rPr lang="ru-RU" smtClean="0"/>
              <a:t>‹#›</a:t>
            </a:fld>
            <a:endParaRPr lang="ru-RU"/>
          </a:p>
        </p:txBody>
      </p:sp>
    </p:spTree>
    <p:extLst>
      <p:ext uri="{BB962C8B-B14F-4D97-AF65-F5344CB8AC3E}">
        <p14:creationId xmlns:p14="http://schemas.microsoft.com/office/powerpoint/2010/main" val="2857695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E01EB4-10A1-4800-833B-E4E48D313C0A}" type="datetimeFigureOut">
              <a:rPr lang="ru-RU" smtClean="0"/>
              <a:t>21.12.2023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A87E6C4-4D8B-4433-A10E-88E9B7F2728E}" type="slidenum">
              <a:rPr lang="ru-RU" smtClean="0"/>
              <a:t>‹#›</a:t>
            </a:fld>
            <a:endParaRPr lang="ru-RU"/>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6537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E01EB4-10A1-4800-833B-E4E48D313C0A}" type="datetimeFigureOut">
              <a:rPr lang="ru-RU" smtClean="0"/>
              <a:t>21.12.2023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A87E6C4-4D8B-4433-A10E-88E9B7F2728E}" type="slidenum">
              <a:rPr lang="ru-RU" smtClean="0"/>
              <a:t>‹#›</a:t>
            </a:fld>
            <a:endParaRPr lang="ru-RU"/>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3420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E01EB4-10A1-4800-833B-E4E48D313C0A}" type="datetimeFigureOut">
              <a:rPr lang="ru-RU" smtClean="0"/>
              <a:t>21.12.2023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A87E6C4-4D8B-4433-A10E-88E9B7F2728E}" type="slidenum">
              <a:rPr lang="ru-RU" smtClean="0"/>
              <a:t>‹#›</a:t>
            </a:fld>
            <a:endParaRPr lang="ru-RU"/>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4596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E01EB4-10A1-4800-833B-E4E48D313C0A}" type="datetimeFigureOut">
              <a:rPr lang="ru-RU" smtClean="0"/>
              <a:t>21.12.2023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A87E6C4-4D8B-4433-A10E-88E9B7F2728E}" type="slidenum">
              <a:rPr lang="ru-RU" smtClean="0"/>
              <a:t>‹#›</a:t>
            </a:fld>
            <a:endParaRPr lang="ru-RU"/>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8011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E01EB4-10A1-4800-833B-E4E48D313C0A}" type="datetimeFigureOut">
              <a:rPr lang="ru-RU" smtClean="0"/>
              <a:t>21.12.2023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A87E6C4-4D8B-4433-A10E-88E9B7F2728E}" type="slidenum">
              <a:rPr lang="ru-RU" smtClean="0"/>
              <a:t>‹#›</a:t>
            </a:fld>
            <a:endParaRPr lang="ru-RU"/>
          </a:p>
        </p:txBody>
      </p:sp>
    </p:spTree>
    <p:extLst>
      <p:ext uri="{BB962C8B-B14F-4D97-AF65-F5344CB8AC3E}">
        <p14:creationId xmlns:p14="http://schemas.microsoft.com/office/powerpoint/2010/main" val="74460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E01EB4-10A1-4800-833B-E4E48D313C0A}" type="datetimeFigureOut">
              <a:rPr lang="ru-RU" smtClean="0"/>
              <a:t>21.12.2023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A87E6C4-4D8B-4433-A10E-88E9B7F2728E}" type="slidenum">
              <a:rPr lang="ru-RU" smtClean="0"/>
              <a:t>‹#›</a:t>
            </a:fld>
            <a:endParaRPr lang="ru-RU"/>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852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E01EB4-10A1-4800-833B-E4E48D313C0A}" type="datetimeFigureOut">
              <a:rPr lang="ru-RU" smtClean="0"/>
              <a:t>21.12.2023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A87E6C4-4D8B-4433-A10E-88E9B7F2728E}" type="slidenum">
              <a:rPr lang="ru-RU" smtClean="0"/>
              <a:t>‹#›</a:t>
            </a:fld>
            <a:endParaRPr lang="ru-RU"/>
          </a:p>
        </p:txBody>
      </p:sp>
    </p:spTree>
    <p:extLst>
      <p:ext uri="{BB962C8B-B14F-4D97-AF65-F5344CB8AC3E}">
        <p14:creationId xmlns:p14="http://schemas.microsoft.com/office/powerpoint/2010/main" val="400716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E01EB4-10A1-4800-833B-E4E48D313C0A}" type="datetimeFigureOut">
              <a:rPr lang="ru-RU" smtClean="0"/>
              <a:t>21.12.2023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6A87E6C4-4D8B-4433-A10E-88E9B7F2728E}" type="slidenum">
              <a:rPr lang="ru-RU" smtClean="0"/>
              <a:t>‹#›</a:t>
            </a:fld>
            <a:endParaRPr lang="ru-RU"/>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2664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E01EB4-10A1-4800-833B-E4E48D313C0A}" type="datetimeFigureOut">
              <a:rPr lang="ru-RU" smtClean="0"/>
              <a:t>21.12.2023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6A87E6C4-4D8B-4433-A10E-88E9B7F2728E}" type="slidenum">
              <a:rPr lang="ru-RU" smtClean="0"/>
              <a:t>‹#›</a:t>
            </a:fld>
            <a:endParaRPr lang="ru-RU"/>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7852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E01EB4-10A1-4800-833B-E4E48D313C0A}" type="datetimeFigureOut">
              <a:rPr lang="ru-RU" smtClean="0"/>
              <a:t>21.12.2023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6A87E6C4-4D8B-4433-A10E-88E9B7F2728E}" type="slidenum">
              <a:rPr lang="ru-RU" smtClean="0"/>
              <a:t>‹#›</a:t>
            </a:fld>
            <a:endParaRPr lang="ru-RU"/>
          </a:p>
        </p:txBody>
      </p:sp>
    </p:spTree>
    <p:extLst>
      <p:ext uri="{BB962C8B-B14F-4D97-AF65-F5344CB8AC3E}">
        <p14:creationId xmlns:p14="http://schemas.microsoft.com/office/powerpoint/2010/main" val="1371059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E01EB4-10A1-4800-833B-E4E48D313C0A}" type="datetimeFigureOut">
              <a:rPr lang="ru-RU" smtClean="0"/>
              <a:t>21.12.2023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A87E6C4-4D8B-4433-A10E-88E9B7F2728E}" type="slidenum">
              <a:rPr lang="ru-RU" smtClean="0"/>
              <a:t>‹#›</a:t>
            </a:fld>
            <a:endParaRPr lang="ru-RU"/>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1142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E01EB4-10A1-4800-833B-E4E48D313C0A}" type="datetimeFigureOut">
              <a:rPr lang="ru-RU" smtClean="0"/>
              <a:t>21.12.2023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A87E6C4-4D8B-4433-A10E-88E9B7F2728E}" type="slidenum">
              <a:rPr lang="ru-RU" smtClean="0"/>
              <a:t>‹#›</a:t>
            </a:fld>
            <a:endParaRPr lang="ru-RU"/>
          </a:p>
        </p:txBody>
      </p:sp>
    </p:spTree>
    <p:extLst>
      <p:ext uri="{BB962C8B-B14F-4D97-AF65-F5344CB8AC3E}">
        <p14:creationId xmlns:p14="http://schemas.microsoft.com/office/powerpoint/2010/main" val="2989607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E01EB4-10A1-4800-833B-E4E48D313C0A}" type="datetimeFigureOut">
              <a:rPr lang="ru-RU" smtClean="0"/>
              <a:t>21.12.2023</a:t>
            </a:fld>
            <a:endParaRPr lang="ru-RU"/>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ru-RU"/>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A87E6C4-4D8B-4433-A10E-88E9B7F2728E}" type="slidenum">
              <a:rPr lang="ru-RU" smtClean="0"/>
              <a:t>‹#›</a:t>
            </a:fld>
            <a:endParaRPr lang="ru-RU"/>
          </a:p>
        </p:txBody>
      </p:sp>
    </p:spTree>
    <p:extLst>
      <p:ext uri="{BB962C8B-B14F-4D97-AF65-F5344CB8AC3E}">
        <p14:creationId xmlns:p14="http://schemas.microsoft.com/office/powerpoint/2010/main" val="362788034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74F7D-A68F-4B9A-8BDA-FD42D1A0DD5B}"/>
              </a:ext>
            </a:extLst>
          </p:cNvPr>
          <p:cNvSpPr>
            <a:spLocks noGrp="1"/>
          </p:cNvSpPr>
          <p:nvPr>
            <p:ph type="ctrTitle"/>
          </p:nvPr>
        </p:nvSpPr>
        <p:spPr>
          <a:xfrm>
            <a:off x="1143000" y="2015731"/>
            <a:ext cx="6858000" cy="1241822"/>
          </a:xfrm>
        </p:spPr>
        <p:txBody>
          <a:bodyPr>
            <a:normAutofit/>
          </a:bodyPr>
          <a:lstStyle/>
          <a:p>
            <a:r>
              <a:rPr lang="uk-UA" sz="3000" b="1" dirty="0">
                <a:latin typeface="Times New Roman" panose="02020603050405020304" pitchFamily="18" charset="0"/>
                <a:cs typeface="Times New Roman" panose="02020603050405020304" pitchFamily="18" charset="0"/>
              </a:rPr>
              <a:t>Філософія, коло її проблем </a:t>
            </a:r>
            <a:br>
              <a:rPr lang="uk-UA" sz="3000" b="1" dirty="0">
                <a:latin typeface="Times New Roman" panose="02020603050405020304" pitchFamily="18" charset="0"/>
                <a:cs typeface="Times New Roman" panose="02020603050405020304" pitchFamily="18" charset="0"/>
              </a:rPr>
            </a:br>
            <a:r>
              <a:rPr lang="uk-UA" sz="3000" b="1" dirty="0">
                <a:latin typeface="Times New Roman" panose="02020603050405020304" pitchFamily="18" charset="0"/>
                <a:cs typeface="Times New Roman" panose="02020603050405020304" pitchFamily="18" charset="0"/>
              </a:rPr>
              <a:t>та роль у суспільстві</a:t>
            </a:r>
            <a:endParaRPr lang="ru-RU" sz="3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CF4DDF1-E9FD-49C7-BE3F-D8EBCC8685F0}"/>
              </a:ext>
            </a:extLst>
          </p:cNvPr>
          <p:cNvSpPr>
            <a:spLocks noGrp="1"/>
          </p:cNvSpPr>
          <p:nvPr>
            <p:ph type="subTitle" idx="1"/>
          </p:nvPr>
        </p:nvSpPr>
        <p:spPr/>
        <p:txBody>
          <a:bodyPr>
            <a:normAutofit/>
          </a:bodyPr>
          <a:lstStyle/>
          <a:p>
            <a:pPr marL="342900" indent="-342900" algn="l">
              <a:buAutoNum type="arabicPeriod"/>
            </a:pPr>
            <a:r>
              <a:rPr lang="uk-UA" sz="2100" dirty="0"/>
              <a:t>Світогляд, його сутність і структура</a:t>
            </a:r>
          </a:p>
          <a:p>
            <a:pPr marL="342900" indent="-342900" algn="l">
              <a:buAutoNum type="arabicPeriod"/>
            </a:pPr>
            <a:r>
              <a:rPr lang="uk-UA" sz="2100" dirty="0"/>
              <a:t>Предмет філософії</a:t>
            </a:r>
          </a:p>
          <a:p>
            <a:pPr marL="342900" indent="-342900" algn="l">
              <a:buAutoNum type="arabicPeriod"/>
            </a:pPr>
            <a:r>
              <a:rPr lang="uk-UA" sz="2100" dirty="0"/>
              <a:t>Основні функції філософії</a:t>
            </a:r>
            <a:endParaRPr lang="ru-RU" sz="2100" dirty="0"/>
          </a:p>
        </p:txBody>
      </p:sp>
    </p:spTree>
    <p:extLst>
      <p:ext uri="{BB962C8B-B14F-4D97-AF65-F5344CB8AC3E}">
        <p14:creationId xmlns:p14="http://schemas.microsoft.com/office/powerpoint/2010/main" val="2461029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6CECC-5BB3-46F3-8D44-47AB40197D11}"/>
              </a:ext>
            </a:extLst>
          </p:cNvPr>
          <p:cNvSpPr>
            <a:spLocks noGrp="1"/>
          </p:cNvSpPr>
          <p:nvPr>
            <p:ph type="title"/>
          </p:nvPr>
        </p:nvSpPr>
        <p:spPr/>
        <p:txBody>
          <a:bodyPr>
            <a:normAutofit/>
          </a:bodyPr>
          <a:lstStyle/>
          <a:p>
            <a:r>
              <a:rPr lang="uk-UA" sz="2800" b="1" dirty="0"/>
              <a:t>Функції філософії</a:t>
            </a:r>
            <a:endParaRPr lang="ru-RU" sz="2800" b="1" dirty="0"/>
          </a:p>
        </p:txBody>
      </p:sp>
      <p:sp>
        <p:nvSpPr>
          <p:cNvPr id="3" name="Content Placeholder 2">
            <a:extLst>
              <a:ext uri="{FF2B5EF4-FFF2-40B4-BE49-F238E27FC236}">
                <a16:creationId xmlns:a16="http://schemas.microsoft.com/office/drawing/2014/main" id="{27773B3D-8A3B-486C-932A-7646EA57B05D}"/>
              </a:ext>
            </a:extLst>
          </p:cNvPr>
          <p:cNvSpPr>
            <a:spLocks noGrp="1"/>
          </p:cNvSpPr>
          <p:nvPr>
            <p:ph idx="1"/>
          </p:nvPr>
        </p:nvSpPr>
        <p:spPr/>
        <p:txBody>
          <a:bodyPr/>
          <a:lstStyle/>
          <a:p>
            <a:r>
              <a:rPr lang="ru-RU" b="1" dirty="0"/>
              <a:t>Евристична</a:t>
            </a:r>
          </a:p>
          <a:p>
            <a:r>
              <a:rPr lang="ru-RU" b="1" dirty="0"/>
              <a:t>Прогностична</a:t>
            </a:r>
          </a:p>
          <a:p>
            <a:pPr marL="0" indent="0">
              <a:buNone/>
            </a:pPr>
            <a:r>
              <a:rPr lang="uk-UA" dirty="0"/>
              <a:t>Крім того, філософія завжди виконує функцію </a:t>
            </a:r>
            <a:r>
              <a:rPr lang="uk-UA" b="1" dirty="0"/>
              <a:t>універсального знання.</a:t>
            </a:r>
          </a:p>
          <a:p>
            <a:pPr marL="0" indent="0">
              <a:buNone/>
            </a:pPr>
            <a:endParaRPr lang="uk-UA" dirty="0"/>
          </a:p>
          <a:p>
            <a:pPr marL="0" indent="0">
              <a:buNone/>
            </a:pPr>
            <a:r>
              <a:rPr lang="uk-UA" dirty="0"/>
              <a:t>Саме функції філософії характеризують її роль у суспільстві.</a:t>
            </a:r>
          </a:p>
          <a:p>
            <a:pPr marL="0" indent="0">
              <a:buNone/>
            </a:pPr>
            <a:endParaRPr lang="ru-RU" dirty="0"/>
          </a:p>
        </p:txBody>
      </p:sp>
    </p:spTree>
    <p:extLst>
      <p:ext uri="{BB962C8B-B14F-4D97-AF65-F5344CB8AC3E}">
        <p14:creationId xmlns:p14="http://schemas.microsoft.com/office/powerpoint/2010/main" val="310731985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50D5075-124B-426E-871F-8D64955CD2CA}"/>
              </a:ext>
            </a:extLst>
          </p:cNvPr>
          <p:cNvSpPr>
            <a:spLocks noGrp="1"/>
          </p:cNvSpPr>
          <p:nvPr>
            <p:ph idx="1"/>
          </p:nvPr>
        </p:nvSpPr>
        <p:spPr>
          <a:xfrm>
            <a:off x="971551" y="1395339"/>
            <a:ext cx="7200897" cy="3868812"/>
          </a:xfrm>
        </p:spPr>
        <p:txBody>
          <a:bodyPr>
            <a:normAutofit fontScale="85000" lnSpcReduction="20000"/>
          </a:bodyPr>
          <a:lstStyle/>
          <a:p>
            <a:pPr marL="0" indent="0">
              <a:buNone/>
            </a:pPr>
            <a:r>
              <a:rPr lang="uk-UA" dirty="0"/>
              <a:t>Простір і час є загальними формами існування матерії.</a:t>
            </a:r>
          </a:p>
          <a:p>
            <a:r>
              <a:rPr lang="uk-UA" b="1" dirty="0"/>
              <a:t>Простір</a:t>
            </a:r>
            <a:r>
              <a:rPr lang="uk-UA" dirty="0"/>
              <a:t> виражає протяжність, будову матеріальних об’єктів</a:t>
            </a:r>
          </a:p>
          <a:p>
            <a:r>
              <a:rPr lang="uk-UA" b="1" dirty="0"/>
              <a:t>Час</a:t>
            </a:r>
            <a:r>
              <a:rPr lang="uk-UA" dirty="0"/>
              <a:t> – тривалість протікання процесів, послідовність зміни їх станів. Кожному структурованому рівню матерії (фізичному, біологічному, соціальному) відповідають специфічні просторово- часові параметри.</a:t>
            </a:r>
          </a:p>
          <a:p>
            <a:pPr marL="0" indent="0">
              <a:buNone/>
            </a:pPr>
            <a:r>
              <a:rPr lang="uk-UA" b="1" dirty="0"/>
              <a:t>Концепції простору і часу: </a:t>
            </a:r>
          </a:p>
          <a:p>
            <a:pPr marL="0" indent="0">
              <a:buNone/>
            </a:pPr>
            <a:r>
              <a:rPr lang="uk-UA" dirty="0"/>
              <a:t>Реляційна: простір і час – їх відношення є граничними формами мислення про всезагальні форми буття</a:t>
            </a:r>
          </a:p>
          <a:p>
            <a:pPr marL="0" indent="0">
              <a:buNone/>
            </a:pPr>
            <a:r>
              <a:rPr lang="uk-UA" dirty="0" err="1"/>
              <a:t>Субстанційна</a:t>
            </a:r>
            <a:r>
              <a:rPr lang="uk-UA" dirty="0"/>
              <a:t>: простір і час відбуваються в межах субстанції та завдяки їй.</a:t>
            </a:r>
          </a:p>
          <a:p>
            <a:endParaRPr lang="uk-UA" dirty="0"/>
          </a:p>
        </p:txBody>
      </p:sp>
    </p:spTree>
    <p:extLst>
      <p:ext uri="{BB962C8B-B14F-4D97-AF65-F5344CB8AC3E}">
        <p14:creationId xmlns:p14="http://schemas.microsoft.com/office/powerpoint/2010/main" val="161974370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E78910-8863-4C90-8982-7EF3AACA6777}"/>
              </a:ext>
            </a:extLst>
          </p:cNvPr>
          <p:cNvSpPr>
            <a:spLocks noGrp="1"/>
          </p:cNvSpPr>
          <p:nvPr>
            <p:ph type="title"/>
          </p:nvPr>
        </p:nvSpPr>
        <p:spPr/>
        <p:txBody>
          <a:bodyPr/>
          <a:lstStyle/>
          <a:p>
            <a:r>
              <a:rPr lang="uk-UA" dirty="0"/>
              <a:t>Дякую за увагу!</a:t>
            </a:r>
          </a:p>
        </p:txBody>
      </p:sp>
    </p:spTree>
    <p:extLst>
      <p:ext uri="{BB962C8B-B14F-4D97-AF65-F5344CB8AC3E}">
        <p14:creationId xmlns:p14="http://schemas.microsoft.com/office/powerpoint/2010/main" val="80618460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D688DF-9E6C-4127-9556-26EFC76548BA}"/>
              </a:ext>
            </a:extLst>
          </p:cNvPr>
          <p:cNvSpPr>
            <a:spLocks noGrp="1"/>
          </p:cNvSpPr>
          <p:nvPr>
            <p:ph type="ctrTitle"/>
          </p:nvPr>
        </p:nvSpPr>
        <p:spPr>
          <a:xfrm>
            <a:off x="2019299" y="2355459"/>
            <a:ext cx="5111752" cy="981222"/>
          </a:xfrm>
        </p:spPr>
        <p:txBody>
          <a:bodyPr/>
          <a:lstStyle/>
          <a:p>
            <a:r>
              <a:rPr lang="uk-UA" sz="3000" dirty="0"/>
              <a:t>Свідомість як філософська категорія</a:t>
            </a:r>
          </a:p>
        </p:txBody>
      </p:sp>
      <p:sp>
        <p:nvSpPr>
          <p:cNvPr id="3" name="Подзаголовок 2">
            <a:extLst>
              <a:ext uri="{FF2B5EF4-FFF2-40B4-BE49-F238E27FC236}">
                <a16:creationId xmlns:a16="http://schemas.microsoft.com/office/drawing/2014/main" id="{CE3EBB0A-863D-4DA1-BF8F-34F2CE69CD86}"/>
              </a:ext>
            </a:extLst>
          </p:cNvPr>
          <p:cNvSpPr>
            <a:spLocks noGrp="1"/>
          </p:cNvSpPr>
          <p:nvPr>
            <p:ph type="subTitle" idx="1"/>
          </p:nvPr>
        </p:nvSpPr>
        <p:spPr>
          <a:xfrm>
            <a:off x="2019299" y="3429001"/>
            <a:ext cx="5111752" cy="1543049"/>
          </a:xfrm>
        </p:spPr>
        <p:txBody>
          <a:bodyPr>
            <a:normAutofit fontScale="92500" lnSpcReduction="10000"/>
          </a:bodyPr>
          <a:lstStyle/>
          <a:p>
            <a:pPr algn="just"/>
            <a:r>
              <a:rPr lang="uk-UA" sz="1800" dirty="0"/>
              <a:t>1.	Філософська сутність проблеми свідомості.</a:t>
            </a:r>
          </a:p>
          <a:p>
            <a:pPr algn="just"/>
            <a:r>
              <a:rPr lang="uk-UA" sz="1800" dirty="0"/>
              <a:t>2.	Свідомість, самосвідомість, мова.</a:t>
            </a:r>
          </a:p>
          <a:p>
            <a:pPr algn="just"/>
            <a:r>
              <a:rPr lang="uk-UA" sz="1800" dirty="0"/>
              <a:t>3.	Суспільна та індивідуальна свідомість.</a:t>
            </a:r>
          </a:p>
          <a:p>
            <a:pPr algn="just"/>
            <a:r>
              <a:rPr lang="uk-UA" sz="1800" dirty="0"/>
              <a:t>4.	Свідоме і несвідоме.</a:t>
            </a:r>
          </a:p>
          <a:p>
            <a:endParaRPr lang="uk-UA" dirty="0"/>
          </a:p>
        </p:txBody>
      </p:sp>
    </p:spTree>
    <p:extLst>
      <p:ext uri="{BB962C8B-B14F-4D97-AF65-F5344CB8AC3E}">
        <p14:creationId xmlns:p14="http://schemas.microsoft.com/office/powerpoint/2010/main" val="396327935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3583E7-1355-4B1B-B633-8032BE2771D6}"/>
              </a:ext>
            </a:extLst>
          </p:cNvPr>
          <p:cNvSpPr>
            <a:spLocks noGrp="1"/>
          </p:cNvSpPr>
          <p:nvPr>
            <p:ph type="title"/>
          </p:nvPr>
        </p:nvSpPr>
        <p:spPr/>
        <p:txBody>
          <a:bodyPr>
            <a:noAutofit/>
          </a:bodyPr>
          <a:lstStyle/>
          <a:p>
            <a:r>
              <a:rPr lang="uk-UA" sz="2400" dirty="0"/>
              <a:t>Історія філософії демонструє два основних способи дослідження свідомості:</a:t>
            </a:r>
          </a:p>
        </p:txBody>
      </p:sp>
      <p:sp>
        <p:nvSpPr>
          <p:cNvPr id="3" name="Объект 2">
            <a:extLst>
              <a:ext uri="{FF2B5EF4-FFF2-40B4-BE49-F238E27FC236}">
                <a16:creationId xmlns:a16="http://schemas.microsoft.com/office/drawing/2014/main" id="{0DE19565-4105-4EE6-8CFC-34B6D8F73657}"/>
              </a:ext>
            </a:extLst>
          </p:cNvPr>
          <p:cNvSpPr>
            <a:spLocks noGrp="1"/>
          </p:cNvSpPr>
          <p:nvPr>
            <p:ph idx="1"/>
          </p:nvPr>
        </p:nvSpPr>
        <p:spPr/>
        <p:txBody>
          <a:bodyPr/>
          <a:lstStyle/>
          <a:p>
            <a:r>
              <a:rPr lang="uk-UA" dirty="0"/>
              <a:t>-	опис феномену свідомості, тобто опис заходів, за допомогою яких предмети дані у свідомості (виділення в акті свідомості окремих послідовних етапів);</a:t>
            </a:r>
          </a:p>
          <a:p>
            <a:r>
              <a:rPr lang="uk-UA" dirty="0"/>
              <a:t>-	пояснення самого феномену свідомості, тобто того як можлива сама свідомість (чому і як виникає суб’єктивний зв'язок людини із зовнішнім світом і з собою).</a:t>
            </a:r>
          </a:p>
        </p:txBody>
      </p:sp>
    </p:spTree>
    <p:extLst>
      <p:ext uri="{BB962C8B-B14F-4D97-AF65-F5344CB8AC3E}">
        <p14:creationId xmlns:p14="http://schemas.microsoft.com/office/powerpoint/2010/main" val="143734887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EB9CCB-C554-43E0-9505-625C59448E23}"/>
              </a:ext>
            </a:extLst>
          </p:cNvPr>
          <p:cNvSpPr>
            <a:spLocks noGrp="1"/>
          </p:cNvSpPr>
          <p:nvPr>
            <p:ph type="title"/>
          </p:nvPr>
        </p:nvSpPr>
        <p:spPr/>
        <p:txBody>
          <a:bodyPr>
            <a:normAutofit/>
          </a:bodyPr>
          <a:lstStyle/>
          <a:p>
            <a:r>
              <a:rPr lang="uk-UA" sz="2700" dirty="0"/>
              <a:t>Основними характеристиками свідомості є:</a:t>
            </a:r>
          </a:p>
        </p:txBody>
      </p:sp>
      <p:sp>
        <p:nvSpPr>
          <p:cNvPr id="3" name="Объект 2">
            <a:extLst>
              <a:ext uri="{FF2B5EF4-FFF2-40B4-BE49-F238E27FC236}">
                <a16:creationId xmlns:a16="http://schemas.microsoft.com/office/drawing/2014/main" id="{FF190E3A-3A88-44F2-89A2-88029CBEE763}"/>
              </a:ext>
            </a:extLst>
          </p:cNvPr>
          <p:cNvSpPr>
            <a:spLocks noGrp="1"/>
          </p:cNvSpPr>
          <p:nvPr>
            <p:ph idx="1"/>
          </p:nvPr>
        </p:nvSpPr>
        <p:spPr/>
        <p:txBody>
          <a:bodyPr>
            <a:normAutofit lnSpcReduction="10000"/>
          </a:bodyPr>
          <a:lstStyle/>
          <a:p>
            <a:r>
              <a:rPr lang="uk-UA" dirty="0"/>
              <a:t>відображення навколишнього світу</a:t>
            </a:r>
            <a:r>
              <a:rPr lang="ru-RU" dirty="0"/>
              <a:t> </a:t>
            </a:r>
            <a:r>
              <a:rPr lang="uk-UA" dirty="0"/>
              <a:t>за допомогою пізнавальних процесів (відчуття, сприйняття, пам'ять</a:t>
            </a:r>
            <a:r>
              <a:rPr lang="ru-RU" dirty="0"/>
              <a:t>, </a:t>
            </a:r>
            <a:r>
              <a:rPr lang="uk-UA" dirty="0"/>
              <a:t>мислення</a:t>
            </a:r>
            <a:r>
              <a:rPr lang="uk-UA"/>
              <a:t>, уява…)</a:t>
            </a:r>
            <a:endParaRPr lang="uk-UA" dirty="0"/>
          </a:p>
          <a:p>
            <a:r>
              <a:rPr lang="uk-UA" dirty="0"/>
              <a:t>розрізнення суб’єкта та об’єкта</a:t>
            </a:r>
          </a:p>
          <a:p>
            <a:r>
              <a:rPr lang="uk-UA" dirty="0"/>
              <a:t>забезпечення </a:t>
            </a:r>
            <a:r>
              <a:rPr lang="uk-UA" dirty="0" err="1"/>
              <a:t>цілеутворюючої</a:t>
            </a:r>
            <a:r>
              <a:rPr lang="uk-UA" dirty="0"/>
              <a:t> діяльності людини</a:t>
            </a:r>
          </a:p>
          <a:p>
            <a:r>
              <a:rPr lang="uk-UA" dirty="0"/>
              <a:t>наявність</a:t>
            </a:r>
            <a:r>
              <a:rPr lang="ru-RU" dirty="0"/>
              <a:t> </a:t>
            </a:r>
            <a:r>
              <a:rPr lang="uk-UA" dirty="0" err="1"/>
              <a:t>емоційно</a:t>
            </a:r>
            <a:r>
              <a:rPr lang="uk-UA" dirty="0"/>
              <a:t> – оцінних ставлень до всього, що відбувається навколо, до інших людей та до самої себе. </a:t>
            </a:r>
          </a:p>
        </p:txBody>
      </p:sp>
    </p:spTree>
    <p:extLst>
      <p:ext uri="{BB962C8B-B14F-4D97-AF65-F5344CB8AC3E}">
        <p14:creationId xmlns:p14="http://schemas.microsoft.com/office/powerpoint/2010/main" val="252651631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EDD85B-5816-401D-B03F-8DC328FBB832}"/>
              </a:ext>
            </a:extLst>
          </p:cNvPr>
          <p:cNvSpPr>
            <a:spLocks noGrp="1"/>
          </p:cNvSpPr>
          <p:nvPr>
            <p:ph type="title"/>
          </p:nvPr>
        </p:nvSpPr>
        <p:spPr>
          <a:xfrm>
            <a:off x="971552" y="1342586"/>
            <a:ext cx="7200897" cy="1229164"/>
          </a:xfrm>
        </p:spPr>
        <p:txBody>
          <a:bodyPr>
            <a:noAutofit/>
          </a:bodyPr>
          <a:lstStyle/>
          <a:p>
            <a:pPr algn="l"/>
            <a:r>
              <a:rPr lang="uk-UA" sz="2100" b="1" dirty="0"/>
              <a:t>Свідомість</a:t>
            </a:r>
            <a:r>
              <a:rPr lang="uk-UA" sz="2100" dirty="0"/>
              <a:t> – це вища інтегрована форма психіки,  яка складається під впливом суспільно-історичних умов у трудовій діяльності людини та її спілкування за допомогою мови з іншими людьми.</a:t>
            </a:r>
          </a:p>
        </p:txBody>
      </p:sp>
      <p:sp>
        <p:nvSpPr>
          <p:cNvPr id="3" name="Объект 2">
            <a:extLst>
              <a:ext uri="{FF2B5EF4-FFF2-40B4-BE49-F238E27FC236}">
                <a16:creationId xmlns:a16="http://schemas.microsoft.com/office/drawing/2014/main" id="{6A128C44-438D-4878-8ECF-C534A8AB7538}"/>
              </a:ext>
            </a:extLst>
          </p:cNvPr>
          <p:cNvSpPr>
            <a:spLocks noGrp="1"/>
          </p:cNvSpPr>
          <p:nvPr>
            <p:ph idx="1"/>
          </p:nvPr>
        </p:nvSpPr>
        <p:spPr>
          <a:xfrm>
            <a:off x="971551" y="2774949"/>
            <a:ext cx="7200897" cy="2740466"/>
          </a:xfrm>
        </p:spPr>
        <p:txBody>
          <a:bodyPr>
            <a:normAutofit fontScale="70000" lnSpcReduction="20000"/>
          </a:bodyPr>
          <a:lstStyle/>
          <a:p>
            <a:pPr marL="0" indent="0">
              <a:buNone/>
            </a:pPr>
            <a:r>
              <a:rPr lang="uk-UA" dirty="0"/>
              <a:t>Функції свідомості:</a:t>
            </a:r>
          </a:p>
          <a:p>
            <a:pPr>
              <a:buFontTx/>
              <a:buChar char="-"/>
            </a:pPr>
            <a:r>
              <a:rPr lang="uk-UA" dirty="0"/>
              <a:t>Пізнавальна</a:t>
            </a:r>
          </a:p>
          <a:p>
            <a:pPr>
              <a:buFontTx/>
              <a:buChar char="-"/>
            </a:pPr>
            <a:r>
              <a:rPr lang="uk-UA" dirty="0"/>
              <a:t>Акумулятивна</a:t>
            </a:r>
          </a:p>
          <a:p>
            <a:pPr>
              <a:buFontTx/>
              <a:buChar char="-"/>
            </a:pPr>
            <a:r>
              <a:rPr lang="uk-UA" dirty="0"/>
              <a:t>Аксіологічна</a:t>
            </a:r>
          </a:p>
          <a:p>
            <a:pPr>
              <a:buFontTx/>
              <a:buChar char="-"/>
            </a:pPr>
            <a:r>
              <a:rPr lang="uk-UA" dirty="0"/>
              <a:t>Цілепокладання</a:t>
            </a:r>
          </a:p>
          <a:p>
            <a:pPr>
              <a:buFontTx/>
              <a:buChar char="-"/>
            </a:pPr>
            <a:r>
              <a:rPr lang="uk-UA" dirty="0"/>
              <a:t>Творча</a:t>
            </a:r>
          </a:p>
          <a:p>
            <a:pPr>
              <a:buFontTx/>
              <a:buChar char="-"/>
            </a:pPr>
            <a:r>
              <a:rPr lang="uk-UA" dirty="0"/>
              <a:t>Комунікативна</a:t>
            </a:r>
          </a:p>
          <a:p>
            <a:pPr>
              <a:buFontTx/>
              <a:buChar char="-"/>
            </a:pPr>
            <a:r>
              <a:rPr lang="uk-UA" dirty="0"/>
              <a:t>Регулювання</a:t>
            </a:r>
          </a:p>
        </p:txBody>
      </p:sp>
    </p:spTree>
    <p:extLst>
      <p:ext uri="{BB962C8B-B14F-4D97-AF65-F5344CB8AC3E}">
        <p14:creationId xmlns:p14="http://schemas.microsoft.com/office/powerpoint/2010/main" val="96723267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4A0CAF-AA02-4122-93E7-7B981E1C7B14}"/>
              </a:ext>
            </a:extLst>
          </p:cNvPr>
          <p:cNvSpPr>
            <a:spLocks noGrp="1"/>
          </p:cNvSpPr>
          <p:nvPr>
            <p:ph type="title"/>
          </p:nvPr>
        </p:nvSpPr>
        <p:spPr>
          <a:xfrm>
            <a:off x="971552" y="1332035"/>
            <a:ext cx="7200897" cy="422031"/>
          </a:xfrm>
        </p:spPr>
        <p:txBody>
          <a:bodyPr>
            <a:normAutofit fontScale="90000"/>
          </a:bodyPr>
          <a:lstStyle/>
          <a:p>
            <a:r>
              <a:rPr lang="uk-UA" dirty="0"/>
              <a:t>Структура свідомості</a:t>
            </a:r>
          </a:p>
        </p:txBody>
      </p:sp>
      <p:sp>
        <p:nvSpPr>
          <p:cNvPr id="3" name="Объект 2">
            <a:extLst>
              <a:ext uri="{FF2B5EF4-FFF2-40B4-BE49-F238E27FC236}">
                <a16:creationId xmlns:a16="http://schemas.microsoft.com/office/drawing/2014/main" id="{8D9963F5-B777-4856-B2A9-5E1B2F297688}"/>
              </a:ext>
            </a:extLst>
          </p:cNvPr>
          <p:cNvSpPr>
            <a:spLocks noGrp="1"/>
          </p:cNvSpPr>
          <p:nvPr>
            <p:ph idx="1"/>
          </p:nvPr>
        </p:nvSpPr>
        <p:spPr>
          <a:xfrm>
            <a:off x="971551" y="1754066"/>
            <a:ext cx="7200897" cy="3771899"/>
          </a:xfrm>
        </p:spPr>
        <p:txBody>
          <a:bodyPr>
            <a:normAutofit fontScale="77500" lnSpcReduction="20000"/>
          </a:bodyPr>
          <a:lstStyle/>
          <a:p>
            <a:r>
              <a:rPr lang="uk-UA" b="1" dirty="0"/>
              <a:t>Відчуття</a:t>
            </a:r>
            <a:r>
              <a:rPr lang="uk-UA" dirty="0"/>
              <a:t> дає людині безпосереднє відображення окремих зовнішніх сторін предметів і явищ</a:t>
            </a:r>
          </a:p>
          <a:p>
            <a:r>
              <a:rPr lang="uk-UA" b="1" dirty="0"/>
              <a:t>Мислення</a:t>
            </a:r>
            <a:r>
              <a:rPr lang="uk-UA" dirty="0"/>
              <a:t> – відображення внутрішньої, сутнісної сторони предметів</a:t>
            </a:r>
          </a:p>
          <a:p>
            <a:r>
              <a:rPr lang="uk-UA" b="1" dirty="0"/>
              <a:t>Воля</a:t>
            </a:r>
            <a:r>
              <a:rPr lang="uk-UA" dirty="0"/>
              <a:t> – практичне виявлення свідомості</a:t>
            </a:r>
          </a:p>
          <a:p>
            <a:r>
              <a:rPr lang="uk-UA" b="1" dirty="0"/>
              <a:t>Пам’ять</a:t>
            </a:r>
            <a:r>
              <a:rPr lang="uk-UA" dirty="0"/>
              <a:t> – здатність запам’ятовувати, зберігати і відтворювати інформацію</a:t>
            </a:r>
          </a:p>
          <a:p>
            <a:r>
              <a:rPr lang="uk-UA" b="1" dirty="0"/>
              <a:t>Емоції – </a:t>
            </a:r>
            <a:r>
              <a:rPr lang="uk-UA" dirty="0"/>
              <a:t>суб’єктивно-психологічні переживання</a:t>
            </a:r>
          </a:p>
          <a:p>
            <a:r>
              <a:rPr lang="uk-UA" b="1" dirty="0"/>
              <a:t>Інтуїція – </a:t>
            </a:r>
            <a:r>
              <a:rPr lang="uk-UA" dirty="0"/>
              <a:t>здатність осягнення істини шляхом прямого її бачення без відповідного доказу</a:t>
            </a:r>
          </a:p>
          <a:p>
            <a:r>
              <a:rPr lang="uk-UA" b="1" dirty="0"/>
              <a:t>Увага – </a:t>
            </a:r>
            <a:r>
              <a:rPr lang="uk-UA" dirty="0"/>
              <a:t>об’єкт, що цікавить людину знаходиться у фокусі свідомості та сприйняття</a:t>
            </a:r>
            <a:endParaRPr lang="uk-UA" b="1" dirty="0"/>
          </a:p>
        </p:txBody>
      </p:sp>
    </p:spTree>
    <p:extLst>
      <p:ext uri="{BB962C8B-B14F-4D97-AF65-F5344CB8AC3E}">
        <p14:creationId xmlns:p14="http://schemas.microsoft.com/office/powerpoint/2010/main" val="349279505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EC19D5-41AC-4135-B619-BFEE5A27DED4}"/>
              </a:ext>
            </a:extLst>
          </p:cNvPr>
          <p:cNvSpPr>
            <a:spLocks noGrp="1"/>
          </p:cNvSpPr>
          <p:nvPr>
            <p:ph type="title"/>
          </p:nvPr>
        </p:nvSpPr>
        <p:spPr/>
        <p:txBody>
          <a:bodyPr>
            <a:noAutofit/>
          </a:bodyPr>
          <a:lstStyle/>
          <a:p>
            <a:pPr algn="l"/>
            <a:r>
              <a:rPr lang="uk-UA" sz="2700" dirty="0"/>
              <a:t>Самосвідомість – це усвідомлення самого себе відносно інших та світу. </a:t>
            </a:r>
          </a:p>
        </p:txBody>
      </p:sp>
      <p:sp>
        <p:nvSpPr>
          <p:cNvPr id="3" name="Объект 2">
            <a:extLst>
              <a:ext uri="{FF2B5EF4-FFF2-40B4-BE49-F238E27FC236}">
                <a16:creationId xmlns:a16="http://schemas.microsoft.com/office/drawing/2014/main" id="{0C385594-13A9-465C-A388-4E6817EB7B38}"/>
              </a:ext>
            </a:extLst>
          </p:cNvPr>
          <p:cNvSpPr>
            <a:spLocks noGrp="1"/>
          </p:cNvSpPr>
          <p:nvPr>
            <p:ph idx="1"/>
          </p:nvPr>
        </p:nvSpPr>
        <p:spPr>
          <a:xfrm>
            <a:off x="971551" y="2774949"/>
            <a:ext cx="7200897" cy="2798495"/>
          </a:xfrm>
        </p:spPr>
        <p:txBody>
          <a:bodyPr>
            <a:normAutofit fontScale="77500" lnSpcReduction="20000"/>
          </a:bodyPr>
          <a:lstStyle/>
          <a:p>
            <a:pPr marL="0" indent="0" algn="just">
              <a:buNone/>
            </a:pPr>
            <a:r>
              <a:rPr lang="uk-UA" dirty="0"/>
              <a:t>Самосвідомість появляється тоді коли людина розуміє, що образ зовнішнього об’єкту формується не тільки цим об’єктом, але й сприймаючим Я. </a:t>
            </a:r>
          </a:p>
          <a:p>
            <a:pPr marL="0" indent="0" algn="just">
              <a:buNone/>
            </a:pPr>
            <a:r>
              <a:rPr lang="uk-UA" dirty="0"/>
              <a:t>Акт усвідомлення об’єкту зовнішнього світу супроводжується актом усвідомлення власної участі в цьому процесі. Таким чином, людина не тільки відображає зовнішній об’єкт, але й одночасно розуміє, що це саме вона створює образ об’єкта і надає йому смисл. </a:t>
            </a:r>
          </a:p>
          <a:p>
            <a:pPr marL="0" indent="0" algn="just">
              <a:buNone/>
            </a:pPr>
            <a:r>
              <a:rPr lang="uk-UA" dirty="0"/>
              <a:t>Без самосвідомості, яка передбачає формування Я, тобто стану виділення людини із зовнішнього світу, свідомість неможлива.</a:t>
            </a:r>
          </a:p>
        </p:txBody>
      </p:sp>
    </p:spTree>
    <p:extLst>
      <p:ext uri="{BB962C8B-B14F-4D97-AF65-F5344CB8AC3E}">
        <p14:creationId xmlns:p14="http://schemas.microsoft.com/office/powerpoint/2010/main" val="155593851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0C9515-ECD9-4D79-883D-4490F44FB64A}"/>
              </a:ext>
            </a:extLst>
          </p:cNvPr>
          <p:cNvSpPr>
            <a:spLocks noGrp="1"/>
          </p:cNvSpPr>
          <p:nvPr>
            <p:ph type="title"/>
          </p:nvPr>
        </p:nvSpPr>
        <p:spPr>
          <a:xfrm>
            <a:off x="971551" y="1593850"/>
            <a:ext cx="7200897" cy="977900"/>
          </a:xfrm>
        </p:spPr>
        <p:txBody>
          <a:bodyPr>
            <a:noAutofit/>
          </a:bodyPr>
          <a:lstStyle/>
          <a:p>
            <a:pPr algn="l"/>
            <a:r>
              <a:rPr lang="uk-UA" sz="1800" b="1" dirty="0"/>
              <a:t>Свідомість безумовно пов’язана з мовою.</a:t>
            </a:r>
            <a:br>
              <a:rPr lang="uk-UA" sz="1800" b="1" dirty="0"/>
            </a:br>
            <a:r>
              <a:rPr lang="uk-UA" sz="1800" dirty="0"/>
              <a:t>Мова – це система знаків, використовуючи яку люди пізнають, спілкуються, а також зберігають і передають інформацію. </a:t>
            </a:r>
          </a:p>
        </p:txBody>
      </p:sp>
      <p:sp>
        <p:nvSpPr>
          <p:cNvPr id="3" name="Объект 2">
            <a:extLst>
              <a:ext uri="{FF2B5EF4-FFF2-40B4-BE49-F238E27FC236}">
                <a16:creationId xmlns:a16="http://schemas.microsoft.com/office/drawing/2014/main" id="{37A90EDA-BC0B-435A-99DA-3D29AC9629B0}"/>
              </a:ext>
            </a:extLst>
          </p:cNvPr>
          <p:cNvSpPr>
            <a:spLocks noGrp="1"/>
          </p:cNvSpPr>
          <p:nvPr>
            <p:ph idx="1"/>
          </p:nvPr>
        </p:nvSpPr>
        <p:spPr>
          <a:xfrm>
            <a:off x="971551" y="2774949"/>
            <a:ext cx="7200897" cy="2682437"/>
          </a:xfrm>
        </p:spPr>
        <p:txBody>
          <a:bodyPr>
            <a:normAutofit fontScale="77500" lnSpcReduction="20000"/>
          </a:bodyPr>
          <a:lstStyle/>
          <a:p>
            <a:r>
              <a:rPr lang="uk-UA" dirty="0"/>
              <a:t>природну систему знаків (звук, жест, міміка тощо)</a:t>
            </a:r>
          </a:p>
          <a:p>
            <a:r>
              <a:rPr lang="uk-UA" dirty="0"/>
              <a:t>штучну систему знаків (мова музики, живопису, математики тощо)</a:t>
            </a:r>
          </a:p>
          <a:p>
            <a:pPr marL="0" indent="0">
              <a:buNone/>
            </a:pPr>
            <a:r>
              <a:rPr lang="uk-UA" dirty="0"/>
              <a:t>Функції мови:</a:t>
            </a:r>
          </a:p>
          <a:p>
            <a:pPr marL="0" indent="0">
              <a:buNone/>
            </a:pPr>
            <a:r>
              <a:rPr lang="uk-UA" dirty="0"/>
              <a:t>Номінативна (здатність називати речі і явища), пізнавальна (участь у процесі пізнання), інформативна (здатність зберігати і передавати інформацію), комунікативна (здатність спілкуватися).</a:t>
            </a:r>
          </a:p>
          <a:p>
            <a:pPr marL="0" indent="0">
              <a:buNone/>
            </a:pPr>
            <a:r>
              <a:rPr lang="uk-UA" dirty="0"/>
              <a:t>Однією з обов’язкових умов виникнення індивідуальної свідомості є включення людини в світ мови. </a:t>
            </a:r>
          </a:p>
        </p:txBody>
      </p:sp>
    </p:spTree>
    <p:extLst>
      <p:ext uri="{BB962C8B-B14F-4D97-AF65-F5344CB8AC3E}">
        <p14:creationId xmlns:p14="http://schemas.microsoft.com/office/powerpoint/2010/main" val="191658918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E33484-97C7-4097-9974-2E984CFECBA9}"/>
              </a:ext>
            </a:extLst>
          </p:cNvPr>
          <p:cNvSpPr>
            <a:spLocks noGrp="1"/>
          </p:cNvSpPr>
          <p:nvPr>
            <p:ph type="title"/>
          </p:nvPr>
        </p:nvSpPr>
        <p:spPr>
          <a:xfrm>
            <a:off x="971552" y="1374238"/>
            <a:ext cx="7200897" cy="400929"/>
          </a:xfrm>
        </p:spPr>
        <p:txBody>
          <a:bodyPr>
            <a:normAutofit fontScale="90000"/>
          </a:bodyPr>
          <a:lstStyle/>
          <a:p>
            <a:r>
              <a:rPr lang="uk-UA" sz="2400" dirty="0"/>
              <a:t>Суспільна та індивідуальна свідомість</a:t>
            </a:r>
          </a:p>
        </p:txBody>
      </p:sp>
      <p:sp>
        <p:nvSpPr>
          <p:cNvPr id="3" name="Объект 2">
            <a:extLst>
              <a:ext uri="{FF2B5EF4-FFF2-40B4-BE49-F238E27FC236}">
                <a16:creationId xmlns:a16="http://schemas.microsoft.com/office/drawing/2014/main" id="{454406BC-5250-4D8F-86DD-E982E9544DE1}"/>
              </a:ext>
            </a:extLst>
          </p:cNvPr>
          <p:cNvSpPr>
            <a:spLocks noGrp="1"/>
          </p:cNvSpPr>
          <p:nvPr>
            <p:ph idx="1"/>
          </p:nvPr>
        </p:nvSpPr>
        <p:spPr>
          <a:xfrm>
            <a:off x="971551" y="1775167"/>
            <a:ext cx="7200897" cy="3708596"/>
          </a:xfrm>
        </p:spPr>
        <p:txBody>
          <a:bodyPr>
            <a:normAutofit fontScale="85000" lnSpcReduction="10000"/>
          </a:bodyPr>
          <a:lstStyle/>
          <a:p>
            <a:pPr marL="0" indent="0">
              <a:buNone/>
            </a:pPr>
            <a:r>
              <a:rPr lang="uk-UA" dirty="0"/>
              <a:t>Свідомість унікальна, індивідуальна, особистісна. Однак, в індивідуальність свідомості завжди є деякий зміст, спільний для окремих груп або для усіх людей. Він формується стихійно, бо кожна людина належить до певної професії, класу, нації, людству в цілому, і виражає наявність в індивідуальній свідомості людини спільних з іншими людьми потреб, інтересів, установок, цілей. Такий спільний, надіндивідуальний, отже, безособовий зміст свідомості називається суспільним або суспільною свідомістю.</a:t>
            </a:r>
          </a:p>
          <a:p>
            <a:pPr marL="0" indent="0">
              <a:buNone/>
            </a:pPr>
            <a:r>
              <a:rPr lang="uk-UA" dirty="0"/>
              <a:t>Суспільна свідомість, виражаючи інтереси певної соціальної групи людей, має конкретно-історичний характер, тобто змінюється з плином часу.</a:t>
            </a:r>
            <a:r>
              <a:rPr lang="ru-RU" dirty="0"/>
              <a:t> Як правило, </a:t>
            </a:r>
            <a:r>
              <a:rPr lang="uk-UA" dirty="0"/>
              <a:t>сильніша</a:t>
            </a:r>
            <a:r>
              <a:rPr lang="ru-RU" dirty="0"/>
              <a:t> за </a:t>
            </a:r>
            <a:r>
              <a:rPr lang="uk-UA" dirty="0"/>
              <a:t>індивідуальну</a:t>
            </a:r>
            <a:r>
              <a:rPr lang="ru-RU" dirty="0"/>
              <a:t>.</a:t>
            </a:r>
            <a:endParaRPr lang="uk-UA" dirty="0"/>
          </a:p>
        </p:txBody>
      </p:sp>
    </p:spTree>
    <p:extLst>
      <p:ext uri="{BB962C8B-B14F-4D97-AF65-F5344CB8AC3E}">
        <p14:creationId xmlns:p14="http://schemas.microsoft.com/office/powerpoint/2010/main" val="1924527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4FD8A-AD42-4BE2-9C35-3A4F6F52CEC3}"/>
              </a:ext>
            </a:extLst>
          </p:cNvPr>
          <p:cNvSpPr>
            <a:spLocks noGrp="1"/>
          </p:cNvSpPr>
          <p:nvPr>
            <p:ph type="title"/>
          </p:nvPr>
        </p:nvSpPr>
        <p:spPr/>
        <p:txBody>
          <a:bodyPr>
            <a:normAutofit fontScale="90000"/>
          </a:bodyPr>
          <a:lstStyle/>
          <a:p>
            <a:r>
              <a:rPr lang="uk-UA" dirty="0"/>
              <a:t>Структура філософського знання:</a:t>
            </a:r>
            <a:endParaRPr lang="ru-RU" dirty="0"/>
          </a:p>
        </p:txBody>
      </p:sp>
      <p:sp>
        <p:nvSpPr>
          <p:cNvPr id="3" name="Content Placeholder 2">
            <a:extLst>
              <a:ext uri="{FF2B5EF4-FFF2-40B4-BE49-F238E27FC236}">
                <a16:creationId xmlns:a16="http://schemas.microsoft.com/office/drawing/2014/main" id="{05FC823F-AC2B-44C5-9C8B-A6DE37F711D5}"/>
              </a:ext>
            </a:extLst>
          </p:cNvPr>
          <p:cNvSpPr>
            <a:spLocks noGrp="1"/>
          </p:cNvSpPr>
          <p:nvPr>
            <p:ph idx="1"/>
          </p:nvPr>
        </p:nvSpPr>
        <p:spPr/>
        <p:txBody>
          <a:bodyPr/>
          <a:lstStyle/>
          <a:p>
            <a:r>
              <a:rPr lang="uk-UA" dirty="0"/>
              <a:t>Онтологія – вчення про буття</a:t>
            </a:r>
            <a:r>
              <a:rPr lang="ru-RU" dirty="0"/>
              <a:t>;</a:t>
            </a:r>
          </a:p>
          <a:p>
            <a:r>
              <a:rPr lang="uk-UA" dirty="0"/>
              <a:t>Гносеологія – вчення про пізнання;</a:t>
            </a:r>
          </a:p>
          <a:p>
            <a:r>
              <a:rPr lang="uk-UA" dirty="0"/>
              <a:t>Логіка – наука про закони мислення;</a:t>
            </a:r>
          </a:p>
          <a:p>
            <a:r>
              <a:rPr lang="uk-UA" dirty="0"/>
              <a:t>Етика – вчення про моральність, мораль;</a:t>
            </a:r>
          </a:p>
          <a:p>
            <a:r>
              <a:rPr lang="uk-UA" dirty="0"/>
              <a:t>Естетика – вчення про закони прекрасного;</a:t>
            </a:r>
          </a:p>
          <a:p>
            <a:r>
              <a:rPr lang="uk-UA" dirty="0"/>
              <a:t>Історія філософії.</a:t>
            </a:r>
          </a:p>
        </p:txBody>
      </p:sp>
    </p:spTree>
    <p:extLst>
      <p:ext uri="{BB962C8B-B14F-4D97-AF65-F5344CB8AC3E}">
        <p14:creationId xmlns:p14="http://schemas.microsoft.com/office/powerpoint/2010/main" val="32227017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573F15-3572-43CA-9B55-860E66C0E8AE}"/>
              </a:ext>
            </a:extLst>
          </p:cNvPr>
          <p:cNvSpPr>
            <a:spLocks noGrp="1"/>
          </p:cNvSpPr>
          <p:nvPr>
            <p:ph type="title"/>
          </p:nvPr>
        </p:nvSpPr>
        <p:spPr>
          <a:xfrm>
            <a:off x="971552" y="1593850"/>
            <a:ext cx="7200897" cy="508392"/>
          </a:xfrm>
        </p:spPr>
        <p:txBody>
          <a:bodyPr>
            <a:normAutofit fontScale="90000"/>
          </a:bodyPr>
          <a:lstStyle/>
          <a:p>
            <a:r>
              <a:rPr lang="uk-UA" dirty="0"/>
              <a:t>Несвідоме</a:t>
            </a:r>
          </a:p>
        </p:txBody>
      </p:sp>
      <p:sp>
        <p:nvSpPr>
          <p:cNvPr id="3" name="Объект 2">
            <a:extLst>
              <a:ext uri="{FF2B5EF4-FFF2-40B4-BE49-F238E27FC236}">
                <a16:creationId xmlns:a16="http://schemas.microsoft.com/office/drawing/2014/main" id="{B40CD468-4330-4163-B3F9-DB475EEAB2B6}"/>
              </a:ext>
            </a:extLst>
          </p:cNvPr>
          <p:cNvSpPr>
            <a:spLocks noGrp="1"/>
          </p:cNvSpPr>
          <p:nvPr>
            <p:ph idx="1"/>
          </p:nvPr>
        </p:nvSpPr>
        <p:spPr/>
        <p:txBody>
          <a:bodyPr>
            <a:normAutofit lnSpcReduction="10000"/>
          </a:bodyPr>
          <a:lstStyle/>
          <a:p>
            <a:pPr marL="0" indent="0">
              <a:buNone/>
            </a:pPr>
            <a:r>
              <a:rPr lang="uk-UA" dirty="0"/>
              <a:t>Поняттям «несвідоме» позначають сукупність психічних процесів, станів і схем поведінки,  які не задані виразно у свідомості людей.  Людині здається що вона зовсім вільно формує свої думки, хоч насправді їхній зміст визначається якимись непроясненими для її свідомості причинами. Прояснити природу несвідомого і таким чином звільнити людину від його диктату – завдання, яке ставили перед собою багато мислителів, і перш за все </a:t>
            </a:r>
            <a:r>
              <a:rPr lang="uk-UA" dirty="0" err="1"/>
              <a:t>З.Фрейд</a:t>
            </a:r>
            <a:r>
              <a:rPr lang="uk-UA" dirty="0"/>
              <a:t> та </a:t>
            </a:r>
            <a:r>
              <a:rPr lang="uk-UA" dirty="0" err="1"/>
              <a:t>К.Юнг</a:t>
            </a:r>
            <a:r>
              <a:rPr lang="uk-UA" dirty="0"/>
              <a:t>.</a:t>
            </a:r>
          </a:p>
        </p:txBody>
      </p:sp>
    </p:spTree>
    <p:extLst>
      <p:ext uri="{BB962C8B-B14F-4D97-AF65-F5344CB8AC3E}">
        <p14:creationId xmlns:p14="http://schemas.microsoft.com/office/powerpoint/2010/main" val="170797837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85D8DB-A883-4C55-999C-40153C2EADEF}"/>
              </a:ext>
            </a:extLst>
          </p:cNvPr>
          <p:cNvSpPr>
            <a:spLocks noGrp="1"/>
          </p:cNvSpPr>
          <p:nvPr>
            <p:ph type="title"/>
          </p:nvPr>
        </p:nvSpPr>
        <p:spPr>
          <a:xfrm>
            <a:off x="971552" y="1332035"/>
            <a:ext cx="7200897" cy="337625"/>
          </a:xfrm>
        </p:spPr>
        <p:txBody>
          <a:bodyPr>
            <a:normAutofit fontScale="90000"/>
          </a:bodyPr>
          <a:lstStyle/>
          <a:p>
            <a:r>
              <a:rPr lang="uk-UA" dirty="0" err="1"/>
              <a:t>З.Фрейд</a:t>
            </a:r>
            <a:endParaRPr lang="uk-UA" dirty="0"/>
          </a:p>
        </p:txBody>
      </p:sp>
      <p:sp>
        <p:nvSpPr>
          <p:cNvPr id="3" name="Объект 2">
            <a:extLst>
              <a:ext uri="{FF2B5EF4-FFF2-40B4-BE49-F238E27FC236}">
                <a16:creationId xmlns:a16="http://schemas.microsoft.com/office/drawing/2014/main" id="{87E2885B-0437-44EA-B6B8-63F0DBEA2DD9}"/>
              </a:ext>
            </a:extLst>
          </p:cNvPr>
          <p:cNvSpPr>
            <a:spLocks noGrp="1"/>
          </p:cNvSpPr>
          <p:nvPr>
            <p:ph idx="1"/>
          </p:nvPr>
        </p:nvSpPr>
        <p:spPr>
          <a:xfrm>
            <a:off x="971551" y="1754066"/>
            <a:ext cx="7200897" cy="3771899"/>
          </a:xfrm>
        </p:spPr>
        <p:txBody>
          <a:bodyPr>
            <a:normAutofit fontScale="70000" lnSpcReduction="20000"/>
          </a:bodyPr>
          <a:lstStyle/>
          <a:p>
            <a:pPr marL="0" indent="0" algn="just">
              <a:buNone/>
            </a:pPr>
            <a:r>
              <a:rPr lang="uk-UA" dirty="0"/>
              <a:t>Фрейд сформулював концепцію індивідуального несвідомого, яка базується на уявленні про домінуючу роль біологічного, а саме інстинктів сексуального характеру в житті людини. </a:t>
            </a:r>
          </a:p>
          <a:p>
            <a:pPr marL="0" indent="0" algn="just">
              <a:buNone/>
            </a:pPr>
            <a:r>
              <a:rPr lang="uk-UA" dirty="0"/>
              <a:t>Фрейд виділив у людській психіці три області: Воно (несвідоме), Я (свідомість), Над-Я (засвоєні людиною культурні ідеали, норми і вимоги суспільства, - </a:t>
            </a:r>
            <a:r>
              <a:rPr lang="uk-UA" dirty="0" err="1"/>
              <a:t>надсвідомість</a:t>
            </a:r>
            <a:r>
              <a:rPr lang="uk-UA" dirty="0"/>
              <a:t>). Приховані детермінанти свідомості зосереджені в несвідомості у вигляді лібідо – енергії несвідомих сексуальних потягів і інстинктів, та витиснутих зі свідомості ідей. Несвідомі потяги прагнуть до задоволення, до розрядки у дійсності. Для цього їм потрібно проникнути в Я, яке управляє діями. Цьому проникненню перешкоджає внутрішня цензура – Над-Я, бо культура, за Фрейдом, ґрунтується на відмові від бажань несвідомого. Свідомість людини Я стає поле бою між Воно та Над-Я. основне завдання свідомості – знайти стан динамічної рівноваги між цими силами, інакше неминуче психічне захворювання. </a:t>
            </a:r>
          </a:p>
        </p:txBody>
      </p:sp>
    </p:spTree>
    <p:extLst>
      <p:ext uri="{BB962C8B-B14F-4D97-AF65-F5344CB8AC3E}">
        <p14:creationId xmlns:p14="http://schemas.microsoft.com/office/powerpoint/2010/main" val="65367197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2AE18B-9451-4FB5-A87C-A5A673DDCC52}"/>
              </a:ext>
            </a:extLst>
          </p:cNvPr>
          <p:cNvSpPr>
            <a:spLocks noGrp="1"/>
          </p:cNvSpPr>
          <p:nvPr>
            <p:ph type="title"/>
          </p:nvPr>
        </p:nvSpPr>
        <p:spPr>
          <a:xfrm>
            <a:off x="971552" y="1321484"/>
            <a:ext cx="7200897" cy="390379"/>
          </a:xfrm>
        </p:spPr>
        <p:txBody>
          <a:bodyPr>
            <a:noAutofit/>
          </a:bodyPr>
          <a:lstStyle/>
          <a:p>
            <a:r>
              <a:rPr lang="uk-UA" sz="2700" dirty="0" err="1"/>
              <a:t>К.Юнг</a:t>
            </a:r>
            <a:endParaRPr lang="uk-UA" sz="2700" dirty="0"/>
          </a:p>
        </p:txBody>
      </p:sp>
      <p:sp>
        <p:nvSpPr>
          <p:cNvPr id="3" name="Объект 2">
            <a:extLst>
              <a:ext uri="{FF2B5EF4-FFF2-40B4-BE49-F238E27FC236}">
                <a16:creationId xmlns:a16="http://schemas.microsoft.com/office/drawing/2014/main" id="{6A84DBB9-8D06-4DBE-8DA2-9706185F533F}"/>
              </a:ext>
            </a:extLst>
          </p:cNvPr>
          <p:cNvSpPr>
            <a:spLocks noGrp="1"/>
          </p:cNvSpPr>
          <p:nvPr>
            <p:ph idx="1"/>
          </p:nvPr>
        </p:nvSpPr>
        <p:spPr>
          <a:xfrm>
            <a:off x="971551" y="1711863"/>
            <a:ext cx="7200897" cy="3824654"/>
          </a:xfrm>
        </p:spPr>
        <p:txBody>
          <a:bodyPr>
            <a:normAutofit fontScale="85000" lnSpcReduction="10000"/>
          </a:bodyPr>
          <a:lstStyle/>
          <a:p>
            <a:pPr marL="0" indent="0">
              <a:buNone/>
            </a:pPr>
            <a:r>
              <a:rPr lang="uk-UA" dirty="0"/>
              <a:t>Юнг – учень Фрейда, створив концепцію первинного колективного несвідомого, яке тільки пізніше перетворюється в суб’єктивне та індивідуальне несвідоме окремої людини. </a:t>
            </a:r>
          </a:p>
          <a:p>
            <a:pPr marL="0" indent="0">
              <a:buNone/>
            </a:pPr>
            <a:r>
              <a:rPr lang="uk-UA" dirty="0"/>
              <a:t>Колективне несвідоме постійно виробляє деякі структури і схеми, які символічно оформлюють уявлення людей. Ці схеми Юнг називав «</a:t>
            </a:r>
            <a:r>
              <a:rPr lang="uk-UA" dirty="0" err="1"/>
              <a:t>одвічними</a:t>
            </a:r>
            <a:r>
              <a:rPr lang="uk-UA" dirty="0"/>
              <a:t> образами» або «архетипами». </a:t>
            </a:r>
          </a:p>
          <a:p>
            <a:pPr marL="0" indent="0">
              <a:spcBef>
                <a:spcPts val="0"/>
              </a:spcBef>
              <a:spcAft>
                <a:spcPts val="0"/>
              </a:spcAft>
              <a:buNone/>
            </a:pPr>
            <a:r>
              <a:rPr lang="uk-UA" dirty="0"/>
              <a:t>Визначальні архетипи:</a:t>
            </a:r>
          </a:p>
          <a:p>
            <a:pPr marL="0" indent="0">
              <a:spcBef>
                <a:spcPts val="0"/>
              </a:spcBef>
              <a:spcAft>
                <a:spcPts val="0"/>
              </a:spcAft>
              <a:buNone/>
            </a:pPr>
            <a:r>
              <a:rPr lang="uk-UA" dirty="0"/>
              <a:t>1.	Персона – сукупність соціальних масок людини;</a:t>
            </a:r>
          </a:p>
          <a:p>
            <a:pPr marL="0" indent="0">
              <a:spcBef>
                <a:spcPts val="0"/>
              </a:spcBef>
              <a:spcAft>
                <a:spcPts val="0"/>
              </a:spcAft>
              <a:buNone/>
            </a:pPr>
            <a:r>
              <a:rPr lang="uk-UA" dirty="0"/>
              <a:t>2.	</a:t>
            </a:r>
            <a:r>
              <a:rPr lang="uk-UA" dirty="0" err="1"/>
              <a:t>Аніма</a:t>
            </a:r>
            <a:r>
              <a:rPr lang="uk-UA" dirty="0"/>
              <a:t> – жіноче начало;</a:t>
            </a:r>
          </a:p>
          <a:p>
            <a:pPr marL="0" indent="0">
              <a:spcBef>
                <a:spcPts val="0"/>
              </a:spcBef>
              <a:spcAft>
                <a:spcPts val="0"/>
              </a:spcAft>
              <a:buNone/>
            </a:pPr>
            <a:r>
              <a:rPr lang="uk-UA" dirty="0"/>
              <a:t>3.	</a:t>
            </a:r>
            <a:r>
              <a:rPr lang="uk-UA" dirty="0" err="1"/>
              <a:t>Анімус</a:t>
            </a:r>
            <a:r>
              <a:rPr lang="uk-UA" dirty="0"/>
              <a:t> – чоловіче начало;</a:t>
            </a:r>
          </a:p>
          <a:p>
            <a:pPr marL="0" indent="0">
              <a:spcBef>
                <a:spcPts val="0"/>
              </a:spcBef>
              <a:spcAft>
                <a:spcPts val="0"/>
              </a:spcAft>
              <a:buNone/>
            </a:pPr>
            <a:r>
              <a:rPr lang="uk-UA" dirty="0"/>
              <a:t>4.	Тінь – нижча природа людини</a:t>
            </a:r>
          </a:p>
          <a:p>
            <a:pPr marL="0" indent="0">
              <a:spcBef>
                <a:spcPts val="0"/>
              </a:spcBef>
              <a:spcAft>
                <a:spcPts val="0"/>
              </a:spcAft>
              <a:buNone/>
            </a:pPr>
            <a:r>
              <a:rPr lang="uk-UA" dirty="0"/>
              <a:t>та інші.</a:t>
            </a:r>
          </a:p>
        </p:txBody>
      </p:sp>
    </p:spTree>
    <p:extLst>
      <p:ext uri="{BB962C8B-B14F-4D97-AF65-F5344CB8AC3E}">
        <p14:creationId xmlns:p14="http://schemas.microsoft.com/office/powerpoint/2010/main" val="378743938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6788687-C015-42AF-A89C-928BFDC1D038}"/>
              </a:ext>
            </a:extLst>
          </p:cNvPr>
          <p:cNvSpPr>
            <a:spLocks noGrp="1"/>
          </p:cNvSpPr>
          <p:nvPr>
            <p:ph idx="1"/>
          </p:nvPr>
        </p:nvSpPr>
        <p:spPr>
          <a:xfrm>
            <a:off x="971551" y="1426992"/>
            <a:ext cx="7200897" cy="3837160"/>
          </a:xfrm>
        </p:spPr>
        <p:txBody>
          <a:bodyPr>
            <a:normAutofit fontScale="77500" lnSpcReduction="20000"/>
          </a:bodyPr>
          <a:lstStyle/>
          <a:p>
            <a:pPr marL="0" indent="0" algn="just">
              <a:buNone/>
            </a:pPr>
            <a:r>
              <a:rPr lang="uk-UA" dirty="0"/>
              <a:t>Вони апріорні, притаманні кожній людині від народження і виражають закодовану в людині деяку форму або можливість уявлені. Архетипи являються людині через сни, переживання, міфи, релігійні традиції, відхилення у поведінці. Будучи виразом загальних людських потреб, інстинктів, потенцій архетипи містять у собі величезну енергію, безособову силу. </a:t>
            </a:r>
          </a:p>
          <a:p>
            <a:pPr marL="0" indent="0" algn="just">
              <a:buNone/>
            </a:pPr>
            <a:endParaRPr lang="uk-UA" dirty="0"/>
          </a:p>
          <a:p>
            <a:pPr marL="0" indent="0" algn="just">
              <a:buNone/>
            </a:pPr>
            <a:r>
              <a:rPr lang="uk-UA" dirty="0"/>
              <a:t>Загалом, філософи оцінюють наявність феномену свідомості у людини </a:t>
            </a:r>
            <a:r>
              <a:rPr lang="uk-UA" dirty="0" err="1"/>
              <a:t>суперечливо</a:t>
            </a:r>
            <a:r>
              <a:rPr lang="uk-UA" dirty="0"/>
              <a:t>: як велике диво і як велике випробовування. Справа в тому, що завдяки свідомості людині дані не тільки радощі, але й страждання її буття в цьому світі. Ця обставина спонукає деяких людей звертатися до спокуси підміни пошуків реальних рішень проблеми свого буття штучно викликаними змінами станів своєї свідомості.</a:t>
            </a:r>
          </a:p>
          <a:p>
            <a:pPr marL="0" indent="0" algn="just">
              <a:buNone/>
            </a:pPr>
            <a:endParaRPr lang="uk-UA" dirty="0"/>
          </a:p>
        </p:txBody>
      </p:sp>
    </p:spTree>
    <p:extLst>
      <p:ext uri="{BB962C8B-B14F-4D97-AF65-F5344CB8AC3E}">
        <p14:creationId xmlns:p14="http://schemas.microsoft.com/office/powerpoint/2010/main" val="395747794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1E2BCC-062C-4293-B5CF-C59636654638}"/>
              </a:ext>
            </a:extLst>
          </p:cNvPr>
          <p:cNvSpPr>
            <a:spLocks noGrp="1"/>
          </p:cNvSpPr>
          <p:nvPr>
            <p:ph type="title"/>
          </p:nvPr>
        </p:nvSpPr>
        <p:spPr>
          <a:xfrm>
            <a:off x="971552" y="1593849"/>
            <a:ext cx="7200897" cy="1531817"/>
          </a:xfrm>
        </p:spPr>
        <p:txBody>
          <a:bodyPr/>
          <a:lstStyle/>
          <a:p>
            <a:r>
              <a:rPr lang="uk-UA" dirty="0"/>
              <a:t>Дякую за увагу!</a:t>
            </a:r>
          </a:p>
        </p:txBody>
      </p:sp>
    </p:spTree>
    <p:extLst>
      <p:ext uri="{BB962C8B-B14F-4D97-AF65-F5344CB8AC3E}">
        <p14:creationId xmlns:p14="http://schemas.microsoft.com/office/powerpoint/2010/main" val="417103999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3B9F1F-11D0-44C7-B42F-076B2C90F822}"/>
              </a:ext>
            </a:extLst>
          </p:cNvPr>
          <p:cNvSpPr>
            <a:spLocks noGrp="1"/>
          </p:cNvSpPr>
          <p:nvPr>
            <p:ph type="ctrTitle"/>
          </p:nvPr>
        </p:nvSpPr>
        <p:spPr>
          <a:xfrm>
            <a:off x="2019299" y="2070589"/>
            <a:ext cx="5111752" cy="1223889"/>
          </a:xfrm>
        </p:spPr>
        <p:txBody>
          <a:bodyPr/>
          <a:lstStyle/>
          <a:p>
            <a:r>
              <a:rPr lang="uk-UA" sz="3300" dirty="0"/>
              <a:t>Людина як предмет філософського аналізу</a:t>
            </a:r>
          </a:p>
        </p:txBody>
      </p:sp>
      <p:sp>
        <p:nvSpPr>
          <p:cNvPr id="3" name="Подзаголовок 2">
            <a:extLst>
              <a:ext uri="{FF2B5EF4-FFF2-40B4-BE49-F238E27FC236}">
                <a16:creationId xmlns:a16="http://schemas.microsoft.com/office/drawing/2014/main" id="{3F12CB26-90CC-4543-AE04-75BCF296CDFC}"/>
              </a:ext>
            </a:extLst>
          </p:cNvPr>
          <p:cNvSpPr>
            <a:spLocks noGrp="1"/>
          </p:cNvSpPr>
          <p:nvPr>
            <p:ph type="subTitle" idx="1"/>
          </p:nvPr>
        </p:nvSpPr>
        <p:spPr>
          <a:xfrm>
            <a:off x="2019299" y="3429001"/>
            <a:ext cx="5111752" cy="1448093"/>
          </a:xfrm>
        </p:spPr>
        <p:txBody>
          <a:bodyPr>
            <a:normAutofit lnSpcReduction="10000"/>
          </a:bodyPr>
          <a:lstStyle/>
          <a:p>
            <a:pPr algn="l"/>
            <a:r>
              <a:rPr lang="uk-UA" sz="1800" dirty="0"/>
              <a:t>1.	Поняття «людина» в історії філософії </a:t>
            </a:r>
          </a:p>
          <a:p>
            <a:pPr algn="l"/>
            <a:r>
              <a:rPr lang="uk-UA" sz="1800" dirty="0"/>
              <a:t>2.	Природа, сутність і буття людини</a:t>
            </a:r>
          </a:p>
          <a:p>
            <a:pPr algn="l"/>
            <a:r>
              <a:rPr lang="uk-UA" sz="1800" dirty="0"/>
              <a:t>3.	Індивід, індивідуальність, особистість і суспільство</a:t>
            </a:r>
          </a:p>
          <a:p>
            <a:endParaRPr lang="uk-UA" dirty="0"/>
          </a:p>
        </p:txBody>
      </p:sp>
    </p:spTree>
    <p:extLst>
      <p:ext uri="{BB962C8B-B14F-4D97-AF65-F5344CB8AC3E}">
        <p14:creationId xmlns:p14="http://schemas.microsoft.com/office/powerpoint/2010/main" val="57929677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9B69974-9BAA-49DA-A444-25A7DA7E7748}"/>
              </a:ext>
            </a:extLst>
          </p:cNvPr>
          <p:cNvSpPr>
            <a:spLocks noGrp="1"/>
          </p:cNvSpPr>
          <p:nvPr>
            <p:ph idx="1"/>
          </p:nvPr>
        </p:nvSpPr>
        <p:spPr>
          <a:xfrm>
            <a:off x="897695" y="1568450"/>
            <a:ext cx="7200897" cy="3721101"/>
          </a:xfrm>
        </p:spPr>
        <p:txBody>
          <a:bodyPr>
            <a:normAutofit fontScale="85000" lnSpcReduction="10000"/>
          </a:bodyPr>
          <a:lstStyle/>
          <a:p>
            <a:pPr marL="0" indent="0">
              <a:buNone/>
            </a:pPr>
            <a:r>
              <a:rPr lang="uk-UA" b="1" dirty="0"/>
              <a:t>Філософи античності </a:t>
            </a:r>
            <a:r>
              <a:rPr lang="uk-UA" dirty="0"/>
              <a:t>розглядали людину як образ Космосу, мікрокосм; соціальне і природне часто ототожнювалося. Наприклад,  Платон розумів людину як комбінацію тіла і душі (душа належала світу  ідей); Аристотель наполягав на єдності душі і тіла.</a:t>
            </a:r>
          </a:p>
          <a:p>
            <a:pPr marL="0" indent="0">
              <a:buNone/>
            </a:pPr>
            <a:r>
              <a:rPr lang="uk-UA" b="1" dirty="0"/>
              <a:t>У середньовічній філософії </a:t>
            </a:r>
            <a:r>
              <a:rPr lang="uk-UA" dirty="0"/>
              <a:t>людина створена по образу і подобі Божій, має волю у виборі добра і зла, людина є особистістю.</a:t>
            </a:r>
          </a:p>
          <a:p>
            <a:pPr marL="0" indent="0" algn="just">
              <a:buNone/>
            </a:pPr>
            <a:r>
              <a:rPr lang="uk-UA" b="1" dirty="0"/>
              <a:t>Епоха Відродження </a:t>
            </a:r>
            <a:r>
              <a:rPr lang="uk-UA" dirty="0"/>
              <a:t>(Ренесансу) аналізує людину як автономну істоту, живу цінність. Ідеал людини пов’язаний з утвердженням її самобутньої індивідуальності й одночасно універсальності. Тут виникають гуманізм і антропоцентризм, що вважають людину вищою цінністю.</a:t>
            </a:r>
          </a:p>
        </p:txBody>
      </p:sp>
    </p:spTree>
    <p:extLst>
      <p:ext uri="{BB962C8B-B14F-4D97-AF65-F5344CB8AC3E}">
        <p14:creationId xmlns:p14="http://schemas.microsoft.com/office/powerpoint/2010/main" val="333499245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D10B849-CA30-48C2-BE47-C191983E3BB2}"/>
              </a:ext>
            </a:extLst>
          </p:cNvPr>
          <p:cNvSpPr>
            <a:spLocks noGrp="1"/>
          </p:cNvSpPr>
          <p:nvPr>
            <p:ph idx="1"/>
          </p:nvPr>
        </p:nvSpPr>
        <p:spPr>
          <a:xfrm>
            <a:off x="971551" y="1374238"/>
            <a:ext cx="7200897" cy="3889913"/>
          </a:xfrm>
        </p:spPr>
        <p:txBody>
          <a:bodyPr>
            <a:normAutofit fontScale="92500" lnSpcReduction="20000"/>
          </a:bodyPr>
          <a:lstStyle/>
          <a:p>
            <a:pPr marL="0" indent="0">
              <a:buNone/>
            </a:pPr>
            <a:r>
              <a:rPr lang="uk-UA" b="1" dirty="0"/>
              <a:t>Філософія Нового часу </a:t>
            </a:r>
            <a:r>
              <a:rPr lang="uk-UA" dirty="0"/>
              <a:t>акцентує увагу на духовній цінності людини. Тут Людина – істота розумна і моральна, здатна до безмежного творчого розвитку, пізнання таємниць і законів природи, й активного використання цих знань у практичній і перетворюючій діяльності.</a:t>
            </a:r>
          </a:p>
          <a:p>
            <a:pPr marL="0" indent="0">
              <a:buNone/>
            </a:pPr>
            <a:r>
              <a:rPr lang="uk-UA" b="1" dirty="0"/>
              <a:t>Гегель </a:t>
            </a:r>
            <a:r>
              <a:rPr lang="uk-UA" dirty="0"/>
              <a:t>розвиває ідею історичності людини. Людина – носій загальнозначущого духу, </a:t>
            </a:r>
            <a:r>
              <a:rPr lang="uk-UA" dirty="0" err="1"/>
              <a:t>суб</a:t>
            </a:r>
            <a:r>
              <a:rPr lang="en-US" dirty="0"/>
              <a:t>`</a:t>
            </a:r>
            <a:r>
              <a:rPr lang="uk-UA" dirty="0" err="1"/>
              <a:t>єкт</a:t>
            </a:r>
            <a:r>
              <a:rPr lang="uk-UA" dirty="0"/>
              <a:t> пізнавальної та історичної діяльності, що створює світ культури.</a:t>
            </a:r>
          </a:p>
          <a:p>
            <a:pPr marL="0" indent="0">
              <a:buNone/>
            </a:pPr>
            <a:r>
              <a:rPr lang="uk-UA" b="1" dirty="0"/>
              <a:t>Фейєрбах</a:t>
            </a:r>
            <a:r>
              <a:rPr lang="uk-UA" dirty="0"/>
              <a:t> розглядає людину як чуттєво-тілесну істоту.</a:t>
            </a:r>
          </a:p>
          <a:p>
            <a:pPr marL="0" indent="0">
              <a:buNone/>
            </a:pPr>
            <a:r>
              <a:rPr lang="uk-UA" b="1" dirty="0"/>
              <a:t>Маркс п</a:t>
            </a:r>
            <a:r>
              <a:rPr lang="uk-UA" dirty="0"/>
              <a:t>ов’язує сутність людини із суспільно-історичними умовами її розвитку.  Суспільство детермінує властивості людини.</a:t>
            </a:r>
          </a:p>
          <a:p>
            <a:pPr marL="0" indent="0">
              <a:buNone/>
            </a:pPr>
            <a:endParaRPr lang="uk-UA" dirty="0"/>
          </a:p>
        </p:txBody>
      </p:sp>
    </p:spTree>
    <p:extLst>
      <p:ext uri="{BB962C8B-B14F-4D97-AF65-F5344CB8AC3E}">
        <p14:creationId xmlns:p14="http://schemas.microsoft.com/office/powerpoint/2010/main" val="375500004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40F388C-A7C0-4289-8CEB-B358CFC1B1A6}"/>
              </a:ext>
            </a:extLst>
          </p:cNvPr>
          <p:cNvSpPr>
            <a:spLocks noGrp="1"/>
          </p:cNvSpPr>
          <p:nvPr>
            <p:ph idx="1"/>
          </p:nvPr>
        </p:nvSpPr>
        <p:spPr>
          <a:xfrm>
            <a:off x="971551" y="2070589"/>
            <a:ext cx="7200897" cy="3193562"/>
          </a:xfrm>
        </p:spPr>
        <p:txBody>
          <a:bodyPr>
            <a:normAutofit lnSpcReduction="10000"/>
          </a:bodyPr>
          <a:lstStyle/>
          <a:p>
            <a:r>
              <a:rPr lang="uk-UA" b="1" dirty="0"/>
              <a:t>Ніцше, Бергсон </a:t>
            </a:r>
            <a:r>
              <a:rPr lang="uk-UA" dirty="0"/>
              <a:t>(філософія життя) на перший план ставлять волю та інтуїцію людини.</a:t>
            </a:r>
          </a:p>
          <a:p>
            <a:r>
              <a:rPr lang="uk-UA" b="1" dirty="0"/>
              <a:t>Фрейд</a:t>
            </a:r>
            <a:r>
              <a:rPr lang="uk-UA" dirty="0"/>
              <a:t> підносить несвідоме над свідомістю. Джерела релігії, культури та всього, що притаманне людині він бачить у несвідомому.</a:t>
            </a:r>
          </a:p>
          <a:p>
            <a:r>
              <a:rPr lang="uk-UA" b="1" dirty="0"/>
              <a:t>Феноменологія (</a:t>
            </a:r>
            <a:r>
              <a:rPr lang="uk-UA" b="1" dirty="0" err="1"/>
              <a:t>Гуссерль</a:t>
            </a:r>
            <a:r>
              <a:rPr lang="uk-UA" b="1" dirty="0"/>
              <a:t>) </a:t>
            </a:r>
            <a:r>
              <a:rPr lang="uk-UA" dirty="0"/>
              <a:t>прагне перебороти замкнутість особистості, вважає, що переживання спрямовані на зовнішній світ.</a:t>
            </a:r>
          </a:p>
          <a:p>
            <a:pPr marL="0" indent="0">
              <a:buNone/>
            </a:pPr>
            <a:endParaRPr lang="uk-UA" dirty="0"/>
          </a:p>
        </p:txBody>
      </p:sp>
    </p:spTree>
    <p:extLst>
      <p:ext uri="{BB962C8B-B14F-4D97-AF65-F5344CB8AC3E}">
        <p14:creationId xmlns:p14="http://schemas.microsoft.com/office/powerpoint/2010/main" val="411236214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BB0A430-485B-4C07-AC7F-0F2D59D43354}"/>
              </a:ext>
            </a:extLst>
          </p:cNvPr>
          <p:cNvSpPr>
            <a:spLocks noGrp="1"/>
          </p:cNvSpPr>
          <p:nvPr>
            <p:ph idx="1"/>
          </p:nvPr>
        </p:nvSpPr>
        <p:spPr>
          <a:xfrm>
            <a:off x="971551" y="1764616"/>
            <a:ext cx="7200897" cy="3499535"/>
          </a:xfrm>
        </p:spPr>
        <p:txBody>
          <a:bodyPr>
            <a:normAutofit fontScale="85000" lnSpcReduction="20000"/>
          </a:bodyPr>
          <a:lstStyle/>
          <a:p>
            <a:pPr marL="0" indent="0">
              <a:buNone/>
            </a:pPr>
            <a:r>
              <a:rPr lang="uk-UA" b="1" dirty="0"/>
              <a:t>Людина – це </a:t>
            </a:r>
            <a:r>
              <a:rPr lang="uk-UA" b="1" dirty="0" err="1"/>
              <a:t>біосоціальна</a:t>
            </a:r>
            <a:r>
              <a:rPr lang="uk-UA" b="1" dirty="0"/>
              <a:t> істота, відмінною рисою якої є володіння мовою та свідомістю. Вона генетично пов’язана з іншими формами життя, але виділилася з них завдяки трудовій діяльності.</a:t>
            </a:r>
            <a:endParaRPr lang="uk-UA" dirty="0"/>
          </a:p>
          <a:p>
            <a:pPr lvl="0"/>
            <a:r>
              <a:rPr lang="uk-UA" dirty="0"/>
              <a:t>Життєдіяльність людини є процесом свідомої, доцільної діяльності, спрямованої на пізнання і перетворення світу;</a:t>
            </a:r>
          </a:p>
          <a:p>
            <a:pPr lvl="0"/>
            <a:r>
              <a:rPr lang="uk-UA" dirty="0"/>
              <a:t>Життєдіяльність людини є безперервним процесом задоволення, відтворення потреб, здійснюваних на основі матеріального виробництва;</a:t>
            </a:r>
          </a:p>
          <a:p>
            <a:pPr lvl="0"/>
            <a:r>
              <a:rPr lang="uk-UA" dirty="0"/>
              <a:t>Життєдіяльність людини є процесом вільної, творчої діяльності відносно світу і самої людини.</a:t>
            </a:r>
          </a:p>
          <a:p>
            <a:pPr marL="0" indent="0">
              <a:buNone/>
            </a:pPr>
            <a:endParaRPr lang="uk-UA" dirty="0"/>
          </a:p>
        </p:txBody>
      </p:sp>
    </p:spTree>
    <p:extLst>
      <p:ext uri="{BB962C8B-B14F-4D97-AF65-F5344CB8AC3E}">
        <p14:creationId xmlns:p14="http://schemas.microsoft.com/office/powerpoint/2010/main" val="3669176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C643D-742F-4801-A617-60D6D431629C}"/>
              </a:ext>
            </a:extLst>
          </p:cNvPr>
          <p:cNvSpPr>
            <a:spLocks noGrp="1"/>
          </p:cNvSpPr>
          <p:nvPr>
            <p:ph type="title"/>
          </p:nvPr>
        </p:nvSpPr>
        <p:spPr/>
        <p:txBody>
          <a:bodyPr/>
          <a:lstStyle/>
          <a:p>
            <a:r>
              <a:rPr lang="uk-UA" dirty="0"/>
              <a:t>Методи філософії:</a:t>
            </a:r>
            <a:endParaRPr lang="ru-RU" dirty="0"/>
          </a:p>
        </p:txBody>
      </p:sp>
      <p:sp>
        <p:nvSpPr>
          <p:cNvPr id="3" name="Content Placeholder 2">
            <a:extLst>
              <a:ext uri="{FF2B5EF4-FFF2-40B4-BE49-F238E27FC236}">
                <a16:creationId xmlns:a16="http://schemas.microsoft.com/office/drawing/2014/main" id="{DDF3E608-D747-427C-B243-98388CFC40DB}"/>
              </a:ext>
            </a:extLst>
          </p:cNvPr>
          <p:cNvSpPr>
            <a:spLocks noGrp="1"/>
          </p:cNvSpPr>
          <p:nvPr>
            <p:ph idx="1"/>
          </p:nvPr>
        </p:nvSpPr>
        <p:spPr/>
        <p:txBody>
          <a:bodyPr/>
          <a:lstStyle/>
          <a:p>
            <a:r>
              <a:rPr lang="uk-UA" dirty="0"/>
              <a:t>Діалектика: на основі протилежностей…;</a:t>
            </a:r>
          </a:p>
          <a:p>
            <a:r>
              <a:rPr lang="uk-UA" dirty="0"/>
              <a:t>Метафізика: суще;</a:t>
            </a:r>
          </a:p>
          <a:p>
            <a:r>
              <a:rPr lang="uk-UA" dirty="0"/>
              <a:t>Догматизм: через призму догм;</a:t>
            </a:r>
          </a:p>
          <a:p>
            <a:r>
              <a:rPr lang="uk-UA" dirty="0"/>
              <a:t>Еклектика: правдоподібне;</a:t>
            </a:r>
          </a:p>
          <a:p>
            <a:r>
              <a:rPr lang="uk-UA" dirty="0"/>
              <a:t>Софістика: логічне, але зі спотвореним змістом;</a:t>
            </a:r>
          </a:p>
          <a:p>
            <a:r>
              <a:rPr lang="uk-UA" dirty="0"/>
              <a:t>Герменевтика: тлумачення змісту текстів.</a:t>
            </a:r>
            <a:endParaRPr lang="ru-RU" dirty="0"/>
          </a:p>
        </p:txBody>
      </p:sp>
    </p:spTree>
    <p:extLst>
      <p:ext uri="{BB962C8B-B14F-4D97-AF65-F5344CB8AC3E}">
        <p14:creationId xmlns:p14="http://schemas.microsoft.com/office/powerpoint/2010/main" val="107633764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74CE72-C224-4669-9F88-4B652124997D}"/>
              </a:ext>
            </a:extLst>
          </p:cNvPr>
          <p:cNvSpPr>
            <a:spLocks noGrp="1"/>
          </p:cNvSpPr>
          <p:nvPr>
            <p:ph type="title"/>
          </p:nvPr>
        </p:nvSpPr>
        <p:spPr>
          <a:xfrm>
            <a:off x="971552" y="1332035"/>
            <a:ext cx="7200897" cy="844062"/>
          </a:xfrm>
        </p:spPr>
        <p:txBody>
          <a:bodyPr>
            <a:normAutofit fontScale="90000"/>
          </a:bodyPr>
          <a:lstStyle/>
          <a:p>
            <a:r>
              <a:rPr lang="uk-UA" dirty="0"/>
              <a:t>Необхідно враховувати, що:</a:t>
            </a:r>
            <a:br>
              <a:rPr lang="uk-UA" dirty="0"/>
            </a:br>
            <a:endParaRPr lang="uk-UA" dirty="0"/>
          </a:p>
        </p:txBody>
      </p:sp>
      <p:sp>
        <p:nvSpPr>
          <p:cNvPr id="3" name="Объект 2">
            <a:extLst>
              <a:ext uri="{FF2B5EF4-FFF2-40B4-BE49-F238E27FC236}">
                <a16:creationId xmlns:a16="http://schemas.microsoft.com/office/drawing/2014/main" id="{74553ED4-5C1E-499D-94DC-6C67FCF1F010}"/>
              </a:ext>
            </a:extLst>
          </p:cNvPr>
          <p:cNvSpPr>
            <a:spLocks noGrp="1"/>
          </p:cNvSpPr>
          <p:nvPr>
            <p:ph idx="1"/>
          </p:nvPr>
        </p:nvSpPr>
        <p:spPr>
          <a:xfrm>
            <a:off x="971551" y="2017834"/>
            <a:ext cx="7200897" cy="3246317"/>
          </a:xfrm>
        </p:spPr>
        <p:txBody>
          <a:bodyPr>
            <a:normAutofit fontScale="85000" lnSpcReduction="20000"/>
          </a:bodyPr>
          <a:lstStyle/>
          <a:p>
            <a:r>
              <a:rPr lang="uk-UA" dirty="0"/>
              <a:t>По-перше, людина не може розглядатися тільки з позиції детермінованості кінцевими природними і соціальними факторами;</a:t>
            </a:r>
          </a:p>
          <a:p>
            <a:r>
              <a:rPr lang="uk-UA" dirty="0"/>
              <a:t>По-друге, природне і соціальне не слід протиставляти або абсолютизувати;</a:t>
            </a:r>
          </a:p>
          <a:p>
            <a:r>
              <a:rPr lang="uk-UA" dirty="0"/>
              <a:t>По-третє, соціальне не зводиться до біологічного;</a:t>
            </a:r>
          </a:p>
          <a:p>
            <a:r>
              <a:rPr lang="uk-UA" dirty="0"/>
              <a:t>По-четверте, духовний світ людини слід розглядати не як просте відображення дійсності, а як самостійну реальність.</a:t>
            </a:r>
          </a:p>
          <a:p>
            <a:pPr marL="0" indent="0">
              <a:buNone/>
            </a:pPr>
            <a:r>
              <a:rPr lang="uk-UA" dirty="0"/>
              <a:t>Таким чином, як людина, так і світ є </a:t>
            </a:r>
            <a:r>
              <a:rPr lang="uk-UA" dirty="0" err="1"/>
              <a:t>самоцінними</a:t>
            </a:r>
            <a:r>
              <a:rPr lang="uk-UA" dirty="0"/>
              <a:t> і служать один одному.</a:t>
            </a:r>
          </a:p>
          <a:p>
            <a:pPr marL="0" indent="0">
              <a:buNone/>
            </a:pPr>
            <a:endParaRPr lang="uk-UA" dirty="0"/>
          </a:p>
        </p:txBody>
      </p:sp>
    </p:spTree>
    <p:extLst>
      <p:ext uri="{BB962C8B-B14F-4D97-AF65-F5344CB8AC3E}">
        <p14:creationId xmlns:p14="http://schemas.microsoft.com/office/powerpoint/2010/main" val="108845238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9A14575-56D7-4FC3-8E00-7258929A36EB}"/>
              </a:ext>
            </a:extLst>
          </p:cNvPr>
          <p:cNvSpPr>
            <a:spLocks noGrp="1"/>
          </p:cNvSpPr>
          <p:nvPr>
            <p:ph idx="1"/>
          </p:nvPr>
        </p:nvSpPr>
        <p:spPr>
          <a:xfrm>
            <a:off x="971551" y="1553601"/>
            <a:ext cx="7200897" cy="3710550"/>
          </a:xfrm>
        </p:spPr>
        <p:txBody>
          <a:bodyPr>
            <a:normAutofit fontScale="85000" lnSpcReduction="10000"/>
          </a:bodyPr>
          <a:lstStyle/>
          <a:p>
            <a:pPr marL="0" indent="0">
              <a:buNone/>
            </a:pPr>
            <a:r>
              <a:rPr lang="uk-UA" dirty="0"/>
              <a:t>У суспільному житті людина є </a:t>
            </a:r>
            <a:r>
              <a:rPr lang="uk-UA" b="1" u="sng" dirty="0"/>
              <a:t>індивідом</a:t>
            </a:r>
            <a:r>
              <a:rPr lang="uk-UA" b="1" dirty="0"/>
              <a:t> (одиничний представник людського роду без урахування його біологічних особливостей, специфіки реального життя і діяльності, тобто як знеособлена істота). </a:t>
            </a:r>
            <a:r>
              <a:rPr lang="uk-UA" dirty="0"/>
              <a:t>В той час коли </a:t>
            </a:r>
            <a:r>
              <a:rPr lang="uk-UA" b="1" u="sng" dirty="0"/>
              <a:t>індивідуальність</a:t>
            </a:r>
            <a:r>
              <a:rPr lang="uk-UA" b="1" dirty="0"/>
              <a:t> є неповторною ознакою людини.</a:t>
            </a:r>
            <a:endParaRPr lang="uk-UA" dirty="0"/>
          </a:p>
          <a:p>
            <a:pPr marL="0" indent="0">
              <a:buNone/>
            </a:pPr>
            <a:r>
              <a:rPr lang="uk-UA" dirty="0"/>
              <a:t>На основі досвіду життя і процесу навчання людина реалізує певне соціальне начало, виявляє себе як особистість. </a:t>
            </a:r>
            <a:r>
              <a:rPr lang="uk-UA" b="1" dirty="0"/>
              <a:t>Особистість – це окрема людина з певними рисами характеру, індивідуальними здібностями і </a:t>
            </a:r>
            <a:r>
              <a:rPr lang="uk-UA" b="1" dirty="0" err="1"/>
              <a:t>схильностями</a:t>
            </a:r>
            <a:r>
              <a:rPr lang="uk-UA" b="1" dirty="0"/>
              <a:t>. </a:t>
            </a:r>
            <a:r>
              <a:rPr lang="uk-UA" dirty="0"/>
              <a:t>Невід’ємними ознаками особистості є розумність, володіння мовою, здатність до трудової діяльності, самостійність, прагнення до волі, оригінальність почуттів, відповідальність. </a:t>
            </a:r>
          </a:p>
        </p:txBody>
      </p:sp>
    </p:spTree>
    <p:extLst>
      <p:ext uri="{BB962C8B-B14F-4D97-AF65-F5344CB8AC3E}">
        <p14:creationId xmlns:p14="http://schemas.microsoft.com/office/powerpoint/2010/main" val="123101736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32C8D92-9DCC-4002-AF9C-9142E9AD1377}"/>
              </a:ext>
            </a:extLst>
          </p:cNvPr>
          <p:cNvSpPr>
            <a:spLocks noGrp="1"/>
          </p:cNvSpPr>
          <p:nvPr>
            <p:ph idx="1"/>
          </p:nvPr>
        </p:nvSpPr>
        <p:spPr>
          <a:xfrm>
            <a:off x="580292" y="1416441"/>
            <a:ext cx="7986932" cy="4019843"/>
          </a:xfrm>
        </p:spPr>
        <p:txBody>
          <a:bodyPr>
            <a:normAutofit fontScale="77500" lnSpcReduction="20000"/>
          </a:bodyPr>
          <a:lstStyle/>
          <a:p>
            <a:pPr marL="0" indent="0">
              <a:buNone/>
            </a:pPr>
            <a:r>
              <a:rPr lang="uk-UA" b="1" dirty="0"/>
              <a:t>Основним видом діяльності особистості є праця. </a:t>
            </a:r>
            <a:r>
              <a:rPr lang="uk-UA" dirty="0"/>
              <a:t>А в праці проявляються соціальні якості людини, що роблять її особистістю. У цьому аспекті можна говорити про </a:t>
            </a:r>
            <a:r>
              <a:rPr lang="uk-UA" b="1" dirty="0"/>
              <a:t>свободу</a:t>
            </a:r>
            <a:r>
              <a:rPr lang="uk-UA" dirty="0"/>
              <a:t> як характеристику сутності людини.</a:t>
            </a:r>
          </a:p>
          <a:p>
            <a:pPr marL="0" indent="0" algn="just">
              <a:buNone/>
            </a:pPr>
            <a:r>
              <a:rPr lang="uk-UA" b="1" dirty="0"/>
              <a:t>Свобода є пізнанням необхідності і дією відповідно до знань людини.</a:t>
            </a:r>
          </a:p>
          <a:p>
            <a:pPr marL="0" indent="0" algn="just">
              <a:buNone/>
            </a:pPr>
            <a:r>
              <a:rPr lang="uk-UA" b="1" dirty="0"/>
              <a:t>Свобода:</a:t>
            </a:r>
          </a:p>
          <a:p>
            <a:pPr algn="just">
              <a:buFontTx/>
              <a:buChar char="-"/>
            </a:pPr>
            <a:r>
              <a:rPr lang="uk-UA" dirty="0"/>
              <a:t>Економічна;</a:t>
            </a:r>
          </a:p>
          <a:p>
            <a:pPr algn="just">
              <a:buFontTx/>
              <a:buChar char="-"/>
            </a:pPr>
            <a:r>
              <a:rPr lang="uk-UA" dirty="0"/>
              <a:t>Політична;</a:t>
            </a:r>
          </a:p>
          <a:p>
            <a:pPr algn="just">
              <a:buFontTx/>
              <a:buChar char="-"/>
            </a:pPr>
            <a:r>
              <a:rPr lang="uk-UA" dirty="0"/>
              <a:t>Духовна.</a:t>
            </a:r>
          </a:p>
          <a:p>
            <a:pPr marL="0" indent="0" algn="just">
              <a:buNone/>
            </a:pPr>
            <a:r>
              <a:rPr lang="uk-UA" dirty="0"/>
              <a:t>Свобода особи завжди передбачає </a:t>
            </a:r>
            <a:r>
              <a:rPr lang="uk-UA" b="1" dirty="0"/>
              <a:t>відповідальність (здатність особистості приймати рішення, що відповідають обставинам, передбачати наслідки своїх дій і нести відповідальність перед суспільством, судом, керівником, Богом та іншими, або власною совістю).</a:t>
            </a:r>
            <a:endParaRPr lang="uk-UA" dirty="0"/>
          </a:p>
        </p:txBody>
      </p:sp>
    </p:spTree>
    <p:extLst>
      <p:ext uri="{BB962C8B-B14F-4D97-AF65-F5344CB8AC3E}">
        <p14:creationId xmlns:p14="http://schemas.microsoft.com/office/powerpoint/2010/main" val="110338363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29D188-969D-48D3-9B21-43FE3D13900B}"/>
              </a:ext>
            </a:extLst>
          </p:cNvPr>
          <p:cNvSpPr>
            <a:spLocks noGrp="1"/>
          </p:cNvSpPr>
          <p:nvPr>
            <p:ph type="title"/>
          </p:nvPr>
        </p:nvSpPr>
        <p:spPr>
          <a:xfrm>
            <a:off x="971551" y="1363688"/>
            <a:ext cx="7200897" cy="611944"/>
          </a:xfrm>
        </p:spPr>
        <p:txBody>
          <a:bodyPr>
            <a:noAutofit/>
          </a:bodyPr>
          <a:lstStyle/>
          <a:p>
            <a:r>
              <a:rPr lang="uk-UA" sz="2100" dirty="0"/>
              <a:t>Соціальна визначеність особистості знаходить своє виявлення в категоріях соціальних ролей і соціального статусу. </a:t>
            </a:r>
          </a:p>
        </p:txBody>
      </p:sp>
      <p:sp>
        <p:nvSpPr>
          <p:cNvPr id="3" name="Объект 2">
            <a:extLst>
              <a:ext uri="{FF2B5EF4-FFF2-40B4-BE49-F238E27FC236}">
                <a16:creationId xmlns:a16="http://schemas.microsoft.com/office/drawing/2014/main" id="{D9FA6148-675C-4ED5-9BE3-97375FCFB65F}"/>
              </a:ext>
            </a:extLst>
          </p:cNvPr>
          <p:cNvSpPr>
            <a:spLocks noGrp="1"/>
          </p:cNvSpPr>
          <p:nvPr>
            <p:ph idx="1"/>
          </p:nvPr>
        </p:nvSpPr>
        <p:spPr>
          <a:xfrm>
            <a:off x="590843" y="2049487"/>
            <a:ext cx="7955280" cy="3534508"/>
          </a:xfrm>
        </p:spPr>
        <p:txBody>
          <a:bodyPr>
            <a:normAutofit fontScale="77500" lnSpcReduction="20000"/>
          </a:bodyPr>
          <a:lstStyle/>
          <a:p>
            <a:pPr marL="0" indent="0">
              <a:lnSpc>
                <a:spcPct val="110000"/>
              </a:lnSpc>
              <a:spcBef>
                <a:spcPts val="0"/>
              </a:spcBef>
              <a:spcAft>
                <a:spcPts val="0"/>
              </a:spcAft>
              <a:buNone/>
            </a:pPr>
            <a:r>
              <a:rPr lang="uk-UA" b="1" dirty="0"/>
              <a:t>Соціальна роль особистості:</a:t>
            </a:r>
          </a:p>
          <a:p>
            <a:pPr marL="0" indent="0">
              <a:lnSpc>
                <a:spcPct val="110000"/>
              </a:lnSpc>
              <a:spcBef>
                <a:spcPts val="0"/>
              </a:spcBef>
              <a:spcAft>
                <a:spcPts val="0"/>
              </a:spcAft>
              <a:buNone/>
            </a:pPr>
            <a:r>
              <a:rPr lang="uk-UA" dirty="0"/>
              <a:t>1.	Особистість є трудівником</a:t>
            </a:r>
          </a:p>
          <a:p>
            <a:pPr marL="0" indent="0">
              <a:lnSpc>
                <a:spcPct val="110000"/>
              </a:lnSpc>
              <a:spcBef>
                <a:spcPts val="0"/>
              </a:spcBef>
              <a:spcAft>
                <a:spcPts val="0"/>
              </a:spcAft>
              <a:buNone/>
            </a:pPr>
            <a:r>
              <a:rPr lang="uk-UA" dirty="0"/>
              <a:t>2.	Особистість завжди прагне виступати в ролі власника, використовуючи для цього результати своєї фізичної або індивідуальної праці</a:t>
            </a:r>
          </a:p>
          <a:p>
            <a:pPr marL="0" indent="0">
              <a:lnSpc>
                <a:spcPct val="110000"/>
              </a:lnSpc>
              <a:spcBef>
                <a:spcPts val="0"/>
              </a:spcBef>
              <a:spcAft>
                <a:spcPts val="0"/>
              </a:spcAft>
              <a:buNone/>
            </a:pPr>
            <a:r>
              <a:rPr lang="uk-UA" dirty="0"/>
              <a:t>3.	Особистість завжди є споживачем вироблених суспільством цінностей</a:t>
            </a:r>
          </a:p>
          <a:p>
            <a:pPr marL="0" indent="0">
              <a:lnSpc>
                <a:spcPct val="110000"/>
              </a:lnSpc>
              <a:spcBef>
                <a:spcPts val="0"/>
              </a:spcBef>
              <a:spcAft>
                <a:spcPts val="0"/>
              </a:spcAft>
              <a:buNone/>
            </a:pPr>
            <a:r>
              <a:rPr lang="uk-UA" dirty="0"/>
              <a:t>4.	Особистість виконує роль сім’янина, що полягає в господарсько-побутовій діяльності і вихованні дітей</a:t>
            </a:r>
          </a:p>
          <a:p>
            <a:pPr marL="0" indent="0">
              <a:lnSpc>
                <a:spcPct val="110000"/>
              </a:lnSpc>
              <a:spcBef>
                <a:spcPts val="0"/>
              </a:spcBef>
              <a:spcAft>
                <a:spcPts val="0"/>
              </a:spcAft>
              <a:buNone/>
            </a:pPr>
            <a:r>
              <a:rPr lang="uk-UA" dirty="0"/>
              <a:t>5.	Особистість виконує роль громадянина відповідно до наданих йому прав та обов’язків.</a:t>
            </a:r>
          </a:p>
          <a:p>
            <a:pPr marL="0" indent="0">
              <a:lnSpc>
                <a:spcPct val="110000"/>
              </a:lnSpc>
              <a:spcBef>
                <a:spcPts val="0"/>
              </a:spcBef>
              <a:spcAft>
                <a:spcPts val="0"/>
              </a:spcAft>
              <a:buNone/>
            </a:pPr>
            <a:r>
              <a:rPr lang="uk-UA" dirty="0"/>
              <a:t>6.	Особистість відіграє вирішальну роль у захисті своєї країни від будь-яких форм зовнішньої агресії.</a:t>
            </a:r>
          </a:p>
        </p:txBody>
      </p:sp>
    </p:spTree>
    <p:extLst>
      <p:ext uri="{BB962C8B-B14F-4D97-AF65-F5344CB8AC3E}">
        <p14:creationId xmlns:p14="http://schemas.microsoft.com/office/powerpoint/2010/main" val="201406495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67B8045-C6B0-4FD6-A129-DB0D696384EA}"/>
              </a:ext>
            </a:extLst>
          </p:cNvPr>
          <p:cNvSpPr>
            <a:spLocks noGrp="1"/>
          </p:cNvSpPr>
          <p:nvPr>
            <p:ph type="title"/>
          </p:nvPr>
        </p:nvSpPr>
        <p:spPr/>
        <p:txBody>
          <a:bodyPr>
            <a:normAutofit/>
          </a:bodyPr>
          <a:lstStyle/>
          <a:p>
            <a:r>
              <a:rPr lang="uk-UA" sz="3000" dirty="0"/>
              <a:t>Роль особистості в історії:</a:t>
            </a:r>
          </a:p>
        </p:txBody>
      </p:sp>
      <p:sp>
        <p:nvSpPr>
          <p:cNvPr id="3" name="Объект 2">
            <a:extLst>
              <a:ext uri="{FF2B5EF4-FFF2-40B4-BE49-F238E27FC236}">
                <a16:creationId xmlns:a16="http://schemas.microsoft.com/office/drawing/2014/main" id="{7B153B4F-EDED-4037-87E4-65BEA202954A}"/>
              </a:ext>
            </a:extLst>
          </p:cNvPr>
          <p:cNvSpPr>
            <a:spLocks noGrp="1"/>
          </p:cNvSpPr>
          <p:nvPr>
            <p:ph idx="1"/>
          </p:nvPr>
        </p:nvSpPr>
        <p:spPr/>
        <p:txBody>
          <a:bodyPr>
            <a:normAutofit fontScale="92500" lnSpcReduction="20000"/>
          </a:bodyPr>
          <a:lstStyle/>
          <a:p>
            <a:pPr>
              <a:buFontTx/>
              <a:buChar char="-"/>
            </a:pPr>
            <a:r>
              <a:rPr lang="uk-UA" b="1" dirty="0"/>
              <a:t>Волюнтаризм:</a:t>
            </a:r>
          </a:p>
          <a:p>
            <a:pPr marL="0" indent="0">
              <a:buNone/>
            </a:pPr>
            <a:r>
              <a:rPr lang="uk-UA" b="1" dirty="0"/>
              <a:t> </a:t>
            </a:r>
            <a:r>
              <a:rPr lang="uk-UA" dirty="0"/>
              <a:t>забезпечує об’єктивний характер законів суспільного розвитку і стверджує, що розвиток суспільства залежить від волі «героїв», що ведуть за собою інших. Тут проголошується ідея визначальної ролі особистості в історичному процесі.</a:t>
            </a:r>
          </a:p>
          <a:p>
            <a:pPr>
              <a:buFontTx/>
              <a:buChar char="-"/>
            </a:pPr>
            <a:r>
              <a:rPr lang="uk-UA" b="1" dirty="0"/>
              <a:t>Фаталізм:</a:t>
            </a:r>
          </a:p>
          <a:p>
            <a:pPr marL="0" indent="0">
              <a:buNone/>
            </a:pPr>
            <a:r>
              <a:rPr lang="uk-UA" dirty="0"/>
              <a:t>заперечує роль особистості. Вважає, що в людській історії все визначено долею, людина не здатна впливати на хід подій.</a:t>
            </a:r>
          </a:p>
          <a:p>
            <a:endParaRPr lang="uk-UA" dirty="0"/>
          </a:p>
        </p:txBody>
      </p:sp>
    </p:spTree>
    <p:extLst>
      <p:ext uri="{BB962C8B-B14F-4D97-AF65-F5344CB8AC3E}">
        <p14:creationId xmlns:p14="http://schemas.microsoft.com/office/powerpoint/2010/main" val="26354763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5F0F5C-3885-4294-85B1-F37AB2990E5A}"/>
              </a:ext>
            </a:extLst>
          </p:cNvPr>
          <p:cNvSpPr>
            <a:spLocks noGrp="1"/>
          </p:cNvSpPr>
          <p:nvPr>
            <p:ph type="title"/>
          </p:nvPr>
        </p:nvSpPr>
        <p:spPr>
          <a:xfrm>
            <a:off x="971552" y="1593849"/>
            <a:ext cx="7200897" cy="1584570"/>
          </a:xfrm>
        </p:spPr>
        <p:txBody>
          <a:bodyPr/>
          <a:lstStyle/>
          <a:p>
            <a:r>
              <a:rPr lang="uk-UA" dirty="0"/>
              <a:t>Дякую за увагу!</a:t>
            </a:r>
          </a:p>
        </p:txBody>
      </p:sp>
    </p:spTree>
    <p:extLst>
      <p:ext uri="{BB962C8B-B14F-4D97-AF65-F5344CB8AC3E}">
        <p14:creationId xmlns:p14="http://schemas.microsoft.com/office/powerpoint/2010/main" val="108810891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138BDB-7560-4C55-BB26-77D56F09778F}"/>
              </a:ext>
            </a:extLst>
          </p:cNvPr>
          <p:cNvSpPr>
            <a:spLocks noGrp="1"/>
          </p:cNvSpPr>
          <p:nvPr>
            <p:ph type="ctrTitle"/>
          </p:nvPr>
        </p:nvSpPr>
        <p:spPr/>
        <p:txBody>
          <a:bodyPr/>
          <a:lstStyle/>
          <a:p>
            <a:r>
              <a:rPr lang="ru-RU" sz="3300" b="1" dirty="0"/>
              <a:t>1. </a:t>
            </a:r>
            <a:r>
              <a:rPr lang="uk-UA" sz="3300" b="1" dirty="0"/>
              <a:t>Епістемологія: основні проблеми теорії пізнання</a:t>
            </a:r>
          </a:p>
        </p:txBody>
      </p:sp>
      <p:sp>
        <p:nvSpPr>
          <p:cNvPr id="3" name="Подзаголовок 2">
            <a:extLst>
              <a:ext uri="{FF2B5EF4-FFF2-40B4-BE49-F238E27FC236}">
                <a16:creationId xmlns:a16="http://schemas.microsoft.com/office/drawing/2014/main" id="{C86D62E2-B698-449D-BD4F-3A540D716AA3}"/>
              </a:ext>
            </a:extLst>
          </p:cNvPr>
          <p:cNvSpPr>
            <a:spLocks noGrp="1"/>
          </p:cNvSpPr>
          <p:nvPr>
            <p:ph type="subTitle" idx="1"/>
          </p:nvPr>
        </p:nvSpPr>
        <p:spPr>
          <a:xfrm>
            <a:off x="2019299" y="3600448"/>
            <a:ext cx="5111752" cy="1136649"/>
          </a:xfrm>
        </p:spPr>
        <p:txBody>
          <a:bodyPr>
            <a:normAutofit fontScale="85000" lnSpcReduction="10000"/>
          </a:bodyPr>
          <a:lstStyle/>
          <a:p>
            <a:r>
              <a:rPr lang="ru-RU" sz="3300" b="1" dirty="0"/>
              <a:t>2. </a:t>
            </a:r>
            <a:r>
              <a:rPr lang="uk-UA" sz="3300" b="1" dirty="0"/>
              <a:t>Наука як соціокультурний та пізнавальний феномен</a:t>
            </a:r>
          </a:p>
        </p:txBody>
      </p:sp>
    </p:spTree>
    <p:extLst>
      <p:ext uri="{BB962C8B-B14F-4D97-AF65-F5344CB8AC3E}">
        <p14:creationId xmlns:p14="http://schemas.microsoft.com/office/powerpoint/2010/main" val="364046430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687D5A-D799-458F-946F-D96471DAA082}"/>
              </a:ext>
            </a:extLst>
          </p:cNvPr>
          <p:cNvSpPr>
            <a:spLocks noGrp="1"/>
          </p:cNvSpPr>
          <p:nvPr>
            <p:ph type="title"/>
          </p:nvPr>
        </p:nvSpPr>
        <p:spPr/>
        <p:txBody>
          <a:bodyPr>
            <a:noAutofit/>
          </a:bodyPr>
          <a:lstStyle/>
          <a:p>
            <a:pPr algn="just"/>
            <a:r>
              <a:rPr lang="uk-UA" sz="1800" dirty="0"/>
              <a:t>Термін "епістемологія" походить від давньогрецького слова </a:t>
            </a:r>
            <a:r>
              <a:rPr lang="en-US" sz="1800" dirty="0"/>
              <a:t>episteme (</a:t>
            </a:r>
            <a:r>
              <a:rPr lang="uk-UA" sz="1800" dirty="0"/>
              <a:t>знання). Ця частина філософії вивчає загальні риси процесу пізнання і його результат - знання. </a:t>
            </a:r>
          </a:p>
        </p:txBody>
      </p:sp>
      <p:sp>
        <p:nvSpPr>
          <p:cNvPr id="3" name="Объект 2">
            <a:extLst>
              <a:ext uri="{FF2B5EF4-FFF2-40B4-BE49-F238E27FC236}">
                <a16:creationId xmlns:a16="http://schemas.microsoft.com/office/drawing/2014/main" id="{73E2C2BD-22C2-4CF3-B1D3-A2DA05AAE64F}"/>
              </a:ext>
            </a:extLst>
          </p:cNvPr>
          <p:cNvSpPr>
            <a:spLocks noGrp="1"/>
          </p:cNvSpPr>
          <p:nvPr>
            <p:ph idx="1"/>
          </p:nvPr>
        </p:nvSpPr>
        <p:spPr/>
        <p:txBody>
          <a:bodyPr>
            <a:normAutofit fontScale="92500" lnSpcReduction="10000"/>
          </a:bodyPr>
          <a:lstStyle/>
          <a:p>
            <a:pPr marL="0" indent="0">
              <a:buNone/>
            </a:pPr>
            <a:r>
              <a:rPr lang="uk-UA" b="1" dirty="0"/>
              <a:t>Епістемологія</a:t>
            </a:r>
            <a:r>
              <a:rPr lang="uk-UA" dirty="0"/>
              <a:t> – розділ філософії, в якому вивчаються проблеми природи пізнання і його можливостей, відношення знання до реальності, досліджуються загальні передумови пізнання, з`ясовуються закономірності та умови його достовірності й істинності. Основним питанням епістемології є проблема пізнання.</a:t>
            </a:r>
          </a:p>
          <a:p>
            <a:pPr marL="0" indent="0">
              <a:buNone/>
            </a:pPr>
            <a:r>
              <a:rPr lang="uk-UA" b="1" dirty="0"/>
              <a:t>Пізнання</a:t>
            </a:r>
            <a:r>
              <a:rPr lang="uk-UA" dirty="0"/>
              <a:t> – це процес цілеспрямованого відтворення дійсності в абстрактних образах (поняттях, теоріях) людиною. </a:t>
            </a:r>
          </a:p>
        </p:txBody>
      </p:sp>
    </p:spTree>
    <p:extLst>
      <p:ext uri="{BB962C8B-B14F-4D97-AF65-F5344CB8AC3E}">
        <p14:creationId xmlns:p14="http://schemas.microsoft.com/office/powerpoint/2010/main" val="311662105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11F0CD3-13A3-4B54-BF5E-0E35C3ADE30B}"/>
              </a:ext>
            </a:extLst>
          </p:cNvPr>
          <p:cNvSpPr>
            <a:spLocks noGrp="1"/>
          </p:cNvSpPr>
          <p:nvPr>
            <p:ph idx="1"/>
          </p:nvPr>
        </p:nvSpPr>
        <p:spPr>
          <a:xfrm>
            <a:off x="971551" y="1353136"/>
            <a:ext cx="7200897" cy="3911015"/>
          </a:xfrm>
        </p:spPr>
        <p:txBody>
          <a:bodyPr>
            <a:normAutofit fontScale="92500" lnSpcReduction="10000"/>
          </a:bodyPr>
          <a:lstStyle/>
          <a:p>
            <a:r>
              <a:rPr lang="uk-UA" b="1" dirty="0"/>
              <a:t>Предметом пізнання є </a:t>
            </a:r>
            <a:r>
              <a:rPr lang="uk-UA" dirty="0"/>
              <a:t>властивості, відношення процеси виокремленні суб’єктом за допомогою принципів. </a:t>
            </a:r>
          </a:p>
          <a:p>
            <a:r>
              <a:rPr lang="uk-UA" b="1" dirty="0"/>
              <a:t>Об’єктом пізнання </a:t>
            </a:r>
            <a:r>
              <a:rPr lang="uk-UA" dirty="0"/>
              <a:t>є те, що пізнається (природа, суспільство, людина), тобто реальність, яка усвідомлюється як джерело пізнання.</a:t>
            </a:r>
          </a:p>
          <a:p>
            <a:r>
              <a:rPr lang="uk-UA" b="1" dirty="0"/>
              <a:t>Суб’єктом пізнання</a:t>
            </a:r>
            <a:r>
              <a:rPr lang="uk-UA" dirty="0"/>
              <a:t> називають людину або групу людей, як усвідомлюють своє незнання та </a:t>
            </a:r>
            <a:r>
              <a:rPr lang="uk-UA" dirty="0" err="1"/>
              <a:t>індифікують</a:t>
            </a:r>
            <a:r>
              <a:rPr lang="uk-UA" dirty="0"/>
              <a:t> себе як його носія; це той чи ті, які пізнають реальність (природу тощо), яка їх цікавить, бо є для них поки що невідомою.</a:t>
            </a:r>
          </a:p>
          <a:p>
            <a:endParaRPr lang="uk-UA" dirty="0"/>
          </a:p>
        </p:txBody>
      </p:sp>
    </p:spTree>
    <p:extLst>
      <p:ext uri="{BB962C8B-B14F-4D97-AF65-F5344CB8AC3E}">
        <p14:creationId xmlns:p14="http://schemas.microsoft.com/office/powerpoint/2010/main" val="373677218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ADF042-7057-429A-9184-FA28C057CE55}"/>
              </a:ext>
            </a:extLst>
          </p:cNvPr>
          <p:cNvSpPr>
            <a:spLocks noGrp="1"/>
          </p:cNvSpPr>
          <p:nvPr>
            <p:ph type="title"/>
          </p:nvPr>
        </p:nvSpPr>
        <p:spPr/>
        <p:txBody>
          <a:bodyPr>
            <a:noAutofit/>
          </a:bodyPr>
          <a:lstStyle/>
          <a:p>
            <a:r>
              <a:rPr lang="uk-UA" sz="2400" dirty="0"/>
              <a:t>Будь-яке знання є поєднанням двох протилежних сторін – чуттєвого і раціонального, які не можливі одне без одного.</a:t>
            </a:r>
          </a:p>
        </p:txBody>
      </p:sp>
      <p:sp>
        <p:nvSpPr>
          <p:cNvPr id="3" name="Объект 2">
            <a:extLst>
              <a:ext uri="{FF2B5EF4-FFF2-40B4-BE49-F238E27FC236}">
                <a16:creationId xmlns:a16="http://schemas.microsoft.com/office/drawing/2014/main" id="{B485C8A5-7EA6-4BEF-AE65-B6E9D0BDB9D0}"/>
              </a:ext>
            </a:extLst>
          </p:cNvPr>
          <p:cNvSpPr>
            <a:spLocks noGrp="1"/>
          </p:cNvSpPr>
          <p:nvPr>
            <p:ph idx="1"/>
          </p:nvPr>
        </p:nvSpPr>
        <p:spPr>
          <a:xfrm>
            <a:off x="971551" y="2774949"/>
            <a:ext cx="7200897" cy="2745741"/>
          </a:xfrm>
        </p:spPr>
        <p:txBody>
          <a:bodyPr>
            <a:normAutofit fontScale="70000" lnSpcReduction="20000"/>
          </a:bodyPr>
          <a:lstStyle/>
          <a:p>
            <a:r>
              <a:rPr lang="uk-UA" u="sng" dirty="0"/>
              <a:t>Чуттєве пізнання</a:t>
            </a:r>
            <a:r>
              <a:rPr lang="uk-UA" dirty="0"/>
              <a:t> (живе споглядання) здійснюється за допомогою органів чуття – зору, слуху, дотику тощо. Здійснюється у трьох головних взаємопов’язаних формах – відчуття, сприйняття, уявлення.</a:t>
            </a:r>
          </a:p>
          <a:p>
            <a:pPr marL="342900" indent="-342900">
              <a:buAutoNum type="arabicPeriod"/>
            </a:pPr>
            <a:r>
              <a:rPr lang="uk-UA" dirty="0"/>
              <a:t>Відчуття – відображення у свідомості людини певних сторін, якостей предметів, які безпосередньо діють на органи чуття.</a:t>
            </a:r>
          </a:p>
          <a:p>
            <a:pPr marL="342900" indent="-342900">
              <a:buFont typeface="Arial"/>
              <a:buAutoNum type="arabicPeriod"/>
            </a:pPr>
            <a:r>
              <a:rPr lang="uk-UA" dirty="0"/>
              <a:t>Сприйняття – цілісний образ предмета, безпосередньо даний у живому спогляданні в сукупності всіх його сторін, синтез певних окремих </a:t>
            </a:r>
            <a:r>
              <a:rPr lang="uk-UA" dirty="0" err="1"/>
              <a:t>відчуттів</a:t>
            </a:r>
            <a:r>
              <a:rPr lang="uk-UA" dirty="0"/>
              <a:t>.</a:t>
            </a:r>
          </a:p>
          <a:p>
            <a:pPr marL="342900" indent="-342900">
              <a:buAutoNum type="arabicPeriod"/>
            </a:pPr>
            <a:r>
              <a:rPr lang="uk-UA" dirty="0"/>
              <a:t>Уявлення – узагальнений чуттєво-наочний образ предмета, який справляв вплив на органи чуття в минулому, але вже не сприймається зараз. </a:t>
            </a:r>
          </a:p>
        </p:txBody>
      </p:sp>
    </p:spTree>
    <p:extLst>
      <p:ext uri="{BB962C8B-B14F-4D97-AF65-F5344CB8AC3E}">
        <p14:creationId xmlns:p14="http://schemas.microsoft.com/office/powerpoint/2010/main" val="4006187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83BBD-5BDB-4984-96C1-E26972A00EBA}"/>
              </a:ext>
            </a:extLst>
          </p:cNvPr>
          <p:cNvSpPr>
            <a:spLocks noGrp="1"/>
          </p:cNvSpPr>
          <p:nvPr>
            <p:ph type="title"/>
          </p:nvPr>
        </p:nvSpPr>
        <p:spPr>
          <a:xfrm>
            <a:off x="1176866" y="915337"/>
            <a:ext cx="6798734" cy="4585131"/>
          </a:xfrm>
        </p:spPr>
        <p:txBody>
          <a:bodyPr/>
          <a:lstStyle/>
          <a:p>
            <a:r>
              <a:rPr lang="uk-UA" b="1" dirty="0"/>
              <a:t>Дякую за увагу!</a:t>
            </a:r>
            <a:endParaRPr lang="ru-RU" b="1" dirty="0"/>
          </a:p>
        </p:txBody>
      </p:sp>
    </p:spTree>
    <p:extLst>
      <p:ext uri="{BB962C8B-B14F-4D97-AF65-F5344CB8AC3E}">
        <p14:creationId xmlns:p14="http://schemas.microsoft.com/office/powerpoint/2010/main" val="270747767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EA33376-0908-4F34-94FD-002FBFD1879C}"/>
              </a:ext>
            </a:extLst>
          </p:cNvPr>
          <p:cNvSpPr>
            <a:spLocks noGrp="1"/>
          </p:cNvSpPr>
          <p:nvPr>
            <p:ph idx="1"/>
          </p:nvPr>
        </p:nvSpPr>
        <p:spPr>
          <a:xfrm>
            <a:off x="971551" y="1374238"/>
            <a:ext cx="7200897" cy="3889913"/>
          </a:xfrm>
        </p:spPr>
        <p:txBody>
          <a:bodyPr>
            <a:normAutofit fontScale="85000" lnSpcReduction="20000"/>
          </a:bodyPr>
          <a:lstStyle/>
          <a:p>
            <a:r>
              <a:rPr lang="uk-UA" u="sng" dirty="0"/>
              <a:t>Раціональне пізнання</a:t>
            </a:r>
            <a:r>
              <a:rPr lang="uk-UA" dirty="0"/>
              <a:t> найбільш повно виражене в мисленні (активний процес узагальнення й опосередкованого відображення дійсності, який забезпечує розгортання на основі чуттєвих даних закономірних </a:t>
            </a:r>
            <a:r>
              <a:rPr lang="uk-UA" dirty="0" err="1"/>
              <a:t>зв’язків</a:t>
            </a:r>
            <a:r>
              <a:rPr lang="uk-UA" dirty="0"/>
              <a:t> цієї дійсності та вираження їх у системах понять). </a:t>
            </a:r>
          </a:p>
          <a:p>
            <a:pPr marL="0" indent="0">
              <a:buNone/>
            </a:pPr>
            <a:r>
              <a:rPr lang="uk-UA" dirty="0"/>
              <a:t>Виділяють 2 основні рівні мислення – </a:t>
            </a:r>
            <a:r>
              <a:rPr lang="uk-UA" b="1" dirty="0" err="1"/>
              <a:t>розсудок</a:t>
            </a:r>
            <a:r>
              <a:rPr lang="uk-UA" dirty="0"/>
              <a:t> – початковий рівень мислення, де оперування абстракціями відбувається в межах певної незмінної, наперед заданої схеми. Це здатність послідовно й </a:t>
            </a:r>
            <a:r>
              <a:rPr lang="uk-UA" dirty="0" err="1"/>
              <a:t>коректно</a:t>
            </a:r>
            <a:r>
              <a:rPr lang="uk-UA" dirty="0"/>
              <a:t> будувати свої думки, класифікувати й систематизувати факти. </a:t>
            </a:r>
          </a:p>
          <a:p>
            <a:pPr marL="0" indent="0">
              <a:buNone/>
            </a:pPr>
            <a:r>
              <a:rPr lang="uk-UA" b="1" dirty="0"/>
              <a:t>Розум – </a:t>
            </a:r>
            <a:r>
              <a:rPr lang="uk-UA" dirty="0"/>
              <a:t>вищий рівень раціонального пізнання, якому властиві творче оперування абстракціями та рефлексією, спрямованість на усвідомлення власних форм та передумов, самопізнання. </a:t>
            </a:r>
          </a:p>
        </p:txBody>
      </p:sp>
    </p:spTree>
    <p:extLst>
      <p:ext uri="{BB962C8B-B14F-4D97-AF65-F5344CB8AC3E}">
        <p14:creationId xmlns:p14="http://schemas.microsoft.com/office/powerpoint/2010/main" val="366659408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A53767-966D-4BDC-BCED-65DF7C5E10BA}"/>
              </a:ext>
            </a:extLst>
          </p:cNvPr>
          <p:cNvSpPr>
            <a:spLocks noGrp="1"/>
          </p:cNvSpPr>
          <p:nvPr>
            <p:ph type="title"/>
          </p:nvPr>
        </p:nvSpPr>
        <p:spPr/>
        <p:txBody>
          <a:bodyPr>
            <a:normAutofit fontScale="90000"/>
          </a:bodyPr>
          <a:lstStyle/>
          <a:p>
            <a:r>
              <a:rPr lang="uk-UA" dirty="0"/>
              <a:t>Основою форм мислення є поняття, судження та умовивід.</a:t>
            </a:r>
          </a:p>
        </p:txBody>
      </p:sp>
      <p:sp>
        <p:nvSpPr>
          <p:cNvPr id="3" name="Объект 2">
            <a:extLst>
              <a:ext uri="{FF2B5EF4-FFF2-40B4-BE49-F238E27FC236}">
                <a16:creationId xmlns:a16="http://schemas.microsoft.com/office/drawing/2014/main" id="{9A2462D6-B04D-42E7-9959-9EA3DE5F3092}"/>
              </a:ext>
            </a:extLst>
          </p:cNvPr>
          <p:cNvSpPr>
            <a:spLocks noGrp="1"/>
          </p:cNvSpPr>
          <p:nvPr>
            <p:ph idx="1"/>
          </p:nvPr>
        </p:nvSpPr>
        <p:spPr/>
        <p:txBody>
          <a:bodyPr>
            <a:normAutofit lnSpcReduction="10000"/>
          </a:bodyPr>
          <a:lstStyle/>
          <a:p>
            <a:r>
              <a:rPr lang="uk-UA" b="1" dirty="0"/>
              <a:t>Поняття – </a:t>
            </a:r>
            <a:r>
              <a:rPr lang="uk-UA" dirty="0"/>
              <a:t>форма мислення, яка відображає загальні історичні зв’язки, сутнісні ознаки явищ подані у їх визначеннях.</a:t>
            </a:r>
          </a:p>
          <a:p>
            <a:r>
              <a:rPr lang="uk-UA" b="1" dirty="0"/>
              <a:t>Судження – </a:t>
            </a:r>
            <a:r>
              <a:rPr lang="uk-UA" dirty="0"/>
              <a:t>форма мислення, яка відображає явища, процеси дійсності та їх зв’язки. </a:t>
            </a:r>
          </a:p>
          <a:p>
            <a:r>
              <a:rPr lang="uk-UA" b="1" dirty="0"/>
              <a:t>Умовивід</a:t>
            </a:r>
            <a:r>
              <a:rPr lang="uk-UA" dirty="0"/>
              <a:t> – форма мислення, завдяки якій з попередньо здобутого знання з одного чи декількох суджень виводиться нове знання теж у вигляді судження. </a:t>
            </a:r>
          </a:p>
        </p:txBody>
      </p:sp>
    </p:spTree>
    <p:extLst>
      <p:ext uri="{BB962C8B-B14F-4D97-AF65-F5344CB8AC3E}">
        <p14:creationId xmlns:p14="http://schemas.microsoft.com/office/powerpoint/2010/main" val="76345291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D83C9DA-6559-4ED4-AED9-2F62C886C4AE}"/>
              </a:ext>
            </a:extLst>
          </p:cNvPr>
          <p:cNvSpPr>
            <a:spLocks noGrp="1"/>
          </p:cNvSpPr>
          <p:nvPr>
            <p:ph idx="1"/>
          </p:nvPr>
        </p:nvSpPr>
        <p:spPr>
          <a:xfrm>
            <a:off x="971551" y="1511398"/>
            <a:ext cx="7200897" cy="3752753"/>
          </a:xfrm>
        </p:spPr>
        <p:txBody>
          <a:bodyPr>
            <a:normAutofit fontScale="92500" lnSpcReduction="20000"/>
          </a:bodyPr>
          <a:lstStyle/>
          <a:p>
            <a:pPr marL="0" indent="0">
              <a:buNone/>
            </a:pPr>
            <a:r>
              <a:rPr lang="uk-UA" dirty="0"/>
              <a:t>Форми пізнання світу:</a:t>
            </a:r>
          </a:p>
          <a:p>
            <a:pPr lvl="0"/>
            <a:r>
              <a:rPr lang="uk-UA" dirty="0"/>
              <a:t>що я можу знати?</a:t>
            </a:r>
          </a:p>
          <a:p>
            <a:pPr lvl="0"/>
            <a:r>
              <a:rPr lang="uk-UA" dirty="0"/>
              <a:t>що я можу зробити?</a:t>
            </a:r>
          </a:p>
          <a:p>
            <a:pPr lvl="0"/>
            <a:r>
              <a:rPr lang="uk-UA" dirty="0"/>
              <a:t>навіщо мені це потрібно?</a:t>
            </a:r>
          </a:p>
          <a:p>
            <a:pPr marL="0" indent="0">
              <a:buNone/>
            </a:pPr>
            <a:r>
              <a:rPr lang="uk-UA" dirty="0"/>
              <a:t>Відповідно цим формам відповідають 3 види знань:</a:t>
            </a:r>
          </a:p>
          <a:p>
            <a:pPr lvl="0"/>
            <a:r>
              <a:rPr lang="uk-UA" dirty="0"/>
              <a:t>Онтологія – це вчення про першооснови буття.</a:t>
            </a:r>
          </a:p>
          <a:p>
            <a:pPr lvl="0"/>
            <a:r>
              <a:rPr lang="uk-UA" dirty="0"/>
              <a:t>Методологія – вивчає знання і наукову діяльність.</a:t>
            </a:r>
          </a:p>
          <a:p>
            <a:pPr lvl="0"/>
            <a:r>
              <a:rPr lang="uk-UA" dirty="0"/>
              <a:t>Гносеологія – теорія пізнання, яка досліджує закономірності процесу пізнання.</a:t>
            </a:r>
          </a:p>
          <a:p>
            <a:endParaRPr lang="uk-UA" dirty="0"/>
          </a:p>
        </p:txBody>
      </p:sp>
    </p:spTree>
    <p:extLst>
      <p:ext uri="{BB962C8B-B14F-4D97-AF65-F5344CB8AC3E}">
        <p14:creationId xmlns:p14="http://schemas.microsoft.com/office/powerpoint/2010/main" val="111459253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C57C30-C144-49FA-8AD9-8D52B559AD3B}"/>
              </a:ext>
            </a:extLst>
          </p:cNvPr>
          <p:cNvSpPr>
            <a:spLocks noGrp="1"/>
          </p:cNvSpPr>
          <p:nvPr>
            <p:ph type="title"/>
          </p:nvPr>
        </p:nvSpPr>
        <p:spPr/>
        <p:txBody>
          <a:bodyPr>
            <a:noAutofit/>
          </a:bodyPr>
          <a:lstStyle/>
          <a:p>
            <a:r>
              <a:rPr lang="uk-UA" sz="1800" b="1" dirty="0"/>
              <a:t>Істина </a:t>
            </a:r>
            <a:r>
              <a:rPr lang="uk-UA" sz="1800" dirty="0"/>
              <a:t>– адекватна інформація про об’єкт (ним може бути і сам суб’єкт), отримана завдяки його чуттєвому чи інтелектуальному осягненню або завдяки свідченню (повідомленню) про нього. </a:t>
            </a:r>
          </a:p>
        </p:txBody>
      </p:sp>
      <p:sp>
        <p:nvSpPr>
          <p:cNvPr id="3" name="Объект 2">
            <a:extLst>
              <a:ext uri="{FF2B5EF4-FFF2-40B4-BE49-F238E27FC236}">
                <a16:creationId xmlns:a16="http://schemas.microsoft.com/office/drawing/2014/main" id="{305A6752-99BD-49E5-BDA2-9092152740C3}"/>
              </a:ext>
            </a:extLst>
          </p:cNvPr>
          <p:cNvSpPr>
            <a:spLocks noGrp="1"/>
          </p:cNvSpPr>
          <p:nvPr>
            <p:ph idx="1"/>
          </p:nvPr>
        </p:nvSpPr>
        <p:spPr/>
        <p:txBody>
          <a:bodyPr>
            <a:normAutofit fontScale="92500" lnSpcReduction="10000"/>
          </a:bodyPr>
          <a:lstStyle/>
          <a:p>
            <a:pPr marL="0" indent="0">
              <a:buNone/>
            </a:pPr>
            <a:r>
              <a:rPr lang="uk-UA" dirty="0"/>
              <a:t>В межах концепцій про пізнання, вирізняють такі концепції істини:</a:t>
            </a:r>
          </a:p>
          <a:p>
            <a:r>
              <a:rPr lang="uk-UA" dirty="0" err="1"/>
              <a:t>Кореспондентна</a:t>
            </a:r>
            <a:r>
              <a:rPr lang="uk-UA" dirty="0"/>
              <a:t> – описує відповідність думки та висловлювання дійсному. </a:t>
            </a:r>
          </a:p>
          <a:p>
            <a:r>
              <a:rPr lang="uk-UA" dirty="0"/>
              <a:t>Когерентна – описує узгодженість елементів, знань істини як систематизованих та доведених. </a:t>
            </a:r>
          </a:p>
          <a:p>
            <a:r>
              <a:rPr lang="uk-UA" dirty="0" err="1"/>
              <a:t>Прагматиська</a:t>
            </a:r>
            <a:r>
              <a:rPr lang="uk-UA" dirty="0"/>
              <a:t> – полягає в практичній корисності та ефективності чого-небудь. Тобто, істинність знань перевіряється успіхом у певній діяльності.</a:t>
            </a:r>
          </a:p>
        </p:txBody>
      </p:sp>
    </p:spTree>
    <p:extLst>
      <p:ext uri="{BB962C8B-B14F-4D97-AF65-F5344CB8AC3E}">
        <p14:creationId xmlns:p14="http://schemas.microsoft.com/office/powerpoint/2010/main" val="424622408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5F0C478-54B5-4C5D-9092-4EE73AD657B0}"/>
              </a:ext>
            </a:extLst>
          </p:cNvPr>
          <p:cNvSpPr>
            <a:spLocks noGrp="1"/>
          </p:cNvSpPr>
          <p:nvPr>
            <p:ph idx="1"/>
          </p:nvPr>
        </p:nvSpPr>
        <p:spPr>
          <a:xfrm>
            <a:off x="971551" y="1374238"/>
            <a:ext cx="7200897" cy="3889913"/>
          </a:xfrm>
        </p:spPr>
        <p:txBody>
          <a:bodyPr>
            <a:normAutofit lnSpcReduction="10000"/>
          </a:bodyPr>
          <a:lstStyle/>
          <a:p>
            <a:r>
              <a:rPr lang="uk-UA" dirty="0"/>
              <a:t>Систематична – визначає істинність кореспондент них положень в межах метамови (напр.. А —&gt;В).</a:t>
            </a:r>
          </a:p>
          <a:p>
            <a:r>
              <a:rPr lang="uk-UA" dirty="0" err="1"/>
              <a:t>Операціональна</a:t>
            </a:r>
            <a:r>
              <a:rPr lang="uk-UA" dirty="0"/>
              <a:t> – виражає (визнає) за істину наслідки вимірювання (дані експериментів).</a:t>
            </a:r>
          </a:p>
          <a:p>
            <a:pPr marL="0" indent="0">
              <a:buNone/>
            </a:pPr>
            <a:endParaRPr lang="uk-UA" dirty="0"/>
          </a:p>
          <a:p>
            <a:pPr marL="0" indent="0">
              <a:buNone/>
            </a:pPr>
            <a:r>
              <a:rPr lang="uk-UA" dirty="0"/>
              <a:t>Перші три концепції визначають істину як таку, що завжди є конкретною, вона пов’язана з конкретними умовами місця й часу. Останні дві, означують істину як таку, що не існує, а створюється.</a:t>
            </a:r>
          </a:p>
          <a:p>
            <a:pPr marL="0" indent="0">
              <a:buNone/>
            </a:pPr>
            <a:endParaRPr lang="uk-UA" dirty="0"/>
          </a:p>
        </p:txBody>
      </p:sp>
    </p:spTree>
    <p:extLst>
      <p:ext uri="{BB962C8B-B14F-4D97-AF65-F5344CB8AC3E}">
        <p14:creationId xmlns:p14="http://schemas.microsoft.com/office/powerpoint/2010/main" val="260810817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3C03944-B148-4A45-A504-86967373BA18}"/>
              </a:ext>
            </a:extLst>
          </p:cNvPr>
          <p:cNvSpPr>
            <a:spLocks noGrp="1"/>
          </p:cNvSpPr>
          <p:nvPr>
            <p:ph idx="1"/>
          </p:nvPr>
        </p:nvSpPr>
        <p:spPr>
          <a:xfrm>
            <a:off x="971551" y="1458643"/>
            <a:ext cx="7200897" cy="3805508"/>
          </a:xfrm>
        </p:spPr>
        <p:txBody>
          <a:bodyPr>
            <a:normAutofit fontScale="85000" lnSpcReduction="10000"/>
          </a:bodyPr>
          <a:lstStyle/>
          <a:p>
            <a:pPr marL="0" indent="0">
              <a:buNone/>
            </a:pPr>
            <a:r>
              <a:rPr lang="uk-UA" b="1" dirty="0"/>
              <a:t>Наука</a:t>
            </a:r>
            <a:r>
              <a:rPr lang="uk-UA" dirty="0"/>
              <a:t> — форма духовної діяльності людей, яка скерована на отримання істинних знань про світ (природу, суспільство, мислення), на відкриття об’єктивних законів світу і передбачення тенденцій його розвитку. Наука — це процес творчої діяльності по отриманню нового знання, і результат цієї діяльності у вигляді цілісної системи знань, сформульованих на основі певних принципів. Наука є соціокультурна діяльність, своєрідне суспільне явище. Основне завдання науки — виявлення об’єктивних законів дійсності, а її головна мета — істинне знання. Критеріями науковості, які відрізняють науку від інших форм пізнання є: об’єктивність, системність, практична націленість, орієнтація на передбачення, сувора доказовість, обґрунтованість і достовірність результатів. </a:t>
            </a:r>
          </a:p>
        </p:txBody>
      </p:sp>
    </p:spTree>
    <p:extLst>
      <p:ext uri="{BB962C8B-B14F-4D97-AF65-F5344CB8AC3E}">
        <p14:creationId xmlns:p14="http://schemas.microsoft.com/office/powerpoint/2010/main" val="202990522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81308BA-E798-4FA8-B469-DEBCE39F6AF5}"/>
              </a:ext>
            </a:extLst>
          </p:cNvPr>
          <p:cNvSpPr>
            <a:spLocks noGrp="1"/>
          </p:cNvSpPr>
          <p:nvPr>
            <p:ph idx="1"/>
          </p:nvPr>
        </p:nvSpPr>
        <p:spPr>
          <a:xfrm>
            <a:off x="971551" y="1448094"/>
            <a:ext cx="7200897" cy="3816058"/>
          </a:xfrm>
        </p:spPr>
        <p:txBody>
          <a:bodyPr>
            <a:normAutofit fontScale="77500" lnSpcReduction="20000"/>
          </a:bodyPr>
          <a:lstStyle/>
          <a:p>
            <a:r>
              <a:rPr lang="uk-UA" dirty="0"/>
              <a:t>Класична наука (</a:t>
            </a:r>
            <a:r>
              <a:rPr lang="en-US" dirty="0"/>
              <a:t>XVII-XIX </a:t>
            </a:r>
            <a:r>
              <a:rPr lang="uk-UA" dirty="0"/>
              <a:t>ст.) прагнула пізнати об’єкт, що досліджується, сам по собі, об’єктивно; усунути з його опису і теоретичного пояснення все, що мало відношення до суб’єкту пізнання. Представники: Ньютон, </a:t>
            </a:r>
            <a:r>
              <a:rPr lang="uk-UA" dirty="0" err="1"/>
              <a:t>Ляйбніц</a:t>
            </a:r>
            <a:r>
              <a:rPr lang="uk-UA" dirty="0"/>
              <a:t>, </a:t>
            </a:r>
            <a:r>
              <a:rPr lang="uk-UA" dirty="0" err="1"/>
              <a:t>Роберваль</a:t>
            </a:r>
            <a:r>
              <a:rPr lang="uk-UA" dirty="0"/>
              <a:t>, </a:t>
            </a:r>
            <a:r>
              <a:rPr lang="uk-UA" dirty="0" err="1"/>
              <a:t>Бонеллі</a:t>
            </a:r>
            <a:r>
              <a:rPr lang="uk-UA" dirty="0"/>
              <a:t>, Гук, </a:t>
            </a:r>
            <a:r>
              <a:rPr lang="uk-UA" dirty="0" err="1"/>
              <a:t>Бойль</a:t>
            </a:r>
            <a:r>
              <a:rPr lang="uk-UA" dirty="0"/>
              <a:t>, </a:t>
            </a:r>
            <a:r>
              <a:rPr lang="uk-UA" dirty="0" err="1"/>
              <a:t>Левенгукта</a:t>
            </a:r>
            <a:r>
              <a:rPr lang="uk-UA" dirty="0"/>
              <a:t> ін.</a:t>
            </a:r>
          </a:p>
          <a:p>
            <a:r>
              <a:rPr lang="uk-UA" dirty="0"/>
              <a:t>Некласична наука (перша половина ХХ ст.) враховувала зв’язки між знаннями про об’єкт і характером засобів та операцій пізнавальної діяльності суб’єкту. Представники: П. </a:t>
            </a:r>
            <a:r>
              <a:rPr lang="uk-UA" dirty="0" err="1"/>
              <a:t>Енгельмейєр</a:t>
            </a:r>
            <a:r>
              <a:rPr lang="uk-UA" dirty="0"/>
              <a:t>,  </a:t>
            </a:r>
            <a:r>
              <a:rPr lang="uk-UA" dirty="0" err="1"/>
              <a:t>М.Борн</a:t>
            </a:r>
            <a:r>
              <a:rPr lang="uk-UA" dirty="0"/>
              <a:t>, </a:t>
            </a:r>
            <a:r>
              <a:rPr lang="uk-UA" dirty="0" err="1"/>
              <a:t>К.Поппер</a:t>
            </a:r>
            <a:r>
              <a:rPr lang="uk-UA" dirty="0"/>
              <a:t>, </a:t>
            </a:r>
            <a:r>
              <a:rPr lang="uk-UA" dirty="0" err="1"/>
              <a:t>Пуанкаре</a:t>
            </a:r>
            <a:r>
              <a:rPr lang="uk-UA" dirty="0"/>
              <a:t>, та ін.</a:t>
            </a:r>
          </a:p>
          <a:p>
            <a:r>
              <a:rPr lang="uk-UA" dirty="0" err="1"/>
              <a:t>Постнекласична</a:t>
            </a:r>
            <a:r>
              <a:rPr lang="uk-UA" dirty="0"/>
              <a:t> наука (з другої половини ХХ ст.) осмислює співвіднесеність характеру знань про об’єкт, що отримуються, не тільки з особливостями засобів та операцій діяльності суб’єкту, а й з </a:t>
            </a:r>
            <a:r>
              <a:rPr lang="uk-UA" dirty="0" err="1"/>
              <a:t>ціннісно</a:t>
            </a:r>
            <a:r>
              <a:rPr lang="uk-UA" dirty="0"/>
              <a:t>-цільовими установками цієї діяльності. Представники: </a:t>
            </a:r>
            <a:r>
              <a:rPr lang="uk-UA" dirty="0" err="1"/>
              <a:t>Л.Мамфорд</a:t>
            </a:r>
            <a:r>
              <a:rPr lang="uk-UA" dirty="0"/>
              <a:t>, Поппер, Кун Т., </a:t>
            </a:r>
            <a:r>
              <a:rPr lang="uk-UA" dirty="0" err="1"/>
              <a:t>Тулмін</a:t>
            </a:r>
            <a:r>
              <a:rPr lang="uk-UA" dirty="0"/>
              <a:t>,  та ін.</a:t>
            </a:r>
          </a:p>
          <a:p>
            <a:endParaRPr lang="uk-UA" dirty="0"/>
          </a:p>
        </p:txBody>
      </p:sp>
    </p:spTree>
    <p:extLst>
      <p:ext uri="{BB962C8B-B14F-4D97-AF65-F5344CB8AC3E}">
        <p14:creationId xmlns:p14="http://schemas.microsoft.com/office/powerpoint/2010/main" val="195309093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F2C45B-C5AF-4A8D-8A2E-7987C94778B9}"/>
              </a:ext>
            </a:extLst>
          </p:cNvPr>
          <p:cNvSpPr>
            <a:spLocks noGrp="1"/>
          </p:cNvSpPr>
          <p:nvPr>
            <p:ph type="title"/>
          </p:nvPr>
        </p:nvSpPr>
        <p:spPr>
          <a:xfrm>
            <a:off x="971552" y="1300384"/>
            <a:ext cx="7200897" cy="422030"/>
          </a:xfrm>
        </p:spPr>
        <p:txBody>
          <a:bodyPr>
            <a:normAutofit fontScale="90000"/>
          </a:bodyPr>
          <a:lstStyle/>
          <a:p>
            <a:r>
              <a:rPr lang="uk-UA" dirty="0"/>
              <a:t>Структура наукового пізнання:</a:t>
            </a:r>
          </a:p>
        </p:txBody>
      </p:sp>
      <p:sp>
        <p:nvSpPr>
          <p:cNvPr id="3" name="Объект 2">
            <a:extLst>
              <a:ext uri="{FF2B5EF4-FFF2-40B4-BE49-F238E27FC236}">
                <a16:creationId xmlns:a16="http://schemas.microsoft.com/office/drawing/2014/main" id="{1C52C105-FC90-4E01-A063-3669B743138F}"/>
              </a:ext>
            </a:extLst>
          </p:cNvPr>
          <p:cNvSpPr>
            <a:spLocks noGrp="1"/>
          </p:cNvSpPr>
          <p:nvPr>
            <p:ph idx="1"/>
          </p:nvPr>
        </p:nvSpPr>
        <p:spPr>
          <a:xfrm>
            <a:off x="559191" y="1796269"/>
            <a:ext cx="8018584" cy="3761348"/>
          </a:xfrm>
        </p:spPr>
        <p:txBody>
          <a:bodyPr>
            <a:normAutofit fontScale="85000" lnSpcReduction="20000"/>
          </a:bodyPr>
          <a:lstStyle/>
          <a:p>
            <a:r>
              <a:rPr lang="uk-UA" dirty="0"/>
              <a:t>Знання як цілеспрямована діяльність. Тут знання розглядається як знання про різні процеси внаслідок зміни яких виникають явища та події, що не існують без цих процесів; знання за допомогою яких здійснюються зміни в процесах та способи отримання передбачених результатів.</a:t>
            </a:r>
          </a:p>
          <a:p>
            <a:r>
              <a:rPr lang="uk-UA" dirty="0"/>
              <a:t>Знання як відображення дійсності: вони слугують людині для перетворення відомих властивостей дійсності. Тут розглядається здатність фіксації умов протікання процесів та результат цих умов, дає змогу використати знання виключно практично не потребуючи розуміння сутнісних протікаючи реальних процесів.</a:t>
            </a:r>
          </a:p>
          <a:p>
            <a:r>
              <a:rPr lang="uk-UA" dirty="0"/>
              <a:t>Знання як усвідомлення незнання. Тут знання про своє незнання надають процесам певного значення і виражають їх певним спрямуванням.</a:t>
            </a:r>
          </a:p>
          <a:p>
            <a:endParaRPr lang="uk-UA" dirty="0"/>
          </a:p>
        </p:txBody>
      </p:sp>
    </p:spTree>
    <p:extLst>
      <p:ext uri="{BB962C8B-B14F-4D97-AF65-F5344CB8AC3E}">
        <p14:creationId xmlns:p14="http://schemas.microsoft.com/office/powerpoint/2010/main" val="169962946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36C956-600E-471F-851E-A3D9988158EE}"/>
              </a:ext>
            </a:extLst>
          </p:cNvPr>
          <p:cNvSpPr>
            <a:spLocks noGrp="1"/>
          </p:cNvSpPr>
          <p:nvPr>
            <p:ph type="title"/>
          </p:nvPr>
        </p:nvSpPr>
        <p:spPr>
          <a:xfrm>
            <a:off x="971552" y="1593849"/>
            <a:ext cx="7200897" cy="1181100"/>
          </a:xfrm>
        </p:spPr>
        <p:txBody>
          <a:bodyPr>
            <a:normAutofit fontScale="90000"/>
          </a:bodyPr>
          <a:lstStyle/>
          <a:p>
            <a:r>
              <a:rPr lang="uk-UA" sz="2325" u="sng" dirty="0"/>
              <a:t>Рівні наукового пізнання:</a:t>
            </a:r>
            <a:br>
              <a:rPr lang="uk-UA" sz="2325" dirty="0"/>
            </a:br>
            <a:r>
              <a:rPr lang="uk-UA" sz="2025" b="1" dirty="0"/>
              <a:t>Наукове пізнання</a:t>
            </a:r>
            <a:r>
              <a:rPr lang="uk-UA" sz="2025" dirty="0"/>
              <a:t> – це процес (система знань), який розвивається і охоплює два рівні – емпіричний та теоретичний. </a:t>
            </a:r>
            <a:r>
              <a:rPr lang="uk-UA" sz="2025" u="sng" dirty="0"/>
              <a:t>Емпіричний і теоретичний рівні пізнання відрізняються за предметом, засобом і методом дослідження.</a:t>
            </a:r>
            <a:br>
              <a:rPr lang="uk-UA" sz="1650" dirty="0"/>
            </a:br>
            <a:endParaRPr lang="uk-UA" dirty="0"/>
          </a:p>
        </p:txBody>
      </p:sp>
      <p:sp>
        <p:nvSpPr>
          <p:cNvPr id="3" name="Объект 2">
            <a:extLst>
              <a:ext uri="{FF2B5EF4-FFF2-40B4-BE49-F238E27FC236}">
                <a16:creationId xmlns:a16="http://schemas.microsoft.com/office/drawing/2014/main" id="{75654BF2-C46D-4347-BC6D-31F65482A6C2}"/>
              </a:ext>
            </a:extLst>
          </p:cNvPr>
          <p:cNvSpPr>
            <a:spLocks noGrp="1"/>
          </p:cNvSpPr>
          <p:nvPr>
            <p:ph idx="1"/>
          </p:nvPr>
        </p:nvSpPr>
        <p:spPr/>
        <p:txBody>
          <a:bodyPr>
            <a:normAutofit fontScale="85000" lnSpcReduction="10000"/>
          </a:bodyPr>
          <a:lstStyle/>
          <a:p>
            <a:r>
              <a:rPr lang="uk-UA" dirty="0"/>
              <a:t> На емпіричному рівні переважає живе споглядання – чуттєве пізнання. Раціональний момент та його форми (поняття та судження) хоча й присутні, але підпорядковані чуттєвості. </a:t>
            </a:r>
          </a:p>
          <a:p>
            <a:r>
              <a:rPr lang="uk-UA" dirty="0"/>
              <a:t>Теоретичному рівню наукового пізнання властиве переважання раціонального моменту – понять, теорій, законів та інших форм, пов’язаних з діяльністю мислення. Живе споглядання при цьому не заперечується, але  стає підпорядкованим. Теоретичне пізнання відображає явища у їх внутрішніх зв’язках та закономірностях, які виявляються в результаті даних емпіричного знання. </a:t>
            </a:r>
          </a:p>
        </p:txBody>
      </p:sp>
    </p:spTree>
    <p:extLst>
      <p:ext uri="{BB962C8B-B14F-4D97-AF65-F5344CB8AC3E}">
        <p14:creationId xmlns:p14="http://schemas.microsoft.com/office/powerpoint/2010/main" val="2557526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5DA1C5-3F61-4135-B705-442F81A2302F}"/>
              </a:ext>
            </a:extLst>
          </p:cNvPr>
          <p:cNvSpPr>
            <a:spLocks noGrp="1"/>
          </p:cNvSpPr>
          <p:nvPr>
            <p:ph type="title"/>
          </p:nvPr>
        </p:nvSpPr>
        <p:spPr>
          <a:xfrm>
            <a:off x="971552" y="1316210"/>
            <a:ext cx="7200897" cy="722727"/>
          </a:xfrm>
        </p:spPr>
        <p:txBody>
          <a:bodyPr>
            <a:normAutofit fontScale="90000"/>
          </a:bodyPr>
          <a:lstStyle/>
          <a:p>
            <a:r>
              <a:rPr lang="uk-UA" dirty="0"/>
              <a:t>Внутрішня структура емпіричного та теоретичного рівнів. </a:t>
            </a:r>
          </a:p>
        </p:txBody>
      </p:sp>
      <p:sp>
        <p:nvSpPr>
          <p:cNvPr id="3" name="Объект 2">
            <a:extLst>
              <a:ext uri="{FF2B5EF4-FFF2-40B4-BE49-F238E27FC236}">
                <a16:creationId xmlns:a16="http://schemas.microsoft.com/office/drawing/2014/main" id="{4697E430-6B39-4CAB-82E6-47DD39C2A319}"/>
              </a:ext>
            </a:extLst>
          </p:cNvPr>
          <p:cNvSpPr>
            <a:spLocks noGrp="1"/>
          </p:cNvSpPr>
          <p:nvPr>
            <p:ph idx="1"/>
          </p:nvPr>
        </p:nvSpPr>
        <p:spPr>
          <a:xfrm>
            <a:off x="971551" y="2038937"/>
            <a:ext cx="7200897" cy="3502855"/>
          </a:xfrm>
        </p:spPr>
        <p:txBody>
          <a:bodyPr>
            <a:normAutofit fontScale="85000" lnSpcReduction="20000"/>
          </a:bodyPr>
          <a:lstStyle/>
          <a:p>
            <a:r>
              <a:rPr lang="uk-UA" dirty="0"/>
              <a:t>Розглянемо внутрішню структуру емпіричного рівня. Він складається з двох підрівнів: 1) безпосередні спостереження й експерименти, результатом яких є дані спостереження. 2) пізнавальні процедури, за допомогою яких здійснюється перехід від дані спостереження до емпіричних </a:t>
            </a:r>
            <a:r>
              <a:rPr lang="uk-UA" dirty="0" err="1"/>
              <a:t>залежностей</a:t>
            </a:r>
            <a:r>
              <a:rPr lang="uk-UA" dirty="0"/>
              <a:t> і фактів. </a:t>
            </a:r>
          </a:p>
          <a:p>
            <a:r>
              <a:rPr lang="uk-UA" dirty="0"/>
              <a:t>Структура теоретичного дослідження. Тут теж можна виділити два підрівні. Перший з них утворить приватні теоретичні моделі й закони, які виступають як теорії, що ставляться до досить обмеженої області явищ. Другий становлять розвинені наукові теорії, що включають приватні теоретичні закони як наслідки, виведених з фундаментальних законів теорії. </a:t>
            </a:r>
          </a:p>
        </p:txBody>
      </p:sp>
    </p:spTree>
    <p:extLst>
      <p:ext uri="{BB962C8B-B14F-4D97-AF65-F5344CB8AC3E}">
        <p14:creationId xmlns:p14="http://schemas.microsoft.com/office/powerpoint/2010/main" val="350508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D2D86-8D03-407D-95A6-0718857BDC9B}"/>
              </a:ext>
            </a:extLst>
          </p:cNvPr>
          <p:cNvSpPr>
            <a:spLocks noGrp="1"/>
          </p:cNvSpPr>
          <p:nvPr>
            <p:ph type="ctrTitle"/>
          </p:nvPr>
        </p:nvSpPr>
        <p:spPr>
          <a:xfrm>
            <a:off x="2019299" y="2260599"/>
            <a:ext cx="5111752" cy="453587"/>
          </a:xfrm>
        </p:spPr>
        <p:txBody>
          <a:bodyPr/>
          <a:lstStyle/>
          <a:p>
            <a:r>
              <a:rPr lang="uk-UA" sz="2100" b="1" dirty="0">
                <a:latin typeface="Times New Roman" panose="02020603050405020304" pitchFamily="18" charset="0"/>
                <a:cs typeface="Times New Roman" panose="02020603050405020304" pitchFamily="18" charset="0"/>
              </a:rPr>
              <a:t>Антична філософія.</a:t>
            </a:r>
            <a:br>
              <a:rPr lang="uk-UA" sz="2100" b="1" dirty="0">
                <a:latin typeface="Times New Roman" panose="02020603050405020304" pitchFamily="18" charset="0"/>
                <a:cs typeface="Times New Roman" panose="02020603050405020304" pitchFamily="18" charset="0"/>
              </a:rPr>
            </a:br>
            <a:r>
              <a:rPr lang="uk-UA" sz="2100" b="1" dirty="0">
                <a:latin typeface="Times New Roman" panose="02020603050405020304" pitchFamily="18" charset="0"/>
                <a:cs typeface="Times New Roman" panose="02020603050405020304" pitchFamily="18" charset="0"/>
              </a:rPr>
              <a:t>Основні риси:</a:t>
            </a:r>
            <a:endParaRPr lang="ru-RU" sz="21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BB1289A-707E-4A4E-8399-577393286B3D}"/>
              </a:ext>
            </a:extLst>
          </p:cNvPr>
          <p:cNvSpPr>
            <a:spLocks noGrp="1"/>
          </p:cNvSpPr>
          <p:nvPr>
            <p:ph type="subTitle" idx="1"/>
          </p:nvPr>
        </p:nvSpPr>
        <p:spPr>
          <a:xfrm>
            <a:off x="2016124" y="2714186"/>
            <a:ext cx="5111752" cy="2078501"/>
          </a:xfrm>
        </p:spPr>
        <p:txBody>
          <a:bodyPr>
            <a:normAutofit fontScale="92500" lnSpcReduction="10000"/>
          </a:bodyPr>
          <a:lstStyle/>
          <a:p>
            <a:pPr marL="342900" indent="-342900" algn="just">
              <a:buFont typeface="+mj-lt"/>
              <a:buAutoNum type="arabicPeriod"/>
            </a:pPr>
            <a:r>
              <a:rPr lang="uk-UA" sz="1800" dirty="0">
                <a:latin typeface="Times New Roman" panose="02020603050405020304" pitchFamily="18" charset="0"/>
                <a:cs typeface="Times New Roman" panose="02020603050405020304" pitchFamily="18" charset="0"/>
              </a:rPr>
              <a:t>Наявність міфологічних та епічних образів;</a:t>
            </a:r>
          </a:p>
          <a:p>
            <a:pPr marL="342900" indent="-342900" algn="just">
              <a:buFont typeface="+mj-lt"/>
              <a:buAutoNum type="arabicPeriod"/>
            </a:pPr>
            <a:r>
              <a:rPr lang="uk-UA" sz="1800" dirty="0">
                <a:latin typeface="Times New Roman" panose="02020603050405020304" pitchFamily="18" charset="0"/>
                <a:cs typeface="Times New Roman" panose="02020603050405020304" pitchFamily="18" charset="0"/>
              </a:rPr>
              <a:t>Присутність елементів антропоморфізму;</a:t>
            </a:r>
          </a:p>
          <a:p>
            <a:pPr marL="342900" indent="-342900" algn="just">
              <a:buFont typeface="+mj-lt"/>
              <a:buAutoNum type="arabicPeriod"/>
            </a:pPr>
            <a:r>
              <a:rPr lang="uk-UA" sz="1800" dirty="0">
                <a:latin typeface="Times New Roman" panose="02020603050405020304" pitchFamily="18" charset="0"/>
                <a:cs typeface="Times New Roman" panose="02020603050405020304" pitchFamily="18" charset="0"/>
              </a:rPr>
              <a:t>Наївний пантеїзм;</a:t>
            </a:r>
          </a:p>
          <a:p>
            <a:pPr marL="342900" indent="-342900" algn="just">
              <a:buFont typeface="+mj-lt"/>
              <a:buAutoNum type="arabicPeriod"/>
            </a:pPr>
            <a:r>
              <a:rPr lang="uk-UA" sz="1800" dirty="0">
                <a:latin typeface="Times New Roman" panose="02020603050405020304" pitchFamily="18" charset="0"/>
                <a:cs typeface="Times New Roman" panose="02020603050405020304" pitchFamily="18" charset="0"/>
              </a:rPr>
              <a:t>Пов’язування природніх процесів з моральною проблематикою;</a:t>
            </a:r>
          </a:p>
          <a:p>
            <a:pPr marL="342900" indent="-342900" algn="just">
              <a:buFont typeface="+mj-lt"/>
              <a:buAutoNum type="arabicPeriod"/>
            </a:pPr>
            <a:r>
              <a:rPr lang="uk-UA" sz="1800" dirty="0">
                <a:latin typeface="Times New Roman" panose="02020603050405020304" pitchFamily="18" charset="0"/>
                <a:cs typeface="Times New Roman" panose="02020603050405020304" pitchFamily="18" charset="0"/>
              </a:rPr>
              <a:t>Пошуки першопочатку всього існуючого</a:t>
            </a:r>
            <a:r>
              <a:rPr lang="ru-RU"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7762859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7B97B2-E68D-48BF-8094-449C40481A60}"/>
              </a:ext>
            </a:extLst>
          </p:cNvPr>
          <p:cNvSpPr>
            <a:spLocks noGrp="1"/>
          </p:cNvSpPr>
          <p:nvPr>
            <p:ph type="title"/>
          </p:nvPr>
        </p:nvSpPr>
        <p:spPr>
          <a:xfrm>
            <a:off x="971552" y="1258179"/>
            <a:ext cx="7200897" cy="1308296"/>
          </a:xfrm>
        </p:spPr>
        <p:txBody>
          <a:bodyPr>
            <a:normAutofit/>
          </a:bodyPr>
          <a:lstStyle/>
          <a:p>
            <a:r>
              <a:rPr lang="uk-UA" sz="2025" u="sng" dirty="0"/>
              <a:t>Структурними компонентами теоретичного пізнання є проблема, гіпотеза, теорія, які є вузловими ланками побудови й розвитку знання.</a:t>
            </a:r>
            <a:endParaRPr lang="uk-UA" u="sng" dirty="0"/>
          </a:p>
        </p:txBody>
      </p:sp>
      <p:sp>
        <p:nvSpPr>
          <p:cNvPr id="3" name="Объект 2">
            <a:extLst>
              <a:ext uri="{FF2B5EF4-FFF2-40B4-BE49-F238E27FC236}">
                <a16:creationId xmlns:a16="http://schemas.microsoft.com/office/drawing/2014/main" id="{BBF6D984-9566-4538-8006-C479BC0ABE95}"/>
              </a:ext>
            </a:extLst>
          </p:cNvPr>
          <p:cNvSpPr>
            <a:spLocks noGrp="1"/>
          </p:cNvSpPr>
          <p:nvPr>
            <p:ph idx="1"/>
          </p:nvPr>
        </p:nvSpPr>
        <p:spPr>
          <a:xfrm>
            <a:off x="971551" y="2774949"/>
            <a:ext cx="7200897" cy="2824872"/>
          </a:xfrm>
        </p:spPr>
        <p:txBody>
          <a:bodyPr>
            <a:normAutofit fontScale="85000" lnSpcReduction="10000"/>
          </a:bodyPr>
          <a:lstStyle/>
          <a:p>
            <a:r>
              <a:rPr lang="uk-UA" dirty="0"/>
              <a:t>Проблема (в пер. задача) – форма знання змістом якої є те, що не пізнане людиною, але потребує свого пізнання.</a:t>
            </a:r>
          </a:p>
          <a:p>
            <a:r>
              <a:rPr lang="uk-UA" dirty="0"/>
              <a:t>Гіпотеза (в пер. основа, припущення) – форма знання основою якого є, передбачення, сформульоване за допомогою певних фактів, але це знання є невизначеним і потребує доведення. </a:t>
            </a:r>
          </a:p>
          <a:p>
            <a:r>
              <a:rPr lang="uk-UA" dirty="0"/>
              <a:t>Теорія (в пер. спостереження, дослідження) – найрозвинутіша форма наукового знання, яка дає ціле, системне відображення законних та сутнісних </a:t>
            </a:r>
            <a:r>
              <a:rPr lang="uk-UA" dirty="0" err="1"/>
              <a:t>зв’язків</a:t>
            </a:r>
            <a:r>
              <a:rPr lang="uk-UA" dirty="0"/>
              <a:t> певної сфери діяльності. </a:t>
            </a:r>
          </a:p>
          <a:p>
            <a:endParaRPr lang="uk-UA" dirty="0"/>
          </a:p>
        </p:txBody>
      </p:sp>
    </p:spTree>
    <p:extLst>
      <p:ext uri="{BB962C8B-B14F-4D97-AF65-F5344CB8AC3E}">
        <p14:creationId xmlns:p14="http://schemas.microsoft.com/office/powerpoint/2010/main" val="180070556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97D0C6-8598-4AAE-9CF1-73450D2C3F15}"/>
              </a:ext>
            </a:extLst>
          </p:cNvPr>
          <p:cNvSpPr>
            <a:spLocks noGrp="1"/>
          </p:cNvSpPr>
          <p:nvPr>
            <p:ph type="title"/>
          </p:nvPr>
        </p:nvSpPr>
        <p:spPr>
          <a:xfrm>
            <a:off x="971552" y="1342586"/>
            <a:ext cx="7200897" cy="485336"/>
          </a:xfrm>
        </p:spPr>
        <p:txBody>
          <a:bodyPr>
            <a:normAutofit/>
          </a:bodyPr>
          <a:lstStyle/>
          <a:p>
            <a:r>
              <a:rPr lang="uk-UA" sz="2400" u="sng" dirty="0"/>
              <a:t>Методи наукового пізнання</a:t>
            </a:r>
            <a:endParaRPr lang="uk-UA" sz="2400" dirty="0"/>
          </a:p>
        </p:txBody>
      </p:sp>
      <p:sp>
        <p:nvSpPr>
          <p:cNvPr id="3" name="Объект 2">
            <a:extLst>
              <a:ext uri="{FF2B5EF4-FFF2-40B4-BE49-F238E27FC236}">
                <a16:creationId xmlns:a16="http://schemas.microsoft.com/office/drawing/2014/main" id="{7C2E8267-9973-4EF9-B1E9-9FB9C7FAD4C4}"/>
              </a:ext>
            </a:extLst>
          </p:cNvPr>
          <p:cNvSpPr>
            <a:spLocks noGrp="1"/>
          </p:cNvSpPr>
          <p:nvPr>
            <p:ph idx="1"/>
          </p:nvPr>
        </p:nvSpPr>
        <p:spPr>
          <a:xfrm>
            <a:off x="971551" y="1827922"/>
            <a:ext cx="7200897" cy="3687492"/>
          </a:xfrm>
        </p:spPr>
        <p:txBody>
          <a:bodyPr>
            <a:normAutofit fontScale="85000" lnSpcReduction="10000"/>
          </a:bodyPr>
          <a:lstStyle/>
          <a:p>
            <a:pPr marL="0" indent="0">
              <a:buNone/>
            </a:pPr>
            <a:r>
              <a:rPr lang="uk-UA" dirty="0"/>
              <a:t>Методом (в пер. Спосіб пізнання) називають послідовність, яка веде до передбачуваних результатів; сукупність правил дії (набір і послідовність певних операцій), спосіб, знаряддя, які сприяють розв’язанню теоретичних чи практичних проблем.</a:t>
            </a:r>
          </a:p>
          <a:p>
            <a:r>
              <a:rPr lang="uk-UA" dirty="0"/>
              <a:t>Науковими методами емпіричного дослідження є </a:t>
            </a:r>
            <a:r>
              <a:rPr lang="uk-UA" b="1" dirty="0"/>
              <a:t>спостереження</a:t>
            </a:r>
            <a:r>
              <a:rPr lang="uk-UA" dirty="0"/>
              <a:t> – цілеспрямоване сприйняття явищ дійсності (їх опис та вимірювання), </a:t>
            </a:r>
            <a:r>
              <a:rPr lang="uk-UA" b="1" dirty="0"/>
              <a:t>порівняння та експеримент</a:t>
            </a:r>
            <a:r>
              <a:rPr lang="uk-UA" dirty="0"/>
              <a:t>, які передбачають активне втручання в процеси.</a:t>
            </a:r>
          </a:p>
          <a:p>
            <a:r>
              <a:rPr lang="uk-UA" dirty="0"/>
              <a:t>Серед наукових методів теоретичного дослідження найпоширенішими є формалізація, аксіоматичний та гіпотетико-дедуктивний методи.</a:t>
            </a:r>
          </a:p>
          <a:p>
            <a:endParaRPr lang="uk-UA" dirty="0"/>
          </a:p>
        </p:txBody>
      </p:sp>
    </p:spTree>
    <p:extLst>
      <p:ext uri="{BB962C8B-B14F-4D97-AF65-F5344CB8AC3E}">
        <p14:creationId xmlns:p14="http://schemas.microsoft.com/office/powerpoint/2010/main" val="342384578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5A32C1F-AF4B-4681-9D47-FB2ED0F8B5DF}"/>
              </a:ext>
            </a:extLst>
          </p:cNvPr>
          <p:cNvSpPr>
            <a:spLocks noGrp="1"/>
          </p:cNvSpPr>
          <p:nvPr>
            <p:ph idx="1"/>
          </p:nvPr>
        </p:nvSpPr>
        <p:spPr>
          <a:xfrm>
            <a:off x="971551" y="1384789"/>
            <a:ext cx="7200897" cy="3879362"/>
          </a:xfrm>
        </p:spPr>
        <p:txBody>
          <a:bodyPr>
            <a:normAutofit fontScale="92500" lnSpcReduction="20000"/>
          </a:bodyPr>
          <a:lstStyle/>
          <a:p>
            <a:pPr marL="0" indent="0">
              <a:buNone/>
            </a:pPr>
            <a:r>
              <a:rPr lang="uk-UA" b="1" dirty="0"/>
              <a:t>Формалізація </a:t>
            </a:r>
            <a:r>
              <a:rPr lang="uk-UA" dirty="0"/>
              <a:t>(в пер. складний за формою)- відображення змістовного знання у формалізованій мові, яка створюється для точного вираження думок з метою запобігання можливостей неоднозначного розуміння.</a:t>
            </a:r>
          </a:p>
          <a:p>
            <a:pPr marL="0" indent="0">
              <a:buNone/>
            </a:pPr>
            <a:r>
              <a:rPr lang="uk-UA" b="1" dirty="0"/>
              <a:t>Аксіоматичний метод </a:t>
            </a:r>
            <a:r>
              <a:rPr lang="uk-UA" dirty="0"/>
              <a:t>(в пер. загальноприйняте, безперечне) – спосіб побудови наукової теорії, коли за її основу беруться аксіоми, з яких усі інші твердження виводяться логічним шляхом (доведенням). </a:t>
            </a:r>
          </a:p>
          <a:p>
            <a:pPr marL="0" indent="0">
              <a:buNone/>
            </a:pPr>
            <a:r>
              <a:rPr lang="uk-UA" b="1" dirty="0"/>
              <a:t>Гіпотетико-дедуктивний метод – </a:t>
            </a:r>
            <a:r>
              <a:rPr lang="uk-UA" dirty="0"/>
              <a:t>спосіб теоретичного дослідження, що передбачає створення системи </a:t>
            </a:r>
            <a:r>
              <a:rPr lang="uk-UA" dirty="0" err="1"/>
              <a:t>дедуктивно</a:t>
            </a:r>
            <a:r>
              <a:rPr lang="uk-UA" dirty="0"/>
              <a:t> пов’язаних між собою гіпотез, з яких виводять твердження про емпіричні факти. </a:t>
            </a:r>
          </a:p>
        </p:txBody>
      </p:sp>
    </p:spTree>
    <p:extLst>
      <p:ext uri="{BB962C8B-B14F-4D97-AF65-F5344CB8AC3E}">
        <p14:creationId xmlns:p14="http://schemas.microsoft.com/office/powerpoint/2010/main" val="320699094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2CCE723-4766-4631-8723-D5FD6F8315C9}"/>
              </a:ext>
            </a:extLst>
          </p:cNvPr>
          <p:cNvSpPr>
            <a:spLocks noGrp="1"/>
          </p:cNvSpPr>
          <p:nvPr>
            <p:ph idx="1"/>
          </p:nvPr>
        </p:nvSpPr>
        <p:spPr>
          <a:xfrm>
            <a:off x="569741" y="1595803"/>
            <a:ext cx="8029136" cy="3914336"/>
          </a:xfrm>
        </p:spPr>
        <p:txBody>
          <a:bodyPr>
            <a:normAutofit fontScale="70000" lnSpcReduction="20000"/>
          </a:bodyPr>
          <a:lstStyle/>
          <a:p>
            <a:pPr marL="0" indent="0" algn="just">
              <a:buNone/>
            </a:pPr>
            <a:r>
              <a:rPr lang="uk-UA" dirty="0"/>
              <a:t>У науковому дослідженні ще застосовують загально логічні методи та засоби дослідження: </a:t>
            </a:r>
            <a:r>
              <a:rPr lang="uk-UA" b="1" dirty="0"/>
              <a:t>аналіз</a:t>
            </a:r>
            <a:r>
              <a:rPr lang="uk-UA" dirty="0"/>
              <a:t> – реальний чи мислений поділ об’єкта на складові; </a:t>
            </a:r>
            <a:r>
              <a:rPr lang="uk-UA" b="1" dirty="0"/>
              <a:t>синтез</a:t>
            </a:r>
            <a:r>
              <a:rPr lang="uk-UA" dirty="0"/>
              <a:t> – поєднання елементів об’єкта у ціле; </a:t>
            </a:r>
            <a:r>
              <a:rPr lang="uk-UA" b="1" dirty="0"/>
              <a:t>абстрагування</a:t>
            </a:r>
            <a:r>
              <a:rPr lang="uk-UA" dirty="0"/>
              <a:t> – процес відходу від певних якостей та відносин з досліджуваного явища з одночасним виділенням подібних для дослідника властивостей; </a:t>
            </a:r>
            <a:r>
              <a:rPr lang="uk-UA" b="1" dirty="0"/>
              <a:t>ідеалізація </a:t>
            </a:r>
            <a:r>
              <a:rPr lang="uk-UA" dirty="0"/>
              <a:t>– мислитель на процедура, яка пов’язана з утворенням абстрактних та ідеалізованих об’єктів, що є принципово неможливими (ідеальний газ, абсолютно чорне тіло), ідеалізація тісно пов’язана з абстрагуванням та </a:t>
            </a:r>
            <a:r>
              <a:rPr lang="uk-UA" dirty="0" err="1"/>
              <a:t>мислительним</a:t>
            </a:r>
            <a:r>
              <a:rPr lang="uk-UA" dirty="0"/>
              <a:t> експериментом; </a:t>
            </a:r>
            <a:r>
              <a:rPr lang="uk-UA" b="1" dirty="0"/>
              <a:t>індукція</a:t>
            </a:r>
            <a:r>
              <a:rPr lang="uk-UA" dirty="0"/>
              <a:t> – це рух від одиничного до загального, від досвіду до фактів – до їх узагальнення та висновків; </a:t>
            </a:r>
            <a:r>
              <a:rPr lang="uk-UA" b="1" dirty="0"/>
              <a:t>дедукція </a:t>
            </a:r>
            <a:r>
              <a:rPr lang="uk-UA" dirty="0"/>
              <a:t>– рух від загального до одиничного; </a:t>
            </a:r>
            <a:r>
              <a:rPr lang="uk-UA" b="1" dirty="0"/>
              <a:t>аналогія</a:t>
            </a:r>
            <a:r>
              <a:rPr lang="uk-UA" dirty="0"/>
              <a:t> – встановлення подібності, відповідності певних сторін, властивостей, відношень між нетотожними об’єктами.</a:t>
            </a:r>
          </a:p>
          <a:p>
            <a:pPr marL="0" indent="0" algn="just">
              <a:buNone/>
            </a:pPr>
            <a:r>
              <a:rPr lang="uk-UA" u="sng" dirty="0"/>
              <a:t>Щодо межі між теоретичним та емпіричним пізнанням то вона умовна та рухома. емпіричні дослідження набуваючи за допомогою експериментів та спостережень усе нових і нових даних, стимулюють просування теоретичного знання. </a:t>
            </a:r>
          </a:p>
          <a:p>
            <a:pPr marL="0" indent="0">
              <a:buNone/>
            </a:pPr>
            <a:endParaRPr lang="uk-UA" dirty="0"/>
          </a:p>
        </p:txBody>
      </p:sp>
    </p:spTree>
    <p:extLst>
      <p:ext uri="{BB962C8B-B14F-4D97-AF65-F5344CB8AC3E}">
        <p14:creationId xmlns:p14="http://schemas.microsoft.com/office/powerpoint/2010/main" val="173718013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538243-A46D-4560-AD91-217BDDCA4BD6}"/>
              </a:ext>
            </a:extLst>
          </p:cNvPr>
          <p:cNvSpPr>
            <a:spLocks noGrp="1"/>
          </p:cNvSpPr>
          <p:nvPr>
            <p:ph type="title"/>
          </p:nvPr>
        </p:nvSpPr>
        <p:spPr>
          <a:xfrm>
            <a:off x="971552" y="1593850"/>
            <a:ext cx="7200897" cy="1352453"/>
          </a:xfrm>
        </p:spPr>
        <p:txBody>
          <a:bodyPr/>
          <a:lstStyle/>
          <a:p>
            <a:r>
              <a:rPr lang="uk-UA" dirty="0"/>
              <a:t>Дякую за увагу!</a:t>
            </a:r>
          </a:p>
        </p:txBody>
      </p:sp>
    </p:spTree>
    <p:extLst>
      <p:ext uri="{BB962C8B-B14F-4D97-AF65-F5344CB8AC3E}">
        <p14:creationId xmlns:p14="http://schemas.microsoft.com/office/powerpoint/2010/main" val="3905647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9621E-09DD-48DC-BB92-3428D7DA15B6}"/>
              </a:ext>
            </a:extLst>
          </p:cNvPr>
          <p:cNvSpPr>
            <a:spLocks noGrp="1"/>
          </p:cNvSpPr>
          <p:nvPr>
            <p:ph type="title"/>
          </p:nvPr>
        </p:nvSpPr>
        <p:spPr/>
        <p:txBody>
          <a:bodyPr>
            <a:normAutofit fontScale="90000"/>
          </a:bodyPr>
          <a:lstStyle/>
          <a:p>
            <a:r>
              <a:rPr lang="uk-UA" dirty="0"/>
              <a:t>Основні етапи античної філософії:</a:t>
            </a:r>
            <a:endParaRPr lang="ru-RU" dirty="0"/>
          </a:p>
        </p:txBody>
      </p:sp>
      <p:sp>
        <p:nvSpPr>
          <p:cNvPr id="3" name="Content Placeholder 2">
            <a:extLst>
              <a:ext uri="{FF2B5EF4-FFF2-40B4-BE49-F238E27FC236}">
                <a16:creationId xmlns:a16="http://schemas.microsoft.com/office/drawing/2014/main" id="{09DF693E-CB2A-4B2C-AB0D-A747E9061A15}"/>
              </a:ext>
            </a:extLst>
          </p:cNvPr>
          <p:cNvSpPr>
            <a:spLocks noGrp="1"/>
          </p:cNvSpPr>
          <p:nvPr>
            <p:ph idx="1"/>
          </p:nvPr>
        </p:nvSpPr>
        <p:spPr/>
        <p:txBody>
          <a:bodyPr>
            <a:normAutofit lnSpcReduction="10000"/>
          </a:bodyPr>
          <a:lstStyle/>
          <a:p>
            <a:pPr algn="just"/>
            <a:r>
              <a:rPr lang="uk-UA" b="1" dirty="0">
                <a:latin typeface="Times New Roman" panose="02020603050405020304" pitchFamily="18" charset="0"/>
                <a:cs typeface="Times New Roman" panose="02020603050405020304" pitchFamily="18" charset="0"/>
              </a:rPr>
              <a:t>Рання класика (</a:t>
            </a:r>
            <a:r>
              <a:rPr lang="en-US" b="1" dirty="0">
                <a:latin typeface="Times New Roman" panose="02020603050405020304" pitchFamily="18" charset="0"/>
                <a:cs typeface="Times New Roman" panose="02020603050405020304" pitchFamily="18" charset="0"/>
              </a:rPr>
              <a:t>VII –VI </a:t>
            </a:r>
            <a:r>
              <a:rPr lang="uk-UA" b="1" dirty="0">
                <a:latin typeface="Times New Roman" panose="02020603050405020304" pitchFamily="18" charset="0"/>
                <a:cs typeface="Times New Roman" panose="02020603050405020304" pitchFamily="18" charset="0"/>
              </a:rPr>
              <a:t>ст. до н.е.). </a:t>
            </a:r>
            <a:r>
              <a:rPr lang="uk-UA" dirty="0">
                <a:latin typeface="Times New Roman" panose="02020603050405020304" pitchFamily="18" charset="0"/>
                <a:cs typeface="Times New Roman" panose="02020603050405020304" pitchFamily="18" charset="0"/>
              </a:rPr>
              <a:t>У центрі уваги: проблема  фізики (природи), Космосу, Всесвіту;</a:t>
            </a:r>
          </a:p>
          <a:p>
            <a:pPr algn="just"/>
            <a:r>
              <a:rPr lang="uk-UA" b="1" dirty="0">
                <a:latin typeface="Times New Roman" panose="02020603050405020304" pitchFamily="18" charset="0"/>
                <a:cs typeface="Times New Roman" panose="02020603050405020304" pitchFamily="18" charset="0"/>
              </a:rPr>
              <a:t>Висока класика (</a:t>
            </a:r>
            <a:r>
              <a:rPr lang="en-US" b="1" dirty="0">
                <a:latin typeface="Times New Roman" panose="02020603050405020304" pitchFamily="18" charset="0"/>
                <a:cs typeface="Times New Roman" panose="02020603050405020304" pitchFamily="18" charset="0"/>
              </a:rPr>
              <a:t>V –IV </a:t>
            </a:r>
            <a:r>
              <a:rPr lang="uk-UA" b="1" dirty="0">
                <a:latin typeface="Times New Roman" panose="02020603050405020304" pitchFamily="18" charset="0"/>
                <a:cs typeface="Times New Roman" panose="02020603050405020304" pitchFamily="18" charset="0"/>
              </a:rPr>
              <a:t>ст. до н.е.). </a:t>
            </a:r>
            <a:r>
              <a:rPr lang="uk-UA" dirty="0">
                <a:latin typeface="Times New Roman" panose="02020603050405020304" pitchFamily="18" charset="0"/>
                <a:cs typeface="Times New Roman" panose="02020603050405020304" pitchFamily="18" charset="0"/>
              </a:rPr>
              <a:t>Відбувається антропологічний поворот: людина в системі інших проблем;</a:t>
            </a:r>
          </a:p>
          <a:p>
            <a:pPr algn="just"/>
            <a:r>
              <a:rPr lang="uk-UA" b="1" dirty="0">
                <a:latin typeface="Times New Roman" panose="02020603050405020304" pitchFamily="18" charset="0"/>
                <a:cs typeface="Times New Roman" panose="02020603050405020304" pitchFamily="18" charset="0"/>
              </a:rPr>
              <a:t>Пізня класика (кінець </a:t>
            </a:r>
            <a:r>
              <a:rPr lang="en-US" b="1" dirty="0">
                <a:latin typeface="Times New Roman" panose="02020603050405020304" pitchFamily="18" charset="0"/>
                <a:cs typeface="Times New Roman" panose="02020603050405020304" pitchFamily="18" charset="0"/>
              </a:rPr>
              <a:t>IV </a:t>
            </a:r>
            <a:r>
              <a:rPr lang="uk-UA" b="1" dirty="0">
                <a:latin typeface="Times New Roman" panose="02020603050405020304" pitchFamily="18" charset="0"/>
                <a:cs typeface="Times New Roman" panose="02020603050405020304" pitchFamily="18" charset="0"/>
              </a:rPr>
              <a:t>до н.е. </a:t>
            </a:r>
            <a:r>
              <a:rPr lang="en-US" b="1" dirty="0">
                <a:latin typeface="Times New Roman" panose="02020603050405020304" pitchFamily="18" charset="0"/>
                <a:cs typeface="Times New Roman" panose="02020603050405020304" pitchFamily="18" charset="0"/>
              </a:rPr>
              <a:t>–</a:t>
            </a:r>
            <a:r>
              <a:rPr lang="uk-UA" b="1" dirty="0">
                <a:latin typeface="Times New Roman" panose="02020603050405020304" pitchFamily="18" charset="0"/>
                <a:cs typeface="Times New Roman" panose="02020603050405020304" pitchFamily="18" charset="0"/>
              </a:rPr>
              <a:t> початок </a:t>
            </a:r>
            <a:r>
              <a:rPr lang="en-US" b="1" dirty="0">
                <a:latin typeface="Times New Roman" panose="02020603050405020304" pitchFamily="18" charset="0"/>
                <a:cs typeface="Times New Roman" panose="02020603050405020304" pitchFamily="18" charset="0"/>
              </a:rPr>
              <a:t>VI </a:t>
            </a:r>
            <a:r>
              <a:rPr lang="uk-UA" b="1" dirty="0">
                <a:latin typeface="Times New Roman" panose="02020603050405020304" pitchFamily="18" charset="0"/>
                <a:cs typeface="Times New Roman" panose="02020603050405020304" pitchFamily="18" charset="0"/>
              </a:rPr>
              <a:t>ст. н.е.). </a:t>
            </a:r>
            <a:r>
              <a:rPr lang="uk-UA" dirty="0">
                <a:latin typeface="Times New Roman" panose="02020603050405020304" pitchFamily="18" charset="0"/>
                <a:cs typeface="Times New Roman" panose="02020603050405020304" pitchFamily="18" charset="0"/>
              </a:rPr>
              <a:t>Осмислення та коментування ідей мислителів попереднього періоду.</a:t>
            </a:r>
            <a:endParaRPr lang="ru-RU" dirty="0">
              <a:latin typeface="Times New Roman" panose="02020603050405020304" pitchFamily="18" charset="0"/>
              <a:cs typeface="Times New Roman" panose="02020603050405020304" pitchFamily="18" charset="0"/>
            </a:endParaRPr>
          </a:p>
          <a:p>
            <a:endParaRPr lang="ru-RU" dirty="0"/>
          </a:p>
        </p:txBody>
      </p:sp>
    </p:spTree>
    <p:extLst>
      <p:ext uri="{BB962C8B-B14F-4D97-AF65-F5344CB8AC3E}">
        <p14:creationId xmlns:p14="http://schemas.microsoft.com/office/powerpoint/2010/main" val="1441591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D556D-5CA2-4986-9D81-9395C779A552}"/>
              </a:ext>
            </a:extLst>
          </p:cNvPr>
          <p:cNvSpPr>
            <a:spLocks noGrp="1"/>
          </p:cNvSpPr>
          <p:nvPr>
            <p:ph type="title"/>
          </p:nvPr>
        </p:nvSpPr>
        <p:spPr>
          <a:xfrm>
            <a:off x="971551" y="1358411"/>
            <a:ext cx="7200897" cy="611945"/>
          </a:xfrm>
        </p:spPr>
        <p:txBody>
          <a:bodyPr>
            <a:normAutofit fontScale="90000"/>
          </a:bodyPr>
          <a:lstStyle/>
          <a:p>
            <a:r>
              <a:rPr lang="uk-UA" dirty="0"/>
              <a:t>1 період рання класика або натурфілософія</a:t>
            </a:r>
            <a:endParaRPr lang="ru-RU" dirty="0"/>
          </a:p>
        </p:txBody>
      </p:sp>
      <p:sp>
        <p:nvSpPr>
          <p:cNvPr id="3" name="Content Placeholder 2">
            <a:extLst>
              <a:ext uri="{FF2B5EF4-FFF2-40B4-BE49-F238E27FC236}">
                <a16:creationId xmlns:a16="http://schemas.microsoft.com/office/drawing/2014/main" id="{9212D9C2-DAE3-4AFA-9C29-B971ECBDE0E0}"/>
              </a:ext>
            </a:extLst>
          </p:cNvPr>
          <p:cNvSpPr>
            <a:spLocks noGrp="1"/>
          </p:cNvSpPr>
          <p:nvPr>
            <p:ph idx="1"/>
          </p:nvPr>
        </p:nvSpPr>
        <p:spPr>
          <a:xfrm>
            <a:off x="971551" y="1954531"/>
            <a:ext cx="7200897" cy="3545058"/>
          </a:xfrm>
        </p:spPr>
        <p:txBody>
          <a:bodyPr>
            <a:normAutofit fontScale="85000" lnSpcReduction="20000"/>
          </a:bodyPr>
          <a:lstStyle/>
          <a:p>
            <a:pPr algn="just"/>
            <a:r>
              <a:rPr lang="uk-UA" dirty="0"/>
              <a:t>Натурфілософські ідеї</a:t>
            </a:r>
          </a:p>
          <a:p>
            <a:pPr algn="just"/>
            <a:r>
              <a:rPr lang="uk-UA" dirty="0"/>
              <a:t>Субстанціональна модель світу</a:t>
            </a:r>
          </a:p>
          <a:p>
            <a:pPr marL="0" indent="0" algn="just">
              <a:buNone/>
            </a:pPr>
            <a:r>
              <a:rPr lang="ru-RU" u="sng" dirty="0"/>
              <a:t>Мілетська школа:</a:t>
            </a:r>
          </a:p>
          <a:p>
            <a:pPr marL="0" indent="0" algn="just">
              <a:buNone/>
            </a:pPr>
            <a:r>
              <a:rPr lang="ru-RU" dirty="0"/>
              <a:t>Засновник </a:t>
            </a:r>
            <a:r>
              <a:rPr lang="ru-RU" b="1" dirty="0"/>
              <a:t>Фалес</a:t>
            </a:r>
            <a:r>
              <a:rPr lang="ru-RU" dirty="0"/>
              <a:t> – </a:t>
            </a:r>
            <a:r>
              <a:rPr lang="uk-UA" dirty="0"/>
              <a:t>першооснова всього сущого - </a:t>
            </a:r>
            <a:r>
              <a:rPr lang="uk-UA" b="1" dirty="0"/>
              <a:t>Вода</a:t>
            </a:r>
          </a:p>
          <a:p>
            <a:pPr marL="0" indent="0" algn="just">
              <a:buNone/>
            </a:pPr>
            <a:r>
              <a:rPr lang="uk-UA" dirty="0"/>
              <a:t>Послідовники:</a:t>
            </a:r>
          </a:p>
          <a:p>
            <a:pPr marL="0" indent="0" algn="just">
              <a:buNone/>
            </a:pPr>
            <a:r>
              <a:rPr lang="uk-UA" b="1" dirty="0"/>
              <a:t>Анаксімандр</a:t>
            </a:r>
            <a:r>
              <a:rPr lang="uk-UA" dirty="0"/>
              <a:t> </a:t>
            </a:r>
            <a:r>
              <a:rPr lang="ru-RU" dirty="0"/>
              <a:t>– </a:t>
            </a:r>
            <a:r>
              <a:rPr lang="uk-UA" dirty="0"/>
              <a:t>першооснова всього сущого – невизначений початок – </a:t>
            </a:r>
            <a:r>
              <a:rPr lang="uk-UA" b="1" dirty="0"/>
              <a:t>«Апейрон»</a:t>
            </a:r>
          </a:p>
          <a:p>
            <a:pPr marL="0" indent="0" algn="just">
              <a:buNone/>
            </a:pPr>
            <a:r>
              <a:rPr lang="uk-UA" b="1" dirty="0"/>
              <a:t>Анаксімен</a:t>
            </a:r>
            <a:r>
              <a:rPr lang="uk-UA" dirty="0"/>
              <a:t> </a:t>
            </a:r>
            <a:r>
              <a:rPr lang="ru-RU" dirty="0"/>
              <a:t>– </a:t>
            </a:r>
            <a:r>
              <a:rPr lang="uk-UA" dirty="0"/>
              <a:t>першооснова всього сущого – </a:t>
            </a:r>
            <a:r>
              <a:rPr lang="uk-UA" b="1" dirty="0"/>
              <a:t>Повітря</a:t>
            </a:r>
          </a:p>
          <a:p>
            <a:pPr marL="0" indent="0" algn="just">
              <a:buNone/>
            </a:pPr>
            <a:r>
              <a:rPr lang="uk-UA" dirty="0"/>
              <a:t>Основні філософські принципи </a:t>
            </a:r>
            <a:r>
              <a:rPr lang="uk-UA" dirty="0" err="1"/>
              <a:t>мілетської</a:t>
            </a:r>
            <a:r>
              <a:rPr lang="uk-UA" dirty="0"/>
              <a:t> школи були розвинуті </a:t>
            </a:r>
            <a:r>
              <a:rPr lang="uk-UA" b="1" dirty="0"/>
              <a:t>Гераклітом</a:t>
            </a:r>
            <a:r>
              <a:rPr lang="uk-UA" dirty="0"/>
              <a:t> </a:t>
            </a:r>
            <a:r>
              <a:rPr lang="uk-UA" dirty="0" err="1"/>
              <a:t>Ефеським</a:t>
            </a:r>
            <a:r>
              <a:rPr lang="uk-UA" dirty="0"/>
              <a:t> </a:t>
            </a:r>
            <a:r>
              <a:rPr lang="ru-RU" dirty="0"/>
              <a:t>– </a:t>
            </a:r>
            <a:r>
              <a:rPr lang="uk-UA" dirty="0"/>
              <a:t>першооснова всього сущого – </a:t>
            </a:r>
            <a:r>
              <a:rPr lang="uk-UA" b="1" dirty="0"/>
              <a:t>Вогонь</a:t>
            </a:r>
            <a:endParaRPr lang="ru-RU" b="1" dirty="0"/>
          </a:p>
        </p:txBody>
      </p:sp>
    </p:spTree>
    <p:extLst>
      <p:ext uri="{BB962C8B-B14F-4D97-AF65-F5344CB8AC3E}">
        <p14:creationId xmlns:p14="http://schemas.microsoft.com/office/powerpoint/2010/main" val="367475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DF5F-8B4B-47AA-A3E0-3C66E0C4CF5B}"/>
              </a:ext>
            </a:extLst>
          </p:cNvPr>
          <p:cNvSpPr>
            <a:spLocks noGrp="1"/>
          </p:cNvSpPr>
          <p:nvPr>
            <p:ph type="title"/>
          </p:nvPr>
        </p:nvSpPr>
        <p:spPr>
          <a:xfrm>
            <a:off x="971552" y="1593850"/>
            <a:ext cx="7200897" cy="540044"/>
          </a:xfrm>
        </p:spPr>
        <p:txBody>
          <a:bodyPr>
            <a:normAutofit fontScale="90000"/>
          </a:bodyPr>
          <a:lstStyle/>
          <a:p>
            <a:r>
              <a:rPr lang="uk-UA" dirty="0"/>
              <a:t>Школа піфагорійців</a:t>
            </a:r>
            <a:endParaRPr lang="ru-RU" dirty="0"/>
          </a:p>
        </p:txBody>
      </p:sp>
      <p:sp>
        <p:nvSpPr>
          <p:cNvPr id="3" name="Content Placeholder 2">
            <a:extLst>
              <a:ext uri="{FF2B5EF4-FFF2-40B4-BE49-F238E27FC236}">
                <a16:creationId xmlns:a16="http://schemas.microsoft.com/office/drawing/2014/main" id="{62DA5BAC-9695-4843-9449-B9F3FC433931}"/>
              </a:ext>
            </a:extLst>
          </p:cNvPr>
          <p:cNvSpPr>
            <a:spLocks noGrp="1"/>
          </p:cNvSpPr>
          <p:nvPr>
            <p:ph idx="1"/>
          </p:nvPr>
        </p:nvSpPr>
        <p:spPr>
          <a:xfrm>
            <a:off x="971551" y="2323807"/>
            <a:ext cx="7200897" cy="2940344"/>
          </a:xfrm>
        </p:spPr>
        <p:txBody>
          <a:bodyPr>
            <a:normAutofit fontScale="85000" lnSpcReduction="20000"/>
          </a:bodyPr>
          <a:lstStyle/>
          <a:p>
            <a:pPr marL="0" indent="0" algn="just">
              <a:buNone/>
            </a:pPr>
            <a:r>
              <a:rPr lang="uk-UA" dirty="0"/>
              <a:t>Засновником був Піфагор, першоосновою світу вважав кількісне відношення – </a:t>
            </a:r>
            <a:r>
              <a:rPr lang="uk-UA" b="1" dirty="0"/>
              <a:t>Число. </a:t>
            </a:r>
          </a:p>
          <a:p>
            <a:pPr marL="0" indent="0" algn="just">
              <a:buNone/>
            </a:pPr>
            <a:r>
              <a:rPr lang="en-US" dirty="0"/>
              <a:t>I</a:t>
            </a:r>
            <a:r>
              <a:rPr lang="uk-UA" dirty="0"/>
              <a:t>-ця – основа всього;</a:t>
            </a:r>
          </a:p>
          <a:p>
            <a:pPr marL="0" indent="0" algn="just">
              <a:buNone/>
            </a:pPr>
            <a:r>
              <a:rPr lang="en-US" dirty="0"/>
              <a:t>II</a:t>
            </a:r>
            <a:r>
              <a:rPr lang="uk-UA" dirty="0"/>
              <a:t>-ка – створює лінії;</a:t>
            </a:r>
          </a:p>
          <a:p>
            <a:pPr marL="0" indent="0" algn="just">
              <a:buNone/>
            </a:pPr>
            <a:r>
              <a:rPr lang="en-US" dirty="0"/>
              <a:t>III</a:t>
            </a:r>
            <a:r>
              <a:rPr lang="uk-UA" dirty="0"/>
              <a:t>-ка – створює поверхні;</a:t>
            </a:r>
          </a:p>
          <a:p>
            <a:pPr marL="0" indent="0" algn="just">
              <a:buNone/>
            </a:pPr>
            <a:r>
              <a:rPr lang="en-US" dirty="0"/>
              <a:t>IV</a:t>
            </a:r>
            <a:r>
              <a:rPr lang="uk-UA" dirty="0"/>
              <a:t>-ка – створює тіла.</a:t>
            </a:r>
          </a:p>
          <a:p>
            <a:pPr marL="0" indent="0" algn="just">
              <a:buNone/>
            </a:pPr>
            <a:r>
              <a:rPr lang="uk-UA" dirty="0"/>
              <a:t>Священною декадою є число 10 ,бо це подоба Всесвіту з 10 небесними сферами і світилами.</a:t>
            </a:r>
            <a:endParaRPr lang="ru-RU" dirty="0"/>
          </a:p>
        </p:txBody>
      </p:sp>
    </p:spTree>
    <p:extLst>
      <p:ext uri="{BB962C8B-B14F-4D97-AF65-F5344CB8AC3E}">
        <p14:creationId xmlns:p14="http://schemas.microsoft.com/office/powerpoint/2010/main" val="4103021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50C1E-2442-42B2-8BB8-341D9AE8C301}"/>
              </a:ext>
            </a:extLst>
          </p:cNvPr>
          <p:cNvSpPr>
            <a:spLocks noGrp="1"/>
          </p:cNvSpPr>
          <p:nvPr>
            <p:ph type="title"/>
          </p:nvPr>
        </p:nvSpPr>
        <p:spPr>
          <a:xfrm>
            <a:off x="971552" y="1353137"/>
            <a:ext cx="7200897" cy="728003"/>
          </a:xfrm>
        </p:spPr>
        <p:txBody>
          <a:bodyPr>
            <a:normAutofit fontScale="90000"/>
          </a:bodyPr>
          <a:lstStyle/>
          <a:p>
            <a:r>
              <a:rPr lang="uk-UA" sz="3000" dirty="0"/>
              <a:t>Елейська школа.</a:t>
            </a:r>
            <a:br>
              <a:rPr lang="uk-UA" dirty="0"/>
            </a:br>
            <a:r>
              <a:rPr lang="en-US" sz="1800" dirty="0">
                <a:latin typeface="Times New Roman" panose="02020603050405020304" pitchFamily="18" charset="0"/>
                <a:cs typeface="Times New Roman" panose="02020603050405020304" pitchFamily="18" charset="0"/>
              </a:rPr>
              <a:t>VI</a:t>
            </a:r>
            <a:r>
              <a:rPr lang="uk-UA" sz="1800" dirty="0">
                <a:latin typeface="Times New Roman" panose="02020603050405020304" pitchFamily="18" charset="0"/>
                <a:cs typeface="Times New Roman" panose="02020603050405020304" pitchFamily="18" charset="0"/>
              </a:rPr>
              <a:t> ст. до н.е.</a:t>
            </a:r>
            <a:endParaRPr lang="ru-RU" dirty="0"/>
          </a:p>
        </p:txBody>
      </p:sp>
      <p:sp>
        <p:nvSpPr>
          <p:cNvPr id="3" name="Content Placeholder 2">
            <a:extLst>
              <a:ext uri="{FF2B5EF4-FFF2-40B4-BE49-F238E27FC236}">
                <a16:creationId xmlns:a16="http://schemas.microsoft.com/office/drawing/2014/main" id="{FD551612-29C6-4CE8-99E6-343A5171B874}"/>
              </a:ext>
            </a:extLst>
          </p:cNvPr>
          <p:cNvSpPr>
            <a:spLocks noGrp="1"/>
          </p:cNvSpPr>
          <p:nvPr>
            <p:ph idx="1"/>
          </p:nvPr>
        </p:nvSpPr>
        <p:spPr>
          <a:xfrm>
            <a:off x="971551" y="1996733"/>
            <a:ext cx="7200897" cy="3407898"/>
          </a:xfrm>
        </p:spPr>
        <p:txBody>
          <a:bodyPr>
            <a:normAutofit fontScale="85000" lnSpcReduction="20000"/>
          </a:bodyPr>
          <a:lstStyle/>
          <a:p>
            <a:pPr marL="0" indent="0" algn="just">
              <a:buNone/>
            </a:pPr>
            <a:r>
              <a:rPr lang="uk-UA" dirty="0"/>
              <a:t>Основа світу – Буття.</a:t>
            </a:r>
          </a:p>
          <a:p>
            <a:pPr marL="0" indent="0" algn="just">
              <a:buNone/>
            </a:pPr>
            <a:r>
              <a:rPr lang="uk-UA" b="1" dirty="0"/>
              <a:t>Парменід </a:t>
            </a:r>
            <a:r>
              <a:rPr lang="uk-UA" dirty="0"/>
              <a:t>ділив світ на: істинний (буття – вічне, незмінне) та неістинний (світ конкретних речей).</a:t>
            </a:r>
          </a:p>
          <a:p>
            <a:pPr marL="0" indent="0" algn="just">
              <a:buNone/>
            </a:pPr>
            <a:r>
              <a:rPr lang="ru-RU" b="1" dirty="0"/>
              <a:t>Зенон </a:t>
            </a:r>
            <a:r>
              <a:rPr lang="uk-UA" dirty="0"/>
              <a:t>ділить пізнання на: раціональне (істинне пізнання) і чуттєве (обмежене, суперечливе). Творець логічних ускладнень (відомі як апорії Зенона).</a:t>
            </a:r>
          </a:p>
          <a:p>
            <a:pPr marL="0" indent="0" algn="just">
              <a:buNone/>
            </a:pPr>
            <a:r>
              <a:rPr lang="uk-UA" dirty="0"/>
              <a:t>Послідовником був </a:t>
            </a:r>
            <a:r>
              <a:rPr lang="uk-UA" b="1" dirty="0"/>
              <a:t>Емпедокл,</a:t>
            </a:r>
            <a:r>
              <a:rPr lang="uk-UA" dirty="0"/>
              <a:t> який заснував </a:t>
            </a:r>
            <a:r>
              <a:rPr lang="uk-UA" b="1" dirty="0"/>
              <a:t>школу еволюціонізму</a:t>
            </a:r>
            <a:r>
              <a:rPr lang="uk-UA" dirty="0"/>
              <a:t>, приймає за першооснову світу всі 4 стихії: землю, воду, повітря та вогонь.</a:t>
            </a:r>
          </a:p>
          <a:p>
            <a:pPr marL="0" indent="0" algn="just">
              <a:buNone/>
            </a:pPr>
            <a:r>
              <a:rPr lang="uk-UA" dirty="0"/>
              <a:t>Після школи еволюціонізму виникає </a:t>
            </a:r>
            <a:r>
              <a:rPr lang="uk-UA" b="1" dirty="0"/>
              <a:t>школа ноології </a:t>
            </a:r>
            <a:r>
              <a:rPr lang="uk-UA" dirty="0"/>
              <a:t>або концепція всесвітнього розуму </a:t>
            </a:r>
            <a:r>
              <a:rPr lang="uk-UA" b="1" dirty="0"/>
              <a:t>Анаксагора.</a:t>
            </a:r>
            <a:endParaRPr lang="uk-UA" dirty="0"/>
          </a:p>
        </p:txBody>
      </p:sp>
    </p:spTree>
    <p:extLst>
      <p:ext uri="{BB962C8B-B14F-4D97-AF65-F5344CB8AC3E}">
        <p14:creationId xmlns:p14="http://schemas.microsoft.com/office/powerpoint/2010/main" val="4283670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09957-60B8-45D6-9FE0-2297FE2B8D49}"/>
              </a:ext>
            </a:extLst>
          </p:cNvPr>
          <p:cNvSpPr>
            <a:spLocks noGrp="1"/>
          </p:cNvSpPr>
          <p:nvPr>
            <p:ph type="title"/>
          </p:nvPr>
        </p:nvSpPr>
        <p:spPr/>
        <p:txBody>
          <a:bodyPr>
            <a:normAutofit/>
          </a:bodyPr>
          <a:lstStyle/>
          <a:p>
            <a:r>
              <a:rPr lang="uk-UA" dirty="0"/>
              <a:t>Школа атомізму</a:t>
            </a:r>
            <a:br>
              <a:rPr lang="uk-UA" dirty="0"/>
            </a:br>
            <a:r>
              <a:rPr lang="uk-UA" sz="1800" dirty="0">
                <a:latin typeface="Times New Roman" panose="02020603050405020304" pitchFamily="18" charset="0"/>
                <a:cs typeface="Times New Roman" panose="02020603050405020304" pitchFamily="18" charset="0"/>
              </a:rPr>
              <a:t>Визнають буття – Атоми, небуття - пустоту</a:t>
            </a:r>
            <a:endParaRPr lang="ru-RU" dirty="0"/>
          </a:p>
        </p:txBody>
      </p:sp>
      <p:sp>
        <p:nvSpPr>
          <p:cNvPr id="3" name="Content Placeholder 2">
            <a:extLst>
              <a:ext uri="{FF2B5EF4-FFF2-40B4-BE49-F238E27FC236}">
                <a16:creationId xmlns:a16="http://schemas.microsoft.com/office/drawing/2014/main" id="{9AF50936-79A3-4F88-BFE3-4BB4E37F63E2}"/>
              </a:ext>
            </a:extLst>
          </p:cNvPr>
          <p:cNvSpPr>
            <a:spLocks noGrp="1"/>
          </p:cNvSpPr>
          <p:nvPr>
            <p:ph idx="1"/>
          </p:nvPr>
        </p:nvSpPr>
        <p:spPr/>
        <p:txBody>
          <a:bodyPr/>
          <a:lstStyle/>
          <a:p>
            <a:pPr algn="just"/>
            <a:r>
              <a:rPr lang="uk-UA" dirty="0"/>
              <a:t>Левкіпп </a:t>
            </a:r>
          </a:p>
          <a:p>
            <a:pPr algn="just"/>
            <a:r>
              <a:rPr lang="uk-UA" dirty="0"/>
              <a:t>Демокріт:</a:t>
            </a:r>
          </a:p>
          <a:p>
            <a:pPr algn="just">
              <a:buFontTx/>
              <a:buChar char="-"/>
            </a:pPr>
            <a:r>
              <a:rPr lang="uk-UA" dirty="0"/>
              <a:t>«темний шлях пізнання» – за допомогою чуттів – зір, слух, нюх, смак, дотик;</a:t>
            </a:r>
          </a:p>
          <a:p>
            <a:pPr algn="just">
              <a:buFontTx/>
              <a:buChar char="-"/>
            </a:pPr>
            <a:r>
              <a:rPr lang="uk-UA" dirty="0"/>
              <a:t>«світлий шлях пізнання» - за допомогою мислення.</a:t>
            </a:r>
            <a:endParaRPr lang="ru-RU" dirty="0"/>
          </a:p>
        </p:txBody>
      </p:sp>
    </p:spTree>
    <p:extLst>
      <p:ext uri="{BB962C8B-B14F-4D97-AF65-F5344CB8AC3E}">
        <p14:creationId xmlns:p14="http://schemas.microsoft.com/office/powerpoint/2010/main" val="40894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037F5-CF07-47CB-9AA0-057FDCDEC3EC}"/>
              </a:ext>
            </a:extLst>
          </p:cNvPr>
          <p:cNvSpPr>
            <a:spLocks noGrp="1"/>
          </p:cNvSpPr>
          <p:nvPr>
            <p:ph type="title"/>
          </p:nvPr>
        </p:nvSpPr>
        <p:spPr>
          <a:xfrm>
            <a:off x="628650" y="1152672"/>
            <a:ext cx="7886700" cy="1941341"/>
          </a:xfrm>
        </p:spPr>
        <p:txBody>
          <a:bodyPr>
            <a:normAutofit/>
          </a:bodyPr>
          <a:lstStyle/>
          <a:p>
            <a:r>
              <a:rPr lang="uk-UA" sz="2100" b="1" dirty="0"/>
              <a:t>Світогляд </a:t>
            </a:r>
            <a:r>
              <a:rPr lang="uk-UA" sz="2100" dirty="0"/>
              <a:t>може бути буденно-практичним і теоретичним, повсякденним і науковим, індивідуальним і суспільним</a:t>
            </a:r>
            <a:r>
              <a:rPr lang="en-US" sz="2100" dirty="0"/>
              <a:t>,</a:t>
            </a:r>
            <a:r>
              <a:rPr lang="uk-UA" sz="2100" dirty="0"/>
              <a:t> прогресивним і радикальним.</a:t>
            </a:r>
            <a:br>
              <a:rPr lang="uk-UA" sz="2100" dirty="0"/>
            </a:br>
            <a:br>
              <a:rPr lang="uk-UA" sz="2100" dirty="0"/>
            </a:br>
            <a:r>
              <a:rPr lang="uk-UA" sz="2100" b="1" dirty="0"/>
              <a:t>Елементи структури світогляду:</a:t>
            </a:r>
            <a:endParaRPr lang="ru-RU" sz="2100" b="1" dirty="0"/>
          </a:p>
        </p:txBody>
      </p:sp>
      <p:sp>
        <p:nvSpPr>
          <p:cNvPr id="3" name="Content Placeholder 2">
            <a:extLst>
              <a:ext uri="{FF2B5EF4-FFF2-40B4-BE49-F238E27FC236}">
                <a16:creationId xmlns:a16="http://schemas.microsoft.com/office/drawing/2014/main" id="{4FA34159-E4FB-48C2-B75E-72F3EF3E24D4}"/>
              </a:ext>
            </a:extLst>
          </p:cNvPr>
          <p:cNvSpPr>
            <a:spLocks noGrp="1"/>
          </p:cNvSpPr>
          <p:nvPr>
            <p:ph idx="1"/>
          </p:nvPr>
        </p:nvSpPr>
        <p:spPr>
          <a:xfrm>
            <a:off x="628650" y="2997153"/>
            <a:ext cx="7886700" cy="3003598"/>
          </a:xfrm>
        </p:spPr>
        <p:txBody>
          <a:bodyPr>
            <a:normAutofit fontScale="92500" lnSpcReduction="10000"/>
          </a:bodyPr>
          <a:lstStyle/>
          <a:p>
            <a:r>
              <a:rPr lang="uk-UA" dirty="0"/>
              <a:t>Світовідчування</a:t>
            </a:r>
          </a:p>
          <a:p>
            <a:r>
              <a:rPr lang="uk-UA" dirty="0"/>
              <a:t>Світосприймання</a:t>
            </a:r>
          </a:p>
          <a:p>
            <a:r>
              <a:rPr lang="uk-UA" dirty="0"/>
              <a:t>Світоуявлення</a:t>
            </a:r>
          </a:p>
          <a:p>
            <a:r>
              <a:rPr lang="uk-UA" dirty="0"/>
              <a:t>Світорозуміння</a:t>
            </a:r>
          </a:p>
          <a:p>
            <a:r>
              <a:rPr lang="uk-UA" dirty="0"/>
              <a:t>Світовідношення</a:t>
            </a:r>
          </a:p>
          <a:p>
            <a:pPr marL="0" indent="0">
              <a:buNone/>
            </a:pPr>
            <a:r>
              <a:rPr lang="uk-UA" dirty="0"/>
              <a:t>Світогляд – це система людських знань про світ, місце в ньому людини, її ставлення до світу.</a:t>
            </a:r>
          </a:p>
          <a:p>
            <a:endParaRPr lang="ru-RU" dirty="0"/>
          </a:p>
        </p:txBody>
      </p:sp>
    </p:spTree>
    <p:extLst>
      <p:ext uri="{BB962C8B-B14F-4D97-AF65-F5344CB8AC3E}">
        <p14:creationId xmlns:p14="http://schemas.microsoft.com/office/powerpoint/2010/main" val="2686635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0C7EF-61AF-4493-8238-6D02989DD6C6}"/>
              </a:ext>
            </a:extLst>
          </p:cNvPr>
          <p:cNvSpPr>
            <a:spLocks noGrp="1"/>
          </p:cNvSpPr>
          <p:nvPr>
            <p:ph type="title"/>
          </p:nvPr>
        </p:nvSpPr>
        <p:spPr>
          <a:xfrm>
            <a:off x="971552" y="1593850"/>
            <a:ext cx="7200897" cy="371232"/>
          </a:xfrm>
        </p:spPr>
        <p:txBody>
          <a:bodyPr>
            <a:normAutofit fontScale="90000"/>
          </a:bodyPr>
          <a:lstStyle/>
          <a:p>
            <a:r>
              <a:rPr lang="uk-UA" dirty="0"/>
              <a:t>2 період висока класика</a:t>
            </a:r>
            <a:endParaRPr lang="ru-RU" dirty="0"/>
          </a:p>
        </p:txBody>
      </p:sp>
      <p:sp>
        <p:nvSpPr>
          <p:cNvPr id="3" name="Content Placeholder 2">
            <a:extLst>
              <a:ext uri="{FF2B5EF4-FFF2-40B4-BE49-F238E27FC236}">
                <a16:creationId xmlns:a16="http://schemas.microsoft.com/office/drawing/2014/main" id="{821B89AF-5093-4DD7-9D33-EBDFB05BB6AC}"/>
              </a:ext>
            </a:extLst>
          </p:cNvPr>
          <p:cNvSpPr>
            <a:spLocks noGrp="1"/>
          </p:cNvSpPr>
          <p:nvPr>
            <p:ph idx="1"/>
          </p:nvPr>
        </p:nvSpPr>
        <p:spPr>
          <a:xfrm>
            <a:off x="580293" y="2271053"/>
            <a:ext cx="7997483" cy="3260188"/>
          </a:xfrm>
        </p:spPr>
        <p:txBody>
          <a:bodyPr>
            <a:normAutofit fontScale="85000" lnSpcReduction="20000"/>
          </a:bodyPr>
          <a:lstStyle/>
          <a:p>
            <a:pPr marL="0" indent="0" algn="just">
              <a:buNone/>
            </a:pPr>
            <a:r>
              <a:rPr lang="uk-UA" b="1" dirty="0"/>
              <a:t>Софісти:</a:t>
            </a:r>
          </a:p>
          <a:p>
            <a:pPr algn="just">
              <a:buFontTx/>
              <a:buChar char="-"/>
            </a:pPr>
            <a:r>
              <a:rPr lang="uk-UA" dirty="0"/>
              <a:t>Протагор – «Людина – міра всіх речей»</a:t>
            </a:r>
          </a:p>
          <a:p>
            <a:pPr algn="just">
              <a:buFontTx/>
              <a:buChar char="-"/>
            </a:pPr>
            <a:r>
              <a:rPr lang="uk-UA" dirty="0"/>
              <a:t>Горгій</a:t>
            </a:r>
          </a:p>
          <a:p>
            <a:pPr marL="0" indent="0" algn="just">
              <a:buNone/>
            </a:pPr>
            <a:r>
              <a:rPr lang="uk-UA" dirty="0"/>
              <a:t>Критикував софістів </a:t>
            </a:r>
            <a:r>
              <a:rPr lang="uk-UA" b="1" dirty="0"/>
              <a:t>Сократ</a:t>
            </a:r>
            <a:r>
              <a:rPr lang="uk-UA" dirty="0"/>
              <a:t>, за те що вони «навчають мудрості за платню».</a:t>
            </a:r>
          </a:p>
          <a:p>
            <a:pPr marL="0" indent="0" algn="just">
              <a:buNone/>
            </a:pPr>
            <a:r>
              <a:rPr lang="uk-UA" dirty="0"/>
              <a:t>Ключова фраза «Я знаю, що нічого не знаю» - є поясненням необхідності глибшого пізнання самого себе (будова світу, фізична природа речей непізнавані, пізнати можна тільки самих себе). </a:t>
            </a:r>
          </a:p>
          <a:p>
            <a:pPr marL="0" indent="0" algn="just">
              <a:buNone/>
            </a:pPr>
            <a:r>
              <a:rPr lang="uk-UA" dirty="0"/>
              <a:t>Сформував філософський – діалектику – виявлення суперечностей у твердженнях опонента шляхом постановки правильних питань.</a:t>
            </a:r>
          </a:p>
        </p:txBody>
      </p:sp>
    </p:spTree>
    <p:extLst>
      <p:ext uri="{BB962C8B-B14F-4D97-AF65-F5344CB8AC3E}">
        <p14:creationId xmlns:p14="http://schemas.microsoft.com/office/powerpoint/2010/main" val="3389396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308CF-2E85-4BF8-82C9-C43D8B8EEC5C}"/>
              </a:ext>
            </a:extLst>
          </p:cNvPr>
          <p:cNvSpPr>
            <a:spLocks noGrp="1"/>
          </p:cNvSpPr>
          <p:nvPr>
            <p:ph type="title"/>
          </p:nvPr>
        </p:nvSpPr>
        <p:spPr>
          <a:xfrm>
            <a:off x="971552" y="1593849"/>
            <a:ext cx="7200897" cy="329029"/>
          </a:xfrm>
        </p:spPr>
        <p:txBody>
          <a:bodyPr>
            <a:normAutofit fontScale="90000"/>
          </a:bodyPr>
          <a:lstStyle/>
          <a:p>
            <a:r>
              <a:rPr lang="uk-UA" b="1" dirty="0"/>
              <a:t>Платон</a:t>
            </a:r>
            <a:br>
              <a:rPr lang="uk-UA" dirty="0"/>
            </a:br>
            <a:r>
              <a:rPr lang="uk-UA" sz="2325" dirty="0"/>
              <a:t>(був учнем Сократа)</a:t>
            </a:r>
            <a:endParaRPr lang="ru-RU" dirty="0"/>
          </a:p>
        </p:txBody>
      </p:sp>
      <p:sp>
        <p:nvSpPr>
          <p:cNvPr id="3" name="Content Placeholder 2">
            <a:extLst>
              <a:ext uri="{FF2B5EF4-FFF2-40B4-BE49-F238E27FC236}">
                <a16:creationId xmlns:a16="http://schemas.microsoft.com/office/drawing/2014/main" id="{D2C475B5-73A8-40C3-8842-3CAF354D3394}"/>
              </a:ext>
            </a:extLst>
          </p:cNvPr>
          <p:cNvSpPr>
            <a:spLocks noGrp="1"/>
          </p:cNvSpPr>
          <p:nvPr>
            <p:ph idx="1"/>
          </p:nvPr>
        </p:nvSpPr>
        <p:spPr>
          <a:xfrm>
            <a:off x="971551" y="2281603"/>
            <a:ext cx="7200897" cy="3207434"/>
          </a:xfrm>
        </p:spPr>
        <p:txBody>
          <a:bodyPr>
            <a:normAutofit fontScale="70000" lnSpcReduction="20000"/>
          </a:bodyPr>
          <a:lstStyle/>
          <a:p>
            <a:pPr algn="just"/>
            <a:r>
              <a:rPr lang="uk-UA" dirty="0"/>
              <a:t>Засновник філософської школи – Академія;</a:t>
            </a:r>
          </a:p>
          <a:p>
            <a:pPr algn="just"/>
            <a:r>
              <a:rPr lang="uk-UA" dirty="0"/>
              <a:t>Перший найвідоміший філософ чиї роботи збереглись до сьогодні, писав їх у формі діалогу: «Апології Сократа», «Банкет», «Держава», «Федр» та ін;</a:t>
            </a:r>
          </a:p>
          <a:p>
            <a:pPr algn="just"/>
            <a:r>
              <a:rPr lang="uk-UA" dirty="0"/>
              <a:t>Основні ідеї: натурфілософія, вчення про Космос, теорія пізнання та діалектика, проблеми людини і суспільства, вчення про ідеї (нематеріальні сутності речей), творець об’єктивного ідеалізму, вперше створює концепцію досконалої (ідеальної) держави.</a:t>
            </a:r>
          </a:p>
          <a:p>
            <a:pPr algn="just"/>
            <a:r>
              <a:rPr lang="uk-UA" dirty="0"/>
              <a:t>Знання: достовірні апріорні знання дані людині Богом; близькі до достовірного знання – це знання чисел і засновані на числах науки; недостовірні знання – емпіричні, тобто отримані на основі відчуттів.</a:t>
            </a:r>
          </a:p>
          <a:p>
            <a:endParaRPr lang="ru-RU" dirty="0"/>
          </a:p>
        </p:txBody>
      </p:sp>
    </p:spTree>
    <p:extLst>
      <p:ext uri="{BB962C8B-B14F-4D97-AF65-F5344CB8AC3E}">
        <p14:creationId xmlns:p14="http://schemas.microsoft.com/office/powerpoint/2010/main" val="2432083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91FC9-4E52-4EA7-84FE-DCD3EA1B4F55}"/>
              </a:ext>
            </a:extLst>
          </p:cNvPr>
          <p:cNvSpPr>
            <a:spLocks noGrp="1"/>
          </p:cNvSpPr>
          <p:nvPr>
            <p:ph type="title"/>
          </p:nvPr>
        </p:nvSpPr>
        <p:spPr/>
        <p:txBody>
          <a:bodyPr>
            <a:normAutofit/>
          </a:bodyPr>
          <a:lstStyle/>
          <a:p>
            <a:r>
              <a:rPr lang="uk-UA" b="1" dirty="0"/>
              <a:t>Аристотель</a:t>
            </a:r>
            <a:br>
              <a:rPr lang="uk-UA" dirty="0"/>
            </a:br>
            <a:r>
              <a:rPr lang="uk-UA" sz="2025" dirty="0"/>
              <a:t>(учень Платона)</a:t>
            </a:r>
            <a:endParaRPr lang="ru-RU" sz="2025" dirty="0"/>
          </a:p>
        </p:txBody>
      </p:sp>
      <p:sp>
        <p:nvSpPr>
          <p:cNvPr id="3" name="Content Placeholder 2">
            <a:extLst>
              <a:ext uri="{FF2B5EF4-FFF2-40B4-BE49-F238E27FC236}">
                <a16:creationId xmlns:a16="http://schemas.microsoft.com/office/drawing/2014/main" id="{6FF97DA5-0236-4EAD-9FF4-4962DE062A74}"/>
              </a:ext>
            </a:extLst>
          </p:cNvPr>
          <p:cNvSpPr>
            <a:spLocks noGrp="1"/>
          </p:cNvSpPr>
          <p:nvPr>
            <p:ph idx="1"/>
          </p:nvPr>
        </p:nvSpPr>
        <p:spPr/>
        <p:txBody>
          <a:bodyPr>
            <a:normAutofit lnSpcReduction="10000"/>
          </a:bodyPr>
          <a:lstStyle/>
          <a:p>
            <a:pPr algn="just"/>
            <a:r>
              <a:rPr lang="uk-UA" dirty="0"/>
              <a:t>Твори: «Метафізика», «Органон», «Про душу», «Політика», «Економіка»..</a:t>
            </a:r>
          </a:p>
          <a:p>
            <a:pPr algn="just"/>
            <a:r>
              <a:rPr lang="uk-UA" dirty="0"/>
              <a:t>Займається тлумаченням предмету філософії, був першим критиком теорії ідей Платона («Платон мені друг, але істина дорожча»), з’ясування явищ сприйняття і пам’яті людини, дослідження душі людини, критикував скептицизм і стверджував пізнаваність світу, чуттєве і раціональне пізнання</a:t>
            </a:r>
          </a:p>
          <a:p>
            <a:pPr algn="just"/>
            <a:r>
              <a:rPr lang="uk-UA" dirty="0"/>
              <a:t>Був учителем Олександра Македонського</a:t>
            </a:r>
            <a:endParaRPr lang="ru-RU" dirty="0"/>
          </a:p>
        </p:txBody>
      </p:sp>
    </p:spTree>
    <p:extLst>
      <p:ext uri="{BB962C8B-B14F-4D97-AF65-F5344CB8AC3E}">
        <p14:creationId xmlns:p14="http://schemas.microsoft.com/office/powerpoint/2010/main" val="588635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2DADB-F5F2-466F-AD4E-5C7F34243FBE}"/>
              </a:ext>
            </a:extLst>
          </p:cNvPr>
          <p:cNvSpPr>
            <a:spLocks noGrp="1"/>
          </p:cNvSpPr>
          <p:nvPr>
            <p:ph type="title"/>
          </p:nvPr>
        </p:nvSpPr>
        <p:spPr>
          <a:xfrm>
            <a:off x="971552" y="1395340"/>
            <a:ext cx="7200897" cy="443132"/>
          </a:xfrm>
        </p:spPr>
        <p:txBody>
          <a:bodyPr>
            <a:normAutofit fontScale="90000"/>
          </a:bodyPr>
          <a:lstStyle/>
          <a:p>
            <a:r>
              <a:rPr lang="uk-UA" dirty="0"/>
              <a:t>3 період пізня класика</a:t>
            </a:r>
            <a:endParaRPr lang="ru-RU" dirty="0"/>
          </a:p>
        </p:txBody>
      </p:sp>
      <p:sp>
        <p:nvSpPr>
          <p:cNvPr id="3" name="Content Placeholder 2">
            <a:extLst>
              <a:ext uri="{FF2B5EF4-FFF2-40B4-BE49-F238E27FC236}">
                <a16:creationId xmlns:a16="http://schemas.microsoft.com/office/drawing/2014/main" id="{8F8003F0-CFC9-4213-8CF3-477D768D0B6E}"/>
              </a:ext>
            </a:extLst>
          </p:cNvPr>
          <p:cNvSpPr>
            <a:spLocks noGrp="1"/>
          </p:cNvSpPr>
          <p:nvPr>
            <p:ph idx="1"/>
          </p:nvPr>
        </p:nvSpPr>
        <p:spPr>
          <a:xfrm>
            <a:off x="971551" y="2017834"/>
            <a:ext cx="7200897" cy="3534508"/>
          </a:xfrm>
        </p:spPr>
        <p:txBody>
          <a:bodyPr>
            <a:normAutofit fontScale="77500" lnSpcReduction="20000"/>
          </a:bodyPr>
          <a:lstStyle/>
          <a:p>
            <a:pPr algn="just"/>
            <a:r>
              <a:rPr lang="uk-UA" b="1" dirty="0">
                <a:latin typeface="+mj-lt"/>
              </a:rPr>
              <a:t>Епікуреїзм:</a:t>
            </a:r>
            <a:r>
              <a:rPr lang="uk-UA" dirty="0">
                <a:latin typeface="+mj-lt"/>
              </a:rPr>
              <a:t> засновник Епікур (342-270 рр. до н.е.) (основна праця: «Про природу») сформував 3 види знання: фізику, каноніку, етику; послідовник Тит Лукрецій Кар («Про природу речей») вважав, що основна мета філософії – звільнити людину від страху загробної кари, через пізнання природи та законів її функціонування;</a:t>
            </a:r>
          </a:p>
          <a:p>
            <a:pPr algn="just"/>
            <a:r>
              <a:rPr lang="ru-RU" b="1" dirty="0"/>
              <a:t>Скептицизм:</a:t>
            </a:r>
            <a:r>
              <a:rPr lang="ru-RU" dirty="0"/>
              <a:t> </a:t>
            </a:r>
            <a:r>
              <a:rPr lang="en-US" dirty="0">
                <a:latin typeface="+mj-lt"/>
                <a:cs typeface="Times New Roman" panose="02020603050405020304" pitchFamily="18" charset="0"/>
              </a:rPr>
              <a:t>VI </a:t>
            </a:r>
            <a:r>
              <a:rPr lang="uk-UA" dirty="0">
                <a:latin typeface="+mj-lt"/>
                <a:cs typeface="Times New Roman" panose="02020603050405020304" pitchFamily="18" charset="0"/>
              </a:rPr>
              <a:t>– ІІІ ст. до н.е., представники: Піррон з Еліди, Енесідем з Кноса, Секст Емпірик. Вказували на відносність людського пізнання, ключовими є три питання:</a:t>
            </a:r>
          </a:p>
          <a:p>
            <a:pPr algn="just">
              <a:buFontTx/>
              <a:buChar char="-"/>
            </a:pPr>
            <a:r>
              <a:rPr lang="uk-UA" dirty="0">
                <a:latin typeface="+mj-lt"/>
                <a:cs typeface="Times New Roman" panose="02020603050405020304" pitchFamily="18" charset="0"/>
              </a:rPr>
              <a:t>Якими є всі речі?</a:t>
            </a:r>
          </a:p>
          <a:p>
            <a:pPr algn="just">
              <a:buFontTx/>
              <a:buChar char="-"/>
            </a:pPr>
            <a:r>
              <a:rPr lang="uk-UA" dirty="0">
                <a:latin typeface="+mj-lt"/>
                <a:cs typeface="Times New Roman" panose="02020603050405020304" pitchFamily="18" charset="0"/>
              </a:rPr>
              <a:t>Як людина має ставитися до світу речей?</a:t>
            </a:r>
          </a:p>
          <a:p>
            <a:pPr algn="just">
              <a:buFontTx/>
              <a:buChar char="-"/>
            </a:pPr>
            <a:r>
              <a:rPr lang="uk-UA" dirty="0">
                <a:latin typeface="+mj-lt"/>
                <a:cs typeface="Times New Roman" panose="02020603050405020304" pitchFamily="18" charset="0"/>
              </a:rPr>
              <a:t>Яку вигоду отримує людина від свого ставлення до речей світу?</a:t>
            </a:r>
            <a:endParaRPr lang="ru-RU" dirty="0">
              <a:latin typeface="+mj-lt"/>
            </a:endParaRPr>
          </a:p>
        </p:txBody>
      </p:sp>
    </p:spTree>
    <p:extLst>
      <p:ext uri="{BB962C8B-B14F-4D97-AF65-F5344CB8AC3E}">
        <p14:creationId xmlns:p14="http://schemas.microsoft.com/office/powerpoint/2010/main" val="3395806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E7F0E-09BB-470F-AD67-E328B684CE18}"/>
              </a:ext>
            </a:extLst>
          </p:cNvPr>
          <p:cNvSpPr>
            <a:spLocks noGrp="1"/>
          </p:cNvSpPr>
          <p:nvPr>
            <p:ph type="title"/>
          </p:nvPr>
        </p:nvSpPr>
        <p:spPr>
          <a:xfrm>
            <a:off x="971552" y="1593850"/>
            <a:ext cx="7200897" cy="445088"/>
          </a:xfrm>
        </p:spPr>
        <p:txBody>
          <a:bodyPr>
            <a:normAutofit fontScale="90000"/>
          </a:bodyPr>
          <a:lstStyle/>
          <a:p>
            <a:r>
              <a:rPr lang="uk-UA" dirty="0"/>
              <a:t>3 період пізня класика</a:t>
            </a:r>
            <a:endParaRPr lang="ru-RU" dirty="0"/>
          </a:p>
        </p:txBody>
      </p:sp>
      <p:sp>
        <p:nvSpPr>
          <p:cNvPr id="3" name="Content Placeholder 2">
            <a:extLst>
              <a:ext uri="{FF2B5EF4-FFF2-40B4-BE49-F238E27FC236}">
                <a16:creationId xmlns:a16="http://schemas.microsoft.com/office/drawing/2014/main" id="{CE947F4D-4B75-4AC2-8E1D-395CB33BDC33}"/>
              </a:ext>
            </a:extLst>
          </p:cNvPr>
          <p:cNvSpPr>
            <a:spLocks noGrp="1"/>
          </p:cNvSpPr>
          <p:nvPr>
            <p:ph idx="1"/>
          </p:nvPr>
        </p:nvSpPr>
        <p:spPr>
          <a:xfrm>
            <a:off x="971551" y="2038938"/>
            <a:ext cx="7200897" cy="3225214"/>
          </a:xfrm>
        </p:spPr>
        <p:txBody>
          <a:bodyPr>
            <a:normAutofit fontScale="92500" lnSpcReduction="10000"/>
          </a:bodyPr>
          <a:lstStyle/>
          <a:p>
            <a:pPr algn="just"/>
            <a:r>
              <a:rPr lang="uk-UA" b="1" dirty="0">
                <a:latin typeface="+mj-lt"/>
              </a:rPr>
              <a:t>Стоїцизм. </a:t>
            </a:r>
            <a:r>
              <a:rPr lang="uk-UA" dirty="0">
                <a:latin typeface="+mj-lt"/>
              </a:rPr>
              <a:t>Засновник Зенон з Кітіону, послідовники: Клеанф, Хрісіпп, Сенека, Епіктет, Марк Аврелій. Це філософська школа етичної направленості. Світ – єдине тіло, яке наскрізь пронизано активним началом, яким є Бог (творчий «вогонь»), завдяки якому дія долі неминуча.</a:t>
            </a:r>
          </a:p>
          <a:p>
            <a:pPr algn="just"/>
            <a:r>
              <a:rPr lang="uk-UA" b="1" dirty="0">
                <a:latin typeface="+mj-lt"/>
              </a:rPr>
              <a:t>Неоплатонізм. </a:t>
            </a:r>
            <a:r>
              <a:rPr lang="uk-UA" dirty="0">
                <a:latin typeface="+mj-lt"/>
              </a:rPr>
              <a:t>Засновники: Плотін, Порфирій, Ямвліх, Прокл. Філософським джерелом є вчення Платона про ідеї і вторинність матеріального світу, витлумачено ними в дусі містицизму</a:t>
            </a:r>
            <a:r>
              <a:rPr lang="uk-UA">
                <a:latin typeface="+mj-lt"/>
              </a:rPr>
              <a:t>. </a:t>
            </a:r>
            <a:endParaRPr lang="uk-UA" dirty="0">
              <a:latin typeface="+mj-lt"/>
            </a:endParaRPr>
          </a:p>
        </p:txBody>
      </p:sp>
    </p:spTree>
    <p:extLst>
      <p:ext uri="{BB962C8B-B14F-4D97-AF65-F5344CB8AC3E}">
        <p14:creationId xmlns:p14="http://schemas.microsoft.com/office/powerpoint/2010/main" val="736321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4B97E-A243-46BA-AD88-57BF68103D91}"/>
              </a:ext>
            </a:extLst>
          </p:cNvPr>
          <p:cNvSpPr>
            <a:spLocks noGrp="1"/>
          </p:cNvSpPr>
          <p:nvPr>
            <p:ph type="title"/>
          </p:nvPr>
        </p:nvSpPr>
        <p:spPr>
          <a:xfrm>
            <a:off x="971552" y="1593849"/>
            <a:ext cx="7200897" cy="2977272"/>
          </a:xfrm>
        </p:spPr>
        <p:txBody>
          <a:bodyPr/>
          <a:lstStyle/>
          <a:p>
            <a:r>
              <a:rPr lang="uk-UA" dirty="0"/>
              <a:t>Дякую за увагу!</a:t>
            </a:r>
            <a:endParaRPr lang="ru-RU" dirty="0"/>
          </a:p>
        </p:txBody>
      </p:sp>
    </p:spTree>
    <p:extLst>
      <p:ext uri="{BB962C8B-B14F-4D97-AF65-F5344CB8AC3E}">
        <p14:creationId xmlns:p14="http://schemas.microsoft.com/office/powerpoint/2010/main" val="841014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C3DC74-6103-4521-9BB7-A6F2505B68C5}"/>
              </a:ext>
            </a:extLst>
          </p:cNvPr>
          <p:cNvSpPr>
            <a:spLocks noGrp="1"/>
          </p:cNvSpPr>
          <p:nvPr>
            <p:ph type="title"/>
          </p:nvPr>
        </p:nvSpPr>
        <p:spPr/>
        <p:txBody>
          <a:bodyPr/>
          <a:lstStyle/>
          <a:p>
            <a:r>
              <a:rPr lang="uk-UA" dirty="0"/>
              <a:t>Філософія Середньовіччя</a:t>
            </a:r>
          </a:p>
        </p:txBody>
      </p:sp>
      <p:sp>
        <p:nvSpPr>
          <p:cNvPr id="3" name="Объект 2">
            <a:extLst>
              <a:ext uri="{FF2B5EF4-FFF2-40B4-BE49-F238E27FC236}">
                <a16:creationId xmlns:a16="http://schemas.microsoft.com/office/drawing/2014/main" id="{C48732D6-9D2D-4AA5-AA04-7B494DD23CDA}"/>
              </a:ext>
            </a:extLst>
          </p:cNvPr>
          <p:cNvSpPr>
            <a:spLocks noGrp="1"/>
          </p:cNvSpPr>
          <p:nvPr>
            <p:ph idx="1"/>
          </p:nvPr>
        </p:nvSpPr>
        <p:spPr/>
        <p:txBody>
          <a:bodyPr/>
          <a:lstStyle/>
          <a:p>
            <a:r>
              <a:rPr lang="uk-UA" dirty="0"/>
              <a:t>Теоцентрична (все існуюче від Бога та його волі);</a:t>
            </a:r>
          </a:p>
          <a:p>
            <a:r>
              <a:rPr lang="uk-UA" dirty="0"/>
              <a:t>Світ як подвійне буття:</a:t>
            </a:r>
          </a:p>
          <a:p>
            <a:pPr>
              <a:buFontTx/>
              <a:buChar char="-"/>
            </a:pPr>
            <a:r>
              <a:rPr lang="uk-UA" dirty="0"/>
              <a:t>Справжній світ – божественний, небесний;</a:t>
            </a:r>
          </a:p>
          <a:p>
            <a:pPr>
              <a:buFontTx/>
              <a:buChar char="-"/>
            </a:pPr>
            <a:r>
              <a:rPr lang="uk-UA" dirty="0"/>
              <a:t>Несправжній світ – земний, грішний.</a:t>
            </a:r>
          </a:p>
        </p:txBody>
      </p:sp>
    </p:spTree>
    <p:extLst>
      <p:ext uri="{BB962C8B-B14F-4D97-AF65-F5344CB8AC3E}">
        <p14:creationId xmlns:p14="http://schemas.microsoft.com/office/powerpoint/2010/main" val="3654908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F65A02-3C22-477D-A106-B90A33CB0432}"/>
              </a:ext>
            </a:extLst>
          </p:cNvPr>
          <p:cNvSpPr>
            <a:spLocks noGrp="1"/>
          </p:cNvSpPr>
          <p:nvPr>
            <p:ph type="title"/>
          </p:nvPr>
        </p:nvSpPr>
        <p:spPr/>
        <p:txBody>
          <a:bodyPr>
            <a:normAutofit fontScale="90000"/>
          </a:bodyPr>
          <a:lstStyle/>
          <a:p>
            <a:r>
              <a:rPr lang="uk-UA" sz="3000" b="1" dirty="0"/>
              <a:t>Апологетика</a:t>
            </a:r>
            <a:br>
              <a:rPr lang="uk-UA" sz="3000" b="1" dirty="0"/>
            </a:br>
            <a:r>
              <a:rPr lang="uk-UA" sz="3000" dirty="0"/>
              <a:t>(два напрями ставлення до філософії античності)</a:t>
            </a:r>
            <a:endParaRPr lang="uk-UA" dirty="0"/>
          </a:p>
        </p:txBody>
      </p:sp>
      <p:sp>
        <p:nvSpPr>
          <p:cNvPr id="3" name="Объект 2">
            <a:extLst>
              <a:ext uri="{FF2B5EF4-FFF2-40B4-BE49-F238E27FC236}">
                <a16:creationId xmlns:a16="http://schemas.microsoft.com/office/drawing/2014/main" id="{DD2B572A-BFD1-4135-A084-96F23BB09F10}"/>
              </a:ext>
            </a:extLst>
          </p:cNvPr>
          <p:cNvSpPr>
            <a:spLocks noGrp="1"/>
          </p:cNvSpPr>
          <p:nvPr>
            <p:ph idx="1"/>
          </p:nvPr>
        </p:nvSpPr>
        <p:spPr/>
        <p:txBody>
          <a:bodyPr/>
          <a:lstStyle/>
          <a:p>
            <a:r>
              <a:rPr lang="uk-UA" dirty="0"/>
              <a:t>Позитивне: Юстін Мученик, Афінагор, Климент Олександрійський, Оріген;</a:t>
            </a:r>
          </a:p>
          <a:p>
            <a:r>
              <a:rPr lang="uk-UA" dirty="0"/>
              <a:t>Негативне: Квінт Тертуліан.</a:t>
            </a:r>
          </a:p>
          <a:p>
            <a:pPr marL="0" indent="0">
              <a:buNone/>
            </a:pPr>
            <a:r>
              <a:rPr lang="uk-UA" dirty="0"/>
              <a:t>Ідеологія: відпала необхідність захищати і обгрунтовувати своє право на життя, настав час вказувати шлях і вести світ, що руйнувався, до спасіння. </a:t>
            </a:r>
          </a:p>
        </p:txBody>
      </p:sp>
    </p:spTree>
    <p:extLst>
      <p:ext uri="{BB962C8B-B14F-4D97-AF65-F5344CB8AC3E}">
        <p14:creationId xmlns:p14="http://schemas.microsoft.com/office/powerpoint/2010/main" val="40615249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1D4C6C6-87C7-40B3-A49A-8E0368112647}"/>
              </a:ext>
            </a:extLst>
          </p:cNvPr>
          <p:cNvSpPr>
            <a:spLocks noGrp="1"/>
          </p:cNvSpPr>
          <p:nvPr>
            <p:ph type="title"/>
          </p:nvPr>
        </p:nvSpPr>
        <p:spPr>
          <a:xfrm>
            <a:off x="971552" y="1593849"/>
            <a:ext cx="7200897" cy="592798"/>
          </a:xfrm>
        </p:spPr>
        <p:txBody>
          <a:bodyPr>
            <a:normAutofit/>
          </a:bodyPr>
          <a:lstStyle/>
          <a:p>
            <a:r>
              <a:rPr lang="uk-UA" sz="2700" b="1" dirty="0"/>
              <a:t>Патристика: </a:t>
            </a:r>
            <a:r>
              <a:rPr lang="uk-UA" sz="2700" dirty="0"/>
              <a:t>діяльність отців церкви</a:t>
            </a:r>
          </a:p>
        </p:txBody>
      </p:sp>
      <p:sp>
        <p:nvSpPr>
          <p:cNvPr id="3" name="Объект 2">
            <a:extLst>
              <a:ext uri="{FF2B5EF4-FFF2-40B4-BE49-F238E27FC236}">
                <a16:creationId xmlns:a16="http://schemas.microsoft.com/office/drawing/2014/main" id="{90E7E1A0-36E3-41E4-B167-12ADB118CFC3}"/>
              </a:ext>
            </a:extLst>
          </p:cNvPr>
          <p:cNvSpPr>
            <a:spLocks noGrp="1"/>
          </p:cNvSpPr>
          <p:nvPr>
            <p:ph idx="1"/>
          </p:nvPr>
        </p:nvSpPr>
        <p:spPr>
          <a:xfrm>
            <a:off x="971551" y="2186647"/>
            <a:ext cx="7200897" cy="3291839"/>
          </a:xfrm>
        </p:spPr>
        <p:txBody>
          <a:bodyPr>
            <a:normAutofit fontScale="77500" lnSpcReduction="20000"/>
          </a:bodyPr>
          <a:lstStyle/>
          <a:p>
            <a:r>
              <a:rPr lang="uk-UA" dirty="0"/>
              <a:t>Найвідоміший представник </a:t>
            </a:r>
            <a:r>
              <a:rPr lang="uk-UA" u="sng" dirty="0"/>
              <a:t>Аврелій Августин </a:t>
            </a:r>
            <a:r>
              <a:rPr lang="uk-UA" dirty="0"/>
              <a:t>(Августин Блаженний): «Про місто Боже», «Сповідь», «Про Трійцю». Вчення про свободну волю, нове тлумачення часу (лінійне).</a:t>
            </a:r>
          </a:p>
          <a:p>
            <a:r>
              <a:rPr lang="uk-UA" u="sng" dirty="0"/>
              <a:t>Ієронім Блаженний</a:t>
            </a:r>
            <a:r>
              <a:rPr lang="uk-UA" dirty="0"/>
              <a:t>: переклав Біблію латиною, </a:t>
            </a:r>
            <a:r>
              <a:rPr lang="uk-UA" u="sng" dirty="0"/>
              <a:t>Марціал Капелла</a:t>
            </a:r>
            <a:r>
              <a:rPr lang="uk-UA" dirty="0"/>
              <a:t>: основою всіх знань є граматика, діалектика, риторика, </a:t>
            </a:r>
            <a:r>
              <a:rPr lang="uk-UA" u="sng" dirty="0"/>
              <a:t>Боецій</a:t>
            </a:r>
            <a:r>
              <a:rPr lang="uk-UA" dirty="0"/>
              <a:t>: «Про музику», «Про святу тройцю», «Про католицьку віру», «Розрада філософією» - поєднував грецьку філософію із християнським світобаченням, </a:t>
            </a:r>
            <a:r>
              <a:rPr lang="uk-UA" u="sng" dirty="0"/>
              <a:t>Флавій</a:t>
            </a:r>
            <a:r>
              <a:rPr lang="uk-UA" dirty="0"/>
              <a:t>: заснував школу в якій розпочалися переклади та систематизування християнських книг та текстів.</a:t>
            </a:r>
          </a:p>
          <a:p>
            <a:r>
              <a:rPr lang="uk-UA" dirty="0"/>
              <a:t>Погляди представників патристики стали основою для наступного етапу – схоластики.</a:t>
            </a:r>
          </a:p>
        </p:txBody>
      </p:sp>
    </p:spTree>
    <p:extLst>
      <p:ext uri="{BB962C8B-B14F-4D97-AF65-F5344CB8AC3E}">
        <p14:creationId xmlns:p14="http://schemas.microsoft.com/office/powerpoint/2010/main" val="3471447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91A955-8E7B-4A39-9DF3-B42308296264}"/>
              </a:ext>
            </a:extLst>
          </p:cNvPr>
          <p:cNvSpPr>
            <a:spLocks noGrp="1"/>
          </p:cNvSpPr>
          <p:nvPr>
            <p:ph type="title"/>
          </p:nvPr>
        </p:nvSpPr>
        <p:spPr/>
        <p:txBody>
          <a:bodyPr/>
          <a:lstStyle/>
          <a:p>
            <a:r>
              <a:rPr lang="uk-UA" b="1" dirty="0"/>
              <a:t>Схоластика </a:t>
            </a:r>
          </a:p>
        </p:txBody>
      </p:sp>
      <p:sp>
        <p:nvSpPr>
          <p:cNvPr id="3" name="Объект 2">
            <a:extLst>
              <a:ext uri="{FF2B5EF4-FFF2-40B4-BE49-F238E27FC236}">
                <a16:creationId xmlns:a16="http://schemas.microsoft.com/office/drawing/2014/main" id="{34BD6FCC-B289-4577-8B1B-A157CABD5B48}"/>
              </a:ext>
            </a:extLst>
          </p:cNvPr>
          <p:cNvSpPr>
            <a:spLocks noGrp="1"/>
          </p:cNvSpPr>
          <p:nvPr>
            <p:ph idx="1"/>
          </p:nvPr>
        </p:nvSpPr>
        <p:spPr/>
        <p:txBody>
          <a:bodyPr>
            <a:normAutofit fontScale="92500" lnSpcReduction="10000"/>
          </a:bodyPr>
          <a:lstStyle/>
          <a:p>
            <a:r>
              <a:rPr lang="uk-UA" dirty="0"/>
              <a:t>Рання схоластика ІХ – ХІІ ст.;</a:t>
            </a:r>
          </a:p>
          <a:p>
            <a:r>
              <a:rPr lang="uk-UA" dirty="0"/>
              <a:t>Зріла, класична схоластика ХІІ – </a:t>
            </a:r>
            <a:r>
              <a:rPr lang="en-US" dirty="0"/>
              <a:t>XV</a:t>
            </a:r>
            <a:r>
              <a:rPr lang="uk-UA" dirty="0"/>
              <a:t> ст.</a:t>
            </a:r>
          </a:p>
          <a:p>
            <a:pPr marL="0" indent="0">
              <a:buNone/>
            </a:pPr>
            <a:r>
              <a:rPr lang="uk-UA" dirty="0"/>
              <a:t>Перші монастирські школи, перші викладання філософії.</a:t>
            </a:r>
          </a:p>
          <a:p>
            <a:pPr marL="0" indent="0">
              <a:buNone/>
            </a:pPr>
            <a:r>
              <a:rPr lang="uk-UA" u="sng" dirty="0"/>
              <a:t>Ансельм </a:t>
            </a:r>
            <a:r>
              <a:rPr lang="uk-UA" dirty="0"/>
              <a:t>«Я вірую, щоб розуміти, а не прагну розуміти, щоб вірити», побудував «онтологічне доведення» буття Бога.</a:t>
            </a:r>
          </a:p>
          <a:p>
            <a:pPr marL="0" indent="0">
              <a:buNone/>
            </a:pPr>
            <a:r>
              <a:rPr lang="uk-UA" u="sng" dirty="0"/>
              <a:t>Іоанн Росцелін:</a:t>
            </a:r>
            <a:r>
              <a:rPr lang="uk-UA" dirty="0"/>
              <a:t> триєдина сутність ликів Бога: Бог – Бог-Отець – Бог-Син – Бог-Святий Дух.</a:t>
            </a:r>
            <a:endParaRPr lang="uk-UA" u="sng" dirty="0"/>
          </a:p>
        </p:txBody>
      </p:sp>
    </p:spTree>
    <p:extLst>
      <p:ext uri="{BB962C8B-B14F-4D97-AF65-F5344CB8AC3E}">
        <p14:creationId xmlns:p14="http://schemas.microsoft.com/office/powerpoint/2010/main" val="1329363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1254-CC01-4894-8D46-C32EAADBCAB7}"/>
              </a:ext>
            </a:extLst>
          </p:cNvPr>
          <p:cNvSpPr>
            <a:spLocks noGrp="1"/>
          </p:cNvSpPr>
          <p:nvPr>
            <p:ph type="title"/>
          </p:nvPr>
        </p:nvSpPr>
        <p:spPr>
          <a:xfrm>
            <a:off x="755259" y="787791"/>
            <a:ext cx="7886700" cy="1506288"/>
          </a:xfrm>
        </p:spPr>
        <p:txBody>
          <a:bodyPr>
            <a:normAutofit/>
          </a:bodyPr>
          <a:lstStyle/>
          <a:p>
            <a:pPr algn="ctr"/>
            <a:r>
              <a:rPr lang="uk-UA" sz="3200" b="1" dirty="0"/>
              <a:t>Історичні типи світогляду</a:t>
            </a:r>
            <a:endParaRPr lang="ru-RU" sz="3200" b="1" dirty="0"/>
          </a:p>
        </p:txBody>
      </p:sp>
      <p:sp>
        <p:nvSpPr>
          <p:cNvPr id="3" name="Content Placeholder 2">
            <a:extLst>
              <a:ext uri="{FF2B5EF4-FFF2-40B4-BE49-F238E27FC236}">
                <a16:creationId xmlns:a16="http://schemas.microsoft.com/office/drawing/2014/main" id="{C3D3EFC6-17D0-4EB7-9B36-98A3F71D50C2}"/>
              </a:ext>
            </a:extLst>
          </p:cNvPr>
          <p:cNvSpPr>
            <a:spLocks noGrp="1"/>
          </p:cNvSpPr>
          <p:nvPr>
            <p:ph idx="1"/>
          </p:nvPr>
        </p:nvSpPr>
        <p:spPr>
          <a:xfrm>
            <a:off x="755259" y="2842719"/>
            <a:ext cx="7886700" cy="3332998"/>
          </a:xfrm>
        </p:spPr>
        <p:txBody>
          <a:bodyPr>
            <a:normAutofit fontScale="92500" lnSpcReduction="10000"/>
          </a:bodyPr>
          <a:lstStyle/>
          <a:p>
            <a:r>
              <a:rPr lang="uk-UA" b="1" dirty="0"/>
              <a:t>Міфологічний:</a:t>
            </a:r>
            <a:r>
              <a:rPr lang="uk-UA" dirty="0"/>
              <a:t> поєднує в собі реальність і фантазію, природне і надприродне, знання і віру, думки і емоції </a:t>
            </a:r>
          </a:p>
          <a:p>
            <a:r>
              <a:rPr lang="uk-UA" b="1" dirty="0"/>
              <a:t>Релігійний:</a:t>
            </a:r>
            <a:r>
              <a:rPr lang="uk-UA" dirty="0"/>
              <a:t> в основі лежить віра надприродні сили та поклоніння їм</a:t>
            </a:r>
          </a:p>
          <a:p>
            <a:r>
              <a:rPr lang="uk-UA" b="1" dirty="0"/>
              <a:t>Науковий: </a:t>
            </a:r>
            <a:r>
              <a:rPr lang="uk-UA" dirty="0"/>
              <a:t>раціональність, системність, логічність, теоретична оформленість.</a:t>
            </a:r>
          </a:p>
          <a:p>
            <a:pPr marL="0" indent="0">
              <a:buNone/>
            </a:pPr>
            <a:r>
              <a:rPr lang="uk-UA" b="1" dirty="0"/>
              <a:t>Науковий світогляд є вищим типом світогляду.</a:t>
            </a:r>
          </a:p>
          <a:p>
            <a:pPr marL="0" indent="0">
              <a:buNone/>
            </a:pPr>
            <a:r>
              <a:rPr lang="uk-UA" dirty="0"/>
              <a:t> </a:t>
            </a:r>
          </a:p>
        </p:txBody>
      </p:sp>
    </p:spTree>
    <p:extLst>
      <p:ext uri="{BB962C8B-B14F-4D97-AF65-F5344CB8AC3E}">
        <p14:creationId xmlns:p14="http://schemas.microsoft.com/office/powerpoint/2010/main" val="3182601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439ED5F-85DD-4A32-969B-537D192D065B}"/>
              </a:ext>
            </a:extLst>
          </p:cNvPr>
          <p:cNvSpPr>
            <a:spLocks noGrp="1"/>
          </p:cNvSpPr>
          <p:nvPr>
            <p:ph idx="1"/>
          </p:nvPr>
        </p:nvSpPr>
        <p:spPr>
          <a:xfrm>
            <a:off x="971551" y="1374238"/>
            <a:ext cx="7200897" cy="3889913"/>
          </a:xfrm>
        </p:spPr>
        <p:txBody>
          <a:bodyPr>
            <a:normAutofit fontScale="77500" lnSpcReduction="20000"/>
          </a:bodyPr>
          <a:lstStyle/>
          <a:p>
            <a:pPr marL="0" indent="0">
              <a:buNone/>
            </a:pPr>
            <a:r>
              <a:rPr lang="uk-UA" u="sng" dirty="0"/>
              <a:t>П’єр Абеляр </a:t>
            </a:r>
            <a:r>
              <a:rPr lang="uk-UA" dirty="0"/>
              <a:t>«Так і ні», «Листування з Елоізою» звертається до розуму в пошуках істини, як засобу популяризації християнського вчення.</a:t>
            </a:r>
          </a:p>
          <a:p>
            <a:pPr marL="0" indent="0">
              <a:buNone/>
            </a:pPr>
            <a:r>
              <a:rPr lang="uk-UA" u="sng" dirty="0"/>
              <a:t>Фома Аквінський </a:t>
            </a:r>
            <a:r>
              <a:rPr lang="uk-UA" dirty="0"/>
              <a:t>«Сума проти поганців», «Сума теології» - творець томізму («покатоличеного» арістотелізму) – вчення про те, що Всесвіт являє собою ієрархію ступенів буття: нижчий – природа, матерія, вищий – Бог.</a:t>
            </a:r>
          </a:p>
          <a:p>
            <a:pPr marL="0" indent="0">
              <a:buNone/>
            </a:pPr>
            <a:r>
              <a:rPr lang="uk-UA" dirty="0"/>
              <a:t>Завдання філософії схоластики:</a:t>
            </a:r>
          </a:p>
          <a:p>
            <a:pPr>
              <a:buFontTx/>
              <a:buChar char="-"/>
            </a:pPr>
            <a:r>
              <a:rPr lang="uk-UA" dirty="0"/>
              <a:t>Пізнання Бога;</a:t>
            </a:r>
          </a:p>
          <a:p>
            <a:pPr>
              <a:buFontTx/>
              <a:buChar char="-"/>
            </a:pPr>
            <a:r>
              <a:rPr lang="uk-UA" dirty="0"/>
              <a:t>Співвідношення знання і віри;</a:t>
            </a:r>
          </a:p>
          <a:p>
            <a:pPr>
              <a:buFontTx/>
              <a:buChar char="-"/>
            </a:pPr>
            <a:r>
              <a:rPr lang="uk-UA" dirty="0"/>
              <a:t>Співвідношення волі і розуму;</a:t>
            </a:r>
          </a:p>
          <a:p>
            <a:pPr>
              <a:buFontTx/>
              <a:buChar char="-"/>
            </a:pPr>
            <a:r>
              <a:rPr lang="uk-UA" dirty="0"/>
              <a:t>Співвідношення загального і одиничного (суперечка про універсалії): реалізм, номіналізм.</a:t>
            </a:r>
          </a:p>
        </p:txBody>
      </p:sp>
    </p:spTree>
    <p:extLst>
      <p:ext uri="{BB962C8B-B14F-4D97-AF65-F5344CB8AC3E}">
        <p14:creationId xmlns:p14="http://schemas.microsoft.com/office/powerpoint/2010/main" val="1317323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52D9C2-C5BE-4AA4-AA39-00FF98F8A966}"/>
              </a:ext>
            </a:extLst>
          </p:cNvPr>
          <p:cNvSpPr>
            <a:spLocks noGrp="1"/>
          </p:cNvSpPr>
          <p:nvPr>
            <p:ph type="title"/>
          </p:nvPr>
        </p:nvSpPr>
        <p:spPr>
          <a:xfrm>
            <a:off x="971552" y="1374239"/>
            <a:ext cx="7200897" cy="390378"/>
          </a:xfrm>
        </p:spPr>
        <p:txBody>
          <a:bodyPr>
            <a:noAutofit/>
          </a:bodyPr>
          <a:lstStyle/>
          <a:p>
            <a:r>
              <a:rPr lang="uk-UA" sz="2700" dirty="0"/>
              <a:t>Період </a:t>
            </a:r>
            <a:r>
              <a:rPr lang="uk-UA" sz="2400" dirty="0"/>
              <a:t>кризи</a:t>
            </a:r>
            <a:r>
              <a:rPr lang="uk-UA" sz="2700" dirty="0"/>
              <a:t> середньовічної філософії</a:t>
            </a:r>
          </a:p>
        </p:txBody>
      </p:sp>
      <p:sp>
        <p:nvSpPr>
          <p:cNvPr id="3" name="Объект 2">
            <a:extLst>
              <a:ext uri="{FF2B5EF4-FFF2-40B4-BE49-F238E27FC236}">
                <a16:creationId xmlns:a16="http://schemas.microsoft.com/office/drawing/2014/main" id="{BC7F7B3D-1881-486C-96DF-D8FF94C7377C}"/>
              </a:ext>
            </a:extLst>
          </p:cNvPr>
          <p:cNvSpPr>
            <a:spLocks noGrp="1"/>
          </p:cNvSpPr>
          <p:nvPr>
            <p:ph idx="1"/>
          </p:nvPr>
        </p:nvSpPr>
        <p:spPr>
          <a:xfrm>
            <a:off x="971551" y="1870124"/>
            <a:ext cx="7200897" cy="3613638"/>
          </a:xfrm>
        </p:spPr>
        <p:txBody>
          <a:bodyPr>
            <a:normAutofit fontScale="92500" lnSpcReduction="20000"/>
          </a:bodyPr>
          <a:lstStyle/>
          <a:p>
            <a:r>
              <a:rPr lang="uk-UA" sz="1950" u="sng" dirty="0"/>
              <a:t>Роджер Бекон: </a:t>
            </a:r>
            <a:r>
              <a:rPr lang="uk-UA" sz="1950" dirty="0"/>
              <a:t>закликав вивчати природу шляхом спостереження і досвіду; теологія вчить, для якої мети всі предмети призначені Богом, а наука – як і через що виконується це призначення.</a:t>
            </a:r>
          </a:p>
          <a:p>
            <a:r>
              <a:rPr lang="uk-UA" sz="1950" u="sng" dirty="0"/>
              <a:t>Іоанн Дунс Скот: </a:t>
            </a:r>
            <a:r>
              <a:rPr lang="uk-UA" sz="1950" dirty="0"/>
              <a:t>на перший план висуває волю, наука є практичною, а філософія – теоретичною.</a:t>
            </a:r>
          </a:p>
          <a:p>
            <a:r>
              <a:rPr lang="uk-UA" sz="1950" u="sng" dirty="0"/>
              <a:t>Вільям Оккам:</a:t>
            </a:r>
            <a:r>
              <a:rPr lang="uk-UA" sz="1950" dirty="0"/>
              <a:t> вивчення природи і людини можливе без теології, афоризм «оккамова бритва»: сутності не потрібно приумножувати без необхідності.</a:t>
            </a:r>
          </a:p>
          <a:p>
            <a:r>
              <a:rPr lang="uk-UA" sz="1950" u="sng" dirty="0"/>
              <a:t>Містичне вчення: </a:t>
            </a:r>
            <a:r>
              <a:rPr lang="uk-UA" sz="1950" dirty="0"/>
              <a:t>це віра в таємничі надприродні сили, Йоган Екхарт – містичний пантеїзм (жодна річ, у якій Бог присутній, не усвідомлює його присутності – це дано лише «внутрішній людині», яка наділена душею).</a:t>
            </a:r>
            <a:endParaRPr lang="uk-UA" dirty="0"/>
          </a:p>
          <a:p>
            <a:pPr marL="0" indent="0">
              <a:buNone/>
            </a:pPr>
            <a:r>
              <a:rPr lang="uk-UA" sz="1500" u="sng" dirty="0"/>
              <a:t>Середні віки вважають «темними», своєрідним «проваллям», «зупинкою», в розвитку культури людства.</a:t>
            </a:r>
          </a:p>
        </p:txBody>
      </p:sp>
    </p:spTree>
    <p:extLst>
      <p:ext uri="{BB962C8B-B14F-4D97-AF65-F5344CB8AC3E}">
        <p14:creationId xmlns:p14="http://schemas.microsoft.com/office/powerpoint/2010/main" val="4093224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0606CF4-E96D-406F-BEE7-2C92BBC168EC}"/>
              </a:ext>
            </a:extLst>
          </p:cNvPr>
          <p:cNvSpPr>
            <a:spLocks noGrp="1"/>
          </p:cNvSpPr>
          <p:nvPr>
            <p:ph type="title"/>
          </p:nvPr>
        </p:nvSpPr>
        <p:spPr>
          <a:xfrm>
            <a:off x="971552" y="1593850"/>
            <a:ext cx="7200897" cy="550595"/>
          </a:xfrm>
        </p:spPr>
        <p:txBody>
          <a:bodyPr>
            <a:normAutofit fontScale="90000"/>
          </a:bodyPr>
          <a:lstStyle/>
          <a:p>
            <a:r>
              <a:rPr lang="uk-UA" dirty="0"/>
              <a:t>Відродження</a:t>
            </a:r>
          </a:p>
        </p:txBody>
      </p:sp>
      <p:sp>
        <p:nvSpPr>
          <p:cNvPr id="3" name="Объект 2">
            <a:extLst>
              <a:ext uri="{FF2B5EF4-FFF2-40B4-BE49-F238E27FC236}">
                <a16:creationId xmlns:a16="http://schemas.microsoft.com/office/drawing/2014/main" id="{009F93A6-F792-40E6-B11D-B6C3A7BF0C90}"/>
              </a:ext>
            </a:extLst>
          </p:cNvPr>
          <p:cNvSpPr>
            <a:spLocks noGrp="1"/>
          </p:cNvSpPr>
          <p:nvPr>
            <p:ph idx="1"/>
          </p:nvPr>
        </p:nvSpPr>
        <p:spPr>
          <a:xfrm>
            <a:off x="971551" y="2144445"/>
            <a:ext cx="7200897" cy="3119707"/>
          </a:xfrm>
        </p:spPr>
        <p:txBody>
          <a:bodyPr>
            <a:normAutofit fontScale="92500" lnSpcReduction="20000"/>
          </a:bodyPr>
          <a:lstStyle/>
          <a:p>
            <a:r>
              <a:rPr lang="uk-UA" dirty="0"/>
              <a:t>Рух до звільнення від панування церкви та релігії в усіх сферах людського життя;</a:t>
            </a:r>
          </a:p>
          <a:p>
            <a:r>
              <a:rPr lang="uk-UA" dirty="0"/>
              <a:t>Повернення до античної філософії;</a:t>
            </a:r>
          </a:p>
          <a:p>
            <a:r>
              <a:rPr lang="uk-UA" dirty="0"/>
              <a:t>У центрі уваги проблема людини  - антропоцентризм;</a:t>
            </a:r>
          </a:p>
          <a:p>
            <a:r>
              <a:rPr lang="uk-UA" dirty="0"/>
              <a:t>Гуманізм;</a:t>
            </a:r>
          </a:p>
          <a:p>
            <a:r>
              <a:rPr lang="uk-UA" dirty="0"/>
              <a:t>Розвиток натурфілософії.</a:t>
            </a:r>
          </a:p>
          <a:p>
            <a:pPr marL="0" indent="0">
              <a:buNone/>
            </a:pPr>
            <a:r>
              <a:rPr lang="uk-UA" dirty="0"/>
              <a:t>Гуманісти: Данте Аліг’єрі, Франческо Петрарка, Лоренцо Валла, Марсіліо Фічіно, Джовані Піко делла Мірандола</a:t>
            </a:r>
          </a:p>
        </p:txBody>
      </p:sp>
    </p:spTree>
    <p:extLst>
      <p:ext uri="{BB962C8B-B14F-4D97-AF65-F5344CB8AC3E}">
        <p14:creationId xmlns:p14="http://schemas.microsoft.com/office/powerpoint/2010/main" val="28635503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2D19AA-359A-48F9-9E35-6984C0739C5D}"/>
              </a:ext>
            </a:extLst>
          </p:cNvPr>
          <p:cNvSpPr>
            <a:spLocks noGrp="1"/>
          </p:cNvSpPr>
          <p:nvPr>
            <p:ph type="title"/>
          </p:nvPr>
        </p:nvSpPr>
        <p:spPr>
          <a:xfrm>
            <a:off x="971552" y="1448094"/>
            <a:ext cx="7200897" cy="506436"/>
          </a:xfrm>
        </p:spPr>
        <p:txBody>
          <a:bodyPr>
            <a:normAutofit/>
          </a:bodyPr>
          <a:lstStyle/>
          <a:p>
            <a:r>
              <a:rPr lang="uk-UA" sz="2700" dirty="0"/>
              <a:t>Гуманістичні ідеї призвели до Реформації</a:t>
            </a:r>
          </a:p>
        </p:txBody>
      </p:sp>
      <p:sp>
        <p:nvSpPr>
          <p:cNvPr id="3" name="Объект 2">
            <a:extLst>
              <a:ext uri="{FF2B5EF4-FFF2-40B4-BE49-F238E27FC236}">
                <a16:creationId xmlns:a16="http://schemas.microsoft.com/office/drawing/2014/main" id="{9599C362-E4DD-4599-A7A2-4C9D12321A36}"/>
              </a:ext>
            </a:extLst>
          </p:cNvPr>
          <p:cNvSpPr>
            <a:spLocks noGrp="1"/>
          </p:cNvSpPr>
          <p:nvPr>
            <p:ph idx="1"/>
          </p:nvPr>
        </p:nvSpPr>
        <p:spPr>
          <a:xfrm>
            <a:off x="971551" y="1954531"/>
            <a:ext cx="7200897" cy="3309621"/>
          </a:xfrm>
        </p:spPr>
        <p:txBody>
          <a:bodyPr>
            <a:normAutofit fontScale="92500" lnSpcReduction="20000"/>
          </a:bodyPr>
          <a:lstStyle/>
          <a:p>
            <a:r>
              <a:rPr lang="uk-UA" dirty="0"/>
              <a:t>Проти монопольного становища католицької церкви та її вчення в політиці та ідеології;</a:t>
            </a:r>
          </a:p>
          <a:p>
            <a:r>
              <a:rPr lang="uk-UA" dirty="0"/>
              <a:t>Найбільш впливовою стала в 16 столітті: Англія, Шотландія, Данія, Швеція, Норвегія, Нідерланди, Фінляндія….;</a:t>
            </a:r>
          </a:p>
          <a:p>
            <a:r>
              <a:rPr lang="uk-UA" dirty="0"/>
              <a:t>Демократизувала церкву, поставивши внутрішню особисту віру понад зовнішніми проявами релігійності;</a:t>
            </a:r>
          </a:p>
          <a:p>
            <a:r>
              <a:rPr lang="uk-UA" dirty="0"/>
              <a:t>Представниками реформації були: Мартін Лютер, Філіп Меланхтон, Ульріх Цвінглі, Жан Кальвін, Томас Мюнцер.</a:t>
            </a:r>
          </a:p>
        </p:txBody>
      </p:sp>
    </p:spTree>
    <p:extLst>
      <p:ext uri="{BB962C8B-B14F-4D97-AF65-F5344CB8AC3E}">
        <p14:creationId xmlns:p14="http://schemas.microsoft.com/office/powerpoint/2010/main" val="41865996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D12F6F-6291-4ED1-8FC4-9207462B93FE}"/>
              </a:ext>
            </a:extLst>
          </p:cNvPr>
          <p:cNvSpPr>
            <a:spLocks noGrp="1"/>
          </p:cNvSpPr>
          <p:nvPr>
            <p:ph type="title"/>
          </p:nvPr>
        </p:nvSpPr>
        <p:spPr>
          <a:xfrm>
            <a:off x="971552" y="1593849"/>
            <a:ext cx="7200897" cy="476740"/>
          </a:xfrm>
        </p:spPr>
        <p:txBody>
          <a:bodyPr>
            <a:normAutofit fontScale="90000"/>
          </a:bodyPr>
          <a:lstStyle/>
          <a:p>
            <a:r>
              <a:rPr lang="uk-UA" dirty="0"/>
              <a:t>Натурфілософські концепції:</a:t>
            </a:r>
          </a:p>
        </p:txBody>
      </p:sp>
      <p:sp>
        <p:nvSpPr>
          <p:cNvPr id="3" name="Объект 2">
            <a:extLst>
              <a:ext uri="{FF2B5EF4-FFF2-40B4-BE49-F238E27FC236}">
                <a16:creationId xmlns:a16="http://schemas.microsoft.com/office/drawing/2014/main" id="{94C89338-B90D-4F2F-BC5E-F0602A3BFD23}"/>
              </a:ext>
            </a:extLst>
          </p:cNvPr>
          <p:cNvSpPr>
            <a:spLocks noGrp="1"/>
          </p:cNvSpPr>
          <p:nvPr>
            <p:ph idx="1"/>
          </p:nvPr>
        </p:nvSpPr>
        <p:spPr>
          <a:xfrm>
            <a:off x="971551" y="2070589"/>
            <a:ext cx="7200897" cy="3193562"/>
          </a:xfrm>
        </p:spPr>
        <p:txBody>
          <a:bodyPr>
            <a:normAutofit fontScale="85000" lnSpcReduction="20000"/>
          </a:bodyPr>
          <a:lstStyle/>
          <a:p>
            <a:r>
              <a:rPr lang="uk-UA" dirty="0"/>
              <a:t>Представники: Микола Кузанський, Філіп Теофраст, Бернардіно Телезіо, Джеламо Кардано, Франческо Патріці, Томмазо Кампанелла, Джордано Бруно.</a:t>
            </a:r>
          </a:p>
          <a:p>
            <a:r>
              <a:rPr lang="uk-UA" dirty="0"/>
              <a:t>Пантеїзм;</a:t>
            </a:r>
          </a:p>
          <a:p>
            <a:r>
              <a:rPr lang="uk-UA" dirty="0"/>
              <a:t>Усвідомлення нескінченості природи, Всесвіту;</a:t>
            </a:r>
          </a:p>
          <a:p>
            <a:r>
              <a:rPr lang="uk-UA" dirty="0"/>
              <a:t>Органістичний (світ, як жива істота) погляд на світ;</a:t>
            </a:r>
          </a:p>
          <a:p>
            <a:r>
              <a:rPr lang="uk-UA" dirty="0"/>
              <a:t>Взаємозв’язок мікрокосму та макрокосму;</a:t>
            </a:r>
          </a:p>
          <a:p>
            <a:r>
              <a:rPr lang="uk-UA" dirty="0"/>
              <a:t>Наявність елементів діалектики;</a:t>
            </a:r>
          </a:p>
          <a:p>
            <a:r>
              <a:rPr lang="uk-UA" dirty="0"/>
              <a:t>Звернення до магії, алхімії, астрономії.</a:t>
            </a:r>
          </a:p>
        </p:txBody>
      </p:sp>
    </p:spTree>
    <p:extLst>
      <p:ext uri="{BB962C8B-B14F-4D97-AF65-F5344CB8AC3E}">
        <p14:creationId xmlns:p14="http://schemas.microsoft.com/office/powerpoint/2010/main" val="29039960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8DE98E7-70D0-4DFF-BB3D-1A535D5CA34D}"/>
              </a:ext>
            </a:extLst>
          </p:cNvPr>
          <p:cNvSpPr>
            <a:spLocks noGrp="1"/>
          </p:cNvSpPr>
          <p:nvPr>
            <p:ph idx="1"/>
          </p:nvPr>
        </p:nvSpPr>
        <p:spPr>
          <a:xfrm>
            <a:off x="971551" y="1511398"/>
            <a:ext cx="7200897" cy="4030394"/>
          </a:xfrm>
        </p:spPr>
        <p:txBody>
          <a:bodyPr>
            <a:normAutofit fontScale="92500" lnSpcReduction="20000"/>
          </a:bodyPr>
          <a:lstStyle/>
          <a:p>
            <a:pPr marL="0" indent="0">
              <a:buNone/>
            </a:pPr>
            <a:r>
              <a:rPr lang="uk-UA" b="1" dirty="0"/>
              <a:t>Теїзм:</a:t>
            </a:r>
          </a:p>
          <a:p>
            <a:pPr marL="0" indent="0">
              <a:buNone/>
            </a:pPr>
            <a:r>
              <a:rPr lang="uk-UA" dirty="0"/>
              <a:t>Все під Богом;</a:t>
            </a:r>
          </a:p>
          <a:p>
            <a:pPr marL="0" indent="0">
              <a:buNone/>
            </a:pPr>
            <a:endParaRPr lang="uk-UA" sz="1350" dirty="0"/>
          </a:p>
          <a:p>
            <a:pPr marL="0" indent="0">
              <a:buNone/>
            </a:pPr>
            <a:r>
              <a:rPr lang="uk-UA" b="1" dirty="0"/>
              <a:t>Деїзм:</a:t>
            </a:r>
          </a:p>
          <a:p>
            <a:pPr marL="0" indent="0">
              <a:buNone/>
            </a:pPr>
            <a:r>
              <a:rPr lang="uk-UA" dirty="0"/>
              <a:t>Все від Бога;</a:t>
            </a:r>
          </a:p>
          <a:p>
            <a:pPr marL="0" indent="0">
              <a:buNone/>
            </a:pPr>
            <a:endParaRPr lang="uk-UA" sz="1350" dirty="0"/>
          </a:p>
          <a:p>
            <a:pPr marL="0" indent="0">
              <a:buNone/>
            </a:pPr>
            <a:r>
              <a:rPr lang="uk-UA" b="1" dirty="0"/>
              <a:t>Пантеїзм:</a:t>
            </a:r>
          </a:p>
          <a:p>
            <a:pPr marL="0" indent="0">
              <a:buNone/>
            </a:pPr>
            <a:r>
              <a:rPr lang="uk-UA" dirty="0"/>
              <a:t>Бог у всьому</a:t>
            </a:r>
          </a:p>
          <a:p>
            <a:pPr marL="0" indent="0">
              <a:buNone/>
            </a:pPr>
            <a:endParaRPr lang="uk-UA" sz="1350" dirty="0"/>
          </a:p>
          <a:p>
            <a:pPr marL="0" indent="0">
              <a:buNone/>
            </a:pPr>
            <a:r>
              <a:rPr lang="uk-UA" b="1" dirty="0"/>
              <a:t>Атеїзм:</a:t>
            </a:r>
          </a:p>
          <a:p>
            <a:pPr marL="0" indent="0">
              <a:buNone/>
            </a:pPr>
            <a:r>
              <a:rPr lang="uk-UA" dirty="0"/>
              <a:t>Все без Бога.</a:t>
            </a:r>
          </a:p>
        </p:txBody>
      </p:sp>
    </p:spTree>
    <p:extLst>
      <p:ext uri="{BB962C8B-B14F-4D97-AF65-F5344CB8AC3E}">
        <p14:creationId xmlns:p14="http://schemas.microsoft.com/office/powerpoint/2010/main" val="10240809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4CA2B8-9AD7-4468-BA9C-5FB13E25E971}"/>
              </a:ext>
            </a:extLst>
          </p:cNvPr>
          <p:cNvSpPr>
            <a:spLocks noGrp="1"/>
          </p:cNvSpPr>
          <p:nvPr>
            <p:ph type="title"/>
          </p:nvPr>
        </p:nvSpPr>
        <p:spPr/>
        <p:txBody>
          <a:bodyPr>
            <a:normAutofit fontScale="90000"/>
          </a:bodyPr>
          <a:lstStyle/>
          <a:p>
            <a:r>
              <a:rPr lang="uk-UA" dirty="0"/>
              <a:t>Нові тенденції в Природознавстві:</a:t>
            </a:r>
          </a:p>
        </p:txBody>
      </p:sp>
      <p:sp>
        <p:nvSpPr>
          <p:cNvPr id="3" name="Объект 2">
            <a:extLst>
              <a:ext uri="{FF2B5EF4-FFF2-40B4-BE49-F238E27FC236}">
                <a16:creationId xmlns:a16="http://schemas.microsoft.com/office/drawing/2014/main" id="{45F76AEF-0B9E-42B6-89C9-9C42D58D8AE2}"/>
              </a:ext>
            </a:extLst>
          </p:cNvPr>
          <p:cNvSpPr>
            <a:spLocks noGrp="1"/>
          </p:cNvSpPr>
          <p:nvPr>
            <p:ph idx="1"/>
          </p:nvPr>
        </p:nvSpPr>
        <p:spPr>
          <a:xfrm>
            <a:off x="971551" y="2774949"/>
            <a:ext cx="7200897" cy="1374141"/>
          </a:xfrm>
        </p:spPr>
        <p:txBody>
          <a:bodyPr>
            <a:normAutofit fontScale="92500" lnSpcReduction="10000"/>
          </a:bodyPr>
          <a:lstStyle/>
          <a:p>
            <a:r>
              <a:rPr lang="uk-UA" dirty="0"/>
              <a:t>Леонардо да Вінчі: математика найдостовірніша наука;</a:t>
            </a:r>
          </a:p>
          <a:p>
            <a:r>
              <a:rPr lang="uk-UA" dirty="0"/>
              <a:t>Микола Коперник: геліоцентрична система;</a:t>
            </a:r>
          </a:p>
          <a:p>
            <a:r>
              <a:rPr lang="uk-UA" dirty="0"/>
              <a:t>Галілео Галілей: деїстичне розуміння світу.</a:t>
            </a:r>
          </a:p>
        </p:txBody>
      </p:sp>
    </p:spTree>
    <p:extLst>
      <p:ext uri="{BB962C8B-B14F-4D97-AF65-F5344CB8AC3E}">
        <p14:creationId xmlns:p14="http://schemas.microsoft.com/office/powerpoint/2010/main" val="9031504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B9BD71-B543-4D14-B357-80F53AE20A71}"/>
              </a:ext>
            </a:extLst>
          </p:cNvPr>
          <p:cNvSpPr>
            <a:spLocks noGrp="1"/>
          </p:cNvSpPr>
          <p:nvPr>
            <p:ph type="title"/>
          </p:nvPr>
        </p:nvSpPr>
        <p:spPr>
          <a:xfrm>
            <a:off x="971552" y="1593849"/>
            <a:ext cx="7200897" cy="2091008"/>
          </a:xfrm>
        </p:spPr>
        <p:txBody>
          <a:bodyPr>
            <a:normAutofit/>
          </a:bodyPr>
          <a:lstStyle/>
          <a:p>
            <a:pPr algn="just"/>
            <a:r>
              <a:rPr lang="uk-UA" sz="2100" dirty="0"/>
              <a:t>Епоха Відродження засвідчує виникнення нового світогляду, основними рисами якого є натуралізм і раціоналізм, а також має етапний історичний характер, бо створила умови для переходу від середньовічної спадщини до філософії Нового часу.</a:t>
            </a:r>
          </a:p>
        </p:txBody>
      </p:sp>
      <p:sp>
        <p:nvSpPr>
          <p:cNvPr id="3" name="Объект 2">
            <a:extLst>
              <a:ext uri="{FF2B5EF4-FFF2-40B4-BE49-F238E27FC236}">
                <a16:creationId xmlns:a16="http://schemas.microsoft.com/office/drawing/2014/main" id="{B2352356-15FE-49E7-A17B-9712E395DE28}"/>
              </a:ext>
            </a:extLst>
          </p:cNvPr>
          <p:cNvSpPr>
            <a:spLocks noGrp="1"/>
          </p:cNvSpPr>
          <p:nvPr>
            <p:ph idx="1"/>
          </p:nvPr>
        </p:nvSpPr>
        <p:spPr>
          <a:xfrm>
            <a:off x="971551" y="3684856"/>
            <a:ext cx="7200897" cy="1579295"/>
          </a:xfrm>
        </p:spPr>
        <p:txBody>
          <a:bodyPr/>
          <a:lstStyle/>
          <a:p>
            <a:pPr marL="0" indent="0" algn="ctr">
              <a:buNone/>
            </a:pPr>
            <a:endParaRPr lang="uk-UA" dirty="0"/>
          </a:p>
          <a:p>
            <a:pPr marL="0" indent="0" algn="ctr">
              <a:buNone/>
            </a:pPr>
            <a:r>
              <a:rPr lang="uk-UA" sz="3000" dirty="0"/>
              <a:t>Дякую за увагу!</a:t>
            </a:r>
          </a:p>
        </p:txBody>
      </p:sp>
    </p:spTree>
    <p:extLst>
      <p:ext uri="{BB962C8B-B14F-4D97-AF65-F5344CB8AC3E}">
        <p14:creationId xmlns:p14="http://schemas.microsoft.com/office/powerpoint/2010/main" val="3969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ECC9E0-685B-401E-9D73-74B54C753556}"/>
              </a:ext>
            </a:extLst>
          </p:cNvPr>
          <p:cNvSpPr>
            <a:spLocks noGrp="1"/>
          </p:cNvSpPr>
          <p:nvPr>
            <p:ph type="ctrTitle"/>
          </p:nvPr>
        </p:nvSpPr>
        <p:spPr>
          <a:xfrm>
            <a:off x="2019299" y="2260599"/>
            <a:ext cx="5111752" cy="896720"/>
          </a:xfrm>
        </p:spPr>
        <p:txBody>
          <a:bodyPr/>
          <a:lstStyle/>
          <a:p>
            <a:r>
              <a:rPr lang="uk-UA" dirty="0"/>
              <a:t>Філософія Нового часу</a:t>
            </a:r>
          </a:p>
        </p:txBody>
      </p:sp>
      <p:sp>
        <p:nvSpPr>
          <p:cNvPr id="3" name="Подзаголовок 2">
            <a:extLst>
              <a:ext uri="{FF2B5EF4-FFF2-40B4-BE49-F238E27FC236}">
                <a16:creationId xmlns:a16="http://schemas.microsoft.com/office/drawing/2014/main" id="{E4CEABFD-0E40-4C54-B36D-067E301FF416}"/>
              </a:ext>
            </a:extLst>
          </p:cNvPr>
          <p:cNvSpPr>
            <a:spLocks noGrp="1"/>
          </p:cNvSpPr>
          <p:nvPr>
            <p:ph type="subTitle" idx="1"/>
          </p:nvPr>
        </p:nvSpPr>
        <p:spPr>
          <a:xfrm>
            <a:off x="2019299" y="3600448"/>
            <a:ext cx="5111752" cy="1234442"/>
          </a:xfrm>
        </p:spPr>
        <p:txBody>
          <a:bodyPr>
            <a:normAutofit fontScale="92500" lnSpcReduction="20000"/>
          </a:bodyPr>
          <a:lstStyle/>
          <a:p>
            <a:pPr algn="l"/>
            <a:r>
              <a:rPr lang="uk-UA" sz="1800" dirty="0"/>
              <a:t>1</a:t>
            </a:r>
            <a:r>
              <a:rPr lang="en-US" sz="1800"/>
              <a:t>7</a:t>
            </a:r>
            <a:r>
              <a:rPr lang="uk-UA" sz="1800"/>
              <a:t> </a:t>
            </a:r>
            <a:r>
              <a:rPr lang="uk-UA" sz="1800" dirty="0"/>
              <a:t>ст.: проблема розробки методів, шляхів і прийомів дослідження природи</a:t>
            </a:r>
          </a:p>
          <a:p>
            <a:pPr marL="257175" indent="-257175" algn="l">
              <a:buFontTx/>
              <a:buChar char="-"/>
            </a:pPr>
            <a:r>
              <a:rPr lang="uk-UA" sz="1800" dirty="0"/>
              <a:t>Емпіризм</a:t>
            </a:r>
          </a:p>
          <a:p>
            <a:pPr marL="257175" indent="-257175" algn="l">
              <a:buFontTx/>
              <a:buChar char="-"/>
            </a:pPr>
            <a:r>
              <a:rPr lang="uk-UA" sz="1800" dirty="0"/>
              <a:t>Раціоналізм</a:t>
            </a:r>
          </a:p>
        </p:txBody>
      </p:sp>
    </p:spTree>
    <p:extLst>
      <p:ext uri="{BB962C8B-B14F-4D97-AF65-F5344CB8AC3E}">
        <p14:creationId xmlns:p14="http://schemas.microsoft.com/office/powerpoint/2010/main" val="40689729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2AE99C-92EC-40C0-B394-6F3BFE667F68}"/>
              </a:ext>
            </a:extLst>
          </p:cNvPr>
          <p:cNvSpPr>
            <a:spLocks noGrp="1"/>
          </p:cNvSpPr>
          <p:nvPr>
            <p:ph type="title"/>
          </p:nvPr>
        </p:nvSpPr>
        <p:spPr/>
        <p:txBody>
          <a:bodyPr>
            <a:noAutofit/>
          </a:bodyPr>
          <a:lstStyle/>
          <a:p>
            <a:r>
              <a:rPr lang="uk-UA" sz="2400" b="1" u="sng" dirty="0"/>
              <a:t>Емпіризм:</a:t>
            </a:r>
            <a:br>
              <a:rPr lang="uk-UA" sz="2400" dirty="0"/>
            </a:br>
            <a:r>
              <a:rPr lang="uk-UA" sz="2400" dirty="0"/>
              <a:t>єдине джерело пізнання чуттєвий досвід (процес пізнання починається з відчуттів)</a:t>
            </a:r>
          </a:p>
        </p:txBody>
      </p:sp>
      <p:sp>
        <p:nvSpPr>
          <p:cNvPr id="3" name="Объект 2">
            <a:extLst>
              <a:ext uri="{FF2B5EF4-FFF2-40B4-BE49-F238E27FC236}">
                <a16:creationId xmlns:a16="http://schemas.microsoft.com/office/drawing/2014/main" id="{B2ED8422-7B98-42A2-ABB1-E3F0BCB8D3D3}"/>
              </a:ext>
            </a:extLst>
          </p:cNvPr>
          <p:cNvSpPr>
            <a:spLocks noGrp="1"/>
          </p:cNvSpPr>
          <p:nvPr>
            <p:ph idx="1"/>
          </p:nvPr>
        </p:nvSpPr>
        <p:spPr/>
        <p:txBody>
          <a:bodyPr/>
          <a:lstStyle/>
          <a:p>
            <a:r>
              <a:rPr lang="uk-UA" dirty="0"/>
              <a:t>Ф.Бекон</a:t>
            </a:r>
          </a:p>
          <a:p>
            <a:r>
              <a:rPr lang="uk-UA" dirty="0"/>
              <a:t>Т.Гоббс</a:t>
            </a:r>
          </a:p>
          <a:p>
            <a:r>
              <a:rPr lang="uk-UA" dirty="0"/>
              <a:t>Дж.Локк</a:t>
            </a:r>
          </a:p>
          <a:p>
            <a:pPr marL="0" indent="0">
              <a:buNone/>
            </a:pPr>
            <a:r>
              <a:rPr lang="uk-UA" dirty="0"/>
              <a:t>Емпірико-сенсуалістична гносеологія:</a:t>
            </a:r>
          </a:p>
          <a:p>
            <a:r>
              <a:rPr lang="uk-UA" dirty="0"/>
              <a:t>Дж.Берклі</a:t>
            </a:r>
          </a:p>
          <a:p>
            <a:r>
              <a:rPr lang="uk-UA" dirty="0"/>
              <a:t>Д.Юм</a:t>
            </a:r>
          </a:p>
        </p:txBody>
      </p:sp>
    </p:spTree>
    <p:extLst>
      <p:ext uri="{BB962C8B-B14F-4D97-AF65-F5344CB8AC3E}">
        <p14:creationId xmlns:p14="http://schemas.microsoft.com/office/powerpoint/2010/main" val="2790689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A5FBC-CFA1-45E4-ADBD-35F6605E99AF}"/>
              </a:ext>
            </a:extLst>
          </p:cNvPr>
          <p:cNvSpPr>
            <a:spLocks noGrp="1"/>
          </p:cNvSpPr>
          <p:nvPr>
            <p:ph type="ctrTitle"/>
          </p:nvPr>
        </p:nvSpPr>
        <p:spPr>
          <a:xfrm>
            <a:off x="1456006" y="1561514"/>
            <a:ext cx="6460588" cy="3967089"/>
          </a:xfrm>
        </p:spPr>
        <p:txBody>
          <a:bodyPr>
            <a:normAutofit fontScale="90000"/>
          </a:bodyPr>
          <a:lstStyle/>
          <a:p>
            <a:r>
              <a:rPr lang="uk-UA" sz="2400" dirty="0"/>
              <a:t>Слово «філософія» в перекладі з грецької </a:t>
            </a:r>
            <a:br>
              <a:rPr lang="uk-UA" sz="2400" dirty="0"/>
            </a:br>
            <a:r>
              <a:rPr lang="uk-UA" sz="2400" b="1" dirty="0"/>
              <a:t>«любов до мудрості».</a:t>
            </a:r>
            <a:br>
              <a:rPr lang="uk-UA" sz="2400" dirty="0"/>
            </a:br>
            <a:r>
              <a:rPr lang="uk-UA" sz="2400" b="1" dirty="0"/>
              <a:t>Піфагор</a:t>
            </a:r>
            <a:r>
              <a:rPr lang="uk-UA" sz="2400" dirty="0"/>
              <a:t> (</a:t>
            </a:r>
            <a:r>
              <a:rPr lang="en-US" sz="2400" dirty="0"/>
              <a:t>V</a:t>
            </a:r>
            <a:r>
              <a:rPr lang="uk-UA" sz="2400" dirty="0"/>
              <a:t>І ст. до н.е.) був першим хто назвав </a:t>
            </a:r>
            <a:br>
              <a:rPr lang="uk-UA" sz="2400" dirty="0"/>
            </a:br>
            <a:r>
              <a:rPr lang="uk-UA" sz="2400" dirty="0"/>
              <a:t>себе філософом.</a:t>
            </a:r>
            <a:br>
              <a:rPr lang="uk-UA" sz="2400" dirty="0"/>
            </a:br>
            <a:br>
              <a:rPr lang="uk-UA" sz="2400" dirty="0"/>
            </a:br>
            <a:r>
              <a:rPr lang="uk-UA" sz="2400" dirty="0"/>
              <a:t>Філософія – це вчення про людину, її місце у світі, загальні закономірності природи, суспільства і людського мислення.</a:t>
            </a:r>
            <a:br>
              <a:rPr lang="uk-UA" sz="2400" dirty="0"/>
            </a:br>
            <a:r>
              <a:rPr lang="uk-UA" sz="2400" b="1" dirty="0"/>
              <a:t>Предметом філософії є відношення </a:t>
            </a:r>
            <a:br>
              <a:rPr lang="uk-UA" sz="2400" b="1" dirty="0"/>
            </a:br>
            <a:r>
              <a:rPr lang="uk-UA" sz="2400" b="1" dirty="0"/>
              <a:t>«Людина-Світ».</a:t>
            </a:r>
            <a:br>
              <a:rPr lang="uk-UA" sz="2400" dirty="0"/>
            </a:br>
            <a:endParaRPr lang="ru-RU" sz="2400" dirty="0"/>
          </a:p>
        </p:txBody>
      </p:sp>
    </p:spTree>
    <p:extLst>
      <p:ext uri="{BB962C8B-B14F-4D97-AF65-F5344CB8AC3E}">
        <p14:creationId xmlns:p14="http://schemas.microsoft.com/office/powerpoint/2010/main" val="17226077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0AEF08-537E-462F-B6E4-4D31B0A85007}"/>
              </a:ext>
            </a:extLst>
          </p:cNvPr>
          <p:cNvSpPr>
            <a:spLocks noGrp="1"/>
          </p:cNvSpPr>
          <p:nvPr>
            <p:ph type="title"/>
          </p:nvPr>
        </p:nvSpPr>
        <p:spPr>
          <a:xfrm>
            <a:off x="971552" y="1593850"/>
            <a:ext cx="7200897" cy="392333"/>
          </a:xfrm>
        </p:spPr>
        <p:txBody>
          <a:bodyPr>
            <a:normAutofit fontScale="90000"/>
          </a:bodyPr>
          <a:lstStyle/>
          <a:p>
            <a:r>
              <a:rPr lang="uk-UA" dirty="0"/>
              <a:t>Френсіс Бекон</a:t>
            </a:r>
          </a:p>
        </p:txBody>
      </p:sp>
      <p:sp>
        <p:nvSpPr>
          <p:cNvPr id="3" name="Объект 2">
            <a:extLst>
              <a:ext uri="{FF2B5EF4-FFF2-40B4-BE49-F238E27FC236}">
                <a16:creationId xmlns:a16="http://schemas.microsoft.com/office/drawing/2014/main" id="{ADDD95A6-2EEC-4573-AEBA-E2063DA05365}"/>
              </a:ext>
            </a:extLst>
          </p:cNvPr>
          <p:cNvSpPr>
            <a:spLocks noGrp="1"/>
          </p:cNvSpPr>
          <p:nvPr>
            <p:ph idx="1"/>
          </p:nvPr>
        </p:nvSpPr>
        <p:spPr>
          <a:xfrm>
            <a:off x="971551" y="2102241"/>
            <a:ext cx="7200897" cy="3492305"/>
          </a:xfrm>
        </p:spPr>
        <p:txBody>
          <a:bodyPr>
            <a:normAutofit fontScale="62500" lnSpcReduction="20000"/>
          </a:bodyPr>
          <a:lstStyle/>
          <a:p>
            <a:r>
              <a:rPr lang="uk-UA" dirty="0"/>
              <a:t>«Досліди або повчання моральні і політичні», «Новий Органон», «Про гідність і примноження наук», «Нова Атлантида» (видана посмертно).</a:t>
            </a:r>
          </a:p>
          <a:p>
            <a:r>
              <a:rPr lang="uk-UA" dirty="0"/>
              <a:t>Розробляє індуктивний метод: </a:t>
            </a:r>
            <a:r>
              <a:rPr lang="ru-RU" b="1" dirty="0"/>
              <a:t>індукція</a:t>
            </a:r>
            <a:r>
              <a:rPr lang="ru-RU" dirty="0"/>
              <a:t> – це рух від одиничного до загального, від досвіду до фактів – до їх узагальнення та </a:t>
            </a:r>
            <a:r>
              <a:rPr lang="uk-UA" dirty="0"/>
              <a:t>висновків;</a:t>
            </a:r>
          </a:p>
          <a:p>
            <a:r>
              <a:rPr lang="uk-UA" dirty="0"/>
              <a:t>Помилкові судження («ідоли»):</a:t>
            </a:r>
          </a:p>
          <a:p>
            <a:pPr>
              <a:buFontTx/>
              <a:buChar char="-"/>
            </a:pPr>
            <a:r>
              <a:rPr lang="uk-UA" dirty="0"/>
              <a:t>Ідоли роду – </a:t>
            </a:r>
            <a:r>
              <a:rPr lang="ru-RU" dirty="0"/>
              <a:t>це хибні уявлення про світ, притаманні цілому людському роду, через недосконалість людського розуму;</a:t>
            </a:r>
          </a:p>
          <a:p>
            <a:pPr>
              <a:buFontTx/>
              <a:buChar char="-"/>
            </a:pPr>
            <a:r>
              <a:rPr lang="ru-RU" dirty="0"/>
              <a:t>Ідоли печери </a:t>
            </a:r>
            <a:r>
              <a:rPr lang="uk-UA" dirty="0"/>
              <a:t>- це спотворені уявлення про дійсність, пов'язані з суб'єктивністю сприйняття довкілля;</a:t>
            </a:r>
          </a:p>
          <a:p>
            <a:pPr>
              <a:buFontTx/>
              <a:buChar char="-"/>
            </a:pPr>
            <a:r>
              <a:rPr lang="uk-UA" dirty="0"/>
              <a:t>Ідоли площі - перешкоди, що виникають внаслідок спілкування між людьми;</a:t>
            </a:r>
          </a:p>
          <a:p>
            <a:pPr>
              <a:buFontTx/>
              <a:buChar char="-"/>
            </a:pPr>
            <a:r>
              <a:rPr lang="uk-UA" dirty="0"/>
              <a:t>Ідоли театру – перешкоди, породжені вірою в авторитети, стародавні традиції, хибні думки, </a:t>
            </a:r>
            <a:r>
              <a:rPr lang="ru-RU" dirty="0"/>
              <a:t>виникають внаслідок некритичного запозичення ідей.</a:t>
            </a:r>
            <a:endParaRPr lang="uk-UA" dirty="0"/>
          </a:p>
        </p:txBody>
      </p:sp>
    </p:spTree>
    <p:extLst>
      <p:ext uri="{BB962C8B-B14F-4D97-AF65-F5344CB8AC3E}">
        <p14:creationId xmlns:p14="http://schemas.microsoft.com/office/powerpoint/2010/main" val="18242554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C164B9-1CB6-4430-B549-5A7123614861}"/>
              </a:ext>
            </a:extLst>
          </p:cNvPr>
          <p:cNvSpPr>
            <a:spLocks noGrp="1"/>
          </p:cNvSpPr>
          <p:nvPr>
            <p:ph type="title"/>
          </p:nvPr>
        </p:nvSpPr>
        <p:spPr>
          <a:xfrm>
            <a:off x="971552" y="1593849"/>
            <a:ext cx="7200897" cy="548640"/>
          </a:xfrm>
        </p:spPr>
        <p:txBody>
          <a:bodyPr>
            <a:normAutofit fontScale="90000"/>
          </a:bodyPr>
          <a:lstStyle/>
          <a:p>
            <a:r>
              <a:rPr lang="uk-UA" dirty="0"/>
              <a:t>Томас Гоббс</a:t>
            </a:r>
          </a:p>
        </p:txBody>
      </p:sp>
      <p:sp>
        <p:nvSpPr>
          <p:cNvPr id="3" name="Объект 2">
            <a:extLst>
              <a:ext uri="{FF2B5EF4-FFF2-40B4-BE49-F238E27FC236}">
                <a16:creationId xmlns:a16="http://schemas.microsoft.com/office/drawing/2014/main" id="{208B2DD3-EA07-4BA7-BBE1-2184C3E161E4}"/>
              </a:ext>
            </a:extLst>
          </p:cNvPr>
          <p:cNvSpPr>
            <a:spLocks noGrp="1"/>
          </p:cNvSpPr>
          <p:nvPr>
            <p:ph idx="1"/>
          </p:nvPr>
        </p:nvSpPr>
        <p:spPr>
          <a:xfrm>
            <a:off x="971551" y="2292154"/>
            <a:ext cx="7200897" cy="2971997"/>
          </a:xfrm>
        </p:spPr>
        <p:txBody>
          <a:bodyPr>
            <a:normAutofit fontScale="92500" lnSpcReduction="20000"/>
          </a:bodyPr>
          <a:lstStyle/>
          <a:p>
            <a:r>
              <a:rPr lang="uk-UA" dirty="0"/>
              <a:t>«Левіафан», «Про тіло», «Про людину».</a:t>
            </a:r>
          </a:p>
          <a:p>
            <a:r>
              <a:rPr lang="uk-UA" dirty="0"/>
              <a:t>Створив картину механістичного світу, заперечив існування душі як особливої субстанції тіла – механістичне розуміння людини;</a:t>
            </a:r>
          </a:p>
          <a:p>
            <a:r>
              <a:rPr lang="uk-UA" dirty="0"/>
              <a:t>Проблема наукового розуміння суспільства, держави, права, релігійної віротерпимості;</a:t>
            </a:r>
          </a:p>
          <a:p>
            <a:r>
              <a:rPr lang="uk-UA" dirty="0"/>
              <a:t>Людське суспільство: природне («війна всіх проти всіх», «людина людині - вовк) і громадянське.</a:t>
            </a:r>
          </a:p>
          <a:p>
            <a:endParaRPr lang="uk-UA" dirty="0"/>
          </a:p>
        </p:txBody>
      </p:sp>
    </p:spTree>
    <p:extLst>
      <p:ext uri="{BB962C8B-B14F-4D97-AF65-F5344CB8AC3E}">
        <p14:creationId xmlns:p14="http://schemas.microsoft.com/office/powerpoint/2010/main" val="20933357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EDDD24-DBD3-481B-B0BE-D7E7AE65BD99}"/>
              </a:ext>
            </a:extLst>
          </p:cNvPr>
          <p:cNvSpPr>
            <a:spLocks noGrp="1"/>
          </p:cNvSpPr>
          <p:nvPr>
            <p:ph type="title"/>
          </p:nvPr>
        </p:nvSpPr>
        <p:spPr>
          <a:xfrm>
            <a:off x="971552" y="1479746"/>
            <a:ext cx="7200897" cy="569741"/>
          </a:xfrm>
        </p:spPr>
        <p:txBody>
          <a:bodyPr>
            <a:normAutofit fontScale="90000"/>
          </a:bodyPr>
          <a:lstStyle/>
          <a:p>
            <a:r>
              <a:rPr lang="uk-UA" dirty="0"/>
              <a:t>Джон Локк</a:t>
            </a:r>
          </a:p>
        </p:txBody>
      </p:sp>
      <p:sp>
        <p:nvSpPr>
          <p:cNvPr id="3" name="Объект 2">
            <a:extLst>
              <a:ext uri="{FF2B5EF4-FFF2-40B4-BE49-F238E27FC236}">
                <a16:creationId xmlns:a16="http://schemas.microsoft.com/office/drawing/2014/main" id="{388FD58C-7BD5-48AC-94E0-D4332145E003}"/>
              </a:ext>
            </a:extLst>
          </p:cNvPr>
          <p:cNvSpPr>
            <a:spLocks noGrp="1"/>
          </p:cNvSpPr>
          <p:nvPr>
            <p:ph idx="1"/>
          </p:nvPr>
        </p:nvSpPr>
        <p:spPr>
          <a:xfrm>
            <a:off x="971551" y="2144443"/>
            <a:ext cx="7200897" cy="3119708"/>
          </a:xfrm>
        </p:spPr>
        <p:txBody>
          <a:bodyPr>
            <a:normAutofit fontScale="85000" lnSpcReduction="10000"/>
          </a:bodyPr>
          <a:lstStyle/>
          <a:p>
            <a:r>
              <a:rPr lang="uk-UA" dirty="0"/>
              <a:t>«Дослід про людське розуміння», «Два трактати про державне правління», «Думки про виховання», «Розумність християнства».</a:t>
            </a:r>
          </a:p>
          <a:p>
            <a:r>
              <a:rPr lang="uk-UA" dirty="0"/>
              <a:t>Критика вчення про вроджені ідеї;</a:t>
            </a:r>
          </a:p>
          <a:p>
            <a:r>
              <a:rPr lang="uk-UA" dirty="0"/>
              <a:t>Знання походить з досвіту: зовнішнього (відчуттів), внутрішнього (рефлексії);</a:t>
            </a:r>
          </a:p>
          <a:p>
            <a:r>
              <a:rPr lang="uk-UA" dirty="0"/>
              <a:t>Ідея відчуттів: первинні якості (густина, протяжність, фігура, рух…), вторинні якості (колір, запах, смак, звук…);</a:t>
            </a:r>
          </a:p>
          <a:p>
            <a:r>
              <a:rPr lang="uk-UA" dirty="0"/>
              <a:t>Вперше висуває принципи поділу влади на законодавчу, виконавчу та федеративну.</a:t>
            </a:r>
          </a:p>
        </p:txBody>
      </p:sp>
    </p:spTree>
    <p:extLst>
      <p:ext uri="{BB962C8B-B14F-4D97-AF65-F5344CB8AC3E}">
        <p14:creationId xmlns:p14="http://schemas.microsoft.com/office/powerpoint/2010/main" val="19449784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54558A-FBA9-4FAF-B2F6-649E2C9DEF8C}"/>
              </a:ext>
            </a:extLst>
          </p:cNvPr>
          <p:cNvSpPr>
            <a:spLocks noGrp="1"/>
          </p:cNvSpPr>
          <p:nvPr>
            <p:ph type="title"/>
          </p:nvPr>
        </p:nvSpPr>
        <p:spPr>
          <a:xfrm>
            <a:off x="971552" y="1593849"/>
            <a:ext cx="7200897" cy="687755"/>
          </a:xfrm>
        </p:spPr>
        <p:txBody>
          <a:bodyPr>
            <a:normAutofit fontScale="90000"/>
          </a:bodyPr>
          <a:lstStyle/>
          <a:p>
            <a:r>
              <a:rPr lang="uk-UA" dirty="0"/>
              <a:t>Емпірико-сенсуалістична гносеологія</a:t>
            </a:r>
            <a:br>
              <a:rPr lang="uk-UA" dirty="0"/>
            </a:br>
            <a:r>
              <a:rPr lang="uk-UA" dirty="0"/>
              <a:t>Джордж Берклі</a:t>
            </a:r>
          </a:p>
        </p:txBody>
      </p:sp>
      <p:sp>
        <p:nvSpPr>
          <p:cNvPr id="3" name="Объект 2">
            <a:extLst>
              <a:ext uri="{FF2B5EF4-FFF2-40B4-BE49-F238E27FC236}">
                <a16:creationId xmlns:a16="http://schemas.microsoft.com/office/drawing/2014/main" id="{DC57335E-6846-4359-AE1D-90848F8F6EFC}"/>
              </a:ext>
            </a:extLst>
          </p:cNvPr>
          <p:cNvSpPr>
            <a:spLocks noGrp="1"/>
          </p:cNvSpPr>
          <p:nvPr>
            <p:ph idx="1"/>
          </p:nvPr>
        </p:nvSpPr>
        <p:spPr/>
        <p:txBody>
          <a:bodyPr>
            <a:normAutofit lnSpcReduction="10000"/>
          </a:bodyPr>
          <a:lstStyle/>
          <a:p>
            <a:r>
              <a:rPr lang="uk-UA" dirty="0"/>
              <a:t>"Досвід нової теорії зору", "Трактат про принципи людського знання", "Три діалоги між Пласом та Філонусом", "Теорія зору чи зорової мови, захищена і роз’яснена", "Алкіфрон, чи дрібний філософ", "Сейріс".</a:t>
            </a:r>
          </a:p>
          <a:p>
            <a:r>
              <a:rPr lang="uk-UA" dirty="0"/>
              <a:t>Засновник суб’єктивного ідеалізму: ототожнював властивості речей з відчуттями цих властивостей;</a:t>
            </a:r>
          </a:p>
          <a:p>
            <a:r>
              <a:rPr lang="ru-RU" dirty="0"/>
              <a:t>"Існувати, значить бути у сприйнятті (Існувати – означає сприйматися почуттями)".</a:t>
            </a:r>
            <a:endParaRPr lang="uk-UA" dirty="0"/>
          </a:p>
        </p:txBody>
      </p:sp>
    </p:spTree>
    <p:extLst>
      <p:ext uri="{BB962C8B-B14F-4D97-AF65-F5344CB8AC3E}">
        <p14:creationId xmlns:p14="http://schemas.microsoft.com/office/powerpoint/2010/main" val="21353864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43A5B0-E0FF-4EE3-ACFA-1BD40DEF2BC2}"/>
              </a:ext>
            </a:extLst>
          </p:cNvPr>
          <p:cNvSpPr>
            <a:spLocks noGrp="1"/>
          </p:cNvSpPr>
          <p:nvPr>
            <p:ph type="title"/>
          </p:nvPr>
        </p:nvSpPr>
        <p:spPr/>
        <p:txBody>
          <a:bodyPr/>
          <a:lstStyle/>
          <a:p>
            <a:r>
              <a:rPr lang="uk-UA" dirty="0"/>
              <a:t>Давид (Девід) Юм</a:t>
            </a:r>
          </a:p>
        </p:txBody>
      </p:sp>
      <p:sp>
        <p:nvSpPr>
          <p:cNvPr id="3" name="Объект 2">
            <a:extLst>
              <a:ext uri="{FF2B5EF4-FFF2-40B4-BE49-F238E27FC236}">
                <a16:creationId xmlns:a16="http://schemas.microsoft.com/office/drawing/2014/main" id="{4B76F478-7376-4744-B5F1-B9782D8880FA}"/>
              </a:ext>
            </a:extLst>
          </p:cNvPr>
          <p:cNvSpPr>
            <a:spLocks noGrp="1"/>
          </p:cNvSpPr>
          <p:nvPr>
            <p:ph idx="1"/>
          </p:nvPr>
        </p:nvSpPr>
        <p:spPr/>
        <p:txBody>
          <a:bodyPr/>
          <a:lstStyle/>
          <a:p>
            <a:r>
              <a:rPr lang="ru-RU" dirty="0"/>
              <a:t>"Трактат про людську природу ", однак славу йому принесли "Есе" та 8-томна "Історія Англії«</a:t>
            </a:r>
          </a:p>
          <a:p>
            <a:r>
              <a:rPr lang="ru-RU" dirty="0"/>
              <a:t> Скептик, агностик;</a:t>
            </a:r>
          </a:p>
          <a:p>
            <a:r>
              <a:rPr lang="uk-UA" dirty="0"/>
              <a:t>Основою знань є відчуття, і все що ми знаємо та можемо знати – це зміст наших відчуттів.</a:t>
            </a:r>
          </a:p>
          <a:p>
            <a:r>
              <a:rPr lang="uk-UA" dirty="0"/>
              <a:t> Вроджених ідей - неможливі, оскільки ідеї можливі лише як похідні вражень.</a:t>
            </a:r>
          </a:p>
        </p:txBody>
      </p:sp>
    </p:spTree>
    <p:extLst>
      <p:ext uri="{BB962C8B-B14F-4D97-AF65-F5344CB8AC3E}">
        <p14:creationId xmlns:p14="http://schemas.microsoft.com/office/powerpoint/2010/main" val="26998395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7B8D01-2AA1-4101-B7CD-472FFFF09C00}"/>
              </a:ext>
            </a:extLst>
          </p:cNvPr>
          <p:cNvSpPr>
            <a:spLocks noGrp="1"/>
          </p:cNvSpPr>
          <p:nvPr>
            <p:ph type="title"/>
          </p:nvPr>
        </p:nvSpPr>
        <p:spPr>
          <a:xfrm>
            <a:off x="971551" y="1405890"/>
            <a:ext cx="7200897" cy="1142803"/>
          </a:xfrm>
        </p:spPr>
        <p:txBody>
          <a:bodyPr>
            <a:noAutofit/>
          </a:bodyPr>
          <a:lstStyle/>
          <a:p>
            <a:r>
              <a:rPr lang="uk-UA" sz="2400" b="1" u="sng" dirty="0"/>
              <a:t>Раціоналізм:</a:t>
            </a:r>
            <a:br>
              <a:rPr lang="uk-UA" sz="2400" dirty="0"/>
            </a:br>
            <a:r>
              <a:rPr lang="uk-UA" sz="2400" dirty="0"/>
              <a:t>єдине джерело пізнання розум (чуттєвий досвід не може забезпечити достовірність і загальне знання)</a:t>
            </a:r>
          </a:p>
        </p:txBody>
      </p:sp>
      <p:sp>
        <p:nvSpPr>
          <p:cNvPr id="3" name="Объект 2">
            <a:extLst>
              <a:ext uri="{FF2B5EF4-FFF2-40B4-BE49-F238E27FC236}">
                <a16:creationId xmlns:a16="http://schemas.microsoft.com/office/drawing/2014/main" id="{CEFBC5D4-B940-4229-8A41-D6B30276F9AD}"/>
              </a:ext>
            </a:extLst>
          </p:cNvPr>
          <p:cNvSpPr>
            <a:spLocks noGrp="1"/>
          </p:cNvSpPr>
          <p:nvPr>
            <p:ph idx="1"/>
          </p:nvPr>
        </p:nvSpPr>
        <p:spPr/>
        <p:txBody>
          <a:bodyPr/>
          <a:lstStyle/>
          <a:p>
            <a:r>
              <a:rPr lang="uk-UA" dirty="0"/>
              <a:t>Р.Декарт</a:t>
            </a:r>
          </a:p>
          <a:p>
            <a:r>
              <a:rPr lang="uk-UA" dirty="0"/>
              <a:t>Б.Спіноза</a:t>
            </a:r>
          </a:p>
          <a:p>
            <a:r>
              <a:rPr lang="uk-UA" dirty="0"/>
              <a:t>Г.Лейбніц</a:t>
            </a:r>
          </a:p>
          <a:p>
            <a:endParaRPr lang="uk-UA" dirty="0"/>
          </a:p>
        </p:txBody>
      </p:sp>
    </p:spTree>
    <p:extLst>
      <p:ext uri="{BB962C8B-B14F-4D97-AF65-F5344CB8AC3E}">
        <p14:creationId xmlns:p14="http://schemas.microsoft.com/office/powerpoint/2010/main" val="16365973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AD3427-D57B-4C5C-BF11-0477B453C130}"/>
              </a:ext>
            </a:extLst>
          </p:cNvPr>
          <p:cNvSpPr>
            <a:spLocks noGrp="1"/>
          </p:cNvSpPr>
          <p:nvPr>
            <p:ph type="title"/>
          </p:nvPr>
        </p:nvSpPr>
        <p:spPr>
          <a:xfrm>
            <a:off x="971552" y="1405891"/>
            <a:ext cx="7200897" cy="559191"/>
          </a:xfrm>
        </p:spPr>
        <p:txBody>
          <a:bodyPr>
            <a:normAutofit fontScale="90000"/>
          </a:bodyPr>
          <a:lstStyle/>
          <a:p>
            <a:r>
              <a:rPr lang="uk-UA" dirty="0"/>
              <a:t>Рене Декарт</a:t>
            </a:r>
          </a:p>
        </p:txBody>
      </p:sp>
      <p:sp>
        <p:nvSpPr>
          <p:cNvPr id="3" name="Объект 2">
            <a:extLst>
              <a:ext uri="{FF2B5EF4-FFF2-40B4-BE49-F238E27FC236}">
                <a16:creationId xmlns:a16="http://schemas.microsoft.com/office/drawing/2014/main" id="{5CD90B8C-E328-4BCC-AC28-53105A7C7076}"/>
              </a:ext>
            </a:extLst>
          </p:cNvPr>
          <p:cNvSpPr>
            <a:spLocks noGrp="1"/>
          </p:cNvSpPr>
          <p:nvPr>
            <p:ph idx="1"/>
          </p:nvPr>
        </p:nvSpPr>
        <p:spPr>
          <a:xfrm>
            <a:off x="971551" y="2091690"/>
            <a:ext cx="7200897" cy="3172461"/>
          </a:xfrm>
        </p:spPr>
        <p:txBody>
          <a:bodyPr>
            <a:normAutofit fontScale="92500" lnSpcReduction="10000"/>
          </a:bodyPr>
          <a:lstStyle/>
          <a:p>
            <a:r>
              <a:rPr lang="uk-UA" dirty="0"/>
              <a:t>«Міркування про метод», «Роздуми про першу філософію», «Засади філософії», «Пристрасті душі».</a:t>
            </a:r>
          </a:p>
          <a:p>
            <a:r>
              <a:rPr lang="uk-UA" dirty="0"/>
              <a:t>Дуалізм: існування двох незалежних одна від одної субстанцій – матеріальної і духовної;</a:t>
            </a:r>
          </a:p>
          <a:p>
            <a:r>
              <a:rPr lang="uk-UA" dirty="0"/>
              <a:t>Універсальний метод всіх наук – дедукція – це перехід від загального до окремого;</a:t>
            </a:r>
          </a:p>
          <a:p>
            <a:r>
              <a:rPr lang="uk-UA" dirty="0"/>
              <a:t>4 правила, які слід дотримуватися в процесі пізнання;</a:t>
            </a:r>
          </a:p>
          <a:p>
            <a:r>
              <a:rPr lang="uk-UA" dirty="0"/>
              <a:t>«Я мислю - отже існую».</a:t>
            </a:r>
          </a:p>
        </p:txBody>
      </p:sp>
    </p:spTree>
    <p:extLst>
      <p:ext uri="{BB962C8B-B14F-4D97-AF65-F5344CB8AC3E}">
        <p14:creationId xmlns:p14="http://schemas.microsoft.com/office/powerpoint/2010/main" val="33145825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3E3AF6-8700-4D0D-9183-EF136FFA1802}"/>
              </a:ext>
            </a:extLst>
          </p:cNvPr>
          <p:cNvSpPr>
            <a:spLocks noGrp="1"/>
          </p:cNvSpPr>
          <p:nvPr>
            <p:ph type="title"/>
          </p:nvPr>
        </p:nvSpPr>
        <p:spPr>
          <a:xfrm>
            <a:off x="971552" y="1437543"/>
            <a:ext cx="7200897" cy="706901"/>
          </a:xfrm>
        </p:spPr>
        <p:txBody>
          <a:bodyPr/>
          <a:lstStyle/>
          <a:p>
            <a:r>
              <a:rPr lang="uk-UA" dirty="0"/>
              <a:t>Бенедикт Спіноза</a:t>
            </a:r>
          </a:p>
        </p:txBody>
      </p:sp>
      <p:sp>
        <p:nvSpPr>
          <p:cNvPr id="3" name="Объект 2">
            <a:extLst>
              <a:ext uri="{FF2B5EF4-FFF2-40B4-BE49-F238E27FC236}">
                <a16:creationId xmlns:a16="http://schemas.microsoft.com/office/drawing/2014/main" id="{6DE13925-85A7-4F6E-ABC8-0790845A0025}"/>
              </a:ext>
            </a:extLst>
          </p:cNvPr>
          <p:cNvSpPr>
            <a:spLocks noGrp="1"/>
          </p:cNvSpPr>
          <p:nvPr>
            <p:ph idx="1"/>
          </p:nvPr>
        </p:nvSpPr>
        <p:spPr>
          <a:xfrm>
            <a:off x="971551" y="2144443"/>
            <a:ext cx="7200897" cy="3119708"/>
          </a:xfrm>
        </p:spPr>
        <p:txBody>
          <a:bodyPr>
            <a:normAutofit fontScale="85000" lnSpcReduction="10000"/>
          </a:bodyPr>
          <a:lstStyle/>
          <a:p>
            <a:r>
              <a:rPr lang="uk-UA" dirty="0"/>
              <a:t>«Про Бога і людину та її щастя», «Богословсько-політичний трактат», «Трактат про удосконалення розуму», «Етика»</a:t>
            </a:r>
          </a:p>
          <a:p>
            <a:r>
              <a:rPr lang="uk-UA" dirty="0"/>
              <a:t>Вчення про єдину субстанцію – природу;</a:t>
            </a:r>
          </a:p>
          <a:p>
            <a:r>
              <a:rPr lang="uk-UA" dirty="0"/>
              <a:t>Пантеїзм;</a:t>
            </a:r>
          </a:p>
          <a:p>
            <a:r>
              <a:rPr lang="uk-UA" dirty="0"/>
              <a:t>Найвища форма пізнання – інтуїція - </a:t>
            </a:r>
            <a:r>
              <a:rPr lang="ru-RU" dirty="0"/>
              <a:t>своєрідний прискорений умовивід, виражений в особливій формі, що відображає необхідну нам інформацію про сам предмет дослідження</a:t>
            </a:r>
            <a:endParaRPr lang="uk-UA" dirty="0"/>
          </a:p>
          <a:p>
            <a:r>
              <a:rPr lang="uk-UA" dirty="0"/>
              <a:t>Критерій істини – чіткість.</a:t>
            </a:r>
          </a:p>
        </p:txBody>
      </p:sp>
    </p:spTree>
    <p:extLst>
      <p:ext uri="{BB962C8B-B14F-4D97-AF65-F5344CB8AC3E}">
        <p14:creationId xmlns:p14="http://schemas.microsoft.com/office/powerpoint/2010/main" val="32726740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5EE93B-537C-47C3-9F20-6F8797A87282}"/>
              </a:ext>
            </a:extLst>
          </p:cNvPr>
          <p:cNvSpPr>
            <a:spLocks noGrp="1"/>
          </p:cNvSpPr>
          <p:nvPr>
            <p:ph type="title"/>
          </p:nvPr>
        </p:nvSpPr>
        <p:spPr>
          <a:xfrm>
            <a:off x="971552" y="1458644"/>
            <a:ext cx="7200897" cy="527539"/>
          </a:xfrm>
        </p:spPr>
        <p:txBody>
          <a:bodyPr>
            <a:normAutofit fontScale="90000"/>
          </a:bodyPr>
          <a:lstStyle/>
          <a:p>
            <a:r>
              <a:rPr lang="uk-UA" dirty="0"/>
              <a:t>Готфрід Вільгельм Лейбніц (Ляйбніц)</a:t>
            </a:r>
          </a:p>
        </p:txBody>
      </p:sp>
      <p:sp>
        <p:nvSpPr>
          <p:cNvPr id="3" name="Объект 2">
            <a:extLst>
              <a:ext uri="{FF2B5EF4-FFF2-40B4-BE49-F238E27FC236}">
                <a16:creationId xmlns:a16="http://schemas.microsoft.com/office/drawing/2014/main" id="{88B746BA-0B03-4DDE-808F-A52848D91A22}"/>
              </a:ext>
            </a:extLst>
          </p:cNvPr>
          <p:cNvSpPr>
            <a:spLocks noGrp="1"/>
          </p:cNvSpPr>
          <p:nvPr>
            <p:ph idx="1"/>
          </p:nvPr>
        </p:nvSpPr>
        <p:spPr>
          <a:xfrm>
            <a:off x="971551" y="2091691"/>
            <a:ext cx="7200897" cy="3017519"/>
          </a:xfrm>
        </p:spPr>
        <p:txBody>
          <a:bodyPr>
            <a:normAutofit fontScale="92500" lnSpcReduction="10000"/>
          </a:bodyPr>
          <a:lstStyle/>
          <a:p>
            <a:r>
              <a:rPr lang="uk-UA" dirty="0"/>
              <a:t>«Міркування про метафізику», «Нова система природи», « Нові досліди про людське розуміння», «Теодицея»;</a:t>
            </a:r>
          </a:p>
          <a:p>
            <a:r>
              <a:rPr lang="uk-UA" dirty="0"/>
              <a:t>Вчення про монади – неподільна духовна субстанція;</a:t>
            </a:r>
          </a:p>
          <a:p>
            <a:r>
              <a:rPr lang="uk-UA" dirty="0"/>
              <a:t>Прагнув знайти компроміс між раціоналізмом і сенсуалізмом;</a:t>
            </a:r>
          </a:p>
          <a:p>
            <a:r>
              <a:rPr lang="uk-UA" dirty="0"/>
              <a:t>«</a:t>
            </a:r>
            <a:r>
              <a:rPr lang="ru-RU" dirty="0"/>
              <a:t>немає нічого в розумі, чого б раніше не було в почуттях… крім самого розуму (який не можна вивести з ніяких почуттів)».</a:t>
            </a:r>
          </a:p>
          <a:p>
            <a:pPr marL="0" indent="0" algn="ctr">
              <a:buNone/>
            </a:pPr>
            <a:endParaRPr lang="ru-RU" sz="3300" dirty="0"/>
          </a:p>
        </p:txBody>
      </p:sp>
    </p:spTree>
    <p:extLst>
      <p:ext uri="{BB962C8B-B14F-4D97-AF65-F5344CB8AC3E}">
        <p14:creationId xmlns:p14="http://schemas.microsoft.com/office/powerpoint/2010/main" val="12065835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E50544-D431-4433-BA48-0F24910289B1}"/>
              </a:ext>
            </a:extLst>
          </p:cNvPr>
          <p:cNvSpPr>
            <a:spLocks noGrp="1"/>
          </p:cNvSpPr>
          <p:nvPr>
            <p:ph type="title"/>
          </p:nvPr>
        </p:nvSpPr>
        <p:spPr>
          <a:xfrm>
            <a:off x="971552" y="1593849"/>
            <a:ext cx="7200897" cy="1700629"/>
          </a:xfrm>
        </p:spPr>
        <p:txBody>
          <a:bodyPr>
            <a:normAutofit/>
          </a:bodyPr>
          <a:lstStyle/>
          <a:p>
            <a:r>
              <a:rPr lang="uk-UA" sz="4050" dirty="0"/>
              <a:t>Дякую за увагу!</a:t>
            </a:r>
            <a:br>
              <a:rPr lang="uk-UA" sz="4050" dirty="0"/>
            </a:br>
            <a:endParaRPr lang="uk-UA" sz="4050" dirty="0"/>
          </a:p>
        </p:txBody>
      </p:sp>
    </p:spTree>
    <p:extLst>
      <p:ext uri="{BB962C8B-B14F-4D97-AF65-F5344CB8AC3E}">
        <p14:creationId xmlns:p14="http://schemas.microsoft.com/office/powerpoint/2010/main" val="156486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67F28-BEBC-498B-AB66-21F7A117823F}"/>
              </a:ext>
            </a:extLst>
          </p:cNvPr>
          <p:cNvSpPr>
            <a:spLocks noGrp="1"/>
          </p:cNvSpPr>
          <p:nvPr>
            <p:ph type="title"/>
          </p:nvPr>
        </p:nvSpPr>
        <p:spPr>
          <a:xfrm>
            <a:off x="628650" y="1373762"/>
            <a:ext cx="7886700" cy="994172"/>
          </a:xfrm>
        </p:spPr>
        <p:txBody>
          <a:bodyPr>
            <a:noAutofit/>
          </a:bodyPr>
          <a:lstStyle/>
          <a:p>
            <a:pPr algn="ctr"/>
            <a:r>
              <a:rPr lang="uk-UA" sz="3200" dirty="0"/>
              <a:t>Філософське осмислення дійсності передбачає наявність двох протилежностей</a:t>
            </a:r>
            <a:endParaRPr lang="ru-RU" sz="3200" dirty="0"/>
          </a:p>
        </p:txBody>
      </p:sp>
      <p:sp>
        <p:nvSpPr>
          <p:cNvPr id="3" name="Content Placeholder 2">
            <a:extLst>
              <a:ext uri="{FF2B5EF4-FFF2-40B4-BE49-F238E27FC236}">
                <a16:creationId xmlns:a16="http://schemas.microsoft.com/office/drawing/2014/main" id="{A44324FA-409D-49BF-8912-9C6E4FE81ADD}"/>
              </a:ext>
            </a:extLst>
          </p:cNvPr>
          <p:cNvSpPr>
            <a:spLocks noGrp="1"/>
          </p:cNvSpPr>
          <p:nvPr>
            <p:ph idx="1"/>
          </p:nvPr>
        </p:nvSpPr>
        <p:spPr>
          <a:xfrm>
            <a:off x="628650" y="2609812"/>
            <a:ext cx="7886700" cy="3706581"/>
          </a:xfrm>
        </p:spPr>
        <p:txBody>
          <a:bodyPr>
            <a:normAutofit fontScale="92500" lnSpcReduction="20000"/>
          </a:bodyPr>
          <a:lstStyle/>
          <a:p>
            <a:pPr algn="just"/>
            <a:r>
              <a:rPr lang="uk-UA" b="1" dirty="0"/>
              <a:t>Об’єктивна реальність </a:t>
            </a:r>
            <a:r>
              <a:rPr lang="uk-UA" dirty="0"/>
              <a:t>– умовно кажучи світ «зовнішній» відносно свідомості людини;</a:t>
            </a:r>
          </a:p>
          <a:p>
            <a:pPr algn="just"/>
            <a:r>
              <a:rPr lang="uk-UA" b="1" dirty="0"/>
              <a:t>Суб’єктивна реальність </a:t>
            </a:r>
            <a:r>
              <a:rPr lang="uk-UA" dirty="0"/>
              <a:t>– світ «внутрішній» – психічне та духовне життя людини.</a:t>
            </a:r>
          </a:p>
          <a:p>
            <a:pPr marL="0" indent="0" algn="just">
              <a:buNone/>
            </a:pPr>
            <a:r>
              <a:rPr lang="uk-UA" dirty="0"/>
              <a:t>Тут виникають питання ставлення людини до світу, свідомості до буття, суб’єктивного до об’єктивного. Два напрямки філософії давали відповіді на ці питання:</a:t>
            </a:r>
          </a:p>
          <a:p>
            <a:pPr algn="just">
              <a:buFontTx/>
              <a:buChar char="-"/>
            </a:pPr>
            <a:r>
              <a:rPr lang="uk-UA" b="1" dirty="0"/>
              <a:t>Матеріалізм</a:t>
            </a:r>
            <a:r>
              <a:rPr lang="uk-UA" dirty="0"/>
              <a:t> – первинна матерія, вторинна свідомість;</a:t>
            </a:r>
          </a:p>
          <a:p>
            <a:pPr algn="just">
              <a:buFontTx/>
              <a:buChar char="-"/>
            </a:pPr>
            <a:r>
              <a:rPr lang="uk-UA" b="1" dirty="0"/>
              <a:t>Ідеалізм</a:t>
            </a:r>
            <a:r>
              <a:rPr lang="uk-UA" dirty="0"/>
              <a:t> – первинна свідомість, вторинна матерія.</a:t>
            </a:r>
          </a:p>
          <a:p>
            <a:pPr algn="just">
              <a:buFontTx/>
              <a:buChar char="-"/>
            </a:pPr>
            <a:r>
              <a:rPr lang="uk-UA" dirty="0"/>
              <a:t>У свою чергу, </a:t>
            </a:r>
            <a:r>
              <a:rPr lang="uk-UA" b="1" dirty="0"/>
              <a:t>дуалізм</a:t>
            </a:r>
            <a:r>
              <a:rPr lang="uk-UA" dirty="0"/>
              <a:t> визнавав рівність матерії та свідомості </a:t>
            </a:r>
          </a:p>
          <a:p>
            <a:pPr algn="just">
              <a:buFontTx/>
              <a:buChar char="-"/>
            </a:pPr>
            <a:endParaRPr lang="ru-RU" dirty="0"/>
          </a:p>
        </p:txBody>
      </p:sp>
    </p:spTree>
    <p:extLst>
      <p:ext uri="{BB962C8B-B14F-4D97-AF65-F5344CB8AC3E}">
        <p14:creationId xmlns:p14="http://schemas.microsoft.com/office/powerpoint/2010/main" val="40278221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88F06C-4823-4822-B266-6E12AB77B565}"/>
              </a:ext>
            </a:extLst>
          </p:cNvPr>
          <p:cNvSpPr>
            <a:spLocks noGrp="1"/>
          </p:cNvSpPr>
          <p:nvPr>
            <p:ph type="ctrTitle"/>
          </p:nvPr>
        </p:nvSpPr>
        <p:spPr>
          <a:xfrm>
            <a:off x="2016124" y="2281603"/>
            <a:ext cx="5111752" cy="1951892"/>
          </a:xfrm>
        </p:spPr>
        <p:txBody>
          <a:bodyPr/>
          <a:lstStyle/>
          <a:p>
            <a:r>
              <a:rPr lang="uk-UA" dirty="0"/>
              <a:t>Німецька класична філософія</a:t>
            </a:r>
            <a:br>
              <a:rPr lang="uk-UA" dirty="0"/>
            </a:br>
            <a:r>
              <a:rPr lang="uk-UA" dirty="0"/>
              <a:t>(</a:t>
            </a:r>
            <a:r>
              <a:rPr lang="uk-UA" sz="3300" dirty="0"/>
              <a:t>на межі 18-19 століть)</a:t>
            </a:r>
            <a:endParaRPr lang="uk-UA" dirty="0"/>
          </a:p>
        </p:txBody>
      </p:sp>
    </p:spTree>
    <p:extLst>
      <p:ext uri="{BB962C8B-B14F-4D97-AF65-F5344CB8AC3E}">
        <p14:creationId xmlns:p14="http://schemas.microsoft.com/office/powerpoint/2010/main" val="14399291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A656CA5-9607-4129-AB5D-ECB3EF05D738}"/>
              </a:ext>
            </a:extLst>
          </p:cNvPr>
          <p:cNvSpPr>
            <a:spLocks noGrp="1"/>
          </p:cNvSpPr>
          <p:nvPr>
            <p:ph idx="1"/>
          </p:nvPr>
        </p:nvSpPr>
        <p:spPr>
          <a:xfrm>
            <a:off x="971551" y="1490296"/>
            <a:ext cx="7200897" cy="3773855"/>
          </a:xfrm>
        </p:spPr>
        <p:txBody>
          <a:bodyPr>
            <a:normAutofit fontScale="92500" lnSpcReduction="10000"/>
          </a:bodyPr>
          <a:lstStyle/>
          <a:p>
            <a:r>
              <a:rPr lang="uk-UA" dirty="0"/>
              <a:t>Іммануїл Кант</a:t>
            </a:r>
          </a:p>
          <a:p>
            <a:r>
              <a:rPr lang="uk-UA" dirty="0"/>
              <a:t>Йоган Готліб Фіхте</a:t>
            </a:r>
          </a:p>
          <a:p>
            <a:r>
              <a:rPr lang="uk-UA" dirty="0"/>
              <a:t>Фрідріх Вільгельм Шеллінг</a:t>
            </a:r>
          </a:p>
          <a:p>
            <a:r>
              <a:rPr lang="uk-UA" dirty="0"/>
              <a:t>Георг Вільгельм Фрідріх Гегель</a:t>
            </a:r>
          </a:p>
          <a:p>
            <a:r>
              <a:rPr lang="uk-UA" dirty="0"/>
              <a:t>Людвіг Андреас Фейєрбах (Фойєрбах)</a:t>
            </a:r>
          </a:p>
          <a:p>
            <a:pPr marL="0" indent="0">
              <a:buNone/>
            </a:pPr>
            <a:r>
              <a:rPr lang="uk-UA" dirty="0"/>
              <a:t>Марксизм:</a:t>
            </a:r>
          </a:p>
          <a:p>
            <a:r>
              <a:rPr lang="uk-UA" dirty="0"/>
              <a:t>Карл Маркс</a:t>
            </a:r>
          </a:p>
          <a:p>
            <a:r>
              <a:rPr lang="uk-UA" dirty="0"/>
              <a:t>Фрідріх Енгельс</a:t>
            </a:r>
          </a:p>
          <a:p>
            <a:pPr marL="0" indent="0">
              <a:buNone/>
            </a:pPr>
            <a:endParaRPr lang="uk-UA" dirty="0"/>
          </a:p>
          <a:p>
            <a:endParaRPr lang="uk-UA" dirty="0"/>
          </a:p>
        </p:txBody>
      </p:sp>
    </p:spTree>
    <p:extLst>
      <p:ext uri="{BB962C8B-B14F-4D97-AF65-F5344CB8AC3E}">
        <p14:creationId xmlns:p14="http://schemas.microsoft.com/office/powerpoint/2010/main" val="23424968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588986-16FC-478C-81CF-188F201ED5D3}"/>
              </a:ext>
            </a:extLst>
          </p:cNvPr>
          <p:cNvSpPr>
            <a:spLocks noGrp="1"/>
          </p:cNvSpPr>
          <p:nvPr>
            <p:ph type="title"/>
          </p:nvPr>
        </p:nvSpPr>
        <p:spPr/>
        <p:txBody>
          <a:bodyPr/>
          <a:lstStyle/>
          <a:p>
            <a:r>
              <a:rPr lang="uk-UA" dirty="0"/>
              <a:t>Загальні риси:</a:t>
            </a:r>
          </a:p>
        </p:txBody>
      </p:sp>
      <p:sp>
        <p:nvSpPr>
          <p:cNvPr id="3" name="Объект 2">
            <a:extLst>
              <a:ext uri="{FF2B5EF4-FFF2-40B4-BE49-F238E27FC236}">
                <a16:creationId xmlns:a16="http://schemas.microsoft.com/office/drawing/2014/main" id="{769E5690-4BB4-4697-8742-E1AA8A92D1F4}"/>
              </a:ext>
            </a:extLst>
          </p:cNvPr>
          <p:cNvSpPr>
            <a:spLocks noGrp="1"/>
          </p:cNvSpPr>
          <p:nvPr>
            <p:ph idx="1"/>
          </p:nvPr>
        </p:nvSpPr>
        <p:spPr>
          <a:xfrm>
            <a:off x="971551" y="2774949"/>
            <a:ext cx="7200897" cy="2724640"/>
          </a:xfrm>
        </p:spPr>
        <p:txBody>
          <a:bodyPr>
            <a:normAutofit fontScale="70000" lnSpcReduction="20000"/>
          </a:bodyPr>
          <a:lstStyle/>
          <a:p>
            <a:r>
              <a:rPr lang="uk-UA" dirty="0"/>
              <a:t>Раціоналізм: переконання, що дійсність достатньо глибоко пізнати і переосмислити, щоб її виправдати;</a:t>
            </a:r>
          </a:p>
          <a:p>
            <a:r>
              <a:rPr lang="uk-UA" dirty="0"/>
              <a:t>Критика матеріалізму 18 століття за механіцизм;</a:t>
            </a:r>
          </a:p>
          <a:p>
            <a:r>
              <a:rPr lang="uk-UA" dirty="0"/>
              <a:t>Вироблення діалектичного методу;</a:t>
            </a:r>
          </a:p>
          <a:p>
            <a:r>
              <a:rPr lang="uk-UA" dirty="0"/>
              <a:t>Творча активність теоретичного мислення;</a:t>
            </a:r>
          </a:p>
          <a:p>
            <a:r>
              <a:rPr lang="uk-UA" dirty="0"/>
              <a:t>Розробка філософії історії та пошук підстав для періодизації історії;</a:t>
            </a:r>
          </a:p>
          <a:p>
            <a:r>
              <a:rPr lang="uk-UA" dirty="0"/>
              <a:t>Критика традиційної метафізики, спроба перетворити філософію на науку.</a:t>
            </a:r>
          </a:p>
        </p:txBody>
      </p:sp>
    </p:spTree>
    <p:extLst>
      <p:ext uri="{BB962C8B-B14F-4D97-AF65-F5344CB8AC3E}">
        <p14:creationId xmlns:p14="http://schemas.microsoft.com/office/powerpoint/2010/main" val="14117170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5B13B3-2440-47F1-B5E2-F712DB9F342B}"/>
              </a:ext>
            </a:extLst>
          </p:cNvPr>
          <p:cNvSpPr>
            <a:spLocks noGrp="1"/>
          </p:cNvSpPr>
          <p:nvPr>
            <p:ph type="title"/>
          </p:nvPr>
        </p:nvSpPr>
        <p:spPr>
          <a:xfrm>
            <a:off x="971552" y="1353137"/>
            <a:ext cx="7200897" cy="516987"/>
          </a:xfrm>
        </p:spPr>
        <p:txBody>
          <a:bodyPr>
            <a:normAutofit/>
          </a:bodyPr>
          <a:lstStyle/>
          <a:p>
            <a:r>
              <a:rPr lang="uk-UA" sz="2700" dirty="0"/>
              <a:t>Іммануїл Кант</a:t>
            </a:r>
          </a:p>
        </p:txBody>
      </p:sp>
      <p:sp>
        <p:nvSpPr>
          <p:cNvPr id="3" name="Объект 2">
            <a:extLst>
              <a:ext uri="{FF2B5EF4-FFF2-40B4-BE49-F238E27FC236}">
                <a16:creationId xmlns:a16="http://schemas.microsoft.com/office/drawing/2014/main" id="{F878B2BB-DC76-46BD-851E-9D14FE6F582A}"/>
              </a:ext>
            </a:extLst>
          </p:cNvPr>
          <p:cNvSpPr>
            <a:spLocks noGrp="1"/>
          </p:cNvSpPr>
          <p:nvPr>
            <p:ph idx="1"/>
          </p:nvPr>
        </p:nvSpPr>
        <p:spPr>
          <a:xfrm>
            <a:off x="971551" y="1870123"/>
            <a:ext cx="7200897" cy="3394028"/>
          </a:xfrm>
        </p:spPr>
        <p:txBody>
          <a:bodyPr>
            <a:normAutofit fontScale="77500" lnSpcReduction="20000"/>
          </a:bodyPr>
          <a:lstStyle/>
          <a:p>
            <a:r>
              <a:rPr lang="uk-UA" dirty="0"/>
              <a:t>«Всезагальна природна історія і теорія неба», «Критика чистого розуму», «Критика практичного розуму», «Критика здатності суджень», «Ідея всесвітньої історії».</a:t>
            </a:r>
          </a:p>
          <a:p>
            <a:r>
              <a:rPr lang="uk-UA" dirty="0"/>
              <a:t>Родоначальник німецької класичної філософії.</a:t>
            </a:r>
          </a:p>
          <a:p>
            <a:r>
              <a:rPr lang="uk-UA" dirty="0"/>
              <a:t>Три періоди творчості: докритичний, критичний, антропологічний.</a:t>
            </a:r>
          </a:p>
          <a:p>
            <a:r>
              <a:rPr lang="uk-UA" dirty="0"/>
              <a:t>Творець космогонічної гіпотези: Сонячна система є продуктом поступового охолодження газової туманності. Дві сили: тяжіння і відштовхування.</a:t>
            </a:r>
          </a:p>
          <a:p>
            <a:r>
              <a:rPr lang="uk-UA" dirty="0"/>
              <a:t>Ідея «коперніканського перевороту» у філософії: Кант проголосив, що пізнання та знання є результатом людської активності.</a:t>
            </a:r>
          </a:p>
        </p:txBody>
      </p:sp>
    </p:spTree>
    <p:extLst>
      <p:ext uri="{BB962C8B-B14F-4D97-AF65-F5344CB8AC3E}">
        <p14:creationId xmlns:p14="http://schemas.microsoft.com/office/powerpoint/2010/main" val="29630279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A9D18A-0E45-4AB7-AB60-9F27401B44BC}"/>
              </a:ext>
            </a:extLst>
          </p:cNvPr>
          <p:cNvSpPr>
            <a:spLocks noGrp="1"/>
          </p:cNvSpPr>
          <p:nvPr>
            <p:ph type="title"/>
          </p:nvPr>
        </p:nvSpPr>
        <p:spPr/>
        <p:txBody>
          <a:bodyPr/>
          <a:lstStyle/>
          <a:p>
            <a:r>
              <a:rPr lang="uk-UA" dirty="0"/>
              <a:t>Пізнання:</a:t>
            </a:r>
          </a:p>
        </p:txBody>
      </p:sp>
      <p:sp>
        <p:nvSpPr>
          <p:cNvPr id="3" name="Текст 2">
            <a:extLst>
              <a:ext uri="{FF2B5EF4-FFF2-40B4-BE49-F238E27FC236}">
                <a16:creationId xmlns:a16="http://schemas.microsoft.com/office/drawing/2014/main" id="{24D32C64-AA20-4A92-B9DE-BBBE18FFB32E}"/>
              </a:ext>
            </a:extLst>
          </p:cNvPr>
          <p:cNvSpPr>
            <a:spLocks noGrp="1"/>
          </p:cNvSpPr>
          <p:nvPr>
            <p:ph type="body" idx="1"/>
          </p:nvPr>
        </p:nvSpPr>
        <p:spPr/>
        <p:txBody>
          <a:bodyPr/>
          <a:lstStyle/>
          <a:p>
            <a:pPr algn="ctr"/>
            <a:r>
              <a:rPr lang="uk-UA" b="1" dirty="0">
                <a:solidFill>
                  <a:schemeClr val="tx1"/>
                </a:solidFill>
              </a:rPr>
              <a:t>Чуття:</a:t>
            </a:r>
          </a:p>
        </p:txBody>
      </p:sp>
      <p:sp>
        <p:nvSpPr>
          <p:cNvPr id="4" name="Объект 3">
            <a:extLst>
              <a:ext uri="{FF2B5EF4-FFF2-40B4-BE49-F238E27FC236}">
                <a16:creationId xmlns:a16="http://schemas.microsoft.com/office/drawing/2014/main" id="{2FEB4F0D-AF81-4E1A-ADCA-8AADE2820B4D}"/>
              </a:ext>
            </a:extLst>
          </p:cNvPr>
          <p:cNvSpPr>
            <a:spLocks noGrp="1"/>
          </p:cNvSpPr>
          <p:nvPr>
            <p:ph sz="half" idx="2"/>
          </p:nvPr>
        </p:nvSpPr>
        <p:spPr/>
        <p:txBody>
          <a:bodyPr/>
          <a:lstStyle/>
          <a:p>
            <a:r>
              <a:rPr lang="uk-UA" dirty="0"/>
              <a:t>Дають матеріали пізнання</a:t>
            </a:r>
          </a:p>
          <a:p>
            <a:r>
              <a:rPr lang="uk-UA" dirty="0"/>
              <a:t>Через чуття реальність надається</a:t>
            </a:r>
          </a:p>
        </p:txBody>
      </p:sp>
      <p:sp>
        <p:nvSpPr>
          <p:cNvPr id="5" name="Текст 4">
            <a:extLst>
              <a:ext uri="{FF2B5EF4-FFF2-40B4-BE49-F238E27FC236}">
                <a16:creationId xmlns:a16="http://schemas.microsoft.com/office/drawing/2014/main" id="{63021E19-1B03-4FC1-8DD9-917BE2F07EBE}"/>
              </a:ext>
            </a:extLst>
          </p:cNvPr>
          <p:cNvSpPr>
            <a:spLocks noGrp="1"/>
          </p:cNvSpPr>
          <p:nvPr>
            <p:ph type="body" sz="quarter" idx="3"/>
          </p:nvPr>
        </p:nvSpPr>
        <p:spPr/>
        <p:txBody>
          <a:bodyPr/>
          <a:lstStyle/>
          <a:p>
            <a:pPr algn="ctr"/>
            <a:r>
              <a:rPr lang="uk-UA" b="1" dirty="0">
                <a:solidFill>
                  <a:schemeClr val="tx1"/>
                </a:solidFill>
              </a:rPr>
              <a:t>Розсудок:</a:t>
            </a:r>
          </a:p>
        </p:txBody>
      </p:sp>
      <p:sp>
        <p:nvSpPr>
          <p:cNvPr id="6" name="Объект 5">
            <a:extLst>
              <a:ext uri="{FF2B5EF4-FFF2-40B4-BE49-F238E27FC236}">
                <a16:creationId xmlns:a16="http://schemas.microsoft.com/office/drawing/2014/main" id="{677BEE6F-4EC9-4C23-B063-19516926C002}"/>
              </a:ext>
            </a:extLst>
          </p:cNvPr>
          <p:cNvSpPr>
            <a:spLocks noGrp="1"/>
          </p:cNvSpPr>
          <p:nvPr>
            <p:ph sz="quarter" idx="4"/>
          </p:nvPr>
        </p:nvSpPr>
        <p:spPr/>
        <p:txBody>
          <a:bodyPr/>
          <a:lstStyle/>
          <a:p>
            <a:r>
              <a:rPr lang="uk-UA" dirty="0"/>
              <a:t>Продукує форми пізнання</a:t>
            </a:r>
          </a:p>
          <a:p>
            <a:r>
              <a:rPr lang="uk-UA" dirty="0" err="1"/>
              <a:t>Розсудком</a:t>
            </a:r>
            <a:r>
              <a:rPr lang="uk-UA" dirty="0"/>
              <a:t> реальність мислиться</a:t>
            </a:r>
          </a:p>
        </p:txBody>
      </p:sp>
    </p:spTree>
    <p:extLst>
      <p:ext uri="{BB962C8B-B14F-4D97-AF65-F5344CB8AC3E}">
        <p14:creationId xmlns:p14="http://schemas.microsoft.com/office/powerpoint/2010/main" val="37659964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FF9A43D-461D-4C52-85B0-A44E5E55F1E5}"/>
              </a:ext>
            </a:extLst>
          </p:cNvPr>
          <p:cNvSpPr>
            <a:spLocks noGrp="1"/>
          </p:cNvSpPr>
          <p:nvPr>
            <p:ph idx="1"/>
          </p:nvPr>
        </p:nvSpPr>
        <p:spPr>
          <a:xfrm>
            <a:off x="971551" y="1437543"/>
            <a:ext cx="7200897" cy="3826609"/>
          </a:xfrm>
        </p:spPr>
        <p:txBody>
          <a:bodyPr>
            <a:normAutofit fontScale="92500" lnSpcReduction="20000"/>
          </a:bodyPr>
          <a:lstStyle/>
          <a:p>
            <a:r>
              <a:rPr lang="uk-UA" dirty="0"/>
              <a:t>В теорії пізнання: розкрив взаємозв’язок чуттєвого та раціонального в пізнанні; концепція трьох сходинок пізнання: чуттєве споглядання, розсудок та розум; відстоював агностицизм.</a:t>
            </a:r>
          </a:p>
          <a:p>
            <a:r>
              <a:rPr lang="uk-UA" dirty="0"/>
              <a:t>Категоричний імператив «Чини завжди так, щоб максима твоєї волі могла мати також і силу ..всезагального закону»: необхідний і загальнозначущий моральний закон практичного розуму.</a:t>
            </a:r>
          </a:p>
          <a:p>
            <a:r>
              <a:rPr lang="uk-UA" dirty="0"/>
              <a:t>У сфері естетики міркує, що таке мистецький смак.</a:t>
            </a:r>
          </a:p>
          <a:p>
            <a:r>
              <a:rPr lang="uk-UA" dirty="0"/>
              <a:t>Вважає, що в основі історичного процесу лежать природні потреби людини.</a:t>
            </a:r>
          </a:p>
        </p:txBody>
      </p:sp>
    </p:spTree>
    <p:extLst>
      <p:ext uri="{BB962C8B-B14F-4D97-AF65-F5344CB8AC3E}">
        <p14:creationId xmlns:p14="http://schemas.microsoft.com/office/powerpoint/2010/main" val="24833393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483266-40AA-4293-95F5-773700238F57}"/>
              </a:ext>
            </a:extLst>
          </p:cNvPr>
          <p:cNvSpPr>
            <a:spLocks noGrp="1"/>
          </p:cNvSpPr>
          <p:nvPr>
            <p:ph type="title"/>
          </p:nvPr>
        </p:nvSpPr>
        <p:spPr>
          <a:xfrm>
            <a:off x="971552" y="1332035"/>
            <a:ext cx="7200897" cy="675250"/>
          </a:xfrm>
        </p:spPr>
        <p:txBody>
          <a:bodyPr>
            <a:normAutofit fontScale="90000"/>
          </a:bodyPr>
          <a:lstStyle/>
          <a:p>
            <a:r>
              <a:rPr lang="uk-UA" dirty="0"/>
              <a:t>Йоган Готліб Фіхте</a:t>
            </a:r>
          </a:p>
        </p:txBody>
      </p:sp>
      <p:sp>
        <p:nvSpPr>
          <p:cNvPr id="3" name="Объект 2">
            <a:extLst>
              <a:ext uri="{FF2B5EF4-FFF2-40B4-BE49-F238E27FC236}">
                <a16:creationId xmlns:a16="http://schemas.microsoft.com/office/drawing/2014/main" id="{7A2508AF-0178-4F56-989B-11C7FF01051C}"/>
              </a:ext>
            </a:extLst>
          </p:cNvPr>
          <p:cNvSpPr>
            <a:spLocks noGrp="1"/>
          </p:cNvSpPr>
          <p:nvPr>
            <p:ph idx="1"/>
          </p:nvPr>
        </p:nvSpPr>
        <p:spPr>
          <a:xfrm>
            <a:off x="971551" y="2007284"/>
            <a:ext cx="7200897" cy="3256867"/>
          </a:xfrm>
        </p:spPr>
        <p:txBody>
          <a:bodyPr>
            <a:normAutofit fontScale="77500" lnSpcReduction="20000"/>
          </a:bodyPr>
          <a:lstStyle/>
          <a:p>
            <a:r>
              <a:rPr lang="uk-UA" dirty="0"/>
              <a:t>«</a:t>
            </a:r>
            <a:r>
              <a:rPr lang="ru-RU" dirty="0"/>
              <a:t>Про оживлення та підвищення чистого інтересу до істини», «Про гідність людини», «Абсолютне обґрунтування права в дійсності»..</a:t>
            </a:r>
          </a:p>
          <a:p>
            <a:r>
              <a:rPr lang="uk-UA" dirty="0"/>
              <a:t>Вихідний принцип «Я»: певний ідеал, тотожний поняттям свобода, воля, високі моральні норми.</a:t>
            </a:r>
          </a:p>
          <a:p>
            <a:r>
              <a:rPr lang="uk-UA" dirty="0"/>
              <a:t>Три положення:</a:t>
            </a:r>
          </a:p>
          <a:p>
            <a:pPr>
              <a:buFontTx/>
              <a:buChar char="-"/>
            </a:pPr>
            <a:r>
              <a:rPr lang="uk-UA" dirty="0"/>
              <a:t>«Я» покладає «Я»</a:t>
            </a:r>
          </a:p>
          <a:p>
            <a:pPr>
              <a:buFontTx/>
              <a:buChar char="-"/>
            </a:pPr>
            <a:r>
              <a:rPr lang="uk-UA" dirty="0"/>
              <a:t>«Я» покладає «не-Я» </a:t>
            </a:r>
          </a:p>
          <a:p>
            <a:pPr>
              <a:buFontTx/>
              <a:buChar char="-"/>
            </a:pPr>
            <a:r>
              <a:rPr lang="uk-UA" dirty="0"/>
              <a:t>«Я покладає самого себе»</a:t>
            </a:r>
          </a:p>
          <a:p>
            <a:pPr marL="0" indent="0">
              <a:buNone/>
            </a:pPr>
            <a:r>
              <a:rPr lang="uk-UA" dirty="0"/>
              <a:t>Як наслідок розуміння відносин суб’єкта і об’єкта пізнання.</a:t>
            </a:r>
          </a:p>
          <a:p>
            <a:pPr>
              <a:buFontTx/>
              <a:buChar char="-"/>
            </a:pPr>
            <a:endParaRPr lang="uk-UA" dirty="0"/>
          </a:p>
        </p:txBody>
      </p:sp>
    </p:spTree>
    <p:extLst>
      <p:ext uri="{BB962C8B-B14F-4D97-AF65-F5344CB8AC3E}">
        <p14:creationId xmlns:p14="http://schemas.microsoft.com/office/powerpoint/2010/main" val="1769639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4C892B-39A0-49BC-9CF8-27950B89B88F}"/>
              </a:ext>
            </a:extLst>
          </p:cNvPr>
          <p:cNvSpPr>
            <a:spLocks noGrp="1"/>
          </p:cNvSpPr>
          <p:nvPr>
            <p:ph type="title"/>
          </p:nvPr>
        </p:nvSpPr>
        <p:spPr>
          <a:xfrm>
            <a:off x="971552" y="1300383"/>
            <a:ext cx="7200897" cy="495886"/>
          </a:xfrm>
        </p:spPr>
        <p:txBody>
          <a:bodyPr>
            <a:normAutofit/>
          </a:bodyPr>
          <a:lstStyle/>
          <a:p>
            <a:r>
              <a:rPr lang="uk-UA" sz="2400" dirty="0"/>
              <a:t>Фрідріх Вільгельм Шеллінг</a:t>
            </a:r>
          </a:p>
        </p:txBody>
      </p:sp>
      <p:sp>
        <p:nvSpPr>
          <p:cNvPr id="3" name="Объект 2">
            <a:extLst>
              <a:ext uri="{FF2B5EF4-FFF2-40B4-BE49-F238E27FC236}">
                <a16:creationId xmlns:a16="http://schemas.microsoft.com/office/drawing/2014/main" id="{02546D36-D594-4ED3-A41C-1894FFB39A6B}"/>
              </a:ext>
            </a:extLst>
          </p:cNvPr>
          <p:cNvSpPr>
            <a:spLocks noGrp="1"/>
          </p:cNvSpPr>
          <p:nvPr>
            <p:ph idx="1"/>
          </p:nvPr>
        </p:nvSpPr>
        <p:spPr>
          <a:xfrm>
            <a:off x="971551" y="1796269"/>
            <a:ext cx="7200897" cy="3634739"/>
          </a:xfrm>
        </p:spPr>
        <p:txBody>
          <a:bodyPr>
            <a:normAutofit fontScale="77500" lnSpcReduction="20000"/>
          </a:bodyPr>
          <a:lstStyle/>
          <a:p>
            <a:r>
              <a:rPr lang="uk-UA" dirty="0"/>
              <a:t>"Ідеї до філософії природи", "Про світову душу. Гіпотеза вищої фізики для пояснення загального організму", "Система трансцендентального ідеалізму", "Бруно, або Про божественне і природне начала речей", "Філософія і релігія", "Філософія мистецтва"..</a:t>
            </a:r>
          </a:p>
          <a:p>
            <a:r>
              <a:rPr lang="uk-UA" dirty="0"/>
              <a:t>Творець об'єктивно-ідеалістичної філософії тотожності: першоосновою всього існуючого є абсолют, тобто тотожність матерії і духу, буття і свідомості, об'єкта і суб'єкта, а також "світовий дух" як діалектичний процес еволюції природи загалом.</a:t>
            </a:r>
          </a:p>
          <a:p>
            <a:r>
              <a:rPr lang="uk-UA" dirty="0"/>
              <a:t>Природа – форма життя розуму, вона породжує свідомість</a:t>
            </a:r>
          </a:p>
          <a:p>
            <a:r>
              <a:rPr lang="ru-RU" dirty="0"/>
              <a:t>Походження світу з Абсолюту - неможливо пояснити з раціоналістичних позицій.</a:t>
            </a:r>
            <a:endParaRPr lang="uk-UA" dirty="0"/>
          </a:p>
        </p:txBody>
      </p:sp>
    </p:spTree>
    <p:extLst>
      <p:ext uri="{BB962C8B-B14F-4D97-AF65-F5344CB8AC3E}">
        <p14:creationId xmlns:p14="http://schemas.microsoft.com/office/powerpoint/2010/main" val="23522893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33172E-ED05-4DB3-93FE-80A1D411E70E}"/>
              </a:ext>
            </a:extLst>
          </p:cNvPr>
          <p:cNvSpPr>
            <a:spLocks noGrp="1"/>
          </p:cNvSpPr>
          <p:nvPr>
            <p:ph type="title"/>
          </p:nvPr>
        </p:nvSpPr>
        <p:spPr>
          <a:xfrm>
            <a:off x="971552" y="1342586"/>
            <a:ext cx="7200897" cy="485336"/>
          </a:xfrm>
        </p:spPr>
        <p:txBody>
          <a:bodyPr>
            <a:noAutofit/>
          </a:bodyPr>
          <a:lstStyle/>
          <a:p>
            <a:r>
              <a:rPr lang="uk-UA" sz="2700" dirty="0"/>
              <a:t>Георг Вільгельм Фрідріх Гегель</a:t>
            </a:r>
          </a:p>
        </p:txBody>
      </p:sp>
      <p:sp>
        <p:nvSpPr>
          <p:cNvPr id="3" name="Объект 2">
            <a:extLst>
              <a:ext uri="{FF2B5EF4-FFF2-40B4-BE49-F238E27FC236}">
                <a16:creationId xmlns:a16="http://schemas.microsoft.com/office/drawing/2014/main" id="{1F343F71-96DB-4B7B-A98F-9FA10F84EC99}"/>
              </a:ext>
            </a:extLst>
          </p:cNvPr>
          <p:cNvSpPr>
            <a:spLocks noGrp="1"/>
          </p:cNvSpPr>
          <p:nvPr>
            <p:ph idx="1"/>
          </p:nvPr>
        </p:nvSpPr>
        <p:spPr>
          <a:xfrm>
            <a:off x="971551" y="1732964"/>
            <a:ext cx="7200897" cy="3893234"/>
          </a:xfrm>
        </p:spPr>
        <p:txBody>
          <a:bodyPr>
            <a:normAutofit fontScale="70000" lnSpcReduction="20000"/>
          </a:bodyPr>
          <a:lstStyle/>
          <a:p>
            <a:r>
              <a:rPr lang="uk-UA" dirty="0"/>
              <a:t>«Феноменологія духу», «Наука логіки», «Енциклопедія філософських наук», «Філософія природи», «Філософія права»</a:t>
            </a:r>
          </a:p>
          <a:p>
            <a:r>
              <a:rPr lang="uk-UA" dirty="0"/>
              <a:t>Філософська система Гегеля – це система об’єктивного ідеалізму;</a:t>
            </a:r>
          </a:p>
          <a:p>
            <a:r>
              <a:rPr lang="uk-UA" dirty="0"/>
              <a:t>Виходить з тотожності суб'єкта й об'єкта. </a:t>
            </a:r>
          </a:p>
          <a:p>
            <a:r>
              <a:rPr lang="uk-UA" dirty="0"/>
              <a:t>Абсолютна ідея активна і діяльна, вона мислить саму себе:</a:t>
            </a:r>
          </a:p>
          <a:p>
            <a:pPr marL="0" indent="0">
              <a:buNone/>
            </a:pPr>
            <a:r>
              <a:rPr lang="uk-UA" dirty="0"/>
              <a:t>1. до виникнення природи і людини</a:t>
            </a:r>
          </a:p>
          <a:p>
            <a:pPr marL="0" indent="0">
              <a:buNone/>
            </a:pPr>
            <a:r>
              <a:rPr lang="uk-UA" dirty="0"/>
              <a:t>2. духовне начало, що породжує природу</a:t>
            </a:r>
          </a:p>
          <a:p>
            <a:pPr marL="0" indent="0">
              <a:buNone/>
            </a:pPr>
            <a:r>
              <a:rPr lang="uk-UA" dirty="0"/>
              <a:t>3. сфера розвитку духу</a:t>
            </a:r>
          </a:p>
          <a:p>
            <a:pPr marL="0" indent="0">
              <a:buNone/>
            </a:pPr>
            <a:r>
              <a:rPr lang="uk-UA" dirty="0"/>
              <a:t>Тобто, 1) в основі світу лежить обмежене існуюче мислення – абсолютна ідея (дух, розум). 2) Реальний світ, природа, людина, суспільство являють собою інобуття абсолютної ідеї, абсолютного духу. 3) Предмет, явище в такій мірі мають буття, у такій мірі істинні, у якій вони втілюють у собі ідею.</a:t>
            </a:r>
          </a:p>
        </p:txBody>
      </p:sp>
    </p:spTree>
    <p:extLst>
      <p:ext uri="{BB962C8B-B14F-4D97-AF65-F5344CB8AC3E}">
        <p14:creationId xmlns:p14="http://schemas.microsoft.com/office/powerpoint/2010/main" val="2374612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7455C4-C6A7-40BC-875A-8F0867E0E07A}"/>
              </a:ext>
            </a:extLst>
          </p:cNvPr>
          <p:cNvSpPr>
            <a:spLocks noGrp="1"/>
          </p:cNvSpPr>
          <p:nvPr>
            <p:ph type="title"/>
          </p:nvPr>
        </p:nvSpPr>
        <p:spPr>
          <a:xfrm>
            <a:off x="971552" y="1593849"/>
            <a:ext cx="7200897" cy="455638"/>
          </a:xfrm>
        </p:spPr>
        <p:txBody>
          <a:bodyPr>
            <a:normAutofit fontScale="90000"/>
          </a:bodyPr>
          <a:lstStyle/>
          <a:p>
            <a:r>
              <a:rPr lang="uk-UA" dirty="0"/>
              <a:t>Основні надбання</a:t>
            </a:r>
          </a:p>
        </p:txBody>
      </p:sp>
      <p:sp>
        <p:nvSpPr>
          <p:cNvPr id="3" name="Объект 2">
            <a:extLst>
              <a:ext uri="{FF2B5EF4-FFF2-40B4-BE49-F238E27FC236}">
                <a16:creationId xmlns:a16="http://schemas.microsoft.com/office/drawing/2014/main" id="{78F99FEA-7865-4932-A56A-E0F4C127424C}"/>
              </a:ext>
            </a:extLst>
          </p:cNvPr>
          <p:cNvSpPr>
            <a:spLocks noGrp="1"/>
          </p:cNvSpPr>
          <p:nvPr>
            <p:ph idx="1"/>
          </p:nvPr>
        </p:nvSpPr>
        <p:spPr>
          <a:xfrm>
            <a:off x="971551" y="2133894"/>
            <a:ext cx="7200897" cy="3450101"/>
          </a:xfrm>
        </p:spPr>
        <p:txBody>
          <a:bodyPr>
            <a:normAutofit fontScale="85000" lnSpcReduction="20000"/>
          </a:bodyPr>
          <a:lstStyle/>
          <a:p>
            <a:r>
              <a:rPr lang="uk-UA" dirty="0"/>
              <a:t>Критика метафізичного методу та розробка власного діалектичного методу;</a:t>
            </a:r>
          </a:p>
          <a:p>
            <a:r>
              <a:rPr lang="uk-UA" dirty="0"/>
              <a:t>Виклав головні закони й категорії діалектики, побудував енциклопедію філософських наук;</a:t>
            </a:r>
          </a:p>
          <a:p>
            <a:r>
              <a:rPr lang="uk-UA" dirty="0"/>
              <a:t>Склав філософську систему: Феноменологія духу (опис циклу абсолютної ідеї), а саме стадії розвитку абсолютної ідеї:</a:t>
            </a:r>
          </a:p>
          <a:p>
            <a:pPr marL="342900" indent="-342900">
              <a:buAutoNum type="arabicPeriod"/>
            </a:pPr>
            <a:r>
              <a:rPr lang="uk-UA" dirty="0"/>
              <a:t>Природа  – «Філософія природи»</a:t>
            </a:r>
          </a:p>
          <a:p>
            <a:pPr marL="342900" indent="-342900">
              <a:buAutoNum type="arabicPeriod"/>
            </a:pPr>
            <a:r>
              <a:rPr lang="uk-UA" dirty="0"/>
              <a:t>Історія суспільства та особи     «Філософія історії»</a:t>
            </a:r>
          </a:p>
          <a:p>
            <a:pPr marL="342900" indent="-342900">
              <a:buAutoNum type="arabicPeriod"/>
            </a:pPr>
            <a:r>
              <a:rPr lang="uk-UA" dirty="0"/>
              <a:t>Дух (свідомість)     «Наука логіки»     «Філософія духу»     «Філософія релігії»     «Філософія права»    «Історія філософії»</a:t>
            </a:r>
          </a:p>
        </p:txBody>
      </p:sp>
      <p:sp>
        <p:nvSpPr>
          <p:cNvPr id="5" name="Стрелка: вправо 4">
            <a:extLst>
              <a:ext uri="{FF2B5EF4-FFF2-40B4-BE49-F238E27FC236}">
                <a16:creationId xmlns:a16="http://schemas.microsoft.com/office/drawing/2014/main" id="{B6C0467D-5A01-4BBB-965E-D5E281999AFF}"/>
              </a:ext>
            </a:extLst>
          </p:cNvPr>
          <p:cNvSpPr/>
          <p:nvPr/>
        </p:nvSpPr>
        <p:spPr>
          <a:xfrm>
            <a:off x="2300068" y="4127988"/>
            <a:ext cx="179363" cy="363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350"/>
          </a:p>
        </p:txBody>
      </p:sp>
      <p:sp>
        <p:nvSpPr>
          <p:cNvPr id="6" name="Стрелка: вправо 5">
            <a:extLst>
              <a:ext uri="{FF2B5EF4-FFF2-40B4-BE49-F238E27FC236}">
                <a16:creationId xmlns:a16="http://schemas.microsoft.com/office/drawing/2014/main" id="{E58BE2A3-8570-42D1-B3A4-B678C818951E}"/>
              </a:ext>
            </a:extLst>
          </p:cNvPr>
          <p:cNvSpPr/>
          <p:nvPr/>
        </p:nvSpPr>
        <p:spPr>
          <a:xfrm>
            <a:off x="4060288" y="4491462"/>
            <a:ext cx="179363" cy="363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350"/>
          </a:p>
        </p:txBody>
      </p:sp>
      <p:sp>
        <p:nvSpPr>
          <p:cNvPr id="7" name="Стрелка: вправо 6">
            <a:extLst>
              <a:ext uri="{FF2B5EF4-FFF2-40B4-BE49-F238E27FC236}">
                <a16:creationId xmlns:a16="http://schemas.microsoft.com/office/drawing/2014/main" id="{3C152D46-3F2E-44A3-AD22-B1FFD1DCBF99}"/>
              </a:ext>
            </a:extLst>
          </p:cNvPr>
          <p:cNvSpPr/>
          <p:nvPr/>
        </p:nvSpPr>
        <p:spPr>
          <a:xfrm>
            <a:off x="2910253" y="4900677"/>
            <a:ext cx="179363" cy="363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350"/>
          </a:p>
        </p:txBody>
      </p:sp>
      <p:sp>
        <p:nvSpPr>
          <p:cNvPr id="8" name="Стрелка: вправо 7">
            <a:extLst>
              <a:ext uri="{FF2B5EF4-FFF2-40B4-BE49-F238E27FC236}">
                <a16:creationId xmlns:a16="http://schemas.microsoft.com/office/drawing/2014/main" id="{8F098619-D4EB-4315-ADD7-FDB190683B81}"/>
              </a:ext>
            </a:extLst>
          </p:cNvPr>
          <p:cNvSpPr/>
          <p:nvPr/>
        </p:nvSpPr>
        <p:spPr>
          <a:xfrm>
            <a:off x="4572000" y="4900677"/>
            <a:ext cx="179363" cy="363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350"/>
          </a:p>
        </p:txBody>
      </p:sp>
      <p:sp>
        <p:nvSpPr>
          <p:cNvPr id="9" name="Стрелка: вправо 8">
            <a:extLst>
              <a:ext uri="{FF2B5EF4-FFF2-40B4-BE49-F238E27FC236}">
                <a16:creationId xmlns:a16="http://schemas.microsoft.com/office/drawing/2014/main" id="{6E844201-4F0D-4A38-B063-6D6339D48BB3}"/>
              </a:ext>
            </a:extLst>
          </p:cNvPr>
          <p:cNvSpPr/>
          <p:nvPr/>
        </p:nvSpPr>
        <p:spPr>
          <a:xfrm>
            <a:off x="6465863" y="4901887"/>
            <a:ext cx="179363" cy="363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350"/>
          </a:p>
        </p:txBody>
      </p:sp>
      <p:sp>
        <p:nvSpPr>
          <p:cNvPr id="10" name="Стрелка: вправо 9">
            <a:extLst>
              <a:ext uri="{FF2B5EF4-FFF2-40B4-BE49-F238E27FC236}">
                <a16:creationId xmlns:a16="http://schemas.microsoft.com/office/drawing/2014/main" id="{38A539E4-0E43-4E25-98DA-9CFE4C585AB0}"/>
              </a:ext>
            </a:extLst>
          </p:cNvPr>
          <p:cNvSpPr/>
          <p:nvPr/>
        </p:nvSpPr>
        <p:spPr>
          <a:xfrm>
            <a:off x="2079380" y="5129365"/>
            <a:ext cx="179363" cy="363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350"/>
          </a:p>
        </p:txBody>
      </p:sp>
      <p:sp>
        <p:nvSpPr>
          <p:cNvPr id="11" name="Стрелка: вправо 10">
            <a:extLst>
              <a:ext uri="{FF2B5EF4-FFF2-40B4-BE49-F238E27FC236}">
                <a16:creationId xmlns:a16="http://schemas.microsoft.com/office/drawing/2014/main" id="{BB276BA1-D592-432B-8421-C6DB0DCCC7FE}"/>
              </a:ext>
            </a:extLst>
          </p:cNvPr>
          <p:cNvSpPr/>
          <p:nvPr/>
        </p:nvSpPr>
        <p:spPr>
          <a:xfrm>
            <a:off x="4061166" y="5129365"/>
            <a:ext cx="179363" cy="363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sz="1350"/>
          </a:p>
        </p:txBody>
      </p:sp>
    </p:spTree>
    <p:extLst>
      <p:ext uri="{BB962C8B-B14F-4D97-AF65-F5344CB8AC3E}">
        <p14:creationId xmlns:p14="http://schemas.microsoft.com/office/powerpoint/2010/main" val="1568300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0A4D-99AB-4A73-86AB-738F1BFA1364}"/>
              </a:ext>
            </a:extLst>
          </p:cNvPr>
          <p:cNvSpPr>
            <a:spLocks noGrp="1"/>
          </p:cNvSpPr>
          <p:nvPr>
            <p:ph type="title"/>
          </p:nvPr>
        </p:nvSpPr>
        <p:spPr>
          <a:xfrm>
            <a:off x="628650" y="1131094"/>
            <a:ext cx="7886700" cy="1013350"/>
          </a:xfrm>
        </p:spPr>
        <p:txBody>
          <a:bodyPr>
            <a:normAutofit/>
          </a:bodyPr>
          <a:lstStyle/>
          <a:p>
            <a:r>
              <a:rPr lang="uk-UA" sz="2800" b="1" dirty="0"/>
              <a:t>Монізм </a:t>
            </a:r>
            <a:r>
              <a:rPr lang="uk-UA" sz="2800" dirty="0"/>
              <a:t>– все існуюче має єдине джерело</a:t>
            </a:r>
            <a:endParaRPr lang="ru-RU" sz="2800" dirty="0"/>
          </a:p>
        </p:txBody>
      </p:sp>
      <p:sp>
        <p:nvSpPr>
          <p:cNvPr id="3" name="Content Placeholder 2">
            <a:extLst>
              <a:ext uri="{FF2B5EF4-FFF2-40B4-BE49-F238E27FC236}">
                <a16:creationId xmlns:a16="http://schemas.microsoft.com/office/drawing/2014/main" id="{47B54BAE-1D37-4448-AE12-7288F5AB72BC}"/>
              </a:ext>
            </a:extLst>
          </p:cNvPr>
          <p:cNvSpPr>
            <a:spLocks noGrp="1"/>
          </p:cNvSpPr>
          <p:nvPr>
            <p:ph idx="1"/>
          </p:nvPr>
        </p:nvSpPr>
        <p:spPr>
          <a:xfrm>
            <a:off x="628650" y="2226469"/>
            <a:ext cx="7886700" cy="3836706"/>
          </a:xfrm>
        </p:spPr>
        <p:txBody>
          <a:bodyPr>
            <a:noAutofit/>
          </a:bodyPr>
          <a:lstStyle/>
          <a:p>
            <a:r>
              <a:rPr lang="uk-UA" sz="2800" dirty="0"/>
              <a:t>Матеріалістичний монізм – бачить єдність світу у його матеріальності;</a:t>
            </a:r>
          </a:p>
          <a:p>
            <a:r>
              <a:rPr lang="uk-UA" sz="2800" dirty="0"/>
              <a:t>Ідеалістичний монізм – за основу всього сущого приймає духовне начало (свідомість).</a:t>
            </a:r>
          </a:p>
          <a:p>
            <a:endParaRPr lang="uk-UA" sz="2800" dirty="0"/>
          </a:p>
        </p:txBody>
      </p:sp>
    </p:spTree>
    <p:extLst>
      <p:ext uri="{BB962C8B-B14F-4D97-AF65-F5344CB8AC3E}">
        <p14:creationId xmlns:p14="http://schemas.microsoft.com/office/powerpoint/2010/main" val="36166241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1ADFC3-8E4F-43D9-9394-07649D6F5461}"/>
              </a:ext>
            </a:extLst>
          </p:cNvPr>
          <p:cNvSpPr>
            <a:spLocks noGrp="1"/>
          </p:cNvSpPr>
          <p:nvPr>
            <p:ph type="title"/>
          </p:nvPr>
        </p:nvSpPr>
        <p:spPr>
          <a:xfrm>
            <a:off x="971552" y="1353137"/>
            <a:ext cx="7200897" cy="485335"/>
          </a:xfrm>
        </p:spPr>
        <p:txBody>
          <a:bodyPr>
            <a:normAutofit/>
          </a:bodyPr>
          <a:lstStyle/>
          <a:p>
            <a:r>
              <a:rPr lang="uk-UA" sz="2400" dirty="0"/>
              <a:t>Людвіг Андреас Фейєрбах (Фойєрбах)</a:t>
            </a:r>
          </a:p>
        </p:txBody>
      </p:sp>
      <p:sp>
        <p:nvSpPr>
          <p:cNvPr id="3" name="Объект 2">
            <a:extLst>
              <a:ext uri="{FF2B5EF4-FFF2-40B4-BE49-F238E27FC236}">
                <a16:creationId xmlns:a16="http://schemas.microsoft.com/office/drawing/2014/main" id="{F31A07DF-4691-4DA1-BDC9-29747BA7A45D}"/>
              </a:ext>
            </a:extLst>
          </p:cNvPr>
          <p:cNvSpPr>
            <a:spLocks noGrp="1"/>
          </p:cNvSpPr>
          <p:nvPr>
            <p:ph idx="1"/>
          </p:nvPr>
        </p:nvSpPr>
        <p:spPr>
          <a:xfrm>
            <a:off x="971551" y="1838472"/>
            <a:ext cx="7200897" cy="3666392"/>
          </a:xfrm>
        </p:spPr>
        <p:txBody>
          <a:bodyPr>
            <a:normAutofit fontScale="85000" lnSpcReduction="10000"/>
          </a:bodyPr>
          <a:lstStyle/>
          <a:p>
            <a:r>
              <a:rPr lang="uk-UA" dirty="0"/>
              <a:t>«До критики філософії Гегеля», «Сутність християнства», «Тези до реформування філософії», «Основні положення філософії майбутнього»</a:t>
            </a:r>
          </a:p>
          <a:p>
            <a:r>
              <a:rPr lang="uk-UA" dirty="0"/>
              <a:t>Основою філософії є вчення про природу.</a:t>
            </a:r>
          </a:p>
          <a:p>
            <a:r>
              <a:rPr lang="uk-UA" dirty="0"/>
              <a:t>Антропологічний матеріалізм: в центрі вчення про людину.</a:t>
            </a:r>
          </a:p>
          <a:p>
            <a:r>
              <a:rPr lang="uk-UA" dirty="0"/>
              <a:t>Антропологічний матеріалізм був метафізичним.</a:t>
            </a:r>
          </a:p>
          <a:p>
            <a:r>
              <a:rPr lang="uk-UA" dirty="0"/>
              <a:t>Сенсуалізм у теорії пізнання: чуттєве доповнюється раціональним і, навпаки.</a:t>
            </a:r>
          </a:p>
          <a:p>
            <a:r>
              <a:rPr lang="uk-UA" dirty="0"/>
              <a:t>Філософія мала атеїстичний характер.</a:t>
            </a:r>
          </a:p>
          <a:p>
            <a:r>
              <a:rPr lang="uk-UA" dirty="0"/>
              <a:t>Фейєрбах був ідеалістом.</a:t>
            </a:r>
          </a:p>
        </p:txBody>
      </p:sp>
    </p:spTree>
    <p:extLst>
      <p:ext uri="{BB962C8B-B14F-4D97-AF65-F5344CB8AC3E}">
        <p14:creationId xmlns:p14="http://schemas.microsoft.com/office/powerpoint/2010/main" val="20807268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D971ED-22B6-40EF-A7E7-105157FB648C}"/>
              </a:ext>
            </a:extLst>
          </p:cNvPr>
          <p:cNvSpPr>
            <a:spLocks noGrp="1"/>
          </p:cNvSpPr>
          <p:nvPr>
            <p:ph type="title"/>
          </p:nvPr>
        </p:nvSpPr>
        <p:spPr>
          <a:xfrm>
            <a:off x="971552" y="1353137"/>
            <a:ext cx="7200897" cy="622495"/>
          </a:xfrm>
        </p:spPr>
        <p:txBody>
          <a:bodyPr>
            <a:normAutofit fontScale="90000"/>
          </a:bodyPr>
          <a:lstStyle/>
          <a:p>
            <a:r>
              <a:rPr lang="ru-RU" sz="3000" dirty="0"/>
              <a:t>Марксизм</a:t>
            </a:r>
            <a:br>
              <a:rPr lang="ru-RU" sz="3000" dirty="0"/>
            </a:br>
            <a:r>
              <a:rPr lang="ru-RU" sz="3000" dirty="0"/>
              <a:t>(К. Маркс, Ф. </a:t>
            </a:r>
            <a:r>
              <a:rPr lang="ru-RU" sz="3000" dirty="0" err="1"/>
              <a:t>Енгельс</a:t>
            </a:r>
            <a:r>
              <a:rPr lang="ru-RU" sz="3000" dirty="0"/>
              <a:t>)</a:t>
            </a:r>
            <a:endParaRPr lang="uk-UA" dirty="0"/>
          </a:p>
        </p:txBody>
      </p:sp>
      <p:sp>
        <p:nvSpPr>
          <p:cNvPr id="3" name="Объект 2">
            <a:extLst>
              <a:ext uri="{FF2B5EF4-FFF2-40B4-BE49-F238E27FC236}">
                <a16:creationId xmlns:a16="http://schemas.microsoft.com/office/drawing/2014/main" id="{07A9C949-AF5A-4190-BE2F-F378D4C62178}"/>
              </a:ext>
            </a:extLst>
          </p:cNvPr>
          <p:cNvSpPr>
            <a:spLocks noGrp="1"/>
          </p:cNvSpPr>
          <p:nvPr>
            <p:ph idx="1"/>
          </p:nvPr>
        </p:nvSpPr>
        <p:spPr>
          <a:xfrm>
            <a:off x="791308" y="1975631"/>
            <a:ext cx="7486648" cy="3650567"/>
          </a:xfrm>
        </p:spPr>
        <p:txBody>
          <a:bodyPr>
            <a:normAutofit fontScale="92500" lnSpcReduction="20000"/>
          </a:bodyPr>
          <a:lstStyle/>
          <a:p>
            <a:r>
              <a:rPr lang="uk-UA" dirty="0"/>
              <a:t>«Твори», «Капітал»….</a:t>
            </a:r>
          </a:p>
          <a:p>
            <a:r>
              <a:rPr lang="uk-UA" dirty="0"/>
              <a:t>Представники марксизму створили діалектичний матеріалізм.</a:t>
            </a:r>
          </a:p>
          <a:p>
            <a:r>
              <a:rPr lang="uk-UA" dirty="0"/>
              <a:t>Проблема формаційного підходу до розвитку суспільства;</a:t>
            </a:r>
          </a:p>
          <a:p>
            <a:r>
              <a:rPr lang="uk-UA" dirty="0"/>
              <a:t>Ідея взаємозв’язку суспільного буття і суспільної свідомості;</a:t>
            </a:r>
          </a:p>
          <a:p>
            <a:r>
              <a:rPr lang="uk-UA" dirty="0"/>
              <a:t>Виробництво – основа життя суспільства, в основі якого лежать економічні відносини.</a:t>
            </a:r>
          </a:p>
          <a:p>
            <a:endParaRPr lang="uk-UA" dirty="0"/>
          </a:p>
          <a:p>
            <a:pPr marL="0" indent="0">
              <a:buNone/>
            </a:pPr>
            <a:r>
              <a:rPr lang="uk-UA" dirty="0"/>
              <a:t>Утопічні ідеї: диктатура пролетаріату, безкласове суспільство …</a:t>
            </a:r>
          </a:p>
        </p:txBody>
      </p:sp>
    </p:spTree>
    <p:extLst>
      <p:ext uri="{BB962C8B-B14F-4D97-AF65-F5344CB8AC3E}">
        <p14:creationId xmlns:p14="http://schemas.microsoft.com/office/powerpoint/2010/main" val="12446197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8967F7-6F59-4AA6-B4FA-54BCF0E93785}"/>
              </a:ext>
            </a:extLst>
          </p:cNvPr>
          <p:cNvSpPr>
            <a:spLocks noGrp="1"/>
          </p:cNvSpPr>
          <p:nvPr>
            <p:ph type="title"/>
          </p:nvPr>
        </p:nvSpPr>
        <p:spPr/>
        <p:txBody>
          <a:bodyPr>
            <a:normAutofit fontScale="90000"/>
          </a:bodyPr>
          <a:lstStyle/>
          <a:p>
            <a:r>
              <a:rPr lang="uk-UA" dirty="0"/>
              <a:t>Моделі марксистської філософії сьогодні:</a:t>
            </a:r>
          </a:p>
        </p:txBody>
      </p:sp>
      <p:sp>
        <p:nvSpPr>
          <p:cNvPr id="3" name="Объект 2">
            <a:extLst>
              <a:ext uri="{FF2B5EF4-FFF2-40B4-BE49-F238E27FC236}">
                <a16:creationId xmlns:a16="http://schemas.microsoft.com/office/drawing/2014/main" id="{A94060FD-8DC1-4A54-A0BC-7CF0D4F777CE}"/>
              </a:ext>
            </a:extLst>
          </p:cNvPr>
          <p:cNvSpPr>
            <a:spLocks noGrp="1"/>
          </p:cNvSpPr>
          <p:nvPr>
            <p:ph idx="1"/>
          </p:nvPr>
        </p:nvSpPr>
        <p:spPr/>
        <p:txBody>
          <a:bodyPr/>
          <a:lstStyle/>
          <a:p>
            <a:pPr>
              <a:buFontTx/>
              <a:buChar char="-"/>
            </a:pPr>
            <a:r>
              <a:rPr lang="uk-UA" dirty="0"/>
              <a:t>Автентичний марксизм;</a:t>
            </a:r>
          </a:p>
          <a:p>
            <a:pPr>
              <a:buFontTx/>
              <a:buChar char="-"/>
            </a:pPr>
            <a:r>
              <a:rPr lang="uk-UA" dirty="0"/>
              <a:t>Неомарксизм: переосмислення поглядів Маркса під впливом ідей фрейдизму, </a:t>
            </a:r>
            <a:r>
              <a:rPr lang="uk-UA" dirty="0" err="1"/>
              <a:t>екзистенціацізму</a:t>
            </a:r>
            <a:r>
              <a:rPr lang="uk-UA" dirty="0"/>
              <a:t> та інших;</a:t>
            </a:r>
          </a:p>
          <a:p>
            <a:pPr>
              <a:buFontTx/>
              <a:buChar char="-"/>
            </a:pPr>
            <a:r>
              <a:rPr lang="uk-UA" dirty="0"/>
              <a:t>Критика філософії Маркса;</a:t>
            </a:r>
          </a:p>
          <a:p>
            <a:pPr>
              <a:buFontTx/>
              <a:buChar char="-"/>
            </a:pPr>
            <a:r>
              <a:rPr lang="uk-UA" dirty="0"/>
              <a:t>Сталінізм: орієнтація на марксистські догми.</a:t>
            </a:r>
          </a:p>
          <a:p>
            <a:pPr>
              <a:buFontTx/>
              <a:buChar char="-"/>
            </a:pPr>
            <a:r>
              <a:rPr lang="uk-UA" dirty="0"/>
              <a:t>…..</a:t>
            </a:r>
          </a:p>
          <a:p>
            <a:pPr marL="0" indent="0">
              <a:buNone/>
            </a:pPr>
            <a:endParaRPr lang="uk-UA" dirty="0"/>
          </a:p>
        </p:txBody>
      </p:sp>
    </p:spTree>
    <p:extLst>
      <p:ext uri="{BB962C8B-B14F-4D97-AF65-F5344CB8AC3E}">
        <p14:creationId xmlns:p14="http://schemas.microsoft.com/office/powerpoint/2010/main" val="33617644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435ACB1-9C8C-4EB8-8148-79CB5D2F5803}"/>
              </a:ext>
            </a:extLst>
          </p:cNvPr>
          <p:cNvSpPr>
            <a:spLocks noGrp="1"/>
          </p:cNvSpPr>
          <p:nvPr>
            <p:ph type="title"/>
          </p:nvPr>
        </p:nvSpPr>
        <p:spPr>
          <a:xfrm>
            <a:off x="971552" y="1593849"/>
            <a:ext cx="7200897" cy="2966721"/>
          </a:xfrm>
        </p:spPr>
        <p:txBody>
          <a:bodyPr/>
          <a:lstStyle/>
          <a:p>
            <a:r>
              <a:rPr lang="uk-UA" dirty="0"/>
              <a:t>Дякую за увагу!</a:t>
            </a:r>
          </a:p>
        </p:txBody>
      </p:sp>
    </p:spTree>
    <p:extLst>
      <p:ext uri="{BB962C8B-B14F-4D97-AF65-F5344CB8AC3E}">
        <p14:creationId xmlns:p14="http://schemas.microsoft.com/office/powerpoint/2010/main" val="14633503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1440AC-F9B4-4AF2-A097-84DCB959473D}"/>
              </a:ext>
            </a:extLst>
          </p:cNvPr>
          <p:cNvSpPr>
            <a:spLocks noGrp="1"/>
          </p:cNvSpPr>
          <p:nvPr>
            <p:ph type="ctrTitle"/>
          </p:nvPr>
        </p:nvSpPr>
        <p:spPr>
          <a:xfrm>
            <a:off x="2019299" y="2260599"/>
            <a:ext cx="5111752" cy="749009"/>
          </a:xfrm>
        </p:spPr>
        <p:txBody>
          <a:bodyPr/>
          <a:lstStyle/>
          <a:p>
            <a:r>
              <a:rPr lang="uk-UA" sz="3300" dirty="0"/>
              <a:t>Сучасна філософія</a:t>
            </a:r>
          </a:p>
        </p:txBody>
      </p:sp>
      <p:sp>
        <p:nvSpPr>
          <p:cNvPr id="3" name="Подзаголовок 2">
            <a:extLst>
              <a:ext uri="{FF2B5EF4-FFF2-40B4-BE49-F238E27FC236}">
                <a16:creationId xmlns:a16="http://schemas.microsoft.com/office/drawing/2014/main" id="{590D6768-2C2E-4610-BD73-048B42DED10D}"/>
              </a:ext>
            </a:extLst>
          </p:cNvPr>
          <p:cNvSpPr>
            <a:spLocks noGrp="1"/>
          </p:cNvSpPr>
          <p:nvPr>
            <p:ph type="subTitle" idx="1"/>
          </p:nvPr>
        </p:nvSpPr>
        <p:spPr/>
        <p:txBody>
          <a:bodyPr>
            <a:normAutofit/>
          </a:bodyPr>
          <a:lstStyle/>
          <a:p>
            <a:pPr marL="342900" indent="-342900" algn="just">
              <a:buAutoNum type="arabicPeriod"/>
            </a:pPr>
            <a:r>
              <a:rPr lang="uk-UA" sz="1800" dirty="0"/>
              <a:t>Позитивізм</a:t>
            </a:r>
          </a:p>
          <a:p>
            <a:pPr marL="342900" indent="-342900" algn="just">
              <a:buAutoNum type="arabicPeriod"/>
            </a:pPr>
            <a:r>
              <a:rPr lang="uk-UA" sz="1800" dirty="0"/>
              <a:t>Антропологічні школи</a:t>
            </a:r>
          </a:p>
        </p:txBody>
      </p:sp>
    </p:spTree>
    <p:extLst>
      <p:ext uri="{BB962C8B-B14F-4D97-AF65-F5344CB8AC3E}">
        <p14:creationId xmlns:p14="http://schemas.microsoft.com/office/powerpoint/2010/main" val="7502344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A6BE83-9EBA-4764-A4BF-245E493D8BF2}"/>
              </a:ext>
            </a:extLst>
          </p:cNvPr>
          <p:cNvSpPr>
            <a:spLocks noGrp="1"/>
          </p:cNvSpPr>
          <p:nvPr>
            <p:ph type="title"/>
          </p:nvPr>
        </p:nvSpPr>
        <p:spPr>
          <a:xfrm>
            <a:off x="971552" y="1384789"/>
            <a:ext cx="7200897" cy="559190"/>
          </a:xfrm>
        </p:spPr>
        <p:txBody>
          <a:bodyPr>
            <a:normAutofit fontScale="90000"/>
          </a:bodyPr>
          <a:lstStyle/>
          <a:p>
            <a:r>
              <a:rPr lang="uk-UA" dirty="0"/>
              <a:t>Позитивізм</a:t>
            </a:r>
          </a:p>
        </p:txBody>
      </p:sp>
      <p:sp>
        <p:nvSpPr>
          <p:cNvPr id="3" name="Объект 2">
            <a:extLst>
              <a:ext uri="{FF2B5EF4-FFF2-40B4-BE49-F238E27FC236}">
                <a16:creationId xmlns:a16="http://schemas.microsoft.com/office/drawing/2014/main" id="{5DEAC885-673E-4E0C-BB69-053E569AF014}"/>
              </a:ext>
            </a:extLst>
          </p:cNvPr>
          <p:cNvSpPr>
            <a:spLocks noGrp="1"/>
          </p:cNvSpPr>
          <p:nvPr>
            <p:ph idx="1"/>
          </p:nvPr>
        </p:nvSpPr>
        <p:spPr>
          <a:xfrm>
            <a:off x="971551" y="1943980"/>
            <a:ext cx="7200897" cy="3320172"/>
          </a:xfrm>
        </p:spPr>
        <p:txBody>
          <a:bodyPr>
            <a:normAutofit fontScale="85000" lnSpcReduction="20000"/>
          </a:bodyPr>
          <a:lstStyle/>
          <a:p>
            <a:pPr marL="0" indent="0">
              <a:buNone/>
            </a:pPr>
            <a:r>
              <a:rPr lang="uk-UA" b="1" u="sng" dirty="0"/>
              <a:t>Перша історична форма</a:t>
            </a:r>
            <a:r>
              <a:rPr lang="uk-UA" dirty="0"/>
              <a:t>: 30-40 роки ХІХ століття, засновники позитивізму </a:t>
            </a:r>
            <a:r>
              <a:rPr lang="uk-UA" dirty="0" err="1"/>
              <a:t>О.Конт</a:t>
            </a:r>
            <a:r>
              <a:rPr lang="uk-UA" dirty="0"/>
              <a:t>, Г.Спенсер, </a:t>
            </a:r>
            <a:r>
              <a:rPr lang="uk-UA" dirty="0" err="1"/>
              <a:t>Дж.Мілль</a:t>
            </a:r>
            <a:endParaRPr lang="uk-UA" dirty="0"/>
          </a:p>
          <a:p>
            <a:pPr marL="0" indent="0">
              <a:buNone/>
            </a:pPr>
            <a:r>
              <a:rPr lang="uk-UA" dirty="0"/>
              <a:t>Побудувати систему знання, яка буде беззаперечною і точною, та знайти науковий метод.</a:t>
            </a:r>
          </a:p>
          <a:p>
            <a:pPr marL="0" indent="0">
              <a:buNone/>
            </a:pPr>
            <a:r>
              <a:rPr lang="uk-UA" dirty="0"/>
              <a:t>Розвитку природознавства, або «позитивної науки», за О. Конт, сприяє застосування наукового методу, єдиного для всіх спеціальних наук. Його розробка здійснюється всередині самої науки, а не в філософії, як це було раніше, тому і сам новий метод не вважається вже філософським, він становить будівля самої науки, народжується з неї. Саме ж розвиток науки нескінченно, нічим не обмежений, є постійним накопиченням і примноженням нових знань.</a:t>
            </a:r>
          </a:p>
        </p:txBody>
      </p:sp>
    </p:spTree>
    <p:extLst>
      <p:ext uri="{BB962C8B-B14F-4D97-AF65-F5344CB8AC3E}">
        <p14:creationId xmlns:p14="http://schemas.microsoft.com/office/powerpoint/2010/main" val="30944680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492F44F-3685-4674-B99E-C751A0E1CD02}"/>
              </a:ext>
            </a:extLst>
          </p:cNvPr>
          <p:cNvSpPr>
            <a:spLocks noGrp="1"/>
          </p:cNvSpPr>
          <p:nvPr>
            <p:ph idx="1"/>
          </p:nvPr>
        </p:nvSpPr>
        <p:spPr>
          <a:xfrm>
            <a:off x="971551" y="1458643"/>
            <a:ext cx="7200897" cy="3805508"/>
          </a:xfrm>
        </p:spPr>
        <p:txBody>
          <a:bodyPr>
            <a:normAutofit fontScale="70000" lnSpcReduction="20000"/>
          </a:bodyPr>
          <a:lstStyle/>
          <a:p>
            <a:pPr marL="0" indent="0">
              <a:buNone/>
            </a:pPr>
            <a:r>
              <a:rPr lang="uk-UA" dirty="0"/>
              <a:t>Конт розташував науки в порядку переходу від більш загального, відносно легко вивчається і точного знання, до приватного, важчого для дослідників. В результаті визначилися дві групи наук: теоретичні та прикладні. У свою чергу, теоретичні науки він також поділив на абстрактні (загальні) і конкретні. До абстрактним наук О. Конт відніс математику, астрономію, фізику, хімію, фізіологію і соціологію. Розташування наук тут не випадково: кожна наступна спирається на попередні.</a:t>
            </a:r>
          </a:p>
          <a:p>
            <a:pPr marL="0" indent="0">
              <a:buNone/>
            </a:pPr>
            <a:endParaRPr lang="uk-UA" b="1" u="sng" dirty="0"/>
          </a:p>
          <a:p>
            <a:pPr marL="0" indent="0">
              <a:buNone/>
            </a:pPr>
            <a:r>
              <a:rPr lang="uk-UA" b="1" u="sng" dirty="0"/>
              <a:t>Друга історична форма (емпіріокритицизм): </a:t>
            </a:r>
            <a:r>
              <a:rPr lang="uk-UA" dirty="0"/>
              <a:t>кінець ХІХ століття, </a:t>
            </a:r>
            <a:r>
              <a:rPr lang="uk-UA" dirty="0" err="1"/>
              <a:t>Е.Мах</a:t>
            </a:r>
            <a:r>
              <a:rPr lang="uk-UA" dirty="0"/>
              <a:t>, </a:t>
            </a:r>
            <a:r>
              <a:rPr lang="uk-UA" dirty="0" err="1"/>
              <a:t>Р.Авенаріус</a:t>
            </a:r>
            <a:r>
              <a:rPr lang="uk-UA" dirty="0"/>
              <a:t>.</a:t>
            </a:r>
          </a:p>
          <a:p>
            <a:pPr marL="0" indent="0">
              <a:buNone/>
            </a:pPr>
            <a:r>
              <a:rPr lang="uk-UA" dirty="0"/>
              <a:t>Термін «емпіріокритицизм» був введений Р. Авенаріус буквально означає «критика досвіду». Він будує свою концепцію, виходячи з теорії «принципової координації» суб'єкта та об'єкта, відповідно до якої не існує об'єкта без суб'єкта, як і суб'єкта без об'єкта.</a:t>
            </a:r>
          </a:p>
        </p:txBody>
      </p:sp>
    </p:spTree>
    <p:extLst>
      <p:ext uri="{BB962C8B-B14F-4D97-AF65-F5344CB8AC3E}">
        <p14:creationId xmlns:p14="http://schemas.microsoft.com/office/powerpoint/2010/main" val="10078448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a:extLst>
              <a:ext uri="{FF2B5EF4-FFF2-40B4-BE49-F238E27FC236}">
                <a16:creationId xmlns:a16="http://schemas.microsoft.com/office/drawing/2014/main" id="{DC21F121-7B83-4365-A269-397526626C73}"/>
              </a:ext>
            </a:extLst>
          </p:cNvPr>
          <p:cNvSpPr>
            <a:spLocks noGrp="1"/>
          </p:cNvSpPr>
          <p:nvPr>
            <p:ph idx="1"/>
          </p:nvPr>
        </p:nvSpPr>
        <p:spPr>
          <a:xfrm>
            <a:off x="971550" y="1490663"/>
            <a:ext cx="7200900" cy="3966723"/>
          </a:xfrm>
        </p:spPr>
        <p:txBody>
          <a:bodyPr>
            <a:normAutofit fontScale="77500" lnSpcReduction="20000"/>
          </a:bodyPr>
          <a:lstStyle/>
          <a:p>
            <a:pPr marL="0" indent="0">
              <a:buNone/>
            </a:pPr>
            <a:r>
              <a:rPr lang="uk-UA" b="1" u="sng" dirty="0"/>
              <a:t>Третя історична форма (неопозитивізм): </a:t>
            </a:r>
            <a:r>
              <a:rPr lang="uk-UA" dirty="0"/>
              <a:t>20-ті роки ХХ століття, </a:t>
            </a:r>
            <a:r>
              <a:rPr lang="uk-UA" dirty="0" err="1"/>
              <a:t>М.Шлік</a:t>
            </a:r>
            <a:r>
              <a:rPr lang="uk-UA" dirty="0"/>
              <a:t>, </a:t>
            </a:r>
            <a:r>
              <a:rPr lang="uk-UA" dirty="0" err="1"/>
              <a:t>Р.Карнап</a:t>
            </a:r>
            <a:r>
              <a:rPr lang="uk-UA" dirty="0"/>
              <a:t>, </a:t>
            </a:r>
            <a:r>
              <a:rPr lang="uk-UA" dirty="0" err="1"/>
              <a:t>Б.Расел</a:t>
            </a:r>
            <a:r>
              <a:rPr lang="uk-UA" dirty="0"/>
              <a:t>, </a:t>
            </a:r>
            <a:r>
              <a:rPr lang="uk-UA" dirty="0" err="1"/>
              <a:t>Л.Вітгенштейн</a:t>
            </a:r>
            <a:r>
              <a:rPr lang="uk-UA" dirty="0"/>
              <a:t> та багато інших.</a:t>
            </a:r>
          </a:p>
          <a:p>
            <a:pPr marL="0" indent="0">
              <a:buNone/>
            </a:pPr>
            <a:r>
              <a:rPr lang="uk-UA" dirty="0"/>
              <a:t>Філософія повністю ототожнюється з методологією науки, головне завдання якої бачиться в аналізі природних і штучних мов. Неопозитивізм прагнув побудувати ідеальні логічні моделі емпірико-наукових міркувань. Він перетворює філософію в формальну логіку, де головне - аналіз мови. Аналіз розуміється як уточнення </a:t>
            </a:r>
            <a:r>
              <a:rPr lang="uk-UA" dirty="0" err="1"/>
              <a:t>мовних</a:t>
            </a:r>
            <a:r>
              <a:rPr lang="uk-UA" dirty="0"/>
              <a:t> виразів шляхом їх прояснення. Категорія «значення» є головною в неопозитивізмі, оскільки «прояснити» означає уточнити вираження. Належність висловлювань до певного класу значень здійснюється шляхом перевірки, верифікації.</a:t>
            </a:r>
          </a:p>
          <a:p>
            <a:pPr marL="0" indent="0">
              <a:buNone/>
            </a:pPr>
            <a:r>
              <a:rPr lang="uk-UA" dirty="0"/>
              <a:t>Відмінною рисою неопозитивізму є його антиісторизм в дослідженні науки. Зростання знання здійснюється шляхом накопичення емпіричних даних, які можуть бути </a:t>
            </a:r>
            <a:r>
              <a:rPr lang="uk-UA" dirty="0" err="1"/>
              <a:t>перекомпоновані</a:t>
            </a:r>
            <a:r>
              <a:rPr lang="uk-UA" dirty="0"/>
              <a:t> завдяки створенню нових схем логічного аналізу.</a:t>
            </a:r>
          </a:p>
        </p:txBody>
      </p:sp>
    </p:spTree>
    <p:extLst>
      <p:ext uri="{BB962C8B-B14F-4D97-AF65-F5344CB8AC3E}">
        <p14:creationId xmlns:p14="http://schemas.microsoft.com/office/powerpoint/2010/main" val="25535386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705A4BE-314A-4326-9AA8-4C0C97938E47}"/>
              </a:ext>
            </a:extLst>
          </p:cNvPr>
          <p:cNvSpPr>
            <a:spLocks noGrp="1"/>
          </p:cNvSpPr>
          <p:nvPr>
            <p:ph idx="1"/>
          </p:nvPr>
        </p:nvSpPr>
        <p:spPr>
          <a:xfrm>
            <a:off x="971551" y="1426992"/>
            <a:ext cx="7200897" cy="3837160"/>
          </a:xfrm>
        </p:spPr>
        <p:txBody>
          <a:bodyPr>
            <a:normAutofit fontScale="92500" lnSpcReduction="10000"/>
          </a:bodyPr>
          <a:lstStyle/>
          <a:p>
            <a:pPr marL="0" indent="0">
              <a:buNone/>
            </a:pPr>
            <a:r>
              <a:rPr lang="uk-UA" b="1" u="sng" dirty="0"/>
              <a:t>Четверта історична форма (постпозитивізм) </a:t>
            </a:r>
            <a:r>
              <a:rPr lang="uk-UA" dirty="0"/>
              <a:t>– 50-70-ті роки ХХ ст., виник внаслідок критики неопозитивізму. Критичний раціоналізм </a:t>
            </a:r>
            <a:r>
              <a:rPr lang="uk-UA" dirty="0" err="1"/>
              <a:t>К.Поппера</a:t>
            </a:r>
            <a:r>
              <a:rPr lang="uk-UA" dirty="0"/>
              <a:t>, прагматичний аналіз </a:t>
            </a:r>
            <a:r>
              <a:rPr lang="uk-UA" dirty="0" err="1"/>
              <a:t>У.Куайна</a:t>
            </a:r>
            <a:r>
              <a:rPr lang="uk-UA" dirty="0"/>
              <a:t>, методологія науки </a:t>
            </a:r>
            <a:r>
              <a:rPr lang="uk-UA" dirty="0" err="1"/>
              <a:t>Т.Куна</a:t>
            </a:r>
            <a:r>
              <a:rPr lang="uk-UA" dirty="0"/>
              <a:t> та інші.</a:t>
            </a:r>
          </a:p>
          <a:p>
            <a:pPr marL="0" indent="0">
              <a:buNone/>
            </a:pPr>
            <a:r>
              <a:rPr lang="uk-UA" dirty="0"/>
              <a:t>Спроба розробити конкретно-наукову методологію.</a:t>
            </a:r>
          </a:p>
          <a:p>
            <a:pPr marL="0" indent="0">
              <a:buNone/>
            </a:pPr>
            <a:r>
              <a:rPr lang="uk-UA" dirty="0"/>
              <a:t>Основні ідеї:</a:t>
            </a:r>
          </a:p>
          <a:p>
            <a:pPr>
              <a:buFontTx/>
              <a:buChar char="-"/>
            </a:pPr>
            <a:r>
              <a:rPr lang="uk-UA" dirty="0"/>
              <a:t>Послаблення уваги до формальної логіки;</a:t>
            </a:r>
          </a:p>
          <a:p>
            <a:pPr>
              <a:buFontTx/>
              <a:buChar char="-"/>
            </a:pPr>
            <a:r>
              <a:rPr lang="uk-UA" dirty="0"/>
              <a:t>Звернення до історії науки</a:t>
            </a:r>
          </a:p>
          <a:p>
            <a:pPr>
              <a:buFontTx/>
              <a:buChar char="-"/>
            </a:pPr>
            <a:r>
              <a:rPr lang="uk-UA" dirty="0"/>
              <a:t>Відсутність розділення емпірії та теорії, науки та філософії</a:t>
            </a:r>
          </a:p>
        </p:txBody>
      </p:sp>
    </p:spTree>
    <p:extLst>
      <p:ext uri="{BB962C8B-B14F-4D97-AF65-F5344CB8AC3E}">
        <p14:creationId xmlns:p14="http://schemas.microsoft.com/office/powerpoint/2010/main" val="6604093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0CA40B-3DC1-4E54-8B62-ACB7EC2CE90C}"/>
              </a:ext>
            </a:extLst>
          </p:cNvPr>
          <p:cNvSpPr>
            <a:spLocks noGrp="1"/>
          </p:cNvSpPr>
          <p:nvPr>
            <p:ph type="title"/>
          </p:nvPr>
        </p:nvSpPr>
        <p:spPr>
          <a:xfrm>
            <a:off x="971552" y="1353137"/>
            <a:ext cx="7200897" cy="548640"/>
          </a:xfrm>
        </p:spPr>
        <p:txBody>
          <a:bodyPr>
            <a:normAutofit fontScale="90000"/>
          </a:bodyPr>
          <a:lstStyle/>
          <a:p>
            <a:r>
              <a:rPr lang="uk-UA" dirty="0"/>
              <a:t>Антропологічні школи</a:t>
            </a:r>
          </a:p>
        </p:txBody>
      </p:sp>
      <p:sp>
        <p:nvSpPr>
          <p:cNvPr id="3" name="Объект 2">
            <a:extLst>
              <a:ext uri="{FF2B5EF4-FFF2-40B4-BE49-F238E27FC236}">
                <a16:creationId xmlns:a16="http://schemas.microsoft.com/office/drawing/2014/main" id="{FB524328-975B-4B14-966D-8B67B9685684}"/>
              </a:ext>
            </a:extLst>
          </p:cNvPr>
          <p:cNvSpPr>
            <a:spLocks noGrp="1"/>
          </p:cNvSpPr>
          <p:nvPr>
            <p:ph idx="1"/>
          </p:nvPr>
        </p:nvSpPr>
        <p:spPr>
          <a:xfrm>
            <a:off x="971551" y="1901777"/>
            <a:ext cx="7200897" cy="3603086"/>
          </a:xfrm>
        </p:spPr>
        <p:txBody>
          <a:bodyPr>
            <a:normAutofit fontScale="70000" lnSpcReduction="20000"/>
          </a:bodyPr>
          <a:lstStyle/>
          <a:p>
            <a:pPr marL="342900" indent="-342900">
              <a:buAutoNum type="arabicPeriod"/>
            </a:pPr>
            <a:r>
              <a:rPr lang="uk-UA" b="1" dirty="0">
                <a:solidFill>
                  <a:schemeClr val="tx1"/>
                </a:solidFill>
              </a:rPr>
              <a:t>«Філософія життя</a:t>
            </a:r>
            <a:r>
              <a:rPr lang="uk-UA" b="1" dirty="0"/>
              <a:t>».</a:t>
            </a:r>
          </a:p>
          <a:p>
            <a:pPr marL="0" indent="0">
              <a:buNone/>
            </a:pPr>
            <a:r>
              <a:rPr lang="uk-UA" dirty="0"/>
              <a:t>Ірраціоналізм і волюнтаризм філософії </a:t>
            </a:r>
            <a:r>
              <a:rPr lang="uk-UA" dirty="0" err="1"/>
              <a:t>А.Шопенгауера</a:t>
            </a:r>
            <a:r>
              <a:rPr lang="uk-UA" dirty="0"/>
              <a:t>, який вважав, що розум у житті людини і у світі в цілому відіграє скромну, суто технічну роль. Основні </a:t>
            </a:r>
            <a:r>
              <a:rPr lang="uk-UA" dirty="0" err="1"/>
              <a:t>життєво</a:t>
            </a:r>
            <a:r>
              <a:rPr lang="uk-UA" dirty="0"/>
              <a:t> важливі процеси відбуваються без участі інтелекту. Життєвий світ людини є нерозумним, хаотичним і єдине, що якось упорядковує його, – це „світова воля", і аж ніяк не розум. </a:t>
            </a:r>
            <a:r>
              <a:rPr lang="uk-UA" dirty="0" err="1"/>
              <a:t>Шопенгауер</a:t>
            </a:r>
            <a:r>
              <a:rPr lang="uk-UA" dirty="0"/>
              <a:t> лише висунув основні ідеї нової філософії, а всебічний розгляд дістала вона у таких школах, як філософія ,,волі до влади" Фрідріха Ніцше, академічна ,, філософія життя" — Вільгельм </a:t>
            </a:r>
            <a:r>
              <a:rPr lang="uk-UA" dirty="0" err="1"/>
              <a:t>Дільтей</a:t>
            </a:r>
            <a:r>
              <a:rPr lang="uk-UA" dirty="0"/>
              <a:t>, Георг </a:t>
            </a:r>
            <a:r>
              <a:rPr lang="uk-UA" dirty="0" err="1"/>
              <a:t>Зіммель</a:t>
            </a:r>
            <a:r>
              <a:rPr lang="uk-UA" dirty="0"/>
              <a:t>, Освальд Шпенглер, „творча еволюція" Анрі Бергсона і його послідовників.</a:t>
            </a:r>
          </a:p>
          <a:p>
            <a:pPr marL="0" indent="0">
              <a:buNone/>
            </a:pPr>
            <a:r>
              <a:rPr lang="uk-UA" dirty="0"/>
              <a:t>Основні</a:t>
            </a:r>
            <a:r>
              <a:rPr lang="uk-UA" b="1" dirty="0"/>
              <a:t> </a:t>
            </a:r>
            <a:r>
              <a:rPr lang="uk-UA" dirty="0"/>
              <a:t>питання: історія громадського життя, культура, світогляд людини, природа всього сущого, сенс людського життя.</a:t>
            </a:r>
          </a:p>
          <a:p>
            <a:pPr marL="0" indent="0">
              <a:buNone/>
            </a:pPr>
            <a:r>
              <a:rPr lang="uk-UA" dirty="0"/>
              <a:t>Найвідоміша постать </a:t>
            </a:r>
            <a:r>
              <a:rPr lang="uk-UA" dirty="0" err="1"/>
              <a:t>Ф.Ніцше</a:t>
            </a:r>
            <a:r>
              <a:rPr lang="uk-UA" dirty="0"/>
              <a:t> та його вчення про надлюдину.</a:t>
            </a:r>
          </a:p>
        </p:txBody>
      </p:sp>
    </p:spTree>
    <p:extLst>
      <p:ext uri="{BB962C8B-B14F-4D97-AF65-F5344CB8AC3E}">
        <p14:creationId xmlns:p14="http://schemas.microsoft.com/office/powerpoint/2010/main" val="2602561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835A1-BF8E-42BE-9264-383AA3F31F3D}"/>
              </a:ext>
            </a:extLst>
          </p:cNvPr>
          <p:cNvSpPr>
            <a:spLocks noGrp="1"/>
          </p:cNvSpPr>
          <p:nvPr>
            <p:ph type="title"/>
          </p:nvPr>
        </p:nvSpPr>
        <p:spPr>
          <a:xfrm>
            <a:off x="1176866" y="915338"/>
            <a:ext cx="6798734" cy="688380"/>
          </a:xfrm>
        </p:spPr>
        <p:txBody>
          <a:bodyPr>
            <a:normAutofit/>
          </a:bodyPr>
          <a:lstStyle/>
          <a:p>
            <a:r>
              <a:rPr lang="uk-UA" sz="2800" b="1" dirty="0"/>
              <a:t>Пізнаваність світу</a:t>
            </a:r>
            <a:endParaRPr lang="ru-RU" sz="2800" b="1" dirty="0"/>
          </a:p>
        </p:txBody>
      </p:sp>
      <p:sp>
        <p:nvSpPr>
          <p:cNvPr id="3" name="Content Placeholder 2">
            <a:extLst>
              <a:ext uri="{FF2B5EF4-FFF2-40B4-BE49-F238E27FC236}">
                <a16:creationId xmlns:a16="http://schemas.microsoft.com/office/drawing/2014/main" id="{57276648-261F-4472-9BC7-E6A95CE81A9B}"/>
              </a:ext>
            </a:extLst>
          </p:cNvPr>
          <p:cNvSpPr>
            <a:spLocks noGrp="1"/>
          </p:cNvSpPr>
          <p:nvPr>
            <p:ph idx="1"/>
          </p:nvPr>
        </p:nvSpPr>
        <p:spPr>
          <a:xfrm>
            <a:off x="1176865" y="1603719"/>
            <a:ext cx="6798735" cy="4331414"/>
          </a:xfrm>
        </p:spPr>
        <p:txBody>
          <a:bodyPr>
            <a:normAutofit lnSpcReduction="10000"/>
          </a:bodyPr>
          <a:lstStyle/>
          <a:p>
            <a:pPr marL="0" indent="0">
              <a:buNone/>
            </a:pPr>
            <a:r>
              <a:rPr lang="uk-UA" sz="2800" b="1" u="sng" dirty="0"/>
              <a:t>Визнають пізнання світу:</a:t>
            </a:r>
          </a:p>
          <a:p>
            <a:pPr marL="0" indent="0">
              <a:buNone/>
            </a:pPr>
            <a:endParaRPr lang="ru-RU" sz="2800" dirty="0"/>
          </a:p>
          <a:p>
            <a:pPr>
              <a:buFontTx/>
              <a:buChar char="-"/>
            </a:pPr>
            <a:r>
              <a:rPr lang="uk-UA" sz="2800" b="1" dirty="0"/>
              <a:t>Сенсуалізм</a:t>
            </a:r>
            <a:r>
              <a:rPr lang="uk-UA" sz="2800" dirty="0"/>
              <a:t> (Лок, Кондильяк) – головну роль відводить чуттєвому пізнанню;</a:t>
            </a:r>
          </a:p>
          <a:p>
            <a:pPr>
              <a:buFontTx/>
              <a:buChar char="-"/>
            </a:pPr>
            <a:r>
              <a:rPr lang="uk-UA" sz="2800" b="1" dirty="0"/>
              <a:t>Раціоналізм</a:t>
            </a:r>
            <a:r>
              <a:rPr lang="uk-UA" sz="2800" dirty="0"/>
              <a:t> (Декарт, Спіноза) – взяв за основу розум;</a:t>
            </a:r>
          </a:p>
          <a:p>
            <a:pPr>
              <a:buFontTx/>
              <a:buChar char="-"/>
            </a:pPr>
            <a:r>
              <a:rPr lang="uk-UA" sz="2800" b="1" dirty="0"/>
              <a:t>Ірраціоналізм</a:t>
            </a:r>
            <a:r>
              <a:rPr lang="uk-UA" sz="2800" dirty="0"/>
              <a:t> (Ніцше, Бергсон) – не заперечує розум, але вважає, що крім нього в людини є й інші </a:t>
            </a:r>
            <a:r>
              <a:rPr lang="uk-UA" sz="2800"/>
              <a:t>пізнавальні здібності</a:t>
            </a:r>
            <a:endParaRPr lang="uk-UA" sz="2800" dirty="0"/>
          </a:p>
          <a:p>
            <a:pPr>
              <a:buFontTx/>
              <a:buChar char="-"/>
            </a:pPr>
            <a:endParaRPr lang="uk-UA" sz="2800" dirty="0"/>
          </a:p>
          <a:p>
            <a:pPr>
              <a:buFontTx/>
              <a:buChar char="-"/>
            </a:pPr>
            <a:endParaRPr lang="uk-UA" sz="2800" dirty="0"/>
          </a:p>
        </p:txBody>
      </p:sp>
    </p:spTree>
    <p:extLst>
      <p:ext uri="{BB962C8B-B14F-4D97-AF65-F5344CB8AC3E}">
        <p14:creationId xmlns:p14="http://schemas.microsoft.com/office/powerpoint/2010/main" val="28161970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16BEAB4-2D99-4CEA-8F3C-F221CED6310F}"/>
              </a:ext>
            </a:extLst>
          </p:cNvPr>
          <p:cNvSpPr>
            <a:spLocks noGrp="1"/>
          </p:cNvSpPr>
          <p:nvPr>
            <p:ph idx="1"/>
          </p:nvPr>
        </p:nvSpPr>
        <p:spPr>
          <a:xfrm>
            <a:off x="971551" y="1448093"/>
            <a:ext cx="7200897" cy="4051496"/>
          </a:xfrm>
        </p:spPr>
        <p:txBody>
          <a:bodyPr>
            <a:normAutofit fontScale="70000" lnSpcReduction="20000"/>
          </a:bodyPr>
          <a:lstStyle/>
          <a:p>
            <a:pPr marL="0" indent="0">
              <a:buNone/>
            </a:pPr>
            <a:r>
              <a:rPr lang="uk-UA" dirty="0"/>
              <a:t>2. </a:t>
            </a:r>
            <a:r>
              <a:rPr lang="uk-UA" b="1" dirty="0"/>
              <a:t>Філософська антропологія: </a:t>
            </a:r>
            <a:r>
              <a:rPr lang="uk-UA" dirty="0"/>
              <a:t>М.Шелер, Г.Плеснер, А.Гелен. Створення «синтетичної» концепції людини. Основні положення філософської антропології такі: людина принципово відрізняється від тварини, по-перше, різким ослабленням функцій інстинктів, що одночасно означає різке розширення сфери її волі; по-друге, на відміну від тварини, людина "відкрита світу", вона - істота духовна.</a:t>
            </a:r>
          </a:p>
          <a:p>
            <a:pPr marL="0" indent="0">
              <a:buNone/>
            </a:pPr>
            <a:r>
              <a:rPr lang="uk-UA" b="1" dirty="0"/>
              <a:t>3. Екзистенціалізм: </a:t>
            </a:r>
            <a:r>
              <a:rPr lang="uk-UA" dirty="0"/>
              <a:t>ідейні представники С.К’єркегор, Ф.Ніцше, Е.Гусерль, представники в Німеччині: К.Ясперс, М.Гайдеггер, у Франції: Г.Марсель, Ж.-П. Сартр, письменники: А.Камю, Кафка та інші.</a:t>
            </a:r>
          </a:p>
          <a:p>
            <a:pPr marL="0" indent="0">
              <a:buNone/>
            </a:pPr>
            <a:r>
              <a:rPr lang="uk-UA" dirty="0"/>
              <a:t>Екзистенціалізм – це ірраціоналістична філософія,  предметом розглядання якої є не об'єктивна реальність, а внутрішній світ людини. Основне завдання екзистенціалізму полягає у встановленні змісту людського існування. </a:t>
            </a:r>
          </a:p>
          <a:p>
            <a:pPr marL="0" indent="0">
              <a:buNone/>
            </a:pPr>
            <a:r>
              <a:rPr lang="uk-UA" dirty="0"/>
              <a:t>Центральними проблемами цієї філософії є: проблема існування (екзистенції) людини, </a:t>
            </a:r>
            <a:r>
              <a:rPr lang="ru-RU" dirty="0"/>
              <a:t>проблема буття людини та буття світу, проблема свободи людини.</a:t>
            </a:r>
            <a:endParaRPr lang="uk-UA" dirty="0"/>
          </a:p>
        </p:txBody>
      </p:sp>
    </p:spTree>
    <p:extLst>
      <p:ext uri="{BB962C8B-B14F-4D97-AF65-F5344CB8AC3E}">
        <p14:creationId xmlns:p14="http://schemas.microsoft.com/office/powerpoint/2010/main" val="32230849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629C35F-8D3A-4CA0-95AB-C09D9453C24C}"/>
              </a:ext>
            </a:extLst>
          </p:cNvPr>
          <p:cNvSpPr>
            <a:spLocks noGrp="1"/>
          </p:cNvSpPr>
          <p:nvPr>
            <p:ph idx="1"/>
          </p:nvPr>
        </p:nvSpPr>
        <p:spPr>
          <a:xfrm>
            <a:off x="971551" y="1395339"/>
            <a:ext cx="7200897" cy="3868812"/>
          </a:xfrm>
        </p:spPr>
        <p:txBody>
          <a:bodyPr>
            <a:normAutofit fontScale="70000" lnSpcReduction="20000"/>
          </a:bodyPr>
          <a:lstStyle/>
          <a:p>
            <a:pPr marL="0" indent="0">
              <a:buNone/>
            </a:pPr>
            <a:r>
              <a:rPr lang="uk-UA" dirty="0"/>
              <a:t>4. </a:t>
            </a:r>
            <a:r>
              <a:rPr lang="uk-UA" b="1" dirty="0"/>
              <a:t>Психоаналіз (фрейдизм, </a:t>
            </a:r>
            <a:r>
              <a:rPr lang="uk-UA" b="1" dirty="0" err="1"/>
              <a:t>неофрейдизм</a:t>
            </a:r>
            <a:r>
              <a:rPr lang="uk-UA" b="1" dirty="0"/>
              <a:t>): </a:t>
            </a:r>
            <a:r>
              <a:rPr lang="uk-UA" dirty="0"/>
              <a:t>З.Фрейд, К.Юнг, Е.Фромм. Головна проблема несвідоме.</a:t>
            </a:r>
          </a:p>
          <a:p>
            <a:pPr marL="0" indent="0">
              <a:buNone/>
            </a:pPr>
            <a:r>
              <a:rPr lang="uk-UA" dirty="0"/>
              <a:t>Структура психіки людини:</a:t>
            </a:r>
          </a:p>
          <a:p>
            <a:pPr marL="0" indent="0">
              <a:buNone/>
            </a:pPr>
            <a:r>
              <a:rPr lang="uk-UA" dirty="0"/>
              <a:t>Над-я (</a:t>
            </a:r>
            <a:r>
              <a:rPr lang="uk-UA" dirty="0" err="1"/>
              <a:t>Надсвідоме</a:t>
            </a:r>
            <a:r>
              <a:rPr lang="uk-UA" dirty="0"/>
              <a:t>) – формується через подолання </a:t>
            </a:r>
            <a:r>
              <a:rPr lang="uk-UA" dirty="0" err="1"/>
              <a:t>Едіпова</a:t>
            </a:r>
            <a:r>
              <a:rPr lang="uk-UA" dirty="0"/>
              <a:t> комплексу та комплексу </a:t>
            </a:r>
            <a:r>
              <a:rPr lang="uk-UA" dirty="0" err="1"/>
              <a:t>Електри</a:t>
            </a:r>
            <a:r>
              <a:rPr lang="uk-UA" dirty="0"/>
              <a:t> - підпорядковується ідеалістичному принципу</a:t>
            </a:r>
          </a:p>
          <a:p>
            <a:pPr marL="0" indent="0">
              <a:buNone/>
            </a:pPr>
            <a:r>
              <a:rPr lang="uk-UA" dirty="0"/>
              <a:t>Я (Свідомість) – формується під впливом суспільства - підпорядковується принципу реальності </a:t>
            </a:r>
          </a:p>
          <a:p>
            <a:pPr marL="0" indent="0">
              <a:buNone/>
            </a:pPr>
            <a:r>
              <a:rPr lang="uk-UA" dirty="0"/>
              <a:t>Воно (Несвідоме) – </a:t>
            </a:r>
            <a:r>
              <a:rPr lang="uk-UA" dirty="0" err="1"/>
              <a:t>проджені</a:t>
            </a:r>
            <a:r>
              <a:rPr lang="uk-UA" dirty="0"/>
              <a:t> інстинкти (потяги) – підпорядковується принципу задоволення.</a:t>
            </a:r>
          </a:p>
          <a:p>
            <a:pPr marL="0" indent="0">
              <a:buNone/>
            </a:pPr>
            <a:r>
              <a:rPr lang="uk-UA" dirty="0"/>
              <a:t>Психоаналіз – вчення Фрейда, система ідей, методів інтерпретації сновидінь, та інших несвідомих психічних явищ, а також діагностики та лікування різних душевних захворювань.</a:t>
            </a:r>
          </a:p>
          <a:p>
            <a:pPr marL="0" indent="0">
              <a:buNone/>
            </a:pPr>
            <a:r>
              <a:rPr lang="uk-UA" dirty="0"/>
              <a:t>Сублімація – перерозподіл енергії.</a:t>
            </a:r>
          </a:p>
        </p:txBody>
      </p:sp>
    </p:spTree>
    <p:extLst>
      <p:ext uri="{BB962C8B-B14F-4D97-AF65-F5344CB8AC3E}">
        <p14:creationId xmlns:p14="http://schemas.microsoft.com/office/powerpoint/2010/main" val="22766137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E649EB7-D484-4E4E-A81E-35BC108CB332}"/>
              </a:ext>
            </a:extLst>
          </p:cNvPr>
          <p:cNvSpPr>
            <a:spLocks noGrp="1"/>
          </p:cNvSpPr>
          <p:nvPr>
            <p:ph type="title"/>
          </p:nvPr>
        </p:nvSpPr>
        <p:spPr>
          <a:xfrm>
            <a:off x="971552" y="1593849"/>
            <a:ext cx="7200897" cy="1320801"/>
          </a:xfrm>
        </p:spPr>
        <p:txBody>
          <a:bodyPr>
            <a:normAutofit/>
          </a:bodyPr>
          <a:lstStyle/>
          <a:p>
            <a:pPr algn="l"/>
            <a:r>
              <a:rPr lang="uk-UA" sz="1500" dirty="0"/>
              <a:t>К. Юнг. Структура психіки людини:</a:t>
            </a:r>
            <a:br>
              <a:rPr lang="uk-UA" sz="1500" dirty="0"/>
            </a:br>
            <a:r>
              <a:rPr lang="uk-UA" sz="1500" dirty="0"/>
              <a:t>- «Я» - Свідомість</a:t>
            </a:r>
            <a:br>
              <a:rPr lang="uk-UA" sz="1500" dirty="0"/>
            </a:br>
            <a:r>
              <a:rPr lang="uk-UA" sz="1500" dirty="0"/>
              <a:t>- «Воно» – індивідуальне несвідоме</a:t>
            </a:r>
            <a:br>
              <a:rPr lang="uk-UA" sz="1500" dirty="0"/>
            </a:br>
            <a:r>
              <a:rPr lang="uk-UA" sz="1500" dirty="0"/>
              <a:t>- Архетипи – колективне несвідоме</a:t>
            </a:r>
          </a:p>
        </p:txBody>
      </p:sp>
      <p:sp>
        <p:nvSpPr>
          <p:cNvPr id="3" name="Объект 2">
            <a:extLst>
              <a:ext uri="{FF2B5EF4-FFF2-40B4-BE49-F238E27FC236}">
                <a16:creationId xmlns:a16="http://schemas.microsoft.com/office/drawing/2014/main" id="{CDD008A5-AEEA-4919-97E5-8A2CB75D9E8A}"/>
              </a:ext>
            </a:extLst>
          </p:cNvPr>
          <p:cNvSpPr>
            <a:spLocks noGrp="1"/>
          </p:cNvSpPr>
          <p:nvPr>
            <p:ph idx="1"/>
          </p:nvPr>
        </p:nvSpPr>
        <p:spPr>
          <a:xfrm>
            <a:off x="971551" y="2830244"/>
            <a:ext cx="7200897" cy="2616591"/>
          </a:xfrm>
        </p:spPr>
        <p:txBody>
          <a:bodyPr>
            <a:normAutofit lnSpcReduction="10000"/>
          </a:bodyPr>
          <a:lstStyle/>
          <a:p>
            <a:pPr marL="0" indent="0">
              <a:buNone/>
            </a:pPr>
            <a:r>
              <a:rPr lang="uk-UA" sz="1500" dirty="0" err="1"/>
              <a:t>Е.Фроммвиділив</a:t>
            </a:r>
            <a:r>
              <a:rPr lang="uk-UA" sz="1500" dirty="0"/>
              <a:t> 6 видів любові:</a:t>
            </a:r>
          </a:p>
          <a:p>
            <a:pPr>
              <a:buFontTx/>
              <a:buChar char="-"/>
            </a:pPr>
            <a:r>
              <a:rPr lang="uk-UA" sz="1500" dirty="0"/>
              <a:t>Материнська</a:t>
            </a:r>
          </a:p>
          <a:p>
            <a:pPr>
              <a:buFontTx/>
              <a:buChar char="-"/>
            </a:pPr>
            <a:r>
              <a:rPr lang="uk-UA" sz="1500" dirty="0"/>
              <a:t>Батьківська</a:t>
            </a:r>
          </a:p>
          <a:p>
            <a:pPr>
              <a:buFontTx/>
              <a:buChar char="-"/>
            </a:pPr>
            <a:r>
              <a:rPr lang="uk-UA" sz="1500" dirty="0"/>
              <a:t>Любов до батьків</a:t>
            </a:r>
          </a:p>
          <a:p>
            <a:pPr>
              <a:buFontTx/>
              <a:buChar char="-"/>
            </a:pPr>
            <a:r>
              <a:rPr lang="uk-UA" sz="1500" dirty="0"/>
              <a:t>Братська</a:t>
            </a:r>
          </a:p>
          <a:p>
            <a:pPr>
              <a:buFontTx/>
              <a:buChar char="-"/>
            </a:pPr>
            <a:r>
              <a:rPr lang="uk-UA" sz="1500" dirty="0"/>
              <a:t>Еротична любов</a:t>
            </a:r>
          </a:p>
          <a:p>
            <a:pPr>
              <a:buFontTx/>
              <a:buChar char="-"/>
            </a:pPr>
            <a:r>
              <a:rPr lang="uk-UA" sz="1500" dirty="0"/>
              <a:t>Любов до Бога</a:t>
            </a:r>
          </a:p>
          <a:p>
            <a:pPr marL="0" indent="0">
              <a:buNone/>
            </a:pPr>
            <a:r>
              <a:rPr lang="uk-UA" sz="1500" dirty="0"/>
              <a:t>Любов – вихід з </a:t>
            </a:r>
            <a:r>
              <a:rPr lang="uk-UA" sz="1500" dirty="0" err="1"/>
              <a:t>екзистенційної</a:t>
            </a:r>
            <a:r>
              <a:rPr lang="uk-UA" sz="1500" dirty="0"/>
              <a:t> самотності</a:t>
            </a:r>
          </a:p>
        </p:txBody>
      </p:sp>
    </p:spTree>
    <p:extLst>
      <p:ext uri="{BB962C8B-B14F-4D97-AF65-F5344CB8AC3E}">
        <p14:creationId xmlns:p14="http://schemas.microsoft.com/office/powerpoint/2010/main" val="25335378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87018BB-932B-428E-BDA0-E7D0CC7E4353}"/>
              </a:ext>
            </a:extLst>
          </p:cNvPr>
          <p:cNvSpPr>
            <a:spLocks noGrp="1"/>
          </p:cNvSpPr>
          <p:nvPr>
            <p:ph idx="1"/>
          </p:nvPr>
        </p:nvSpPr>
        <p:spPr>
          <a:xfrm>
            <a:off x="875714" y="1405890"/>
            <a:ext cx="7296734" cy="4114800"/>
          </a:xfrm>
        </p:spPr>
        <p:txBody>
          <a:bodyPr>
            <a:normAutofit fontScale="70000" lnSpcReduction="20000"/>
          </a:bodyPr>
          <a:lstStyle/>
          <a:p>
            <a:pPr marL="0" indent="0">
              <a:buNone/>
            </a:pPr>
            <a:r>
              <a:rPr lang="uk-UA" dirty="0"/>
              <a:t>5</a:t>
            </a:r>
            <a:r>
              <a:rPr lang="uk-UA" b="1" dirty="0"/>
              <a:t>. Персоналізм: </a:t>
            </a:r>
            <a:r>
              <a:rPr lang="uk-UA" dirty="0" err="1"/>
              <a:t>Б.Боун</a:t>
            </a:r>
            <a:r>
              <a:rPr lang="uk-UA" dirty="0"/>
              <a:t>, </a:t>
            </a:r>
            <a:r>
              <a:rPr lang="uk-UA" dirty="0" err="1"/>
              <a:t>В.Штерн</a:t>
            </a:r>
            <a:r>
              <a:rPr lang="uk-UA" dirty="0"/>
              <a:t>, </a:t>
            </a:r>
            <a:r>
              <a:rPr lang="uk-UA" dirty="0" err="1"/>
              <a:t>Е.Муньє</a:t>
            </a:r>
            <a:r>
              <a:rPr lang="uk-UA" dirty="0"/>
              <a:t>. Пред­ставники персоналізму розглядали особу як первинну ре­альність і найвищу духовну цінність, а світ - як вияв творчої активності верховної особи - Бога. Вони намагались поєднати сцієнтизм і </a:t>
            </a:r>
            <a:r>
              <a:rPr lang="uk-UA" dirty="0" err="1"/>
              <a:t>антиспієнтизм</a:t>
            </a:r>
            <a:r>
              <a:rPr lang="uk-UA" dirty="0"/>
              <a:t>, науку і релігію.</a:t>
            </a:r>
          </a:p>
          <a:p>
            <a:pPr marL="0" indent="0">
              <a:buNone/>
            </a:pPr>
            <a:endParaRPr lang="uk-UA" dirty="0"/>
          </a:p>
          <a:p>
            <a:pPr marL="0" indent="0">
              <a:buNone/>
            </a:pPr>
            <a:r>
              <a:rPr lang="uk-UA" dirty="0"/>
              <a:t>Центральним поняттям у персоналізмі є поняття особи, котру розуміють не як реальну людську особу, а як «першоеле­мент» буття, певну духовну сутність, якій властиві активність, воля, самосвідомість. Природа є сукупністю духовних осіб, яку увінчує верховна особа - Бог.</a:t>
            </a:r>
          </a:p>
          <a:p>
            <a:pPr marL="0" indent="0">
              <a:buNone/>
            </a:pPr>
            <a:r>
              <a:rPr lang="uk-UA" dirty="0"/>
              <a:t>Персоналізм розриває поняття індивіда і особи. Якщо індивід - це людина як частина суспільства, роду, «біологічний або соціальний атом», то людина як особа стверджує себе тільки на шляху вільного волевиявлення, бо воля долає і </a:t>
            </a:r>
            <a:r>
              <a:rPr lang="uk-UA" dirty="0" err="1"/>
              <a:t>кінцевість</a:t>
            </a:r>
            <a:r>
              <a:rPr lang="uk-UA" dirty="0"/>
              <a:t> життя людини і соціальні перепони як би зсередини людини. Таким чином, у фундаменті вчення персоналізму лежить теза про свободу волі.</a:t>
            </a:r>
          </a:p>
        </p:txBody>
      </p:sp>
    </p:spTree>
    <p:extLst>
      <p:ext uri="{BB962C8B-B14F-4D97-AF65-F5344CB8AC3E}">
        <p14:creationId xmlns:p14="http://schemas.microsoft.com/office/powerpoint/2010/main" val="8082185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E480F83-D59C-49CF-9447-8ED8734EADCE}"/>
              </a:ext>
            </a:extLst>
          </p:cNvPr>
          <p:cNvSpPr>
            <a:spLocks noGrp="1"/>
          </p:cNvSpPr>
          <p:nvPr>
            <p:ph idx="1"/>
          </p:nvPr>
        </p:nvSpPr>
        <p:spPr>
          <a:xfrm>
            <a:off x="907367" y="1521949"/>
            <a:ext cx="7265081" cy="3429000"/>
          </a:xfrm>
        </p:spPr>
        <p:txBody>
          <a:bodyPr>
            <a:normAutofit fontScale="85000" lnSpcReduction="10000"/>
          </a:bodyPr>
          <a:lstStyle/>
          <a:p>
            <a:pPr marL="0" indent="0" algn="ctr">
              <a:buNone/>
            </a:pPr>
            <a:r>
              <a:rPr lang="uk-UA" b="1" dirty="0" err="1"/>
              <a:t>Постмодерн</a:t>
            </a:r>
            <a:r>
              <a:rPr lang="uk-UA" b="1" dirty="0"/>
              <a:t>: </a:t>
            </a:r>
          </a:p>
          <a:p>
            <a:pPr marL="0" indent="0">
              <a:buNone/>
            </a:pPr>
            <a:r>
              <a:rPr lang="uk-UA" dirty="0" err="1"/>
              <a:t>Др</a:t>
            </a:r>
            <a:r>
              <a:rPr lang="uk-UA" dirty="0"/>
              <a:t>. пол. ХХ ст.: Ж.-</a:t>
            </a:r>
            <a:r>
              <a:rPr lang="uk-UA" dirty="0" err="1"/>
              <a:t>Ф.Ліотар</a:t>
            </a:r>
            <a:r>
              <a:rPr lang="uk-UA" dirty="0"/>
              <a:t>, </a:t>
            </a:r>
            <a:r>
              <a:rPr lang="uk-UA" dirty="0" err="1"/>
              <a:t>Ж.Бодріяр</a:t>
            </a:r>
            <a:r>
              <a:rPr lang="uk-UA" dirty="0"/>
              <a:t>, </a:t>
            </a:r>
            <a:r>
              <a:rPr lang="uk-UA" dirty="0" err="1"/>
              <a:t>Ж.Дельоз</a:t>
            </a:r>
            <a:r>
              <a:rPr lang="uk-UA" dirty="0"/>
              <a:t>, </a:t>
            </a:r>
            <a:r>
              <a:rPr lang="uk-UA" dirty="0" err="1"/>
              <a:t>Ж.Дерріда</a:t>
            </a:r>
            <a:r>
              <a:rPr lang="uk-UA" dirty="0"/>
              <a:t>, </a:t>
            </a:r>
            <a:r>
              <a:rPr lang="uk-UA" dirty="0" err="1"/>
              <a:t>Р.Рорті</a:t>
            </a:r>
            <a:r>
              <a:rPr lang="uk-UA" dirty="0"/>
              <a:t>.</a:t>
            </a:r>
          </a:p>
          <a:p>
            <a:pPr marL="0" indent="0">
              <a:buNone/>
            </a:pPr>
            <a:r>
              <a:rPr lang="uk-UA" dirty="0"/>
              <a:t>Основні риси:</a:t>
            </a:r>
          </a:p>
          <a:p>
            <a:pPr>
              <a:buFontTx/>
              <a:buChar char="-"/>
            </a:pPr>
            <a:r>
              <a:rPr lang="uk-UA" dirty="0"/>
              <a:t>Еклектичний напрямок;</a:t>
            </a:r>
          </a:p>
          <a:p>
            <a:pPr>
              <a:buFontTx/>
              <a:buChar char="-"/>
            </a:pPr>
            <a:r>
              <a:rPr lang="uk-UA" dirty="0"/>
              <a:t>Відмова від філософії як світоглядної науки</a:t>
            </a:r>
          </a:p>
          <a:p>
            <a:pPr>
              <a:buFontTx/>
              <a:buChar char="-"/>
            </a:pPr>
            <a:r>
              <a:rPr lang="uk-UA" dirty="0"/>
              <a:t>Основна увага приділяється письмовим текстам: «Ніщо не існує поза текстом», – Дерріда (пропонує метод </a:t>
            </a:r>
            <a:r>
              <a:rPr lang="uk-UA" dirty="0" err="1"/>
              <a:t>деконструкції</a:t>
            </a:r>
            <a:r>
              <a:rPr lang="uk-UA" dirty="0"/>
              <a:t>)</a:t>
            </a:r>
          </a:p>
          <a:p>
            <a:pPr>
              <a:buFontTx/>
              <a:buChar char="-"/>
            </a:pPr>
            <a:r>
              <a:rPr lang="uk-UA" dirty="0"/>
              <a:t>Абсолютизується невизначеність, відносність істини.</a:t>
            </a:r>
          </a:p>
        </p:txBody>
      </p:sp>
    </p:spTree>
    <p:extLst>
      <p:ext uri="{BB962C8B-B14F-4D97-AF65-F5344CB8AC3E}">
        <p14:creationId xmlns:p14="http://schemas.microsoft.com/office/powerpoint/2010/main" val="227600425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5562BC-0B4D-4E5C-A53A-AE56E93EA4BA}"/>
              </a:ext>
            </a:extLst>
          </p:cNvPr>
          <p:cNvSpPr>
            <a:spLocks noGrp="1"/>
          </p:cNvSpPr>
          <p:nvPr>
            <p:ph type="title"/>
          </p:nvPr>
        </p:nvSpPr>
        <p:spPr>
          <a:xfrm>
            <a:off x="971552" y="1300383"/>
            <a:ext cx="7200897" cy="432581"/>
          </a:xfrm>
        </p:spPr>
        <p:txBody>
          <a:bodyPr>
            <a:normAutofit fontScale="90000"/>
          </a:bodyPr>
          <a:lstStyle/>
          <a:p>
            <a:r>
              <a:rPr lang="uk-UA" b="1" dirty="0"/>
              <a:t>Неотомізм:</a:t>
            </a:r>
          </a:p>
        </p:txBody>
      </p:sp>
      <p:sp>
        <p:nvSpPr>
          <p:cNvPr id="3" name="Объект 2">
            <a:extLst>
              <a:ext uri="{FF2B5EF4-FFF2-40B4-BE49-F238E27FC236}">
                <a16:creationId xmlns:a16="http://schemas.microsoft.com/office/drawing/2014/main" id="{8E8CCD1E-6475-4B2C-9B8A-FD27D096E568}"/>
              </a:ext>
            </a:extLst>
          </p:cNvPr>
          <p:cNvSpPr>
            <a:spLocks noGrp="1"/>
          </p:cNvSpPr>
          <p:nvPr>
            <p:ph idx="1"/>
          </p:nvPr>
        </p:nvSpPr>
        <p:spPr>
          <a:xfrm>
            <a:off x="930229" y="1700334"/>
            <a:ext cx="7200897" cy="3457332"/>
          </a:xfrm>
        </p:spPr>
        <p:txBody>
          <a:bodyPr>
            <a:noAutofit/>
          </a:bodyPr>
          <a:lstStyle/>
          <a:p>
            <a:pPr marL="0" indent="0">
              <a:buNone/>
            </a:pPr>
            <a:r>
              <a:rPr lang="uk-UA" dirty="0"/>
              <a:t>Офіційне філософське вчення католицької церкви: </a:t>
            </a:r>
            <a:r>
              <a:rPr lang="uk-UA" dirty="0" err="1"/>
              <a:t>Ж.Марітен</a:t>
            </a:r>
            <a:r>
              <a:rPr lang="uk-UA" dirty="0"/>
              <a:t>, </a:t>
            </a:r>
            <a:r>
              <a:rPr lang="uk-UA" dirty="0" err="1"/>
              <a:t>А.Жільсон</a:t>
            </a:r>
            <a:r>
              <a:rPr lang="uk-UA" dirty="0"/>
              <a:t>, </a:t>
            </a:r>
            <a:r>
              <a:rPr lang="uk-UA" dirty="0" err="1"/>
              <a:t>Г.Веттер</a:t>
            </a:r>
            <a:r>
              <a:rPr lang="uk-UA" dirty="0"/>
              <a:t>, а також Карел </a:t>
            </a:r>
            <a:r>
              <a:rPr lang="uk-UA" dirty="0" err="1"/>
              <a:t>Войтило</a:t>
            </a:r>
            <a:r>
              <a:rPr lang="uk-UA" dirty="0"/>
              <a:t> (папа Іоанн Павло </a:t>
            </a:r>
            <a:r>
              <a:rPr lang="en-US" dirty="0"/>
              <a:t>II), </a:t>
            </a:r>
            <a:r>
              <a:rPr lang="uk-UA" dirty="0"/>
              <a:t>що написав книгу "Діюча особа". </a:t>
            </a:r>
          </a:p>
          <a:p>
            <a:pPr marL="0" indent="0">
              <a:buNone/>
            </a:pPr>
            <a:r>
              <a:rPr lang="uk-UA" dirty="0"/>
              <a:t>Характерні риси:</a:t>
            </a:r>
          </a:p>
          <a:p>
            <a:pPr marL="0" indent="0">
              <a:buNone/>
            </a:pPr>
            <a:r>
              <a:rPr lang="uk-UA" dirty="0"/>
              <a:t>1. Ідейними джерелами неотомізму є вчення Фоми Аквінського</a:t>
            </a:r>
          </a:p>
          <a:p>
            <a:pPr marL="0" indent="0">
              <a:buNone/>
            </a:pPr>
            <a:r>
              <a:rPr lang="uk-UA" dirty="0"/>
              <a:t>2. Предмет філософії неотомізму - буття Бога. </a:t>
            </a:r>
          </a:p>
          <a:p>
            <a:pPr marL="0" indent="0">
              <a:buNone/>
            </a:pPr>
            <a:r>
              <a:rPr lang="ru-RU" dirty="0"/>
              <a:t>3. </a:t>
            </a:r>
            <a:r>
              <a:rPr lang="ru-RU" dirty="0" err="1"/>
              <a:t>Центральним</a:t>
            </a:r>
            <a:r>
              <a:rPr lang="ru-RU" dirty="0"/>
              <a:t> принципом </a:t>
            </a:r>
            <a:r>
              <a:rPr lang="ru-RU" dirty="0" err="1"/>
              <a:t>неотомізму</a:t>
            </a:r>
            <a:r>
              <a:rPr lang="ru-RU" dirty="0"/>
              <a:t> є принцип </a:t>
            </a:r>
            <a:r>
              <a:rPr lang="ru-RU" dirty="0" err="1"/>
              <a:t>гармонії</a:t>
            </a:r>
            <a:r>
              <a:rPr lang="ru-RU" dirty="0"/>
              <a:t> </a:t>
            </a:r>
            <a:r>
              <a:rPr lang="ru-RU" dirty="0" err="1"/>
              <a:t>віри</a:t>
            </a:r>
            <a:r>
              <a:rPr lang="ru-RU" dirty="0"/>
              <a:t> та </a:t>
            </a:r>
            <a:r>
              <a:rPr lang="ru-RU" dirty="0" err="1"/>
              <a:t>розуму</a:t>
            </a:r>
            <a:r>
              <a:rPr lang="ru-RU" dirty="0"/>
              <a:t>. </a:t>
            </a:r>
          </a:p>
          <a:p>
            <a:pPr marL="0" indent="0">
              <a:buNone/>
            </a:pPr>
            <a:r>
              <a:rPr lang="ru-RU" dirty="0"/>
              <a:t>4. Мета </a:t>
            </a:r>
            <a:r>
              <a:rPr lang="ru-RU" dirty="0" err="1"/>
              <a:t>філософії</a:t>
            </a:r>
            <a:r>
              <a:rPr lang="ru-RU" dirty="0"/>
              <a:t> </a:t>
            </a:r>
            <a:r>
              <a:rPr lang="ru-RU" dirty="0" err="1"/>
              <a:t>неотомізму</a:t>
            </a:r>
            <a:r>
              <a:rPr lang="ru-RU" dirty="0"/>
              <a:t> – </a:t>
            </a:r>
            <a:r>
              <a:rPr lang="ru-RU" dirty="0" err="1"/>
              <a:t>раціональне</a:t>
            </a:r>
            <a:r>
              <a:rPr lang="ru-RU" dirty="0"/>
              <a:t> </a:t>
            </a:r>
            <a:r>
              <a:rPr lang="ru-RU" dirty="0" err="1"/>
              <a:t>обґрунтування</a:t>
            </a:r>
            <a:r>
              <a:rPr lang="ru-RU" dirty="0"/>
              <a:t> буття Бога. </a:t>
            </a:r>
            <a:endParaRPr lang="uk-UA" dirty="0"/>
          </a:p>
          <a:p>
            <a:pPr marL="0" indent="0">
              <a:buNone/>
            </a:pPr>
            <a:endParaRPr lang="uk-UA" dirty="0"/>
          </a:p>
        </p:txBody>
      </p:sp>
    </p:spTree>
    <p:extLst>
      <p:ext uri="{BB962C8B-B14F-4D97-AF65-F5344CB8AC3E}">
        <p14:creationId xmlns:p14="http://schemas.microsoft.com/office/powerpoint/2010/main" val="41631266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24125F9-61A3-470A-BF92-AB7091CBCC30}"/>
              </a:ext>
            </a:extLst>
          </p:cNvPr>
          <p:cNvSpPr>
            <a:spLocks noGrp="1"/>
          </p:cNvSpPr>
          <p:nvPr>
            <p:ph idx="1"/>
          </p:nvPr>
        </p:nvSpPr>
        <p:spPr>
          <a:xfrm>
            <a:off x="865163" y="1247629"/>
            <a:ext cx="7307285" cy="4357468"/>
          </a:xfrm>
        </p:spPr>
        <p:txBody>
          <a:bodyPr>
            <a:normAutofit fontScale="70000" lnSpcReduction="20000"/>
          </a:bodyPr>
          <a:lstStyle/>
          <a:p>
            <a:pPr marL="0" indent="0">
              <a:buNone/>
            </a:pPr>
            <a:r>
              <a:rPr lang="uk-UA" dirty="0"/>
              <a:t>Отже, сучасна філософія (некласична) формується насамперед як антитеза класичній, як певне "нове філософське мислення". </a:t>
            </a:r>
            <a:r>
              <a:rPr lang="uk-UA" b="1" dirty="0"/>
              <a:t>Для некласичної філософії характерні такі суттєві риси:</a:t>
            </a:r>
          </a:p>
          <a:p>
            <a:pPr marL="342900" indent="-342900">
              <a:buAutoNum type="arabicPeriod"/>
            </a:pPr>
            <a:r>
              <a:rPr lang="uk-UA" dirty="0"/>
              <a:t>Сучасна філософія характеризується наявністю різноманітних шкіл.</a:t>
            </a:r>
          </a:p>
          <a:p>
            <a:pPr marL="342900" indent="-342900">
              <a:buAutoNum type="arabicPeriod"/>
            </a:pPr>
            <a:r>
              <a:rPr lang="uk-UA" dirty="0"/>
              <a:t>Сучасна філософія відмовляється від раціоналізму: стає на позиції ірраціоналізму (обстоюють обмеженість раціонального пізнання, протиставляють йому інтуїцію, віру, інстинкт як основні види пізнання).</a:t>
            </a:r>
          </a:p>
          <a:p>
            <a:pPr marL="342900" indent="-342900">
              <a:buAutoNum type="arabicPeriod"/>
            </a:pPr>
            <a:r>
              <a:rPr lang="ru-RU" dirty="0" err="1"/>
              <a:t>Більшість</a:t>
            </a:r>
            <a:r>
              <a:rPr lang="ru-RU" dirty="0"/>
              <a:t> </a:t>
            </a:r>
            <a:r>
              <a:rPr lang="ru-RU" dirty="0" err="1"/>
              <a:t>сучасних</a:t>
            </a:r>
            <a:r>
              <a:rPr lang="ru-RU" dirty="0"/>
              <a:t> </a:t>
            </a:r>
            <a:r>
              <a:rPr lang="ru-RU" dirty="0" err="1"/>
              <a:t>філософських</a:t>
            </a:r>
            <a:r>
              <a:rPr lang="ru-RU" dirty="0"/>
              <a:t> систем </a:t>
            </a:r>
            <a:r>
              <a:rPr lang="ru-RU" dirty="0" err="1"/>
              <a:t>має</a:t>
            </a:r>
            <a:r>
              <a:rPr lang="ru-RU" dirty="0"/>
              <a:t> </a:t>
            </a:r>
            <a:r>
              <a:rPr lang="ru-RU" dirty="0" err="1"/>
              <a:t>антропологічний</a:t>
            </a:r>
            <a:r>
              <a:rPr lang="ru-RU" dirty="0"/>
              <a:t> характер.</a:t>
            </a:r>
          </a:p>
          <a:p>
            <a:pPr marL="342900" indent="-342900">
              <a:buAutoNum type="arabicPeriod"/>
            </a:pPr>
            <a:r>
              <a:rPr lang="ru-RU" dirty="0"/>
              <a:t>У </a:t>
            </a:r>
            <a:r>
              <a:rPr lang="ru-RU" dirty="0" err="1"/>
              <a:t>філософії</a:t>
            </a:r>
            <a:r>
              <a:rPr lang="ru-RU" dirty="0"/>
              <a:t> XX століття </a:t>
            </a:r>
            <a:r>
              <a:rPr lang="ru-RU" dirty="0" err="1"/>
              <a:t>спостерігається</a:t>
            </a:r>
            <a:r>
              <a:rPr lang="ru-RU" dirty="0"/>
              <a:t> </a:t>
            </a:r>
            <a:r>
              <a:rPr lang="ru-RU" dirty="0" err="1"/>
              <a:t>суперечливе</a:t>
            </a:r>
            <a:r>
              <a:rPr lang="ru-RU" dirty="0"/>
              <a:t> </a:t>
            </a:r>
            <a:r>
              <a:rPr lang="ru-RU" dirty="0" err="1"/>
              <a:t>ставлення</a:t>
            </a:r>
            <a:r>
              <a:rPr lang="ru-RU" dirty="0"/>
              <a:t> до науки.</a:t>
            </a:r>
          </a:p>
          <a:p>
            <a:pPr marL="342900" indent="-342900">
              <a:buAutoNum type="arabicPeriod"/>
            </a:pPr>
            <a:r>
              <a:rPr lang="ru-RU" dirty="0"/>
              <a:t> У XX </a:t>
            </a:r>
            <a:r>
              <a:rPr lang="ru-RU" dirty="0" err="1"/>
              <a:t>столітті</a:t>
            </a:r>
            <a:r>
              <a:rPr lang="ru-RU" dirty="0"/>
              <a:t> </a:t>
            </a:r>
            <a:r>
              <a:rPr lang="ru-RU" dirty="0" err="1"/>
              <a:t>дістала</a:t>
            </a:r>
            <a:r>
              <a:rPr lang="ru-RU" dirty="0"/>
              <a:t> </a:t>
            </a:r>
            <a:r>
              <a:rPr lang="ru-RU" dirty="0" err="1"/>
              <a:t>подальшого</a:t>
            </a:r>
            <a:r>
              <a:rPr lang="ru-RU" dirty="0"/>
              <a:t> </a:t>
            </a:r>
            <a:r>
              <a:rPr lang="ru-RU" dirty="0" err="1"/>
              <a:t>розвитку</a:t>
            </a:r>
            <a:r>
              <a:rPr lang="ru-RU" dirty="0"/>
              <a:t> </a:t>
            </a:r>
            <a:r>
              <a:rPr lang="ru-RU" dirty="0" err="1"/>
              <a:t>релігійна</a:t>
            </a:r>
            <a:r>
              <a:rPr lang="ru-RU" dirty="0"/>
              <a:t> </a:t>
            </a:r>
            <a:r>
              <a:rPr lang="ru-RU" dirty="0" err="1"/>
              <a:t>філософія</a:t>
            </a:r>
            <a:r>
              <a:rPr lang="ru-RU" dirty="0"/>
              <a:t>.</a:t>
            </a:r>
          </a:p>
          <a:p>
            <a:pPr marL="342900" indent="-342900">
              <a:buAutoNum type="arabicPeriod"/>
            </a:pPr>
            <a:r>
              <a:rPr lang="uk-UA" dirty="0"/>
              <a:t>У </a:t>
            </a:r>
            <a:r>
              <a:rPr lang="en-US" dirty="0"/>
              <a:t>XX </a:t>
            </a:r>
            <a:r>
              <a:rPr lang="uk-UA" dirty="0"/>
              <a:t>столітті переважна більшість філософських шкіл і течій протистояла філософії марксизму.</a:t>
            </a:r>
          </a:p>
        </p:txBody>
      </p:sp>
    </p:spTree>
    <p:extLst>
      <p:ext uri="{BB962C8B-B14F-4D97-AF65-F5344CB8AC3E}">
        <p14:creationId xmlns:p14="http://schemas.microsoft.com/office/powerpoint/2010/main" val="19962545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1D6CA4-80AB-4F8F-8F20-00604260BA78}"/>
              </a:ext>
            </a:extLst>
          </p:cNvPr>
          <p:cNvSpPr>
            <a:spLocks noGrp="1"/>
          </p:cNvSpPr>
          <p:nvPr>
            <p:ph type="title"/>
          </p:nvPr>
        </p:nvSpPr>
        <p:spPr>
          <a:xfrm>
            <a:off x="971552" y="1593849"/>
            <a:ext cx="7200897" cy="1521266"/>
          </a:xfrm>
        </p:spPr>
        <p:txBody>
          <a:bodyPr/>
          <a:lstStyle/>
          <a:p>
            <a:r>
              <a:rPr lang="uk-UA" dirty="0"/>
              <a:t>Дякую за увагу!</a:t>
            </a:r>
          </a:p>
        </p:txBody>
      </p:sp>
    </p:spTree>
    <p:extLst>
      <p:ext uri="{BB962C8B-B14F-4D97-AF65-F5344CB8AC3E}">
        <p14:creationId xmlns:p14="http://schemas.microsoft.com/office/powerpoint/2010/main" val="37861111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B40432-C9F9-4D16-AC70-48A657F26204}"/>
              </a:ext>
            </a:extLst>
          </p:cNvPr>
          <p:cNvSpPr>
            <a:spLocks noGrp="1"/>
          </p:cNvSpPr>
          <p:nvPr>
            <p:ph type="ctrTitle"/>
          </p:nvPr>
        </p:nvSpPr>
        <p:spPr>
          <a:xfrm>
            <a:off x="2019299" y="2260598"/>
            <a:ext cx="5111752" cy="2226116"/>
          </a:xfrm>
        </p:spPr>
        <p:txBody>
          <a:bodyPr/>
          <a:lstStyle/>
          <a:p>
            <a:r>
              <a:rPr lang="uk-UA" dirty="0"/>
              <a:t>Українська філософська думка</a:t>
            </a:r>
            <a:br>
              <a:rPr lang="uk-UA" dirty="0"/>
            </a:br>
            <a:r>
              <a:rPr lang="uk-UA" sz="3300" dirty="0"/>
              <a:t>(ХІ - ХХІ ст.)</a:t>
            </a:r>
            <a:endParaRPr lang="uk-UA" dirty="0"/>
          </a:p>
        </p:txBody>
      </p:sp>
    </p:spTree>
    <p:extLst>
      <p:ext uri="{BB962C8B-B14F-4D97-AF65-F5344CB8AC3E}">
        <p14:creationId xmlns:p14="http://schemas.microsoft.com/office/powerpoint/2010/main" val="17213365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76912FD-3DE8-4968-9316-EF515DD38D68}"/>
              </a:ext>
            </a:extLst>
          </p:cNvPr>
          <p:cNvSpPr>
            <a:spLocks noGrp="1"/>
          </p:cNvSpPr>
          <p:nvPr>
            <p:ph idx="1"/>
          </p:nvPr>
        </p:nvSpPr>
        <p:spPr>
          <a:xfrm>
            <a:off x="569741" y="1310933"/>
            <a:ext cx="7997483" cy="4241409"/>
          </a:xfrm>
        </p:spPr>
        <p:txBody>
          <a:bodyPr>
            <a:normAutofit fontScale="70000" lnSpcReduction="20000"/>
          </a:bodyPr>
          <a:lstStyle/>
          <a:p>
            <a:pPr marL="0" indent="0" algn="just">
              <a:buNone/>
            </a:pPr>
            <a:r>
              <a:rPr lang="uk-UA" b="1" dirty="0"/>
              <a:t>Київська Русь:</a:t>
            </a:r>
          </a:p>
          <a:p>
            <a:pPr marL="0" indent="0" algn="just">
              <a:buNone/>
            </a:pPr>
            <a:r>
              <a:rPr lang="uk-UA" dirty="0"/>
              <a:t>1.</a:t>
            </a:r>
            <a:r>
              <a:rPr lang="uk-UA" b="1" dirty="0"/>
              <a:t>Центральною проблемою української філософії була проблема людини і людської історії. </a:t>
            </a:r>
          </a:p>
          <a:p>
            <a:pPr marL="0" indent="0" algn="just">
              <a:buNone/>
            </a:pPr>
            <a:r>
              <a:rPr lang="uk-UA" dirty="0"/>
              <a:t>2.Філософія розумілася не тільки як теоретизування, але й як практична мораль. </a:t>
            </a:r>
          </a:p>
          <a:p>
            <a:pPr marL="0" indent="0" algn="just">
              <a:buNone/>
            </a:pPr>
            <a:r>
              <a:rPr lang="uk-UA" dirty="0"/>
              <a:t>3.Формується антропоцентричне розуміння світобудови. </a:t>
            </a:r>
          </a:p>
          <a:p>
            <a:pPr marL="0" indent="0" algn="just">
              <a:buNone/>
            </a:pPr>
            <a:r>
              <a:rPr lang="uk-UA" dirty="0"/>
              <a:t>4.Мислителі Київської Русі підкреслювали органічну єдність душі і тіла людини.</a:t>
            </a:r>
          </a:p>
          <a:p>
            <a:pPr marL="0" indent="0" algn="just">
              <a:buNone/>
            </a:pPr>
            <a:r>
              <a:rPr lang="ru-RU" dirty="0"/>
              <a:t>5.Серце є центром, </a:t>
            </a:r>
            <a:r>
              <a:rPr lang="uk-UA" dirty="0"/>
              <a:t>завдяки якому відбувається причетність </a:t>
            </a:r>
            <a:r>
              <a:rPr lang="ru-RU" dirty="0"/>
              <a:t>до неземного, Божественного, - митрополит </a:t>
            </a:r>
            <a:r>
              <a:rPr lang="uk-UA" dirty="0"/>
              <a:t>Іларіон у “Слові про Закон </a:t>
            </a:r>
            <a:r>
              <a:rPr lang="ru-RU" dirty="0"/>
              <a:t>і Благодать”. (До </a:t>
            </a:r>
            <a:r>
              <a:rPr lang="uk-UA" dirty="0"/>
              <a:t>речі, Іларіона</a:t>
            </a:r>
            <a:r>
              <a:rPr lang="ru-RU" dirty="0"/>
              <a:t> </a:t>
            </a:r>
            <a:r>
              <a:rPr lang="uk-UA" dirty="0"/>
              <a:t>нерідко</a:t>
            </a:r>
            <a:r>
              <a:rPr lang="ru-RU" dirty="0"/>
              <a:t> </a:t>
            </a:r>
            <a:r>
              <a:rPr lang="uk-UA" dirty="0"/>
              <a:t>називають першим філософом в Україні</a:t>
            </a:r>
            <a:r>
              <a:rPr lang="ru-RU" dirty="0"/>
              <a:t>).</a:t>
            </a:r>
          </a:p>
          <a:p>
            <a:pPr marL="0" indent="0" algn="just">
              <a:buNone/>
            </a:pPr>
            <a:r>
              <a:rPr lang="ru-RU" dirty="0"/>
              <a:t>6.Характерною </a:t>
            </a:r>
            <a:r>
              <a:rPr lang="uk-UA" dirty="0"/>
              <a:t>рисою творчості </a:t>
            </a:r>
            <a:r>
              <a:rPr lang="uk-UA" dirty="0" err="1"/>
              <a:t>києворуських</a:t>
            </a:r>
            <a:r>
              <a:rPr lang="uk-UA" dirty="0"/>
              <a:t> мислителів </a:t>
            </a:r>
            <a:r>
              <a:rPr lang="ru-RU" dirty="0"/>
              <a:t>була </a:t>
            </a:r>
            <a:r>
              <a:rPr lang="uk-UA" dirty="0"/>
              <a:t>морально-етична спрямованість</a:t>
            </a:r>
            <a:r>
              <a:rPr lang="ru-RU" dirty="0"/>
              <a:t>. </a:t>
            </a:r>
          </a:p>
          <a:p>
            <a:pPr marL="0" indent="0" algn="just">
              <a:buNone/>
            </a:pPr>
            <a:r>
              <a:rPr lang="uk-UA" dirty="0"/>
              <a:t>7.Історіософська проблематика</a:t>
            </a:r>
          </a:p>
        </p:txBody>
      </p:sp>
    </p:spTree>
    <p:extLst>
      <p:ext uri="{BB962C8B-B14F-4D97-AF65-F5344CB8AC3E}">
        <p14:creationId xmlns:p14="http://schemas.microsoft.com/office/powerpoint/2010/main" val="3991292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0BEE-CFFB-429F-B224-640517742529}"/>
              </a:ext>
            </a:extLst>
          </p:cNvPr>
          <p:cNvSpPr>
            <a:spLocks noGrp="1"/>
          </p:cNvSpPr>
          <p:nvPr>
            <p:ph type="title"/>
          </p:nvPr>
        </p:nvSpPr>
        <p:spPr>
          <a:xfrm>
            <a:off x="1176866" y="915337"/>
            <a:ext cx="6798734" cy="716515"/>
          </a:xfrm>
        </p:spPr>
        <p:txBody>
          <a:bodyPr>
            <a:normAutofit/>
          </a:bodyPr>
          <a:lstStyle/>
          <a:p>
            <a:r>
              <a:rPr lang="uk-UA" sz="2800" b="1" dirty="0"/>
              <a:t>Пізнаваність світу</a:t>
            </a:r>
            <a:endParaRPr lang="ru-RU" sz="2800" dirty="0"/>
          </a:p>
        </p:txBody>
      </p:sp>
      <p:sp>
        <p:nvSpPr>
          <p:cNvPr id="3" name="Content Placeholder 2">
            <a:extLst>
              <a:ext uri="{FF2B5EF4-FFF2-40B4-BE49-F238E27FC236}">
                <a16:creationId xmlns:a16="http://schemas.microsoft.com/office/drawing/2014/main" id="{CB9842AD-03F9-4E72-A564-8B7432C023DC}"/>
              </a:ext>
            </a:extLst>
          </p:cNvPr>
          <p:cNvSpPr>
            <a:spLocks noGrp="1"/>
          </p:cNvSpPr>
          <p:nvPr>
            <p:ph idx="1"/>
          </p:nvPr>
        </p:nvSpPr>
        <p:spPr>
          <a:xfrm>
            <a:off x="1176866" y="1744395"/>
            <a:ext cx="6798734" cy="4190738"/>
          </a:xfrm>
        </p:spPr>
        <p:txBody>
          <a:bodyPr>
            <a:normAutofit/>
          </a:bodyPr>
          <a:lstStyle/>
          <a:p>
            <a:pPr marL="0" indent="0">
              <a:buNone/>
            </a:pPr>
            <a:r>
              <a:rPr lang="uk-UA" sz="2800" b="1" u="sng" dirty="0"/>
              <a:t>Супротивники ідеї пізнаваності світу:</a:t>
            </a:r>
          </a:p>
          <a:p>
            <a:pPr marL="0" indent="0">
              <a:buNone/>
            </a:pPr>
            <a:endParaRPr lang="uk-UA" dirty="0"/>
          </a:p>
          <a:p>
            <a:pPr>
              <a:buFontTx/>
              <a:buChar char="-"/>
            </a:pPr>
            <a:r>
              <a:rPr lang="uk-UA" sz="2800" b="1" dirty="0"/>
              <a:t>Скептицизм</a:t>
            </a:r>
            <a:r>
              <a:rPr lang="uk-UA" sz="2800" dirty="0"/>
              <a:t> (Піррон, Горгій) – відкидає можливість достовірного знання світу;</a:t>
            </a:r>
          </a:p>
          <a:p>
            <a:pPr>
              <a:buFontTx/>
              <a:buChar char="-"/>
            </a:pPr>
            <a:r>
              <a:rPr lang="uk-UA" sz="2800" b="1" dirty="0"/>
              <a:t>Агностицизм</a:t>
            </a:r>
            <a:r>
              <a:rPr lang="uk-UA" sz="2800" dirty="0"/>
              <a:t> (Юм, Кант) – цілком або частково заперечує пізнаваність світу.</a:t>
            </a:r>
            <a:endParaRPr lang="ru-RU" sz="2800" dirty="0"/>
          </a:p>
        </p:txBody>
      </p:sp>
    </p:spTree>
    <p:extLst>
      <p:ext uri="{BB962C8B-B14F-4D97-AF65-F5344CB8AC3E}">
        <p14:creationId xmlns:p14="http://schemas.microsoft.com/office/powerpoint/2010/main" val="26573261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BCBCB7A-BF70-4D8B-96F5-0A89FEF35C8E}"/>
              </a:ext>
            </a:extLst>
          </p:cNvPr>
          <p:cNvSpPr>
            <a:spLocks noGrp="1"/>
          </p:cNvSpPr>
          <p:nvPr>
            <p:ph idx="1"/>
          </p:nvPr>
        </p:nvSpPr>
        <p:spPr>
          <a:xfrm>
            <a:off x="971551" y="1479745"/>
            <a:ext cx="7200897" cy="3784406"/>
          </a:xfrm>
        </p:spPr>
        <p:txBody>
          <a:bodyPr>
            <a:normAutofit fontScale="85000" lnSpcReduction="20000"/>
          </a:bodyPr>
          <a:lstStyle/>
          <a:p>
            <a:pPr marL="0" indent="0" algn="just">
              <a:buNone/>
            </a:pPr>
            <a:r>
              <a:rPr lang="ru-RU" dirty="0"/>
              <a:t>Наприкінці </a:t>
            </a:r>
            <a:r>
              <a:rPr lang="ru-RU" b="1" dirty="0"/>
              <a:t>XV - початку XVI ст. </a:t>
            </a:r>
            <a:r>
              <a:rPr lang="ru-RU" dirty="0"/>
              <a:t>центральною ідеєю був гуманізм: </a:t>
            </a:r>
            <a:r>
              <a:rPr lang="uk-UA" dirty="0"/>
              <a:t>Юрій Котермак (Дрогобич), Павло Русин, Станіслав Ориховський.</a:t>
            </a:r>
          </a:p>
          <a:p>
            <a:pPr marL="0" indent="0" algn="just">
              <a:buNone/>
            </a:pPr>
            <a:r>
              <a:rPr lang="ru-RU" dirty="0"/>
              <a:t>Наприкінці </a:t>
            </a:r>
            <a:r>
              <a:rPr lang="ru-RU" b="1" dirty="0"/>
              <a:t>XVI – початку XVII </a:t>
            </a:r>
            <a:r>
              <a:rPr lang="ru-RU" b="1" dirty="0" err="1"/>
              <a:t>ст</a:t>
            </a:r>
            <a:r>
              <a:rPr lang="uk-UA" b="1" dirty="0"/>
              <a:t>. </a:t>
            </a:r>
            <a:r>
              <a:rPr lang="uk-UA" dirty="0"/>
              <a:t>у багатьох містах України виникають братства – релігійно-національні об'єднання. </a:t>
            </a:r>
          </a:p>
          <a:p>
            <a:pPr marL="0" indent="0" algn="just">
              <a:buNone/>
            </a:pPr>
            <a:r>
              <a:rPr lang="uk-UA" b="1" dirty="0"/>
              <a:t>Києво-Могилянської академії </a:t>
            </a:r>
            <a:r>
              <a:rPr lang="uk-UA" dirty="0"/>
              <a:t>давала фундаментальну освіту з давніх і тогочасних мов, а також природничонаукові, теологічні, філософські знання. Викладання філософії в ній було відокремлено від теології. </a:t>
            </a:r>
          </a:p>
          <a:p>
            <a:pPr marL="0" indent="0" algn="just">
              <a:buNone/>
            </a:pPr>
            <a:r>
              <a:rPr lang="ru-RU" dirty="0"/>
              <a:t>Наприкінці </a:t>
            </a:r>
            <a:r>
              <a:rPr lang="ru-RU" b="1" dirty="0"/>
              <a:t>XVIII ст</a:t>
            </a:r>
            <a:r>
              <a:rPr lang="ru-RU" dirty="0"/>
              <a:t>. </a:t>
            </a:r>
            <a:r>
              <a:rPr lang="uk-UA" dirty="0"/>
              <a:t>вихованець Києво-Могилянської академії </a:t>
            </a:r>
            <a:r>
              <a:rPr lang="uk-UA" b="1" dirty="0"/>
              <a:t>Григорій Сковорода </a:t>
            </a:r>
            <a:r>
              <a:rPr lang="uk-UA" dirty="0"/>
              <a:t>створив філософську </a:t>
            </a:r>
            <a:r>
              <a:rPr lang="ru-RU" dirty="0"/>
              <a:t>систему: </a:t>
            </a:r>
            <a:r>
              <a:rPr lang="uk-UA" dirty="0"/>
              <a:t>вчення про </a:t>
            </a:r>
            <a:r>
              <a:rPr lang="uk-UA" b="1" dirty="0"/>
              <a:t>дві натури і три світи</a:t>
            </a:r>
            <a:r>
              <a:rPr lang="uk-UA" dirty="0"/>
              <a:t>. </a:t>
            </a:r>
          </a:p>
        </p:txBody>
      </p:sp>
    </p:spTree>
    <p:extLst>
      <p:ext uri="{BB962C8B-B14F-4D97-AF65-F5344CB8AC3E}">
        <p14:creationId xmlns:p14="http://schemas.microsoft.com/office/powerpoint/2010/main" val="19593239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E6BBC41-126D-4B8D-AD8F-F75F8D815831}"/>
              </a:ext>
            </a:extLst>
          </p:cNvPr>
          <p:cNvSpPr>
            <a:spLocks noGrp="1"/>
          </p:cNvSpPr>
          <p:nvPr>
            <p:ph idx="1"/>
          </p:nvPr>
        </p:nvSpPr>
        <p:spPr>
          <a:xfrm>
            <a:off x="971551" y="1469194"/>
            <a:ext cx="7200897" cy="3794957"/>
          </a:xfrm>
        </p:spPr>
        <p:txBody>
          <a:bodyPr>
            <a:normAutofit fontScale="85000" lnSpcReduction="20000"/>
          </a:bodyPr>
          <a:lstStyle/>
          <a:p>
            <a:pPr marL="0" indent="0" algn="just">
              <a:buNone/>
            </a:pPr>
            <a:r>
              <a:rPr lang="uk-UA" dirty="0"/>
              <a:t>У </a:t>
            </a:r>
            <a:r>
              <a:rPr lang="en-US" dirty="0"/>
              <a:t>XIX </a:t>
            </a:r>
            <a:r>
              <a:rPr lang="uk-UA" dirty="0"/>
              <a:t>ст. на розвиток філософської думки в Україні важливий вплив мала діяльність </a:t>
            </a:r>
            <a:r>
              <a:rPr lang="uk-UA" b="1" dirty="0"/>
              <a:t>Кирило-Мефодіївського братства </a:t>
            </a:r>
            <a:r>
              <a:rPr lang="uk-UA" dirty="0"/>
              <a:t>- таємної політичної організації, головною метою якої була боротьба за соціальне і національне звільнення слов'янських народів. Її учасники закликали людей до об'єднання у вільну федерацію, у якій кожен народ мав би свою республіку й зміг би розвивати свою мову, культуру, традиції. Представниками </a:t>
            </a:r>
            <a:r>
              <a:rPr lang="uk-UA" dirty="0" err="1"/>
              <a:t>кирило-мефодіївців</a:t>
            </a:r>
            <a:r>
              <a:rPr lang="uk-UA" dirty="0"/>
              <a:t> були </a:t>
            </a:r>
            <a:r>
              <a:rPr lang="uk-UA" dirty="0" err="1"/>
              <a:t>Т.Г.Шевченко</a:t>
            </a:r>
            <a:r>
              <a:rPr lang="uk-UA" dirty="0"/>
              <a:t>, М.І.. Костомаров й </a:t>
            </a:r>
            <a:r>
              <a:rPr lang="uk-UA" dirty="0" err="1"/>
              <a:t>П.А.Куліш</a:t>
            </a:r>
            <a:r>
              <a:rPr lang="uk-UA" dirty="0"/>
              <a:t>.</a:t>
            </a:r>
          </a:p>
          <a:p>
            <a:pPr marL="0" indent="0" algn="just">
              <a:buNone/>
            </a:pPr>
            <a:r>
              <a:rPr lang="uk-UA" dirty="0"/>
              <a:t>Світогляд </a:t>
            </a:r>
            <a:r>
              <a:rPr lang="uk-UA" b="1" dirty="0"/>
              <a:t>Шевченка</a:t>
            </a:r>
            <a:r>
              <a:rPr lang="uk-UA" dirty="0"/>
              <a:t> позначений антропоцентризмом. </a:t>
            </a:r>
          </a:p>
          <a:p>
            <a:pPr marL="0" indent="0" algn="just">
              <a:buNone/>
            </a:pPr>
            <a:r>
              <a:rPr lang="ru-RU" dirty="0"/>
              <a:t>Микола </a:t>
            </a:r>
            <a:r>
              <a:rPr lang="ru-RU" b="1" dirty="0"/>
              <a:t>Костомаров</a:t>
            </a:r>
            <a:r>
              <a:rPr lang="ru-RU" dirty="0"/>
              <a:t> є автором основного </a:t>
            </a:r>
            <a:r>
              <a:rPr lang="ru-RU" dirty="0" err="1"/>
              <a:t>ідеологічного</a:t>
            </a:r>
            <a:r>
              <a:rPr lang="ru-RU" dirty="0"/>
              <a:t> документа братства - “Книга </a:t>
            </a:r>
            <a:r>
              <a:rPr lang="ru-RU" dirty="0" err="1"/>
              <a:t>буття</a:t>
            </a:r>
            <a:r>
              <a:rPr lang="ru-RU" dirty="0"/>
              <a:t> </a:t>
            </a:r>
            <a:r>
              <a:rPr lang="ru-RU" dirty="0" err="1"/>
              <a:t>українського</a:t>
            </a:r>
            <a:r>
              <a:rPr lang="ru-RU" dirty="0"/>
              <a:t> народу”. У </a:t>
            </a:r>
            <a:r>
              <a:rPr lang="ru-RU" dirty="0" err="1"/>
              <a:t>цьому</a:t>
            </a:r>
            <a:r>
              <a:rPr lang="ru-RU" dirty="0"/>
              <a:t> </a:t>
            </a:r>
            <a:r>
              <a:rPr lang="ru-RU" dirty="0" err="1"/>
              <a:t>творі</a:t>
            </a:r>
            <a:r>
              <a:rPr lang="ru-RU" dirty="0"/>
              <a:t> </a:t>
            </a:r>
            <a:r>
              <a:rPr lang="ru-RU" dirty="0" err="1"/>
              <a:t>міститься</a:t>
            </a:r>
            <a:r>
              <a:rPr lang="ru-RU" dirty="0"/>
              <a:t> </a:t>
            </a:r>
            <a:r>
              <a:rPr lang="ru-RU" dirty="0" err="1"/>
              <a:t>історіософська</a:t>
            </a:r>
            <a:r>
              <a:rPr lang="ru-RU" dirty="0"/>
              <a:t> </a:t>
            </a:r>
            <a:r>
              <a:rPr lang="ru-RU" dirty="0" err="1"/>
              <a:t>концепція</a:t>
            </a:r>
            <a:r>
              <a:rPr lang="ru-RU" dirty="0"/>
              <a:t>, центром </a:t>
            </a:r>
            <a:r>
              <a:rPr lang="ru-RU" dirty="0" err="1"/>
              <a:t>якої</a:t>
            </a:r>
            <a:r>
              <a:rPr lang="ru-RU" dirty="0"/>
              <a:t> є проблема “</a:t>
            </a:r>
            <a:r>
              <a:rPr lang="ru-RU" dirty="0" err="1"/>
              <a:t>Україна</a:t>
            </a:r>
            <a:r>
              <a:rPr lang="ru-RU" dirty="0"/>
              <a:t> і </a:t>
            </a:r>
            <a:r>
              <a:rPr lang="ru-RU" dirty="0" err="1"/>
              <a:t>світ</a:t>
            </a:r>
            <a:r>
              <a:rPr lang="ru-RU" dirty="0"/>
              <a:t>”. </a:t>
            </a:r>
            <a:endParaRPr lang="uk-UA" dirty="0"/>
          </a:p>
        </p:txBody>
      </p:sp>
    </p:spTree>
    <p:extLst>
      <p:ext uri="{BB962C8B-B14F-4D97-AF65-F5344CB8AC3E}">
        <p14:creationId xmlns:p14="http://schemas.microsoft.com/office/powerpoint/2010/main" val="57675435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75AF682-5405-4EFE-9314-C5DDF7F21D60}"/>
              </a:ext>
            </a:extLst>
          </p:cNvPr>
          <p:cNvSpPr>
            <a:spLocks noGrp="1"/>
          </p:cNvSpPr>
          <p:nvPr>
            <p:ph idx="1"/>
          </p:nvPr>
        </p:nvSpPr>
        <p:spPr>
          <a:xfrm>
            <a:off x="971551" y="1300383"/>
            <a:ext cx="7200897" cy="4283612"/>
          </a:xfrm>
        </p:spPr>
        <p:txBody>
          <a:bodyPr>
            <a:normAutofit fontScale="70000" lnSpcReduction="20000"/>
          </a:bodyPr>
          <a:lstStyle/>
          <a:p>
            <a:pPr marL="0" indent="0" algn="just">
              <a:buNone/>
            </a:pPr>
            <a:r>
              <a:rPr lang="uk-UA" dirty="0"/>
              <a:t>Пантелеймон </a:t>
            </a:r>
            <a:r>
              <a:rPr lang="uk-UA" b="1" dirty="0"/>
              <a:t>Куліш</a:t>
            </a:r>
            <a:r>
              <a:rPr lang="uk-UA" dirty="0"/>
              <a:t> вбачав місію свого життя в розвитку національної самосвідомості українського народу. В основу філософського світогляду Куліша покладений традиційний для української духовної культури погляд на людину і світ як на подвійну сутність. </a:t>
            </a:r>
          </a:p>
          <a:p>
            <a:pPr marL="0" indent="0" algn="just">
              <a:buNone/>
            </a:pPr>
            <a:r>
              <a:rPr lang="ru-RU" b="1" dirty="0"/>
              <a:t>Друга половина XIX ст.: </a:t>
            </a:r>
          </a:p>
          <a:p>
            <a:pPr marL="0" indent="0" algn="just">
              <a:buNone/>
            </a:pPr>
            <a:r>
              <a:rPr lang="uk-UA" dirty="0"/>
              <a:t>Ідея прогресу була центральною в історичній концепції </a:t>
            </a:r>
            <a:r>
              <a:rPr lang="uk-UA" b="1" dirty="0" err="1"/>
              <a:t>М.Драгоманова</a:t>
            </a:r>
            <a:r>
              <a:rPr lang="uk-UA" b="1" dirty="0"/>
              <a:t>. </a:t>
            </a:r>
            <a:r>
              <a:rPr lang="uk-UA" dirty="0"/>
              <a:t>Українська нація шляхом самопізнання повинна досягти високого рівня розвитку національної самосвідомості й уміння затвердити своє право на існування серед інших народів.</a:t>
            </a:r>
          </a:p>
          <a:p>
            <a:pPr marL="0" indent="0" algn="just">
              <a:buNone/>
            </a:pPr>
            <a:r>
              <a:rPr lang="uk-UA" b="1" dirty="0" err="1"/>
              <a:t>І.Франко</a:t>
            </a:r>
            <a:r>
              <a:rPr lang="uk-UA" b="1" dirty="0"/>
              <a:t> </a:t>
            </a:r>
            <a:r>
              <a:rPr lang="uk-UA" dirty="0"/>
              <a:t>розробляє ідею героя, особистості, що є вільною в суспільстві, але не вільної від суспільства; ідею героя, що є носієм духу, “вічним революціонером”. Ця ідея обумовлює надалі розвиток теми “особистість і народ”, у якій він пропагував ідеал безмежної відданості народу, готовність віддати життя за його щастя. Крім того, концепція історичного прогресу Франка базується на позитивізмі й ідеях соціалізму. </a:t>
            </a:r>
          </a:p>
        </p:txBody>
      </p:sp>
    </p:spTree>
    <p:extLst>
      <p:ext uri="{BB962C8B-B14F-4D97-AF65-F5344CB8AC3E}">
        <p14:creationId xmlns:p14="http://schemas.microsoft.com/office/powerpoint/2010/main" val="314858851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D874F6D-8D0E-4612-8AB7-34D3D9E2CD5C}"/>
              </a:ext>
            </a:extLst>
          </p:cNvPr>
          <p:cNvSpPr>
            <a:spLocks noGrp="1"/>
          </p:cNvSpPr>
          <p:nvPr>
            <p:ph idx="1"/>
          </p:nvPr>
        </p:nvSpPr>
        <p:spPr>
          <a:xfrm>
            <a:off x="971551" y="1363687"/>
            <a:ext cx="7200897" cy="3900464"/>
          </a:xfrm>
        </p:spPr>
        <p:txBody>
          <a:bodyPr>
            <a:normAutofit fontScale="85000" lnSpcReduction="10000"/>
          </a:bodyPr>
          <a:lstStyle/>
          <a:p>
            <a:pPr marL="0" indent="0" algn="just">
              <a:buNone/>
            </a:pPr>
            <a:r>
              <a:rPr lang="uk-UA" dirty="0"/>
              <a:t>Розвиток філософської думки в Україні </a:t>
            </a:r>
            <a:r>
              <a:rPr lang="uk-UA" b="1" dirty="0"/>
              <a:t>наприкінці </a:t>
            </a:r>
            <a:r>
              <a:rPr lang="en-US" b="1" dirty="0"/>
              <a:t>XIX - </a:t>
            </a:r>
            <a:r>
              <a:rPr lang="uk-UA" b="1" dirty="0"/>
              <a:t>початку </a:t>
            </a:r>
            <a:r>
              <a:rPr lang="en-US" b="1" dirty="0"/>
              <a:t>XX </a:t>
            </a:r>
            <a:r>
              <a:rPr lang="uk-UA" b="1" dirty="0"/>
              <a:t>ст. </a:t>
            </a:r>
            <a:r>
              <a:rPr lang="uk-UA" dirty="0"/>
              <a:t>позначений формуванням філософських шкіл і напрямків, що були тісно пов'язані з європейською філософією.</a:t>
            </a:r>
          </a:p>
          <a:p>
            <a:pPr marL="0" indent="0" algn="just">
              <a:buNone/>
            </a:pPr>
            <a:r>
              <a:rPr lang="uk-UA" dirty="0"/>
              <a:t>Важливим є внесок у розвиток вітчизняної філософської думки </a:t>
            </a:r>
            <a:r>
              <a:rPr lang="uk-UA" dirty="0" err="1"/>
              <a:t>Б.М.Кистяківським</a:t>
            </a:r>
            <a:r>
              <a:rPr lang="uk-UA" dirty="0"/>
              <a:t>, </a:t>
            </a:r>
            <a:r>
              <a:rPr lang="uk-UA" dirty="0" err="1"/>
              <a:t>В.І.Вернадським</a:t>
            </a:r>
            <a:r>
              <a:rPr lang="uk-UA" dirty="0"/>
              <a:t>, </a:t>
            </a:r>
            <a:r>
              <a:rPr lang="uk-UA" dirty="0" err="1"/>
              <a:t>М.С.Грушевським</a:t>
            </a:r>
            <a:r>
              <a:rPr lang="uk-UA" dirty="0"/>
              <a:t>, </a:t>
            </a:r>
            <a:r>
              <a:rPr lang="uk-UA" dirty="0" err="1"/>
              <a:t>В.К.Винниченком</a:t>
            </a:r>
            <a:r>
              <a:rPr lang="uk-UA" dirty="0"/>
              <a:t>: філософське осмислення дійсності.</a:t>
            </a:r>
          </a:p>
          <a:p>
            <a:pPr marL="0" indent="0" algn="just">
              <a:buNone/>
            </a:pPr>
            <a:r>
              <a:rPr lang="uk-UA" dirty="0"/>
              <a:t>У </a:t>
            </a:r>
            <a:r>
              <a:rPr lang="uk-UA" b="1" dirty="0"/>
              <a:t>20-ті роки </a:t>
            </a:r>
            <a:r>
              <a:rPr lang="en-US" b="1" dirty="0"/>
              <a:t>XX </a:t>
            </a:r>
            <a:r>
              <a:rPr lang="uk-UA" b="1" dirty="0"/>
              <a:t>ст. </a:t>
            </a:r>
            <a:r>
              <a:rPr lang="uk-UA" dirty="0"/>
              <a:t>активізуються зусилля українських мислителів по розробці філософії української ідеї. Центром дискусії стала концепція, запропонована </a:t>
            </a:r>
            <a:r>
              <a:rPr lang="uk-UA" b="1" dirty="0" err="1"/>
              <a:t>М.Хвильовим</a:t>
            </a:r>
            <a:r>
              <a:rPr lang="uk-UA" b="1" dirty="0"/>
              <a:t>. </a:t>
            </a:r>
            <a:r>
              <a:rPr lang="uk-UA" dirty="0"/>
              <a:t>Він вважав за необхідне відмовитися від орієнтації на російську культуру й повернутися «обличчям» до Європи. </a:t>
            </a:r>
          </a:p>
          <a:p>
            <a:pPr marL="0" indent="0" algn="just">
              <a:buNone/>
            </a:pPr>
            <a:endParaRPr lang="uk-UA" dirty="0"/>
          </a:p>
        </p:txBody>
      </p:sp>
    </p:spTree>
    <p:extLst>
      <p:ext uri="{BB962C8B-B14F-4D97-AF65-F5344CB8AC3E}">
        <p14:creationId xmlns:p14="http://schemas.microsoft.com/office/powerpoint/2010/main" val="41698812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0ECF086-AA5F-4A3B-87F8-F37BA744E567}"/>
              </a:ext>
            </a:extLst>
          </p:cNvPr>
          <p:cNvSpPr>
            <a:spLocks noGrp="1"/>
          </p:cNvSpPr>
          <p:nvPr>
            <p:ph idx="1"/>
          </p:nvPr>
        </p:nvSpPr>
        <p:spPr>
          <a:xfrm>
            <a:off x="971551" y="1405890"/>
            <a:ext cx="7200897" cy="4083148"/>
          </a:xfrm>
        </p:spPr>
        <p:txBody>
          <a:bodyPr>
            <a:normAutofit fontScale="85000" lnSpcReduction="20000"/>
          </a:bodyPr>
          <a:lstStyle/>
          <a:p>
            <a:pPr marL="0" indent="0" algn="just">
              <a:buNone/>
            </a:pPr>
            <a:r>
              <a:rPr lang="uk-UA" dirty="0"/>
              <a:t>Характерною рисою підходу до проблеми національної ідеї, особливо в колі емігрантської молоді, починаючи </a:t>
            </a:r>
            <a:r>
              <a:rPr lang="uk-UA" b="1" dirty="0"/>
              <a:t>з 20-х років</a:t>
            </a:r>
            <a:r>
              <a:rPr lang="uk-UA" dirty="0"/>
              <a:t>, була спроба вирішити її з позицій крайнього радикального націоналізму. Ця позиція представлена у творчості </a:t>
            </a:r>
            <a:r>
              <a:rPr lang="uk-UA" b="1" dirty="0" err="1"/>
              <a:t>Д.І.Донцова</a:t>
            </a:r>
            <a:r>
              <a:rPr lang="uk-UA" b="1" dirty="0"/>
              <a:t>. </a:t>
            </a:r>
          </a:p>
          <a:p>
            <a:pPr marL="0" indent="0" algn="just">
              <a:buNone/>
            </a:pPr>
            <a:r>
              <a:rPr lang="uk-UA" dirty="0"/>
              <a:t>Близькою до поглядів </a:t>
            </a:r>
            <a:r>
              <a:rPr lang="uk-UA" dirty="0" err="1"/>
              <a:t>Д.Донцова</a:t>
            </a:r>
            <a:r>
              <a:rPr lang="uk-UA" dirty="0"/>
              <a:t> є історіософська концепція </a:t>
            </a:r>
            <a:r>
              <a:rPr lang="uk-UA" b="1" dirty="0" err="1"/>
              <a:t>В.К.Липиньського</a:t>
            </a:r>
            <a:r>
              <a:rPr lang="uk-UA" b="1" dirty="0"/>
              <a:t>. </a:t>
            </a:r>
            <a:r>
              <a:rPr lang="uk-UA" dirty="0"/>
              <a:t>Центральне місце в ній займають категорії “традиція”, “аристократія”, “нація”, що трактувалися в активно-динамічній формі.</a:t>
            </a:r>
          </a:p>
          <a:p>
            <a:pPr marL="0" indent="0" algn="just">
              <a:buNone/>
            </a:pPr>
            <a:r>
              <a:rPr lang="uk-UA" dirty="0"/>
              <a:t>Значний внесок у вивчення глибинних факторів духовної історії України і її національної філософії зробив </a:t>
            </a:r>
            <a:r>
              <a:rPr lang="uk-UA" b="1" dirty="0" err="1"/>
              <a:t>Д.І.Чижевський</a:t>
            </a:r>
            <a:r>
              <a:rPr lang="uk-UA" b="1" dirty="0"/>
              <a:t>. </a:t>
            </a:r>
            <a:r>
              <a:rPr lang="uk-UA" dirty="0"/>
              <a:t>Він вважав, що одним з таких факторів є національні риси українського характеру: “</a:t>
            </a:r>
            <a:r>
              <a:rPr lang="uk-UA" dirty="0" err="1"/>
              <a:t>емоціалім</a:t>
            </a:r>
            <a:r>
              <a:rPr lang="uk-UA" dirty="0"/>
              <a:t>”, “</a:t>
            </a:r>
            <a:r>
              <a:rPr lang="uk-UA" dirty="0" err="1"/>
              <a:t>індивідуазм</a:t>
            </a:r>
            <a:r>
              <a:rPr lang="uk-UA" dirty="0"/>
              <a:t>” і “плюралістична етика”, що визнає право кожного індивіда на власний етичний шлях.</a:t>
            </a:r>
          </a:p>
        </p:txBody>
      </p:sp>
    </p:spTree>
    <p:extLst>
      <p:ext uri="{BB962C8B-B14F-4D97-AF65-F5344CB8AC3E}">
        <p14:creationId xmlns:p14="http://schemas.microsoft.com/office/powerpoint/2010/main" val="6550630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A3211E0-F65B-412E-9EFC-CB1C06465A10}"/>
              </a:ext>
            </a:extLst>
          </p:cNvPr>
          <p:cNvSpPr>
            <a:spLocks noGrp="1"/>
          </p:cNvSpPr>
          <p:nvPr>
            <p:ph idx="1"/>
          </p:nvPr>
        </p:nvSpPr>
        <p:spPr>
          <a:xfrm>
            <a:off x="971551" y="1363687"/>
            <a:ext cx="7200897" cy="3900464"/>
          </a:xfrm>
        </p:spPr>
        <p:txBody>
          <a:bodyPr>
            <a:normAutofit fontScale="85000" lnSpcReduction="10000"/>
          </a:bodyPr>
          <a:lstStyle/>
          <a:p>
            <a:pPr marL="0" indent="0" algn="just">
              <a:buNone/>
            </a:pPr>
            <a:r>
              <a:rPr lang="uk-UA" b="1" i="1" dirty="0"/>
              <a:t>Відкриття в 1944 році філософського факультету в Київському університеті і створення в 1946 році Інституту філософії АН України сприяло активізації філософського життя в Україні.</a:t>
            </a:r>
          </a:p>
          <a:p>
            <a:pPr marL="0" indent="0" algn="just">
              <a:buNone/>
            </a:pPr>
            <a:endParaRPr lang="uk-UA" b="1" i="1" dirty="0"/>
          </a:p>
          <a:p>
            <a:pPr marL="0" indent="0" algn="just">
              <a:buNone/>
            </a:pPr>
            <a:r>
              <a:rPr lang="uk-UA" dirty="0"/>
              <a:t>Значний внесок у розвиток філософії в Україні зробив </a:t>
            </a:r>
            <a:r>
              <a:rPr lang="uk-UA" b="1" dirty="0" err="1"/>
              <a:t>П.Копнін</a:t>
            </a:r>
            <a:r>
              <a:rPr lang="uk-UA" b="1" dirty="0"/>
              <a:t>. </a:t>
            </a:r>
            <a:r>
              <a:rPr lang="uk-UA" dirty="0"/>
              <a:t>Його наукові інтереси були зосереджені навколо дослідження проблем логіки, теорії і методології наукового пізнання. Він акцентував увагу на гуманістичній спрямованості філософії. Це надалі сприяло плідній розробці світоглядно-гуманістичної проблематики, питань філософії культури, над якими активно працювали українські філософи з початку 70-х років ХХ ст.</a:t>
            </a:r>
          </a:p>
          <a:p>
            <a:pPr marL="0" indent="0">
              <a:buNone/>
            </a:pPr>
            <a:endParaRPr lang="uk-UA" dirty="0"/>
          </a:p>
        </p:txBody>
      </p:sp>
    </p:spTree>
    <p:extLst>
      <p:ext uri="{BB962C8B-B14F-4D97-AF65-F5344CB8AC3E}">
        <p14:creationId xmlns:p14="http://schemas.microsoft.com/office/powerpoint/2010/main" val="39165858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62301E0-FFE8-4F98-9277-C52FFD4B4FAE}"/>
              </a:ext>
            </a:extLst>
          </p:cNvPr>
          <p:cNvSpPr>
            <a:spLocks noGrp="1"/>
          </p:cNvSpPr>
          <p:nvPr>
            <p:ph idx="1"/>
          </p:nvPr>
        </p:nvSpPr>
        <p:spPr>
          <a:xfrm>
            <a:off x="971551" y="1521949"/>
            <a:ext cx="7200897" cy="4062046"/>
          </a:xfrm>
        </p:spPr>
        <p:txBody>
          <a:bodyPr>
            <a:normAutofit fontScale="85000" lnSpcReduction="10000"/>
          </a:bodyPr>
          <a:lstStyle/>
          <a:p>
            <a:pPr marL="0" indent="0">
              <a:buNone/>
            </a:pPr>
            <a:r>
              <a:rPr lang="uk-UA" b="1" dirty="0"/>
              <a:t>Освоюється спадщина німецької класичної філософії. </a:t>
            </a:r>
          </a:p>
          <a:p>
            <a:pPr marL="0" indent="0">
              <a:buNone/>
            </a:pPr>
            <a:endParaRPr lang="uk-UA" b="1" dirty="0"/>
          </a:p>
          <a:p>
            <a:pPr marL="0" indent="0" algn="just">
              <a:buNone/>
            </a:pPr>
            <a:r>
              <a:rPr lang="uk-UA" dirty="0"/>
              <a:t>Школа, очолювана </a:t>
            </a:r>
            <a:r>
              <a:rPr lang="uk-UA" b="1" dirty="0" err="1"/>
              <a:t>В.І.Шинкаруком</a:t>
            </a:r>
            <a:r>
              <a:rPr lang="uk-UA" b="1" dirty="0"/>
              <a:t>, </a:t>
            </a:r>
            <a:r>
              <a:rPr lang="uk-UA" dirty="0"/>
              <a:t>здійснює глибоку розробку проблем діалектики, логіки і теорії пізнання на основі аналізу філософії Канта, Гегеля, Фейєрбаха й інших представників німецької філософської класики. Осмислюються досягнення зарубіжної філософії </a:t>
            </a:r>
            <a:r>
              <a:rPr lang="en-US" dirty="0"/>
              <a:t>XX </a:t>
            </a:r>
            <a:r>
              <a:rPr lang="uk-UA" dirty="0"/>
              <a:t>ст., зокрема, феноменологія Е.Гусерля, філософія життя, екзистенціалізм, неофрейдизм тощо. Відбулися помітні зрушення й у розробці питань з історії філософії України.</a:t>
            </a:r>
          </a:p>
          <a:p>
            <a:pPr marL="0" indent="0" algn="just">
              <a:buNone/>
            </a:pPr>
            <a:endParaRPr lang="uk-UA" dirty="0"/>
          </a:p>
          <a:p>
            <a:pPr marL="0" indent="0" algn="just">
              <a:buNone/>
            </a:pPr>
            <a:r>
              <a:rPr lang="uk-UA" dirty="0"/>
              <a:t>Вважається, що виникнення і розвиток філософської думки в Україні є складним та суперечливим процесом.</a:t>
            </a:r>
          </a:p>
        </p:txBody>
      </p:sp>
    </p:spTree>
    <p:extLst>
      <p:ext uri="{BB962C8B-B14F-4D97-AF65-F5344CB8AC3E}">
        <p14:creationId xmlns:p14="http://schemas.microsoft.com/office/powerpoint/2010/main" val="35530495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A0B8FA-5AAA-4AE6-99C4-C6AA8A3A3541}"/>
              </a:ext>
            </a:extLst>
          </p:cNvPr>
          <p:cNvSpPr>
            <a:spLocks noGrp="1"/>
          </p:cNvSpPr>
          <p:nvPr>
            <p:ph type="title"/>
          </p:nvPr>
        </p:nvSpPr>
        <p:spPr>
          <a:xfrm>
            <a:off x="971552" y="1593849"/>
            <a:ext cx="7200897" cy="1436860"/>
          </a:xfrm>
        </p:spPr>
        <p:txBody>
          <a:bodyPr/>
          <a:lstStyle/>
          <a:p>
            <a:r>
              <a:rPr lang="uk-UA" dirty="0"/>
              <a:t>Дякую за увагу!</a:t>
            </a:r>
          </a:p>
        </p:txBody>
      </p:sp>
    </p:spTree>
    <p:extLst>
      <p:ext uri="{BB962C8B-B14F-4D97-AF65-F5344CB8AC3E}">
        <p14:creationId xmlns:p14="http://schemas.microsoft.com/office/powerpoint/2010/main" val="37467102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73C554-4D38-4E65-9AF0-2C8B17118789}"/>
              </a:ext>
            </a:extLst>
          </p:cNvPr>
          <p:cNvSpPr>
            <a:spLocks noGrp="1"/>
          </p:cNvSpPr>
          <p:nvPr>
            <p:ph type="ctrTitle"/>
          </p:nvPr>
        </p:nvSpPr>
        <p:spPr/>
        <p:txBody>
          <a:bodyPr/>
          <a:lstStyle/>
          <a:p>
            <a:r>
              <a:rPr lang="uk-UA" sz="3300"/>
              <a:t>Онтологія як філософське вчення про буття</a:t>
            </a:r>
          </a:p>
        </p:txBody>
      </p:sp>
      <p:sp>
        <p:nvSpPr>
          <p:cNvPr id="3" name="Подзаголовок 2">
            <a:extLst>
              <a:ext uri="{FF2B5EF4-FFF2-40B4-BE49-F238E27FC236}">
                <a16:creationId xmlns:a16="http://schemas.microsoft.com/office/drawing/2014/main" id="{B5A3A19F-925D-42EA-8795-AC490420C165}"/>
              </a:ext>
            </a:extLst>
          </p:cNvPr>
          <p:cNvSpPr>
            <a:spLocks noGrp="1"/>
          </p:cNvSpPr>
          <p:nvPr>
            <p:ph type="subTitle" idx="1"/>
          </p:nvPr>
        </p:nvSpPr>
        <p:spPr>
          <a:xfrm>
            <a:off x="2019299" y="3600447"/>
            <a:ext cx="5111752" cy="1318849"/>
          </a:xfrm>
        </p:spPr>
        <p:txBody>
          <a:bodyPr>
            <a:normAutofit fontScale="70000" lnSpcReduction="20000"/>
          </a:bodyPr>
          <a:lstStyle/>
          <a:p>
            <a:pPr algn="l"/>
            <a:r>
              <a:rPr lang="uk-UA" dirty="0"/>
              <a:t>1. Онтологія як вчення про буття: а) Розуміння проблеми буття в історичному контексті; 2) форми буття.</a:t>
            </a:r>
          </a:p>
          <a:p>
            <a:r>
              <a:rPr lang="uk-UA" dirty="0"/>
              <a:t>2. Співвідношення категорій «буття», «субстанція», «матерія».</a:t>
            </a:r>
          </a:p>
          <a:p>
            <a:pPr algn="l"/>
            <a:r>
              <a:rPr lang="uk-UA" dirty="0"/>
              <a:t>3. Атрибути матерії.</a:t>
            </a:r>
          </a:p>
        </p:txBody>
      </p:sp>
    </p:spTree>
    <p:extLst>
      <p:ext uri="{BB962C8B-B14F-4D97-AF65-F5344CB8AC3E}">
        <p14:creationId xmlns:p14="http://schemas.microsoft.com/office/powerpoint/2010/main" val="188964645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8CE2D9-3279-4878-9E5A-76BC7380C89D}"/>
              </a:ext>
            </a:extLst>
          </p:cNvPr>
          <p:cNvSpPr>
            <a:spLocks noGrp="1"/>
          </p:cNvSpPr>
          <p:nvPr>
            <p:ph type="title"/>
          </p:nvPr>
        </p:nvSpPr>
        <p:spPr>
          <a:xfrm>
            <a:off x="971552" y="1593850"/>
            <a:ext cx="7200897" cy="698306"/>
          </a:xfrm>
        </p:spPr>
        <p:txBody>
          <a:bodyPr>
            <a:noAutofit/>
          </a:bodyPr>
          <a:lstStyle/>
          <a:p>
            <a:r>
              <a:rPr lang="uk-UA" sz="2100" dirty="0"/>
              <a:t>Онтологія –  (від </a:t>
            </a:r>
            <a:r>
              <a:rPr lang="uk-UA" sz="2100" dirty="0" err="1"/>
              <a:t>грец</a:t>
            </a:r>
            <a:r>
              <a:rPr lang="uk-UA" sz="2100" dirty="0"/>
              <a:t>. </a:t>
            </a:r>
            <a:r>
              <a:rPr lang="en-US" sz="2100" dirty="0" err="1"/>
              <a:t>ontos</a:t>
            </a:r>
            <a:r>
              <a:rPr lang="en-US" sz="2100" dirty="0"/>
              <a:t>  - </a:t>
            </a:r>
            <a:r>
              <a:rPr lang="uk-UA" sz="2100" dirty="0"/>
              <a:t>суще, </a:t>
            </a:r>
            <a:r>
              <a:rPr lang="en-US" sz="2100" dirty="0"/>
              <a:t>logos – </a:t>
            </a:r>
            <a:r>
              <a:rPr lang="uk-UA" sz="2100" dirty="0"/>
              <a:t>вчення ) вчення про буття та його принципи.</a:t>
            </a:r>
          </a:p>
        </p:txBody>
      </p:sp>
      <p:sp>
        <p:nvSpPr>
          <p:cNvPr id="3" name="Объект 2">
            <a:extLst>
              <a:ext uri="{FF2B5EF4-FFF2-40B4-BE49-F238E27FC236}">
                <a16:creationId xmlns:a16="http://schemas.microsoft.com/office/drawing/2014/main" id="{A62AC0A2-9632-458D-AEE8-44389323FB8D}"/>
              </a:ext>
            </a:extLst>
          </p:cNvPr>
          <p:cNvSpPr>
            <a:spLocks noGrp="1"/>
          </p:cNvSpPr>
          <p:nvPr>
            <p:ph idx="1"/>
          </p:nvPr>
        </p:nvSpPr>
        <p:spPr>
          <a:xfrm>
            <a:off x="971551" y="2292156"/>
            <a:ext cx="7200897" cy="2971996"/>
          </a:xfrm>
        </p:spPr>
        <p:txBody>
          <a:bodyPr/>
          <a:lstStyle/>
          <a:p>
            <a:r>
              <a:rPr lang="uk-UA" dirty="0"/>
              <a:t>Термін «онтологія», належить німецькому філософу </a:t>
            </a:r>
            <a:r>
              <a:rPr lang="uk-UA" dirty="0" err="1"/>
              <a:t>Гокленіусу</a:t>
            </a:r>
            <a:r>
              <a:rPr lang="uk-UA" dirty="0"/>
              <a:t> (1613). Остаточне обґрунтування онтологія отримала у філософії Вольфа.</a:t>
            </a:r>
          </a:p>
          <a:p>
            <a:r>
              <a:rPr lang="uk-UA" dirty="0"/>
              <a:t>В нових онтологічних </a:t>
            </a:r>
            <a:r>
              <a:rPr lang="uk-UA" dirty="0" err="1"/>
              <a:t>вченнях</a:t>
            </a:r>
            <a:r>
              <a:rPr lang="uk-UA" dirty="0"/>
              <a:t> під онтологією розуміли систему всезагальних понять буття, що досягається за допомогою надчуттєвої та над ірраціональної інтуїції.</a:t>
            </a:r>
          </a:p>
          <a:p>
            <a:pPr marL="0" indent="0">
              <a:buNone/>
            </a:pPr>
            <a:endParaRPr lang="uk-UA" dirty="0"/>
          </a:p>
        </p:txBody>
      </p:sp>
      <p:pic>
        <p:nvPicPr>
          <p:cNvPr id="6" name="Рисунок 5">
            <a:extLst>
              <a:ext uri="{FF2B5EF4-FFF2-40B4-BE49-F238E27FC236}">
                <a16:creationId xmlns:a16="http://schemas.microsoft.com/office/drawing/2014/main" id="{A9D08491-4922-4FF8-AB09-356EED12017B}"/>
              </a:ext>
            </a:extLst>
          </p:cNvPr>
          <p:cNvPicPr>
            <a:picLocks noChangeAspect="1"/>
          </p:cNvPicPr>
          <p:nvPr/>
        </p:nvPicPr>
        <p:blipFill>
          <a:blip r:embed="rId2"/>
          <a:stretch>
            <a:fillRect/>
          </a:stretch>
        </p:blipFill>
        <p:spPr>
          <a:xfrm>
            <a:off x="2310619" y="3931190"/>
            <a:ext cx="3961994" cy="1631703"/>
          </a:xfrm>
          <a:prstGeom prst="rect">
            <a:avLst/>
          </a:prstGeom>
        </p:spPr>
      </p:pic>
      <p:pic>
        <p:nvPicPr>
          <p:cNvPr id="7" name="Рисунок 6">
            <a:extLst>
              <a:ext uri="{FF2B5EF4-FFF2-40B4-BE49-F238E27FC236}">
                <a16:creationId xmlns:a16="http://schemas.microsoft.com/office/drawing/2014/main" id="{1E94B8BA-C141-4E91-A52F-9F29CA7973F1}"/>
              </a:ext>
            </a:extLst>
          </p:cNvPr>
          <p:cNvPicPr>
            <a:picLocks noChangeAspect="1"/>
          </p:cNvPicPr>
          <p:nvPr/>
        </p:nvPicPr>
        <p:blipFill>
          <a:blip r:embed="rId3"/>
          <a:stretch>
            <a:fillRect/>
          </a:stretch>
        </p:blipFill>
        <p:spPr>
          <a:xfrm>
            <a:off x="3037397" y="4851430"/>
            <a:ext cx="621428" cy="535715"/>
          </a:xfrm>
          <a:prstGeom prst="rect">
            <a:avLst/>
          </a:prstGeom>
        </p:spPr>
      </p:pic>
    </p:spTree>
    <p:extLst>
      <p:ext uri="{BB962C8B-B14F-4D97-AF65-F5344CB8AC3E}">
        <p14:creationId xmlns:p14="http://schemas.microsoft.com/office/powerpoint/2010/main" val="3134817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6322B-04C0-4A86-A70B-69773E067242}"/>
              </a:ext>
            </a:extLst>
          </p:cNvPr>
          <p:cNvSpPr>
            <a:spLocks noGrp="1"/>
          </p:cNvSpPr>
          <p:nvPr>
            <p:ph type="title"/>
          </p:nvPr>
        </p:nvSpPr>
        <p:spPr>
          <a:xfrm>
            <a:off x="1176866" y="915338"/>
            <a:ext cx="6798734" cy="603974"/>
          </a:xfrm>
        </p:spPr>
        <p:txBody>
          <a:bodyPr>
            <a:normAutofit/>
          </a:bodyPr>
          <a:lstStyle/>
          <a:p>
            <a:r>
              <a:rPr lang="uk-UA" sz="2800" b="1" dirty="0"/>
              <a:t>Функції філософії</a:t>
            </a:r>
            <a:endParaRPr lang="ru-RU" sz="2800" b="1" dirty="0"/>
          </a:p>
        </p:txBody>
      </p:sp>
      <p:sp>
        <p:nvSpPr>
          <p:cNvPr id="3" name="Content Placeholder 2">
            <a:extLst>
              <a:ext uri="{FF2B5EF4-FFF2-40B4-BE49-F238E27FC236}">
                <a16:creationId xmlns:a16="http://schemas.microsoft.com/office/drawing/2014/main" id="{5578CE93-8A65-47C4-A74C-BA682D00C3D2}"/>
              </a:ext>
            </a:extLst>
          </p:cNvPr>
          <p:cNvSpPr>
            <a:spLocks noGrp="1"/>
          </p:cNvSpPr>
          <p:nvPr>
            <p:ph idx="1"/>
          </p:nvPr>
        </p:nvSpPr>
        <p:spPr>
          <a:xfrm>
            <a:off x="1172634" y="1899138"/>
            <a:ext cx="6798734" cy="4403188"/>
          </a:xfrm>
        </p:spPr>
        <p:txBody>
          <a:bodyPr>
            <a:normAutofit/>
          </a:bodyPr>
          <a:lstStyle/>
          <a:p>
            <a:r>
              <a:rPr lang="uk-UA" b="1" dirty="0"/>
              <a:t>Світоглядна</a:t>
            </a:r>
          </a:p>
          <a:p>
            <a:r>
              <a:rPr lang="uk-UA" b="1" dirty="0"/>
              <a:t>Гносеологічна</a:t>
            </a:r>
          </a:p>
          <a:p>
            <a:r>
              <a:rPr lang="ru-RU" b="1" dirty="0"/>
              <a:t>Методологічна</a:t>
            </a:r>
          </a:p>
          <a:p>
            <a:r>
              <a:rPr lang="ru-RU" b="1" dirty="0"/>
              <a:t>Ідеологічна</a:t>
            </a:r>
          </a:p>
          <a:p>
            <a:r>
              <a:rPr lang="ru-RU" b="1" dirty="0"/>
              <a:t>Гуманістична</a:t>
            </a:r>
          </a:p>
          <a:p>
            <a:r>
              <a:rPr lang="ru-RU" b="1" dirty="0"/>
              <a:t>Культурно-</a:t>
            </a:r>
            <a:r>
              <a:rPr lang="ru-RU" b="1" dirty="0" err="1"/>
              <a:t>виховна</a:t>
            </a:r>
            <a:endParaRPr lang="ru-RU" b="1" dirty="0"/>
          </a:p>
          <a:p>
            <a:r>
              <a:rPr lang="ru-RU" b="1" dirty="0"/>
              <a:t>Критична</a:t>
            </a:r>
          </a:p>
          <a:p>
            <a:r>
              <a:rPr lang="ru-RU" b="1" dirty="0"/>
              <a:t>Аксіологічна</a:t>
            </a:r>
          </a:p>
          <a:p>
            <a:endParaRPr lang="ru-RU" dirty="0"/>
          </a:p>
          <a:p>
            <a:endParaRPr lang="ru-RU" dirty="0"/>
          </a:p>
        </p:txBody>
      </p:sp>
    </p:spTree>
    <p:extLst>
      <p:ext uri="{BB962C8B-B14F-4D97-AF65-F5344CB8AC3E}">
        <p14:creationId xmlns:p14="http://schemas.microsoft.com/office/powerpoint/2010/main" val="26396029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A0027DC-8B69-4A04-92EB-7D1603BB7519}"/>
              </a:ext>
            </a:extLst>
          </p:cNvPr>
          <p:cNvSpPr>
            <a:spLocks noGrp="1"/>
          </p:cNvSpPr>
          <p:nvPr>
            <p:ph idx="1"/>
          </p:nvPr>
        </p:nvSpPr>
        <p:spPr>
          <a:xfrm>
            <a:off x="1024305" y="1291590"/>
            <a:ext cx="7200897" cy="4178105"/>
          </a:xfrm>
        </p:spPr>
        <p:txBody>
          <a:bodyPr>
            <a:normAutofit fontScale="92500" lnSpcReduction="20000"/>
          </a:bodyPr>
          <a:lstStyle/>
          <a:p>
            <a:pPr marL="0" indent="0">
              <a:buNone/>
            </a:pPr>
            <a:r>
              <a:rPr lang="uk-UA" dirty="0"/>
              <a:t>Психологія філософії – вчення про душу</a:t>
            </a:r>
          </a:p>
          <a:p>
            <a:pPr marL="0" indent="0">
              <a:buNone/>
            </a:pPr>
            <a:r>
              <a:rPr lang="uk-UA" dirty="0"/>
              <a:t>Філософія теології – вчення про Бога</a:t>
            </a:r>
          </a:p>
          <a:p>
            <a:pPr marL="0" indent="0">
              <a:buNone/>
            </a:pPr>
            <a:r>
              <a:rPr lang="uk-UA" dirty="0"/>
              <a:t>Філософія космології – вчення про світ</a:t>
            </a:r>
          </a:p>
          <a:p>
            <a:pPr marL="0" indent="0">
              <a:buNone/>
            </a:pPr>
            <a:r>
              <a:rPr lang="uk-UA" dirty="0"/>
              <a:t>Онтологія охоплює всі ці три дисципліни.</a:t>
            </a:r>
          </a:p>
          <a:p>
            <a:pPr marL="0" indent="0" algn="just">
              <a:buNone/>
            </a:pPr>
            <a:r>
              <a:rPr lang="uk-UA" dirty="0"/>
              <a:t>Для буденної свідомості поняття «буття» констатує існування різноманітних процесів і явищ (людей, ідей, предметів). Існувати означає мати визначеність і бути зафіксованим у думці. Таким чином, буття має 2 аспекти: 1) сутність; 2) існування.</a:t>
            </a:r>
          </a:p>
          <a:p>
            <a:pPr marL="0" indent="0">
              <a:buNone/>
            </a:pPr>
            <a:r>
              <a:rPr lang="uk-UA" dirty="0"/>
              <a:t>Буття завжди окреслене небуттям.</a:t>
            </a:r>
          </a:p>
          <a:p>
            <a:pPr marL="0" indent="0">
              <a:buNone/>
            </a:pPr>
            <a:r>
              <a:rPr lang="uk-UA" dirty="0"/>
              <a:t> </a:t>
            </a:r>
          </a:p>
        </p:txBody>
      </p:sp>
      <p:sp>
        <p:nvSpPr>
          <p:cNvPr id="16" name="Rectangle 17">
            <a:extLst>
              <a:ext uri="{FF2B5EF4-FFF2-40B4-BE49-F238E27FC236}">
                <a16:creationId xmlns:a16="http://schemas.microsoft.com/office/drawing/2014/main" id="{F24D6776-D802-486C-BDFA-06EFFADCE887}"/>
              </a:ext>
            </a:extLst>
          </p:cNvPr>
          <p:cNvSpPr>
            <a:spLocks noChangeArrowheads="1"/>
          </p:cNvSpPr>
          <p:nvPr/>
        </p:nvSpPr>
        <p:spPr bwMode="auto">
          <a:xfrm>
            <a:off x="167055"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uk-UA" sz="1350"/>
          </a:p>
        </p:txBody>
      </p:sp>
      <p:grpSp>
        <p:nvGrpSpPr>
          <p:cNvPr id="17" name="Group 13">
            <a:extLst>
              <a:ext uri="{FF2B5EF4-FFF2-40B4-BE49-F238E27FC236}">
                <a16:creationId xmlns:a16="http://schemas.microsoft.com/office/drawing/2014/main" id="{30E9FD98-1EFC-46E7-98D9-3102CB2F19F2}"/>
              </a:ext>
            </a:extLst>
          </p:cNvPr>
          <p:cNvGrpSpPr>
            <a:grpSpLocks noChangeAspect="1"/>
          </p:cNvGrpSpPr>
          <p:nvPr/>
        </p:nvGrpSpPr>
        <p:grpSpPr bwMode="auto">
          <a:xfrm>
            <a:off x="1201029" y="4455062"/>
            <a:ext cx="1985303" cy="1014632"/>
            <a:chOff x="2281" y="6666"/>
            <a:chExt cx="2541" cy="1394"/>
          </a:xfrm>
        </p:grpSpPr>
        <p:sp>
          <p:nvSpPr>
            <p:cNvPr id="18" name="AutoShape 16">
              <a:extLst>
                <a:ext uri="{FF2B5EF4-FFF2-40B4-BE49-F238E27FC236}">
                  <a16:creationId xmlns:a16="http://schemas.microsoft.com/office/drawing/2014/main" id="{C7F06ED5-3146-4008-A3D1-4D11AF1A1BD7}"/>
                </a:ext>
              </a:extLst>
            </p:cNvPr>
            <p:cNvSpPr>
              <a:spLocks noChangeAspect="1" noChangeArrowheads="1" noTextEdit="1"/>
            </p:cNvSpPr>
            <p:nvPr/>
          </p:nvSpPr>
          <p:spPr bwMode="auto">
            <a:xfrm>
              <a:off x="2281" y="6666"/>
              <a:ext cx="2541" cy="139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uk-UA" sz="2400"/>
            </a:p>
          </p:txBody>
        </p:sp>
        <p:sp>
          <p:nvSpPr>
            <p:cNvPr id="19" name="Oval 15">
              <a:extLst>
                <a:ext uri="{FF2B5EF4-FFF2-40B4-BE49-F238E27FC236}">
                  <a16:creationId xmlns:a16="http://schemas.microsoft.com/office/drawing/2014/main" id="{650A3855-446A-4878-936F-E0A3A7D1E6D4}"/>
                </a:ext>
              </a:extLst>
            </p:cNvPr>
            <p:cNvSpPr>
              <a:spLocks noChangeArrowheads="1"/>
            </p:cNvSpPr>
            <p:nvPr/>
          </p:nvSpPr>
          <p:spPr bwMode="auto">
            <a:xfrm rot="-4013094">
              <a:off x="3135" y="6798"/>
              <a:ext cx="1116" cy="1129"/>
            </a:xfrm>
            <a:prstGeom prst="ellipse">
              <a:avLst/>
            </a:prstGeom>
            <a:solidFill>
              <a:srgbClr val="FFFFFF"/>
            </a:solidFill>
            <a:ln w="9525">
              <a:solidFill>
                <a:srgbClr val="000000"/>
              </a:solidFill>
              <a:round/>
              <a:headEnd/>
              <a:tailEnd/>
            </a:ln>
          </p:spPr>
          <p:txBody>
            <a:bodyPr vert="horz" wrap="square" lIns="68580" tIns="34290" rIns="68580" bIns="34290" numCol="1" anchor="t" anchorCtr="0" compatLnSpc="1">
              <a:prstTxWarp prst="textNoShape">
                <a:avLst/>
              </a:prstTxWarp>
            </a:bodyPr>
            <a:lstStyle/>
            <a:p>
              <a:endParaRPr lang="uk-UA" sz="2400"/>
            </a:p>
          </p:txBody>
        </p:sp>
        <p:sp>
          <p:nvSpPr>
            <p:cNvPr id="20" name="Text Box 14">
              <a:extLst>
                <a:ext uri="{FF2B5EF4-FFF2-40B4-BE49-F238E27FC236}">
                  <a16:creationId xmlns:a16="http://schemas.microsoft.com/office/drawing/2014/main" id="{CB14453A-E2A8-4722-84C6-0DEC58A19040}"/>
                </a:ext>
              </a:extLst>
            </p:cNvPr>
            <p:cNvSpPr txBox="1">
              <a:spLocks noChangeArrowheads="1"/>
            </p:cNvSpPr>
            <p:nvPr/>
          </p:nvSpPr>
          <p:spPr bwMode="auto">
            <a:xfrm>
              <a:off x="3269" y="7084"/>
              <a:ext cx="847" cy="558"/>
            </a:xfrm>
            <a:prstGeom prst="rect">
              <a:avLst/>
            </a:prstGeom>
            <a:solidFill>
              <a:srgbClr val="FFFFFF"/>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pPr defTabSz="685800" eaLnBrk="0" fontAlgn="base" hangingPunct="0">
                <a:spcBef>
                  <a:spcPct val="0"/>
                </a:spcBef>
                <a:spcAft>
                  <a:spcPct val="0"/>
                </a:spcAft>
              </a:pPr>
              <a:r>
                <a:rPr lang="uk-UA" altLang="uk-UA" sz="1500">
                  <a:latin typeface="Arial" panose="020B0604020202020204" pitchFamily="34" charset="0"/>
                  <a:ea typeface="Times New Roman" panose="02020603050405020304" pitchFamily="18" charset="0"/>
                </a:rPr>
                <a:t>Буття</a:t>
              </a:r>
              <a:endParaRPr lang="uk-UA" altLang="uk-UA" sz="2400">
                <a:latin typeface="Arial" panose="020B0604020202020204" pitchFamily="34" charset="0"/>
              </a:endParaRPr>
            </a:p>
          </p:txBody>
        </p:sp>
      </p:grpSp>
      <p:sp>
        <p:nvSpPr>
          <p:cNvPr id="21" name="Прямоугольник 20">
            <a:extLst>
              <a:ext uri="{FF2B5EF4-FFF2-40B4-BE49-F238E27FC236}">
                <a16:creationId xmlns:a16="http://schemas.microsoft.com/office/drawing/2014/main" id="{246CB297-7E9B-485B-B9EE-3D99F6E927DD}"/>
              </a:ext>
            </a:extLst>
          </p:cNvPr>
          <p:cNvSpPr/>
          <p:nvPr/>
        </p:nvSpPr>
        <p:spPr>
          <a:xfrm>
            <a:off x="2907058" y="4962013"/>
            <a:ext cx="1083951" cy="415498"/>
          </a:xfrm>
          <a:prstGeom prst="rect">
            <a:avLst/>
          </a:prstGeom>
        </p:spPr>
        <p:txBody>
          <a:bodyPr wrap="none">
            <a:spAutoFit/>
          </a:bodyPr>
          <a:lstStyle/>
          <a:p>
            <a:r>
              <a:rPr lang="uk-UA" sz="2100" dirty="0"/>
              <a:t>Небуття</a:t>
            </a:r>
          </a:p>
        </p:txBody>
      </p:sp>
    </p:spTree>
    <p:extLst>
      <p:ext uri="{BB962C8B-B14F-4D97-AF65-F5344CB8AC3E}">
        <p14:creationId xmlns:p14="http://schemas.microsoft.com/office/powerpoint/2010/main" val="40036605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7151FD7-2B19-4E3C-839A-C90DF7223A34}"/>
              </a:ext>
            </a:extLst>
          </p:cNvPr>
          <p:cNvSpPr>
            <a:spLocks noGrp="1"/>
          </p:cNvSpPr>
          <p:nvPr>
            <p:ph idx="1"/>
          </p:nvPr>
        </p:nvSpPr>
        <p:spPr>
          <a:xfrm>
            <a:off x="770701" y="1448094"/>
            <a:ext cx="7200897" cy="3816058"/>
          </a:xfrm>
        </p:spPr>
        <p:txBody>
          <a:bodyPr/>
          <a:lstStyle/>
          <a:p>
            <a:pPr marL="0" indent="0">
              <a:buNone/>
            </a:pPr>
            <a:r>
              <a:rPr lang="uk-UA" b="1" dirty="0"/>
              <a:t>Буття - це існування чого-небуть взагалі.</a:t>
            </a:r>
          </a:p>
          <a:p>
            <a:pPr marL="0" indent="0" algn="just">
              <a:buNone/>
            </a:pPr>
            <a:r>
              <a:rPr lang="uk-UA" dirty="0"/>
              <a:t>Буття філософське поняття, що означає існування незалежного від свідомості об’єктивного світу, матерії. І таким чином, буття є первинним, а свідомість вторинною. Але, слід відрізняти буття від реальності, існування, дійсності, бо буття є найбільш конкретною та глибокою характеристикою процесів і явищ.</a:t>
            </a:r>
          </a:p>
          <a:p>
            <a:pPr marL="0" indent="0" algn="just">
              <a:buNone/>
            </a:pPr>
            <a:endParaRPr lang="uk-UA" dirty="0"/>
          </a:p>
          <a:p>
            <a:pPr marL="0" indent="0" algn="just">
              <a:buNone/>
            </a:pPr>
            <a:endParaRPr lang="uk-UA" dirty="0"/>
          </a:p>
        </p:txBody>
      </p:sp>
      <p:sp>
        <p:nvSpPr>
          <p:cNvPr id="4" name="Rectangle 10">
            <a:extLst>
              <a:ext uri="{FF2B5EF4-FFF2-40B4-BE49-F238E27FC236}">
                <a16:creationId xmlns:a16="http://schemas.microsoft.com/office/drawing/2014/main" id="{3D3992B4-CECA-41A1-9084-FEEE7C52DEEC}"/>
              </a:ext>
            </a:extLst>
          </p:cNvPr>
          <p:cNvSpPr>
            <a:spLocks noChangeArrowheads="1"/>
          </p:cNvSpPr>
          <p:nvPr/>
        </p:nvSpPr>
        <p:spPr bwMode="auto">
          <a:xfrm>
            <a:off x="-200850"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uk-UA" sz="1350"/>
          </a:p>
        </p:txBody>
      </p:sp>
      <p:graphicFrame>
        <p:nvGraphicFramePr>
          <p:cNvPr id="6" name="Схема 5">
            <a:extLst>
              <a:ext uri="{FF2B5EF4-FFF2-40B4-BE49-F238E27FC236}">
                <a16:creationId xmlns:a16="http://schemas.microsoft.com/office/drawing/2014/main" id="{9A93E2CC-D3A5-4954-935A-656283ED9A79}"/>
              </a:ext>
            </a:extLst>
          </p:cNvPr>
          <p:cNvGraphicFramePr/>
          <p:nvPr/>
        </p:nvGraphicFramePr>
        <p:xfrm>
          <a:off x="1793245" y="3429000"/>
          <a:ext cx="3049558" cy="18351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41432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C8E2E5B-604A-424A-A325-1E0FE54FDC6A}"/>
              </a:ext>
            </a:extLst>
          </p:cNvPr>
          <p:cNvSpPr>
            <a:spLocks noGrp="1"/>
          </p:cNvSpPr>
          <p:nvPr>
            <p:ph idx="1"/>
          </p:nvPr>
        </p:nvSpPr>
        <p:spPr>
          <a:xfrm>
            <a:off x="971552" y="1448094"/>
            <a:ext cx="7200897" cy="3692769"/>
          </a:xfrm>
        </p:spPr>
        <p:txBody>
          <a:bodyPr>
            <a:normAutofit fontScale="92500" lnSpcReduction="20000"/>
          </a:bodyPr>
          <a:lstStyle/>
          <a:p>
            <a:pPr marL="0" indent="0">
              <a:buNone/>
            </a:pPr>
            <a:r>
              <a:rPr lang="uk-UA" dirty="0"/>
              <a:t>Філософське розуміння проблеми буття історично змінювалося: </a:t>
            </a:r>
          </a:p>
          <a:p>
            <a:pPr marL="0" indent="0" algn="just">
              <a:buNone/>
            </a:pPr>
            <a:r>
              <a:rPr lang="uk-UA" dirty="0"/>
              <a:t>в </a:t>
            </a:r>
            <a:r>
              <a:rPr lang="uk-UA" b="1" dirty="0"/>
              <a:t>античну філософію </a:t>
            </a:r>
            <a:r>
              <a:rPr lang="uk-UA" dirty="0"/>
              <a:t>цю проблему ввів </a:t>
            </a:r>
            <a:r>
              <a:rPr lang="uk-UA" dirty="0" err="1"/>
              <a:t>Парменід</a:t>
            </a:r>
            <a:r>
              <a:rPr lang="uk-UA" dirty="0"/>
              <a:t> (5-4 ст. до </a:t>
            </a:r>
            <a:r>
              <a:rPr lang="uk-UA" dirty="0" err="1"/>
              <a:t>н.е</a:t>
            </a:r>
            <a:r>
              <a:rPr lang="uk-UA" dirty="0"/>
              <a:t>). в його тлумаченні буття – це Абсолютна Думка (Божество, Доля), яка упорядковує світ, забезпечує йому сталість і надійність. </a:t>
            </a:r>
            <a:endParaRPr lang="en-US" dirty="0"/>
          </a:p>
          <a:p>
            <a:pPr marL="0" indent="0" algn="just">
              <a:buNone/>
            </a:pPr>
            <a:r>
              <a:rPr lang="uk-UA" dirty="0" err="1"/>
              <a:t>Парменід</a:t>
            </a:r>
            <a:r>
              <a:rPr lang="uk-UA" dirty="0"/>
              <a:t> характеризував буття як дещо </a:t>
            </a:r>
            <a:r>
              <a:rPr lang="uk-UA" dirty="0" err="1"/>
              <a:t>одвічне</a:t>
            </a:r>
            <a:r>
              <a:rPr lang="uk-UA" dirty="0"/>
              <a:t>, стійке, нерухоме, яке знаходиться за світом кінцевих речей і явищ. </a:t>
            </a:r>
          </a:p>
          <a:p>
            <a:pPr marL="0" indent="0" algn="just">
              <a:buNone/>
            </a:pPr>
            <a:r>
              <a:rPr lang="uk-UA" dirty="0"/>
              <a:t>Геракліт вважав буття таким, яке безупинно змінюється та розвивається. </a:t>
            </a:r>
            <a:endParaRPr lang="en-US" dirty="0"/>
          </a:p>
          <a:p>
            <a:pPr marL="0" indent="0" algn="just">
              <a:buNone/>
            </a:pPr>
            <a:r>
              <a:rPr lang="uk-UA" dirty="0"/>
              <a:t>Платон стверджував існування світу речей і світу ідей. </a:t>
            </a:r>
          </a:p>
        </p:txBody>
      </p:sp>
    </p:spTree>
    <p:extLst>
      <p:ext uri="{BB962C8B-B14F-4D97-AF65-F5344CB8AC3E}">
        <p14:creationId xmlns:p14="http://schemas.microsoft.com/office/powerpoint/2010/main" val="260734574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11DFAFD-1D6A-4E05-A7AB-808F04AD1758}"/>
              </a:ext>
            </a:extLst>
          </p:cNvPr>
          <p:cNvSpPr>
            <a:spLocks noGrp="1"/>
          </p:cNvSpPr>
          <p:nvPr>
            <p:ph idx="1"/>
          </p:nvPr>
        </p:nvSpPr>
        <p:spPr>
          <a:xfrm>
            <a:off x="813289" y="1473493"/>
            <a:ext cx="7200897" cy="3911015"/>
          </a:xfrm>
        </p:spPr>
        <p:txBody>
          <a:bodyPr>
            <a:normAutofit fontScale="85000" lnSpcReduction="10000"/>
          </a:bodyPr>
          <a:lstStyle/>
          <a:p>
            <a:pPr marL="0" indent="0" algn="just">
              <a:buNone/>
            </a:pPr>
            <a:r>
              <a:rPr lang="uk-UA" b="1" dirty="0"/>
              <a:t>У Середньовічній філософії </a:t>
            </a:r>
            <a:r>
              <a:rPr lang="uk-UA" dirty="0"/>
              <a:t>справжнім буття є Бог – творець світу і людини; у філософії епохи Відродження буття обожнювалося з природою; </a:t>
            </a:r>
          </a:p>
          <a:p>
            <a:pPr marL="0" indent="0" algn="just">
              <a:buNone/>
            </a:pPr>
            <a:r>
              <a:rPr lang="uk-UA" b="1" dirty="0"/>
              <a:t>у філософії Нового часу </a:t>
            </a:r>
            <a:r>
              <a:rPr lang="uk-UA" dirty="0"/>
              <a:t>людське буття оголошувалось суб’єктивним, залежним від свідомості та буття самої людини</a:t>
            </a:r>
            <a:r>
              <a:rPr lang="en-US" dirty="0"/>
              <a:t>/</a:t>
            </a:r>
          </a:p>
          <a:p>
            <a:pPr marL="0" indent="0" algn="just">
              <a:buNone/>
            </a:pPr>
            <a:r>
              <a:rPr lang="uk-UA" b="1" dirty="0"/>
              <a:t>У марксистській філософії </a:t>
            </a:r>
            <a:r>
              <a:rPr lang="uk-UA" dirty="0"/>
              <a:t>буття позначає реальність, яка існує об’єктивно, поза і незалежно від свідомості людини. </a:t>
            </a:r>
          </a:p>
          <a:p>
            <a:pPr marL="0" indent="0" algn="just">
              <a:buNone/>
            </a:pPr>
            <a:r>
              <a:rPr lang="uk-UA" b="1" dirty="0"/>
              <a:t>У сучасній західній філософії </a:t>
            </a:r>
            <a:r>
              <a:rPr lang="uk-UA" dirty="0"/>
              <a:t>визначальним залишається суб’єктивне розуміння буття; у філософії життя буття – це біологічне життя в його розвиткові; в екзистенціалізмі – справжнім буттям є людина, для постмодерну сенс життя розкривається в спілкуванні людей.</a:t>
            </a:r>
          </a:p>
        </p:txBody>
      </p:sp>
    </p:spTree>
    <p:extLst>
      <p:ext uri="{BB962C8B-B14F-4D97-AF65-F5344CB8AC3E}">
        <p14:creationId xmlns:p14="http://schemas.microsoft.com/office/powerpoint/2010/main" val="302042583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850C78A-CA04-4537-9394-5BFCB1CB34D7}"/>
              </a:ext>
            </a:extLst>
          </p:cNvPr>
          <p:cNvSpPr>
            <a:spLocks noGrp="1"/>
          </p:cNvSpPr>
          <p:nvPr>
            <p:ph idx="1"/>
          </p:nvPr>
        </p:nvSpPr>
        <p:spPr>
          <a:xfrm>
            <a:off x="971551" y="1353136"/>
            <a:ext cx="7200897" cy="4167554"/>
          </a:xfrm>
        </p:spPr>
        <p:txBody>
          <a:bodyPr>
            <a:normAutofit fontScale="70000" lnSpcReduction="20000"/>
          </a:bodyPr>
          <a:lstStyle/>
          <a:p>
            <a:pPr marL="0" indent="0">
              <a:buNone/>
            </a:pPr>
            <a:r>
              <a:rPr lang="uk-UA" b="1" dirty="0"/>
              <a:t>Основні форми буття:</a:t>
            </a:r>
          </a:p>
          <a:p>
            <a:pPr marL="0" indent="0">
              <a:buNone/>
            </a:pPr>
            <a:r>
              <a:rPr lang="uk-UA" dirty="0"/>
              <a:t>1.Буття природного, що проявляється в двох </a:t>
            </a:r>
            <a:r>
              <a:rPr lang="uk-UA" dirty="0" err="1"/>
              <a:t>природах</a:t>
            </a:r>
            <a:r>
              <a:rPr lang="uk-UA" dirty="0"/>
              <a:t>: 1)об’єктивна реальність</a:t>
            </a:r>
            <a:r>
              <a:rPr lang="en-US" dirty="0"/>
              <a:t>, </a:t>
            </a:r>
            <a:r>
              <a:rPr lang="uk-UA" dirty="0"/>
              <a:t>2) сукупність штучних матеріальних умов існування суспільства</a:t>
            </a:r>
          </a:p>
          <a:p>
            <a:pPr marL="0" indent="0">
              <a:buNone/>
            </a:pPr>
            <a:r>
              <a:rPr lang="uk-UA" dirty="0"/>
              <a:t>2. Буття людини – це система її багатоманітних </a:t>
            </a:r>
            <a:r>
              <a:rPr lang="uk-UA" dirty="0" err="1"/>
              <a:t>зв’язків</a:t>
            </a:r>
            <a:r>
              <a:rPr lang="uk-UA" dirty="0"/>
              <a:t> з оточуючими. Буття людини перш за все виражається природною основою.</a:t>
            </a:r>
          </a:p>
          <a:p>
            <a:pPr marL="0" indent="0">
              <a:buNone/>
            </a:pPr>
            <a:endParaRPr lang="uk-UA" dirty="0"/>
          </a:p>
          <a:p>
            <a:pPr marL="0" indent="0">
              <a:buNone/>
            </a:pPr>
            <a:r>
              <a:rPr lang="uk-UA" dirty="0"/>
              <a:t>3. Буття духовного охоплює процеси свідомості та несвідомості, включаючи інформацію, яка зберігається в природних та штучних мовах. </a:t>
            </a:r>
            <a:endParaRPr lang="en-US" dirty="0"/>
          </a:p>
          <a:p>
            <a:pPr marL="0" indent="0">
              <a:buNone/>
            </a:pPr>
            <a:r>
              <a:rPr lang="uk-UA" dirty="0"/>
              <a:t>Духовне функціонує у двох основних взаємопов’язаних проявах : </a:t>
            </a:r>
            <a:endParaRPr lang="en-US" dirty="0"/>
          </a:p>
          <a:p>
            <a:pPr marL="0" indent="0">
              <a:buNone/>
            </a:pPr>
            <a:endParaRPr lang="en-US" dirty="0"/>
          </a:p>
          <a:p>
            <a:pPr marL="342900" indent="-342900">
              <a:buAutoNum type="arabicParenR"/>
            </a:pPr>
            <a:r>
              <a:rPr lang="uk-UA" dirty="0"/>
              <a:t>як свідомість індивіда – потік унікальних переживань, вражень, думок, переконань та цілісних установок окремої людини. </a:t>
            </a:r>
            <a:endParaRPr lang="en-US" dirty="0"/>
          </a:p>
          <a:p>
            <a:pPr marL="342900" indent="-342900">
              <a:buAutoNum type="arabicParenR"/>
            </a:pPr>
            <a:r>
              <a:rPr lang="uk-UA" dirty="0"/>
              <a:t>як продукт духовного обміну людей, відносно незалежний від індивідів. </a:t>
            </a:r>
          </a:p>
        </p:txBody>
      </p:sp>
    </p:spTree>
    <p:extLst>
      <p:ext uri="{BB962C8B-B14F-4D97-AF65-F5344CB8AC3E}">
        <p14:creationId xmlns:p14="http://schemas.microsoft.com/office/powerpoint/2010/main" val="354770298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CEAAEBD-F8A8-4372-8401-9231BDE3F320}"/>
              </a:ext>
            </a:extLst>
          </p:cNvPr>
          <p:cNvSpPr>
            <a:spLocks noGrp="1"/>
          </p:cNvSpPr>
          <p:nvPr>
            <p:ph idx="1"/>
          </p:nvPr>
        </p:nvSpPr>
        <p:spPr>
          <a:xfrm>
            <a:off x="971552" y="1511398"/>
            <a:ext cx="7200897" cy="3450101"/>
          </a:xfrm>
        </p:spPr>
        <p:txBody>
          <a:bodyPr/>
          <a:lstStyle/>
          <a:p>
            <a:pPr marL="0" indent="0">
              <a:buNone/>
            </a:pPr>
            <a:r>
              <a:rPr lang="ru-RU" dirty="0"/>
              <a:t>4. </a:t>
            </a:r>
            <a:r>
              <a:rPr lang="ru-RU" dirty="0" err="1"/>
              <a:t>Буття</a:t>
            </a:r>
            <a:r>
              <a:rPr lang="ru-RU" dirty="0"/>
              <a:t> </a:t>
            </a:r>
            <a:r>
              <a:rPr lang="ru-RU" dirty="0" err="1"/>
              <a:t>соціального</a:t>
            </a:r>
            <a:r>
              <a:rPr lang="ru-RU" dirty="0"/>
              <a:t> – система </a:t>
            </a:r>
            <a:r>
              <a:rPr lang="ru-RU" dirty="0" err="1"/>
              <a:t>суспільних</a:t>
            </a:r>
            <a:r>
              <a:rPr lang="ru-RU" dirty="0"/>
              <a:t> </a:t>
            </a:r>
            <a:r>
              <a:rPr lang="ru-RU" dirty="0" err="1"/>
              <a:t>процесів</a:t>
            </a:r>
            <a:r>
              <a:rPr lang="ru-RU" dirty="0"/>
              <a:t>, яка </a:t>
            </a:r>
            <a:r>
              <a:rPr lang="ru-RU" dirty="0" err="1"/>
              <a:t>створюється</a:t>
            </a:r>
            <a:r>
              <a:rPr lang="ru-RU" dirty="0"/>
              <a:t> </a:t>
            </a:r>
            <a:r>
              <a:rPr lang="ru-RU" dirty="0" err="1"/>
              <a:t>різноманітними</a:t>
            </a:r>
            <a:r>
              <a:rPr lang="ru-RU" dirty="0"/>
              <a:t> </a:t>
            </a:r>
            <a:r>
              <a:rPr lang="ru-RU" dirty="0" err="1"/>
              <a:t>відносинами</a:t>
            </a:r>
            <a:r>
              <a:rPr lang="ru-RU" dirty="0"/>
              <a:t>, </a:t>
            </a:r>
            <a:r>
              <a:rPr lang="ru-RU" dirty="0" err="1"/>
              <a:t>які</a:t>
            </a:r>
            <a:r>
              <a:rPr lang="ru-RU" dirty="0"/>
              <a:t> </a:t>
            </a:r>
            <a:r>
              <a:rPr lang="ru-RU" dirty="0" err="1"/>
              <a:t>виникають</a:t>
            </a:r>
            <a:r>
              <a:rPr lang="ru-RU" dirty="0"/>
              <a:t> </a:t>
            </a:r>
            <a:r>
              <a:rPr lang="ru-RU" dirty="0" err="1"/>
              <a:t>між</a:t>
            </a:r>
            <a:r>
              <a:rPr lang="ru-RU" dirty="0"/>
              <a:t> людьми</a:t>
            </a:r>
          </a:p>
          <a:p>
            <a:pPr marL="0" indent="0">
              <a:buNone/>
            </a:pPr>
            <a:endParaRPr lang="uk-UA" dirty="0"/>
          </a:p>
          <a:p>
            <a:pPr marL="0" indent="0">
              <a:buNone/>
            </a:pPr>
            <a:endParaRPr lang="uk-UA" dirty="0"/>
          </a:p>
          <a:p>
            <a:pPr marL="0" indent="0">
              <a:buNone/>
            </a:pPr>
            <a:r>
              <a:rPr lang="uk-UA" dirty="0"/>
              <a:t>5. Віртуальне буття – штучне, синтетичне середовище, створене людиною.</a:t>
            </a:r>
          </a:p>
        </p:txBody>
      </p:sp>
    </p:spTree>
    <p:extLst>
      <p:ext uri="{BB962C8B-B14F-4D97-AF65-F5344CB8AC3E}">
        <p14:creationId xmlns:p14="http://schemas.microsoft.com/office/powerpoint/2010/main" val="145760698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6E94F54-29A7-44E2-83F5-D0F59FCD540A}"/>
              </a:ext>
            </a:extLst>
          </p:cNvPr>
          <p:cNvSpPr>
            <a:spLocks noGrp="1"/>
          </p:cNvSpPr>
          <p:nvPr>
            <p:ph idx="1"/>
          </p:nvPr>
        </p:nvSpPr>
        <p:spPr>
          <a:xfrm>
            <a:off x="971551" y="1384789"/>
            <a:ext cx="7200897" cy="4157003"/>
          </a:xfrm>
        </p:spPr>
        <p:txBody>
          <a:bodyPr>
            <a:normAutofit fontScale="85000" lnSpcReduction="10000"/>
          </a:bodyPr>
          <a:lstStyle/>
          <a:p>
            <a:pPr marL="0" indent="0">
              <a:buNone/>
            </a:pPr>
            <a:r>
              <a:rPr lang="uk-UA" b="1" dirty="0"/>
              <a:t>Співвідношення категорій «буття», «субстанція», «матерія»</a:t>
            </a:r>
          </a:p>
          <a:p>
            <a:pPr marL="0" indent="0">
              <a:buNone/>
            </a:pPr>
            <a:r>
              <a:rPr lang="uk-UA" b="1" dirty="0"/>
              <a:t>Субстанція </a:t>
            </a:r>
            <a:r>
              <a:rPr lang="uk-UA" dirty="0"/>
              <a:t>(від лат. </a:t>
            </a:r>
            <a:r>
              <a:rPr lang="en-US" dirty="0"/>
              <a:t>Substantia – </a:t>
            </a:r>
            <a:r>
              <a:rPr lang="uk-UA" dirty="0"/>
              <a:t>сутність; бути в наявності) – об’єктивна реальність в аспекті внутрішньої єдності всіх форм її саморозвитку, всієї різноманітності всіх явищ природи та історії, включаючи людину та її свідомість.</a:t>
            </a:r>
          </a:p>
          <a:p>
            <a:pPr marL="0" indent="0">
              <a:buNone/>
            </a:pPr>
            <a:r>
              <a:rPr lang="uk-UA" dirty="0"/>
              <a:t>Вперше це поняття виникає в Сенеки.</a:t>
            </a:r>
          </a:p>
          <a:p>
            <a:pPr marL="0" indent="0">
              <a:buNone/>
            </a:pPr>
            <a:r>
              <a:rPr lang="uk-UA" dirty="0"/>
              <a:t>Філософський зміст категорії субстанція виражають два основні аспекти: 1) абсолютна самодостатність, незалежність ні від чого; 2) першопричина, першооснова всього сущого. Поняття субстанція співвідноситься з категорією буття, але ототожнювати їх не слід, бо субстанція виступає конкретизацією більш абстрактного поняття буття. Наприклад, Бог, як творець.</a:t>
            </a:r>
          </a:p>
          <a:p>
            <a:pPr marL="0" indent="0">
              <a:buNone/>
            </a:pPr>
            <a:endParaRPr lang="uk-UA" dirty="0"/>
          </a:p>
          <a:p>
            <a:pPr marL="0" indent="0">
              <a:buNone/>
            </a:pPr>
            <a:endParaRPr lang="uk-UA" dirty="0"/>
          </a:p>
        </p:txBody>
      </p:sp>
    </p:spTree>
    <p:extLst>
      <p:ext uri="{BB962C8B-B14F-4D97-AF65-F5344CB8AC3E}">
        <p14:creationId xmlns:p14="http://schemas.microsoft.com/office/powerpoint/2010/main" val="218523690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8892DC1A-4616-48B2-BCDC-1D909814C6D3}"/>
              </a:ext>
            </a:extLst>
          </p:cNvPr>
          <p:cNvSpPr>
            <a:spLocks noGrp="1"/>
          </p:cNvSpPr>
          <p:nvPr>
            <p:ph idx="1"/>
          </p:nvPr>
        </p:nvSpPr>
        <p:spPr>
          <a:xfrm>
            <a:off x="971550" y="1332035"/>
            <a:ext cx="7200900" cy="4283612"/>
          </a:xfrm>
        </p:spPr>
        <p:txBody>
          <a:bodyPr>
            <a:normAutofit fontScale="92500"/>
          </a:bodyPr>
          <a:lstStyle/>
          <a:p>
            <a:pPr marL="0" indent="0" algn="just">
              <a:spcBef>
                <a:spcPts val="0"/>
              </a:spcBef>
              <a:spcAft>
                <a:spcPts val="0"/>
              </a:spcAft>
              <a:buNone/>
            </a:pPr>
            <a:r>
              <a:rPr lang="uk-UA" b="1" dirty="0"/>
              <a:t>Матерія</a:t>
            </a:r>
            <a:r>
              <a:rPr lang="uk-UA" dirty="0"/>
              <a:t>   - ключове поняття матеріалізму. Матерія розглядається як незалежна першооснова всього існуючого. І в такому розумінні виступає як субстанція. </a:t>
            </a:r>
          </a:p>
          <a:p>
            <a:pPr marL="0" indent="0" algn="just">
              <a:spcBef>
                <a:spcPts val="0"/>
              </a:spcBef>
              <a:spcAft>
                <a:spcPts val="0"/>
              </a:spcAft>
              <a:buNone/>
            </a:pPr>
            <a:r>
              <a:rPr lang="uk-UA" dirty="0"/>
              <a:t>Для розуміння всього існуючого виділяють чотири причини існування речей:</a:t>
            </a:r>
          </a:p>
          <a:p>
            <a:pPr marL="0" indent="0" algn="just">
              <a:spcBef>
                <a:spcPts val="0"/>
              </a:spcBef>
              <a:spcAft>
                <a:spcPts val="0"/>
              </a:spcAft>
              <a:buNone/>
            </a:pPr>
            <a:r>
              <a:rPr lang="uk-UA" dirty="0"/>
              <a:t>-	матеріальна або матерія – те, з чого виникають речі.</a:t>
            </a:r>
          </a:p>
          <a:p>
            <a:pPr marL="0" indent="0" algn="just">
              <a:spcBef>
                <a:spcPts val="0"/>
              </a:spcBef>
              <a:spcAft>
                <a:spcPts val="0"/>
              </a:spcAft>
              <a:buNone/>
            </a:pPr>
            <a:r>
              <a:rPr lang="uk-UA" dirty="0"/>
              <a:t>-	формальна або форма – кожна річ є оформленою матерією. Форма є сутністю буття, перетворює пасивну матерію і робить річ саме цією річчю.</a:t>
            </a:r>
          </a:p>
          <a:p>
            <a:pPr marL="0" indent="0" algn="just">
              <a:spcBef>
                <a:spcPts val="0"/>
              </a:spcBef>
              <a:spcAft>
                <a:spcPts val="0"/>
              </a:spcAft>
              <a:buNone/>
            </a:pPr>
            <a:r>
              <a:rPr lang="uk-UA" dirty="0"/>
              <a:t>-	рушійна – джерело, звідки бере початок рух та причина</a:t>
            </a:r>
          </a:p>
          <a:p>
            <a:pPr marL="0" indent="0" algn="just">
              <a:spcBef>
                <a:spcPts val="0"/>
              </a:spcBef>
              <a:spcAft>
                <a:spcPts val="0"/>
              </a:spcAft>
              <a:buNone/>
            </a:pPr>
            <a:r>
              <a:rPr lang="uk-UA" dirty="0"/>
              <a:t>-	цільова, кінцева або мета – те, заради чого відбуваються всі природні явища та зміни.</a:t>
            </a:r>
          </a:p>
        </p:txBody>
      </p:sp>
    </p:spTree>
    <p:extLst>
      <p:ext uri="{BB962C8B-B14F-4D97-AF65-F5344CB8AC3E}">
        <p14:creationId xmlns:p14="http://schemas.microsoft.com/office/powerpoint/2010/main" val="333661362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49326316-1863-4177-B460-FC1743B62F64}"/>
              </a:ext>
            </a:extLst>
          </p:cNvPr>
          <p:cNvSpPr>
            <a:spLocks noGrp="1"/>
          </p:cNvSpPr>
          <p:nvPr>
            <p:ph idx="1"/>
          </p:nvPr>
        </p:nvSpPr>
        <p:spPr>
          <a:xfrm>
            <a:off x="971550" y="1363266"/>
            <a:ext cx="7200900" cy="3900488"/>
          </a:xfrm>
        </p:spPr>
        <p:txBody>
          <a:bodyPr>
            <a:normAutofit fontScale="77500" lnSpcReduction="20000"/>
          </a:bodyPr>
          <a:lstStyle/>
          <a:p>
            <a:r>
              <a:rPr lang="uk-UA" dirty="0"/>
              <a:t>Матерія – вічна, пасивна, лише можливе буття речі, нежива. </a:t>
            </a:r>
          </a:p>
          <a:p>
            <a:pPr algn="just"/>
            <a:r>
              <a:rPr lang="uk-UA" dirty="0"/>
              <a:t>Форма – активна, надає речам їх дійсне буття, є сутністю буття речі, реалізація можливості закладена в матерії, робить матерію дійсністю, тобто втіленням у конкретну річ. Форма – це не якістю, не кількість, а те, що становить сутність речі, без чого її немає, її ніхто не творить і не виробляє, вона незмінна. </a:t>
            </a:r>
          </a:p>
          <a:p>
            <a:pPr algn="just"/>
            <a:r>
              <a:rPr lang="uk-UA" dirty="0"/>
              <a:t>З цього випливає, що життя – є прагнення матерії до оформлення, до прояву закладеної в неї ідеї сили та руху. Життя Всесвіту є прагнення проявити закладену в нього форму. Вихідним моментом життєвого процесу є поштовх, який річ отримує із зовнішнього світу для активізації внутрішніх сил речі. Первинний імпульс, що привів у рух весь світ, виходив із творчого розуму (Аристотель називає його божеством). Подальший процес створюється природнім шляхом як закономірність причин і наслідків.</a:t>
            </a:r>
          </a:p>
        </p:txBody>
      </p:sp>
    </p:spTree>
    <p:extLst>
      <p:ext uri="{BB962C8B-B14F-4D97-AF65-F5344CB8AC3E}">
        <p14:creationId xmlns:p14="http://schemas.microsoft.com/office/powerpoint/2010/main" val="327117318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A5A53EC-D146-4B2C-AB96-5D3A3A966888}"/>
              </a:ext>
            </a:extLst>
          </p:cNvPr>
          <p:cNvSpPr>
            <a:spLocks noGrp="1"/>
          </p:cNvSpPr>
          <p:nvPr>
            <p:ph type="title"/>
          </p:nvPr>
        </p:nvSpPr>
        <p:spPr>
          <a:xfrm>
            <a:off x="971552" y="1342586"/>
            <a:ext cx="7200897" cy="675249"/>
          </a:xfrm>
        </p:spPr>
        <p:txBody>
          <a:bodyPr>
            <a:noAutofit/>
          </a:bodyPr>
          <a:lstStyle/>
          <a:p>
            <a:r>
              <a:rPr lang="uk-UA" sz="1800" b="1" dirty="0"/>
              <a:t>Невід’ємні загальні властивості або атрибути матерії:</a:t>
            </a:r>
            <a:br>
              <a:rPr lang="uk-UA" sz="1800" b="1" dirty="0"/>
            </a:br>
            <a:r>
              <a:rPr lang="uk-UA" sz="1800" b="1" dirty="0"/>
              <a:t>Рух, простір, час</a:t>
            </a:r>
          </a:p>
        </p:txBody>
      </p:sp>
      <p:sp>
        <p:nvSpPr>
          <p:cNvPr id="3" name="Объект 2">
            <a:extLst>
              <a:ext uri="{FF2B5EF4-FFF2-40B4-BE49-F238E27FC236}">
                <a16:creationId xmlns:a16="http://schemas.microsoft.com/office/drawing/2014/main" id="{C6DD0D79-566C-45D8-9BF9-2C9298A78E60}"/>
              </a:ext>
            </a:extLst>
          </p:cNvPr>
          <p:cNvSpPr>
            <a:spLocks noGrp="1"/>
          </p:cNvSpPr>
          <p:nvPr>
            <p:ph idx="1"/>
          </p:nvPr>
        </p:nvSpPr>
        <p:spPr>
          <a:xfrm>
            <a:off x="971551" y="1891225"/>
            <a:ext cx="7200897" cy="3624188"/>
          </a:xfrm>
        </p:spPr>
        <p:txBody>
          <a:bodyPr>
            <a:normAutofit fontScale="85000" lnSpcReduction="20000"/>
          </a:bodyPr>
          <a:lstStyle/>
          <a:p>
            <a:pPr algn="just"/>
            <a:r>
              <a:rPr lang="uk-UA" b="1" dirty="0"/>
              <a:t>Рух</a:t>
            </a:r>
            <a:r>
              <a:rPr lang="uk-UA" dirty="0"/>
              <a:t> є способом існування матерії. Матеріальний світ розвивається за допомогою рухові, тобто взаємодії речей і процесів. Взаємодія причина різноманітності речей об’єктивного світу, джерело їх змін. Тому її можна інтерпретувати як субстанцію. Рух – уможливлює існування простору, часу, матерії, взагалі світу і життя. Джерелом руху є нерухоме, на фоні якого і можливий рух, а рушійним началом Бог. Рух – це перехід чого – небуть із можливості в дійсність. </a:t>
            </a:r>
          </a:p>
          <a:p>
            <a:pPr marL="0" indent="0">
              <a:buNone/>
            </a:pPr>
            <a:r>
              <a:rPr lang="uk-UA" dirty="0"/>
              <a:t>Види руху: якісний або зміна: час має тривалість і здатний до змін, кількісний – збільшення, зменшення, переміщення – просторовий рух, тобто будь – який рух відбувається тільки у просторі, час – незворотний і неперервний, та рух виникнення і знищення: простір і час розширені до нескінченності. </a:t>
            </a:r>
          </a:p>
          <a:p>
            <a:pPr algn="just"/>
            <a:endParaRPr lang="uk-UA" dirty="0"/>
          </a:p>
          <a:p>
            <a:endParaRPr lang="uk-UA" dirty="0"/>
          </a:p>
        </p:txBody>
      </p:sp>
    </p:spTree>
    <p:extLst>
      <p:ext uri="{BB962C8B-B14F-4D97-AF65-F5344CB8AC3E}">
        <p14:creationId xmlns:p14="http://schemas.microsoft.com/office/powerpoint/2010/main" val="206309326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576</TotalTime>
  <Words>10585</Words>
  <Application>Microsoft Macintosh PowerPoint</Application>
  <PresentationFormat>On-screen Show (4:3)</PresentationFormat>
  <Paragraphs>694</Paragraphs>
  <Slides>144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144</vt:i4>
      </vt:variant>
    </vt:vector>
  </HeadingPairs>
  <TitlesOfParts>
    <vt:vector size="148" baseType="lpstr">
      <vt:lpstr>Arial</vt:lpstr>
      <vt:lpstr>Garamond</vt:lpstr>
      <vt:lpstr>Times New Roman</vt:lpstr>
      <vt:lpstr>Organic</vt:lpstr>
      <vt:lpstr>Філософія, коло її проблем  та роль у суспільстві</vt:lpstr>
      <vt:lpstr>Світогляд може бути буденно-практичним і теоретичним, повсякденним і науковим, індивідуальним і суспільним, прогресивним і радикальним.  Елементи структури світогляду:</vt:lpstr>
      <vt:lpstr>Історичні типи світогляду</vt:lpstr>
      <vt:lpstr>Слово «філософія» в перекладі з грецької  «любов до мудрості». Піфагор (VІ ст. до н.е.) був першим хто назвав  себе філософом.  Філософія – це вчення про людину, її місце у світі, загальні закономірності природи, суспільства і людського мислення. Предметом філософії є відношення  «Людина-Світ». </vt:lpstr>
      <vt:lpstr>Філософське осмислення дійсності передбачає наявність двох протилежностей</vt:lpstr>
      <vt:lpstr>Монізм – все існуюче має єдине джерело</vt:lpstr>
      <vt:lpstr>Пізнаваність світу</vt:lpstr>
      <vt:lpstr>Пізнаваність світу</vt:lpstr>
      <vt:lpstr>Функції філософії</vt:lpstr>
      <vt:lpstr>Функції філософії</vt:lpstr>
      <vt:lpstr>Структура філософського знання:</vt:lpstr>
      <vt:lpstr>Методи філософії:</vt:lpstr>
      <vt:lpstr>Дякую за увагу!</vt:lpstr>
      <vt:lpstr>Антична філософія. Основні риси:</vt:lpstr>
      <vt:lpstr>Основні етапи античної філософії:</vt:lpstr>
      <vt:lpstr>1 період рання класика або натурфілософія</vt:lpstr>
      <vt:lpstr>Школа піфагорійців</vt:lpstr>
      <vt:lpstr>Елейська школа. VI ст. до н.е.</vt:lpstr>
      <vt:lpstr>Школа атомізму Визнають буття – Атоми, небуття - пустоту</vt:lpstr>
      <vt:lpstr>2 період висока класика</vt:lpstr>
      <vt:lpstr>Платон (був учнем Сократа)</vt:lpstr>
      <vt:lpstr>Аристотель (учень Платона)</vt:lpstr>
      <vt:lpstr>3 період пізня класика</vt:lpstr>
      <vt:lpstr>3 період пізня класика</vt:lpstr>
      <vt:lpstr>Дякую за увагу!</vt:lpstr>
      <vt:lpstr>Філософія Середньовіччя</vt:lpstr>
      <vt:lpstr>Апологетика (два напрями ставлення до філософії античності)</vt:lpstr>
      <vt:lpstr>Патристика: діяльність отців церкви</vt:lpstr>
      <vt:lpstr>Схоластика </vt:lpstr>
      <vt:lpstr>PowerPoint Presentation</vt:lpstr>
      <vt:lpstr>Період кризи середньовічної філософії</vt:lpstr>
      <vt:lpstr>Відродження</vt:lpstr>
      <vt:lpstr>Гуманістичні ідеї призвели до Реформації</vt:lpstr>
      <vt:lpstr>Натурфілософські концепції:</vt:lpstr>
      <vt:lpstr>PowerPoint Presentation</vt:lpstr>
      <vt:lpstr>Нові тенденції в Природознавстві:</vt:lpstr>
      <vt:lpstr>Епоха Відродження засвідчує виникнення нового світогляду, основними рисами якого є натуралізм і раціоналізм, а також має етапний історичний характер, бо створила умови для переходу від середньовічної спадщини до філософії Нового часу.</vt:lpstr>
      <vt:lpstr>Філософія Нового часу</vt:lpstr>
      <vt:lpstr>Емпіризм: єдине джерело пізнання чуттєвий досвід (процес пізнання починається з відчуттів)</vt:lpstr>
      <vt:lpstr>Френсіс Бекон</vt:lpstr>
      <vt:lpstr>Томас Гоббс</vt:lpstr>
      <vt:lpstr>Джон Локк</vt:lpstr>
      <vt:lpstr>Емпірико-сенсуалістична гносеологія Джордж Берклі</vt:lpstr>
      <vt:lpstr>Давид (Девід) Юм</vt:lpstr>
      <vt:lpstr>Раціоналізм: єдине джерело пізнання розум (чуттєвий досвід не може забезпечити достовірність і загальне знання)</vt:lpstr>
      <vt:lpstr>Рене Декарт</vt:lpstr>
      <vt:lpstr>Бенедикт Спіноза</vt:lpstr>
      <vt:lpstr>Готфрід Вільгельм Лейбніц (Ляйбніц)</vt:lpstr>
      <vt:lpstr>Дякую за увагу! </vt:lpstr>
      <vt:lpstr>Німецька класична філософія (на межі 18-19 століть)</vt:lpstr>
      <vt:lpstr>PowerPoint Presentation</vt:lpstr>
      <vt:lpstr>Загальні риси:</vt:lpstr>
      <vt:lpstr>Іммануїл Кант</vt:lpstr>
      <vt:lpstr>Пізнання:</vt:lpstr>
      <vt:lpstr>PowerPoint Presentation</vt:lpstr>
      <vt:lpstr>Йоган Готліб Фіхте</vt:lpstr>
      <vt:lpstr>Фрідріх Вільгельм Шеллінг</vt:lpstr>
      <vt:lpstr>Георг Вільгельм Фрідріх Гегель</vt:lpstr>
      <vt:lpstr>Основні надбання</vt:lpstr>
      <vt:lpstr>Людвіг Андреас Фейєрбах (Фойєрбах)</vt:lpstr>
      <vt:lpstr>Марксизм (К. Маркс, Ф. Енгельс)</vt:lpstr>
      <vt:lpstr>Моделі марксистської філософії сьогодні:</vt:lpstr>
      <vt:lpstr>Дякую за увагу!</vt:lpstr>
      <vt:lpstr>Сучасна філософія</vt:lpstr>
      <vt:lpstr>Позитивізм</vt:lpstr>
      <vt:lpstr>PowerPoint Presentation</vt:lpstr>
      <vt:lpstr>PowerPoint Presentation</vt:lpstr>
      <vt:lpstr>PowerPoint Presentation</vt:lpstr>
      <vt:lpstr>Антропологічні школи</vt:lpstr>
      <vt:lpstr>PowerPoint Presentation</vt:lpstr>
      <vt:lpstr>PowerPoint Presentation</vt:lpstr>
      <vt:lpstr>К. Юнг. Структура психіки людини: - «Я» - Свідомість - «Воно» – індивідуальне несвідоме - Архетипи – колективне несвідоме</vt:lpstr>
      <vt:lpstr>PowerPoint Presentation</vt:lpstr>
      <vt:lpstr>PowerPoint Presentation</vt:lpstr>
      <vt:lpstr>Неотомізм:</vt:lpstr>
      <vt:lpstr>PowerPoint Presentation</vt:lpstr>
      <vt:lpstr>Дякую за увагу!</vt:lpstr>
      <vt:lpstr>Українська філософська думка (ХІ - ХХІ ст.)</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Дякую за увагу!</vt:lpstr>
      <vt:lpstr>Онтологія як філософське вчення про буття</vt:lpstr>
      <vt:lpstr>Онтологія –  (від грец. ontos  - суще, logos – вчення ) вчення про буття та його принципи.</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Невід’ємні загальні властивості або атрибути матерії: Рух, простір, час</vt:lpstr>
      <vt:lpstr>PowerPoint Presentation</vt:lpstr>
      <vt:lpstr>Дякую за увагу!</vt:lpstr>
      <vt:lpstr>Свідомість як філософська категорія</vt:lpstr>
      <vt:lpstr>Історія філософії демонструє два основних способи дослідження свідомості:</vt:lpstr>
      <vt:lpstr>Основними характеристиками свідомості є:</vt:lpstr>
      <vt:lpstr>Свідомість – це вища інтегрована форма психіки,  яка складається під впливом суспільно-історичних умов у трудовій діяльності людини та її спілкування за допомогою мови з іншими людьми.</vt:lpstr>
      <vt:lpstr>Структура свідомості</vt:lpstr>
      <vt:lpstr>Самосвідомість – це усвідомлення самого себе відносно інших та світу. </vt:lpstr>
      <vt:lpstr>Свідомість безумовно пов’язана з мовою. Мова – це система знаків, використовуючи яку люди пізнають, спілкуються, а також зберігають і передають інформацію. </vt:lpstr>
      <vt:lpstr>Суспільна та індивідуальна свідомість</vt:lpstr>
      <vt:lpstr>Несвідоме</vt:lpstr>
      <vt:lpstr>З.Фрейд</vt:lpstr>
      <vt:lpstr>К.Юнг</vt:lpstr>
      <vt:lpstr>PowerPoint Presentation</vt:lpstr>
      <vt:lpstr>Дякую за увагу!</vt:lpstr>
      <vt:lpstr>Людина як предмет філософського аналізу</vt:lpstr>
      <vt:lpstr>PowerPoint Presentation</vt:lpstr>
      <vt:lpstr>PowerPoint Presentation</vt:lpstr>
      <vt:lpstr>PowerPoint Presentation</vt:lpstr>
      <vt:lpstr>PowerPoint Presentation</vt:lpstr>
      <vt:lpstr>Необхідно враховувати, що: </vt:lpstr>
      <vt:lpstr>PowerPoint Presentation</vt:lpstr>
      <vt:lpstr>PowerPoint Presentation</vt:lpstr>
      <vt:lpstr>Соціальна визначеність особистості знаходить своє виявлення в категоріях соціальних ролей і соціального статусу. </vt:lpstr>
      <vt:lpstr>Роль особистості в історії:</vt:lpstr>
      <vt:lpstr>Дякую за увагу!</vt:lpstr>
      <vt:lpstr>1. Епістемологія: основні проблеми теорії пізнання</vt:lpstr>
      <vt:lpstr>Термін "епістемологія" походить від давньогрецького слова episteme (знання). Ця частина філософії вивчає загальні риси процесу пізнання і його результат - знання. </vt:lpstr>
      <vt:lpstr>PowerPoint Presentation</vt:lpstr>
      <vt:lpstr>Будь-яке знання є поєднанням двох протилежних сторін – чуттєвого і раціонального, які не можливі одне без одного.</vt:lpstr>
      <vt:lpstr>PowerPoint Presentation</vt:lpstr>
      <vt:lpstr>Основою форм мислення є поняття, судження та умовивід.</vt:lpstr>
      <vt:lpstr>PowerPoint Presentation</vt:lpstr>
      <vt:lpstr>Істина – адекватна інформація про об’єкт (ним може бути і сам суб’єкт), отримана завдяки його чуттєвому чи інтелектуальному осягненню або завдяки свідченню (повідомленню) про нього. </vt:lpstr>
      <vt:lpstr>PowerPoint Presentation</vt:lpstr>
      <vt:lpstr>PowerPoint Presentation</vt:lpstr>
      <vt:lpstr>PowerPoint Presentation</vt:lpstr>
      <vt:lpstr>Структура наукового пізнання:</vt:lpstr>
      <vt:lpstr>Рівні наукового пізнання: Наукове пізнання – це процес (система знань), який розвивається і охоплює два рівні – емпіричний та теоретичний. Емпіричний і теоретичний рівні пізнання відрізняються за предметом, засобом і методом дослідження. </vt:lpstr>
      <vt:lpstr>Внутрішня структура емпіричного та теоретичного рівнів. </vt:lpstr>
      <vt:lpstr>Структурними компонентами теоретичного пізнання є проблема, гіпотеза, теорія, які є вузловими ланками побудови й розвитку знання.</vt:lpstr>
      <vt:lpstr>Методи наукового пізнання</vt:lpstr>
      <vt:lpstr>PowerPoint Presentation</vt:lpstr>
      <vt:lpstr>PowerPoint Presentation</vt:lpstr>
      <vt:lpstr>Дякую за увагу!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Філософія, коло її проблем та роль у суспільстві</dc:title>
  <dc:creator>Пользователь</dc:creator>
  <cp:lastModifiedBy>Ігор Ольховатий</cp:lastModifiedBy>
  <cp:revision>23</cp:revision>
  <dcterms:created xsi:type="dcterms:W3CDTF">2020-09-02T15:04:31Z</dcterms:created>
  <dcterms:modified xsi:type="dcterms:W3CDTF">2023-12-21T01:25:18Z</dcterms:modified>
</cp:coreProperties>
</file>