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4" r:id="rId2"/>
    <p:sldId id="345" r:id="rId3"/>
    <p:sldId id="346" r:id="rId4"/>
    <p:sldId id="259" r:id="rId5"/>
    <p:sldId id="261" r:id="rId6"/>
    <p:sldId id="347" r:id="rId7"/>
    <p:sldId id="262" r:id="rId8"/>
    <p:sldId id="271" r:id="rId9"/>
    <p:sldId id="272" r:id="rId10"/>
    <p:sldId id="273" r:id="rId11"/>
    <p:sldId id="264" r:id="rId12"/>
    <p:sldId id="265" r:id="rId13"/>
    <p:sldId id="266" r:id="rId14"/>
    <p:sldId id="361" r:id="rId15"/>
    <p:sldId id="267" r:id="rId16"/>
    <p:sldId id="362" r:id="rId17"/>
    <p:sldId id="268" r:id="rId18"/>
    <p:sldId id="363" r:id="rId19"/>
    <p:sldId id="274" r:id="rId20"/>
    <p:sldId id="275" r:id="rId21"/>
    <p:sldId id="276" r:id="rId22"/>
    <p:sldId id="277" r:id="rId23"/>
    <p:sldId id="364" r:id="rId24"/>
    <p:sldId id="278" r:id="rId25"/>
    <p:sldId id="365" r:id="rId26"/>
    <p:sldId id="279" r:id="rId27"/>
    <p:sldId id="366" r:id="rId28"/>
    <p:sldId id="280" r:id="rId29"/>
    <p:sldId id="281" r:id="rId30"/>
    <p:sldId id="282" r:id="rId31"/>
    <p:sldId id="367" r:id="rId32"/>
    <p:sldId id="283" r:id="rId33"/>
    <p:sldId id="284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09" r:id="rId46"/>
    <p:sldId id="351" r:id="rId47"/>
    <p:sldId id="352" r:id="rId48"/>
    <p:sldId id="353" r:id="rId49"/>
    <p:sldId id="354" r:id="rId50"/>
    <p:sldId id="355" r:id="rId51"/>
    <p:sldId id="356" r:id="rId52"/>
    <p:sldId id="379" r:id="rId53"/>
    <p:sldId id="380" r:id="rId54"/>
    <p:sldId id="357" r:id="rId55"/>
    <p:sldId id="358" r:id="rId56"/>
    <p:sldId id="359" r:id="rId57"/>
    <p:sldId id="360" r:id="rId58"/>
    <p:sldId id="323" r:id="rId59"/>
    <p:sldId id="324" r:id="rId60"/>
    <p:sldId id="325" r:id="rId61"/>
    <p:sldId id="381" r:id="rId62"/>
    <p:sldId id="382" r:id="rId63"/>
    <p:sldId id="383" r:id="rId64"/>
    <p:sldId id="384" r:id="rId65"/>
    <p:sldId id="385" r:id="rId66"/>
    <p:sldId id="386" r:id="rId67"/>
    <p:sldId id="387" r:id="rId68"/>
    <p:sldId id="388" r:id="rId69"/>
    <p:sldId id="389" r:id="rId70"/>
    <p:sldId id="390" r:id="rId71"/>
    <p:sldId id="391" r:id="rId72"/>
    <p:sldId id="392" r:id="rId73"/>
    <p:sldId id="393" r:id="rId74"/>
    <p:sldId id="394" r:id="rId75"/>
    <p:sldId id="395" r:id="rId76"/>
    <p:sldId id="396" r:id="rId77"/>
    <p:sldId id="397" r:id="rId78"/>
    <p:sldId id="398" r:id="rId79"/>
    <p:sldId id="399" r:id="rId80"/>
    <p:sldId id="400" r:id="rId81"/>
    <p:sldId id="401" r:id="rId82"/>
    <p:sldId id="402" r:id="rId83"/>
    <p:sldId id="403" r:id="rId84"/>
    <p:sldId id="404" r:id="rId85"/>
    <p:sldId id="405" r:id="rId86"/>
    <p:sldId id="406" r:id="rId87"/>
    <p:sldId id="407" r:id="rId88"/>
    <p:sldId id="408" r:id="rId89"/>
    <p:sldId id="409" r:id="rId90"/>
    <p:sldId id="410" r:id="rId91"/>
    <p:sldId id="411" r:id="rId92"/>
    <p:sldId id="412" r:id="rId93"/>
    <p:sldId id="413" r:id="rId94"/>
    <p:sldId id="414" r:id="rId95"/>
    <p:sldId id="415" r:id="rId96"/>
    <p:sldId id="416" r:id="rId97"/>
    <p:sldId id="417" r:id="rId98"/>
    <p:sldId id="418" r:id="rId99"/>
    <p:sldId id="419" r:id="rId100"/>
    <p:sldId id="420" r:id="rId101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8" autoAdjust="0"/>
    <p:restoredTop sz="94660" autoAdjust="0"/>
  </p:normalViewPr>
  <p:slideViewPr>
    <p:cSldViewPr>
      <p:cViewPr varScale="1">
        <p:scale>
          <a:sx n="88" d="100"/>
          <a:sy n="88" d="100"/>
        </p:scale>
        <p:origin x="177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9E01D325-F840-468E-ACCC-6C204EAAFF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518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37111-20B5-4F15-8DCA-B299A0FA5A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11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441C7-31E3-4162-82B6-1E1DF544FD7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30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88FE4-0D6C-4B86-A09D-EBB3E50C8D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68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476877CD-6E0C-418F-8F22-897D9535B1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376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D865A-C99B-4C93-8F3F-9554A0C367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95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7F737-6D1A-43FE-8F6D-BB70E0D99C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63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C6A75-96BF-4E3A-B84B-2A92586AEA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9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7E697-43FB-46B0-A6F9-EECF135E10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92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A165-4985-41BA-8CE8-67AF2C1877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92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Прямоугольный треугольник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Полилиния 15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16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E50BF-CF04-4AA8-B712-2337A0E5B2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40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fld id="{0A96D385-8E8A-47DC-AE97-E2565DBCC9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3" r:id="rId2"/>
    <p:sldLayoutId id="2147483922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23" r:id="rId9"/>
    <p:sldLayoutId id="2147483919" r:id="rId10"/>
    <p:sldLayoutId id="21474839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3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7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uk-UA" sz="3600" i="1" dirty="0"/>
          </a:p>
          <a:p>
            <a:pPr algn="ctr" eaLnBrk="1" hangingPunct="1"/>
            <a:r>
              <a:rPr lang="uk-UA" sz="3200" i="1" dirty="0"/>
              <a:t>Поняття а</a:t>
            </a:r>
            <a:r>
              <a:rPr lang="ru-RU" sz="3200" i="1" dirty="0" err="1">
                <a:cs typeface="Times New Roman" panose="02020603050405020304" pitchFamily="18" charset="0"/>
              </a:rPr>
              <a:t>лгоритм</a:t>
            </a:r>
            <a:r>
              <a:rPr lang="uk-UA" sz="3200" i="1" dirty="0"/>
              <a:t>у</a:t>
            </a:r>
            <a:endParaRPr lang="ru-RU" sz="3200" i="1" dirty="0">
              <a:cs typeface="Times New Roman" panose="02020603050405020304" pitchFamily="18" charset="0"/>
            </a:endParaRPr>
          </a:p>
          <a:p>
            <a:pPr algn="ctr" eaLnBrk="1" hangingPunct="1"/>
            <a:endParaRPr lang="ru-RU" sz="3600" i="1" dirty="0">
              <a:cs typeface="Times New Roman" panose="02020603050405020304" pitchFamily="18" charset="0"/>
            </a:endParaRPr>
          </a:p>
          <a:p>
            <a:r>
              <a:rPr lang="ru-RU" sz="2800" dirty="0">
                <a:cs typeface="Times New Roman" panose="02020603050405020304" pitchFamily="18" charset="0"/>
              </a:rPr>
              <a:t>Алгоритм </a:t>
            </a:r>
            <a:r>
              <a:rPr lang="uk-UA" sz="2800" dirty="0"/>
              <a:t>Е</a:t>
            </a:r>
            <a:r>
              <a:rPr lang="ru-RU" sz="2800" dirty="0" err="1">
                <a:cs typeface="Times New Roman" panose="02020603050405020304" pitchFamily="18" charset="0"/>
              </a:rPr>
              <a:t>вкл</a:t>
            </a:r>
            <a:r>
              <a:rPr lang="uk-UA" sz="2800" dirty="0"/>
              <a:t>і</a:t>
            </a:r>
            <a:r>
              <a:rPr lang="ru-RU" sz="2800" dirty="0">
                <a:cs typeface="Times New Roman" panose="02020603050405020304" pitchFamily="18" charset="0"/>
              </a:rPr>
              <a:t>да (</a:t>
            </a:r>
            <a:r>
              <a:rPr lang="uk-UA" sz="2800" dirty="0"/>
              <a:t>визначення</a:t>
            </a:r>
            <a:r>
              <a:rPr lang="ru-RU" sz="2800" dirty="0">
                <a:cs typeface="Times New Roman" panose="02020603050405020304" pitchFamily="18" charset="0"/>
              </a:rPr>
              <a:t> Н</a:t>
            </a:r>
            <a:r>
              <a:rPr lang="uk-UA" sz="2800" dirty="0"/>
              <a:t>С</a:t>
            </a:r>
            <a:r>
              <a:rPr lang="ru-RU" sz="2800" dirty="0">
                <a:cs typeface="Times New Roman" panose="02020603050405020304" pitchFamily="18" charset="0"/>
              </a:rPr>
              <a:t>Д).</a:t>
            </a:r>
          </a:p>
          <a:p>
            <a:r>
              <a:rPr lang="ru-RU" sz="2800" i="1" dirty="0" err="1">
                <a:cs typeface="Times New Roman" panose="02020603050405020304" pitchFamily="18" charset="0"/>
              </a:rPr>
              <a:t>Вх</a:t>
            </a:r>
            <a:r>
              <a:rPr lang="uk-UA" sz="2800" i="1" dirty="0"/>
              <a:t>і</a:t>
            </a:r>
            <a:r>
              <a:rPr lang="ru-RU" sz="2800" i="1" dirty="0">
                <a:cs typeface="Times New Roman" panose="02020603050405020304" pitchFamily="18" charset="0"/>
              </a:rPr>
              <a:t>д</a:t>
            </a:r>
            <a:r>
              <a:rPr lang="ru-RU" sz="2800" dirty="0">
                <a:cs typeface="Times New Roman" panose="02020603050405020304" pitchFamily="18" charset="0"/>
              </a:rPr>
              <a:t>. р і </a:t>
            </a:r>
            <a:r>
              <a:rPr lang="en-US" sz="2800" dirty="0">
                <a:cs typeface="Times New Roman" panose="02020603050405020304" pitchFamily="18" charset="0"/>
              </a:rPr>
              <a:t>q</a:t>
            </a:r>
            <a:r>
              <a:rPr lang="ru-RU" sz="2800" dirty="0">
                <a:cs typeface="Times New Roman" panose="02020603050405020304" pitchFamily="18" charset="0"/>
              </a:rPr>
              <a:t>, </a:t>
            </a:r>
            <a:r>
              <a:rPr lang="uk-UA" sz="2800" dirty="0"/>
              <a:t>додатні</a:t>
            </a:r>
            <a:r>
              <a:rPr lang="ru-RU" sz="2800" dirty="0">
                <a:cs typeface="Times New Roman" panose="02020603050405020304" pitchFamily="18" charset="0"/>
              </a:rPr>
              <a:t> ц</a:t>
            </a:r>
            <a:r>
              <a:rPr lang="uk-UA" sz="2800" dirty="0"/>
              <a:t>і</a:t>
            </a:r>
            <a:r>
              <a:rPr lang="ru-RU" sz="2800" dirty="0">
                <a:cs typeface="Times New Roman" panose="02020603050405020304" pitchFamily="18" charset="0"/>
              </a:rPr>
              <a:t>л</a:t>
            </a:r>
            <a:r>
              <a:rPr lang="uk-UA" sz="2800" dirty="0"/>
              <a:t>і</a:t>
            </a:r>
            <a:r>
              <a:rPr lang="ru-RU" sz="2800" dirty="0">
                <a:cs typeface="Times New Roman" panose="02020603050405020304" pitchFamily="18" charset="0"/>
              </a:rPr>
              <a:t> числа.</a:t>
            </a:r>
          </a:p>
          <a:p>
            <a:r>
              <a:rPr lang="ru-RU" sz="2800" i="1" dirty="0">
                <a:cs typeface="Times New Roman" panose="02020603050405020304" pitchFamily="18" charset="0"/>
              </a:rPr>
              <a:t>В</a:t>
            </a:r>
            <a:r>
              <a:rPr lang="uk-UA" sz="2800" i="1" dirty="0"/>
              <a:t>и</a:t>
            </a:r>
            <a:r>
              <a:rPr lang="ru-RU" sz="2800" i="1" dirty="0">
                <a:cs typeface="Times New Roman" panose="02020603050405020304" pitchFamily="18" charset="0"/>
              </a:rPr>
              <a:t>х</a:t>
            </a:r>
            <a:r>
              <a:rPr lang="uk-UA" sz="2800" i="1" dirty="0"/>
              <a:t>і</a:t>
            </a:r>
            <a:r>
              <a:rPr lang="ru-RU" sz="2800" i="1" dirty="0">
                <a:cs typeface="Times New Roman" panose="02020603050405020304" pitchFamily="18" charset="0"/>
              </a:rPr>
              <a:t>д.</a:t>
            </a:r>
            <a:r>
              <a:rPr lang="ru-RU" sz="2800" dirty="0"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g</a:t>
            </a:r>
            <a:r>
              <a:rPr lang="ru-RU" sz="2800" dirty="0">
                <a:cs typeface="Times New Roman" panose="02020603050405020304" pitchFamily="18" charset="0"/>
              </a:rPr>
              <a:t>, Н</a:t>
            </a:r>
            <a:r>
              <a:rPr lang="uk-UA" sz="2800" dirty="0"/>
              <a:t>С</a:t>
            </a:r>
            <a:r>
              <a:rPr lang="ru-RU" sz="2800" dirty="0">
                <a:cs typeface="Times New Roman" panose="02020603050405020304" pitchFamily="18" charset="0"/>
              </a:rPr>
              <a:t>Д чисел </a:t>
            </a:r>
            <a:r>
              <a:rPr lang="en-US" sz="2800" dirty="0">
                <a:cs typeface="Times New Roman" panose="02020603050405020304" pitchFamily="18" charset="0"/>
              </a:rPr>
              <a:t>p</a:t>
            </a:r>
            <a:r>
              <a:rPr lang="ru-RU" sz="2800" dirty="0">
                <a:cs typeface="Times New Roman" panose="02020603050405020304" pitchFamily="18" charset="0"/>
              </a:rPr>
              <a:t> </a:t>
            </a:r>
            <a:r>
              <a:rPr lang="uk-UA" sz="2800" dirty="0"/>
              <a:t>і</a:t>
            </a:r>
            <a:r>
              <a:rPr lang="ru-RU" sz="2800" dirty="0"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q</a:t>
            </a:r>
            <a:r>
              <a:rPr lang="ru-RU" sz="2800" dirty="0">
                <a:cs typeface="Times New Roman" panose="02020603050405020304" pitchFamily="18" charset="0"/>
              </a:rPr>
              <a:t>.</a:t>
            </a:r>
          </a:p>
          <a:p>
            <a:r>
              <a:rPr lang="ru-RU" sz="2800" i="1" dirty="0">
                <a:cs typeface="Times New Roman" panose="02020603050405020304" pitchFamily="18" charset="0"/>
              </a:rPr>
              <a:t>Метод.</a:t>
            </a:r>
            <a:r>
              <a:rPr lang="ru-RU" sz="2800" dirty="0">
                <a:cs typeface="Times New Roman" panose="02020603050405020304" pitchFamily="18" charset="0"/>
              </a:rPr>
              <a:t> 1. </a:t>
            </a:r>
            <a:r>
              <a:rPr lang="uk-UA" sz="2800" dirty="0" err="1"/>
              <a:t>Зн</a:t>
            </a:r>
            <a:r>
              <a:rPr lang="ru-RU" sz="2800" dirty="0" err="1">
                <a:cs typeface="Times New Roman" panose="02020603050405020304" pitchFamily="18" charset="0"/>
              </a:rPr>
              <a:t>айти</a:t>
            </a:r>
            <a:r>
              <a:rPr lang="ru-RU" sz="2800" dirty="0"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r</a:t>
            </a:r>
            <a:r>
              <a:rPr lang="ru-RU" sz="2800" dirty="0">
                <a:cs typeface="Times New Roman" panose="02020603050405020304" pitchFamily="18" charset="0"/>
              </a:rPr>
              <a:t>, оста</a:t>
            </a:r>
            <a:r>
              <a:rPr lang="uk-UA" sz="2800" dirty="0" err="1"/>
              <a:t>чу</a:t>
            </a:r>
            <a:r>
              <a:rPr lang="ru-RU" sz="2800" dirty="0">
                <a:cs typeface="Times New Roman" panose="02020603050405020304" pitchFamily="18" charset="0"/>
              </a:rPr>
              <a:t> </a:t>
            </a:r>
            <a:r>
              <a:rPr lang="uk-UA" sz="2800" dirty="0"/>
              <a:t>від</a:t>
            </a:r>
            <a:r>
              <a:rPr lang="ru-RU" sz="2800" dirty="0">
                <a:cs typeface="Times New Roman" panose="02020603050405020304" pitchFamily="18" charset="0"/>
              </a:rPr>
              <a:t> д</a:t>
            </a:r>
            <a:r>
              <a:rPr lang="uk-UA" sz="2800" dirty="0"/>
              <a:t>і</a:t>
            </a:r>
            <a:r>
              <a:rPr lang="ru-RU" sz="2800" dirty="0">
                <a:cs typeface="Times New Roman" panose="02020603050405020304" pitchFamily="18" charset="0"/>
              </a:rPr>
              <a:t>лен</a:t>
            </a:r>
            <a:r>
              <a:rPr lang="uk-UA" sz="2800" dirty="0"/>
              <a:t>н</a:t>
            </a:r>
            <a:r>
              <a:rPr lang="ru-RU" sz="2800" dirty="0">
                <a:cs typeface="Times New Roman" panose="02020603050405020304" pitchFamily="18" charset="0"/>
              </a:rPr>
              <a:t>я </a:t>
            </a:r>
            <a:r>
              <a:rPr lang="en-US" sz="2800" dirty="0">
                <a:cs typeface="Times New Roman" panose="02020603050405020304" pitchFamily="18" charset="0"/>
              </a:rPr>
              <a:t>p</a:t>
            </a:r>
            <a:r>
              <a:rPr lang="ru-RU" sz="2800" dirty="0">
                <a:cs typeface="Times New Roman" panose="02020603050405020304" pitchFamily="18" charset="0"/>
              </a:rPr>
              <a:t> на </a:t>
            </a:r>
            <a:r>
              <a:rPr lang="en-US" sz="2800" dirty="0">
                <a:cs typeface="Times New Roman" panose="02020603050405020304" pitchFamily="18" charset="0"/>
              </a:rPr>
              <a:t>q</a:t>
            </a:r>
            <a:r>
              <a:rPr lang="ru-RU" sz="2800" dirty="0">
                <a:cs typeface="Times New Roman" panose="02020603050405020304" pitchFamily="18" charset="0"/>
              </a:rPr>
              <a:t>. </a:t>
            </a:r>
          </a:p>
          <a:p>
            <a:r>
              <a:rPr lang="ru-RU" sz="2800" dirty="0">
                <a:cs typeface="Times New Roman" panose="02020603050405020304" pitchFamily="18" charset="0"/>
              </a:rPr>
              <a:t>2. </a:t>
            </a:r>
            <a:r>
              <a:rPr lang="uk-UA" sz="2800" dirty="0"/>
              <a:t>Якщо</a:t>
            </a:r>
            <a:r>
              <a:rPr lang="ru-RU" sz="2800" i="1" dirty="0"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r</a:t>
            </a:r>
            <a:r>
              <a:rPr lang="ru-RU" sz="2800" i="1" dirty="0">
                <a:cs typeface="Times New Roman" panose="02020603050405020304" pitchFamily="18" charset="0"/>
              </a:rPr>
              <a:t> = </a:t>
            </a:r>
            <a:r>
              <a:rPr lang="ru-RU" sz="2800" dirty="0">
                <a:cs typeface="Times New Roman" panose="02020603050405020304" pitchFamily="18" charset="0"/>
              </a:rPr>
              <a:t>0, по</a:t>
            </a:r>
            <a:r>
              <a:rPr lang="uk-UA" sz="2800" dirty="0"/>
              <a:t>класти</a:t>
            </a:r>
            <a:r>
              <a:rPr lang="ru-RU" sz="2800" dirty="0"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g</a:t>
            </a:r>
            <a:r>
              <a:rPr lang="ru-RU" sz="2800" i="1" dirty="0">
                <a:cs typeface="Times New Roman" panose="02020603050405020304" pitchFamily="18" charset="0"/>
              </a:rPr>
              <a:t> = </a:t>
            </a:r>
            <a:r>
              <a:rPr lang="en-US" sz="2800" dirty="0">
                <a:cs typeface="Times New Roman" panose="02020603050405020304" pitchFamily="18" charset="0"/>
              </a:rPr>
              <a:t>q</a:t>
            </a:r>
            <a:r>
              <a:rPr lang="ru-RU" sz="2800" dirty="0">
                <a:cs typeface="Times New Roman" panose="02020603050405020304" pitchFamily="18" charset="0"/>
              </a:rPr>
              <a:t> </a:t>
            </a:r>
            <a:r>
              <a:rPr lang="uk-UA" sz="2800" dirty="0"/>
              <a:t>і</a:t>
            </a:r>
            <a:r>
              <a:rPr lang="ru-RU" sz="2800" dirty="0">
                <a:cs typeface="Times New Roman" panose="02020603050405020304" pitchFamily="18" charset="0"/>
              </a:rPr>
              <a:t> </a:t>
            </a:r>
            <a:r>
              <a:rPr lang="uk-UA" sz="2800" dirty="0"/>
              <a:t>зупинитись</a:t>
            </a:r>
            <a:r>
              <a:rPr lang="ru-RU" sz="2800" dirty="0">
                <a:cs typeface="Times New Roman" panose="02020603050405020304" pitchFamily="18" charset="0"/>
              </a:rPr>
              <a:t>. </a:t>
            </a:r>
          </a:p>
          <a:p>
            <a:r>
              <a:rPr lang="uk-UA" sz="2800" dirty="0"/>
              <a:t>І</a:t>
            </a:r>
            <a:r>
              <a:rPr lang="ru-RU" sz="2800" dirty="0">
                <a:cs typeface="Times New Roman" panose="02020603050405020304" pitchFamily="18" charset="0"/>
              </a:rPr>
              <a:t>на</a:t>
            </a:r>
            <a:r>
              <a:rPr lang="uk-UA" sz="2800" dirty="0" err="1"/>
              <a:t>кш</a:t>
            </a:r>
            <a:r>
              <a:rPr lang="ru-RU" sz="2800" dirty="0">
                <a:cs typeface="Times New Roman" panose="02020603050405020304" pitchFamily="18" charset="0"/>
              </a:rPr>
              <a:t>е, по</a:t>
            </a:r>
            <a:r>
              <a:rPr lang="uk-UA" sz="2800" dirty="0"/>
              <a:t>класти</a:t>
            </a:r>
            <a:r>
              <a:rPr lang="ru-RU" sz="2800" dirty="0">
                <a:cs typeface="Times New Roman" panose="02020603050405020304" pitchFamily="18" charset="0"/>
              </a:rPr>
              <a:t> </a:t>
            </a:r>
            <a:r>
              <a:rPr lang="en-US" sz="2800" dirty="0">
                <a:cs typeface="Times New Roman" panose="02020603050405020304" pitchFamily="18" charset="0"/>
              </a:rPr>
              <a:t>p</a:t>
            </a:r>
            <a:r>
              <a:rPr lang="ru-RU" sz="2800" i="1" dirty="0">
                <a:cs typeface="Times New Roman" panose="02020603050405020304" pitchFamily="18" charset="0"/>
              </a:rPr>
              <a:t> = </a:t>
            </a:r>
            <a:r>
              <a:rPr lang="en-US" sz="2800" dirty="0">
                <a:cs typeface="Times New Roman" panose="02020603050405020304" pitchFamily="18" charset="0"/>
              </a:rPr>
              <a:t>q</a:t>
            </a:r>
            <a:r>
              <a:rPr lang="ru-RU" sz="2800" dirty="0">
                <a:cs typeface="Times New Roman" panose="02020603050405020304" pitchFamily="18" charset="0"/>
              </a:rPr>
              <a:t>, </a:t>
            </a:r>
            <a:r>
              <a:rPr lang="en-US" sz="2800" dirty="0">
                <a:cs typeface="Times New Roman" panose="02020603050405020304" pitchFamily="18" charset="0"/>
              </a:rPr>
              <a:t>q</a:t>
            </a:r>
            <a:r>
              <a:rPr lang="ru-RU" sz="2800" i="1" dirty="0">
                <a:cs typeface="Times New Roman" panose="02020603050405020304" pitchFamily="18" charset="0"/>
              </a:rPr>
              <a:t> = </a:t>
            </a:r>
            <a:r>
              <a:rPr lang="en-US" sz="2800" dirty="0">
                <a:cs typeface="Times New Roman" panose="02020603050405020304" pitchFamily="18" charset="0"/>
              </a:rPr>
              <a:t>r</a:t>
            </a:r>
            <a:r>
              <a:rPr lang="ru-RU" sz="2800" dirty="0">
                <a:cs typeface="Times New Roman" panose="02020603050405020304" pitchFamily="18" charset="0"/>
              </a:rPr>
              <a:t> </a:t>
            </a:r>
            <a:r>
              <a:rPr lang="uk-UA" sz="2800" dirty="0"/>
              <a:t>і</a:t>
            </a:r>
            <a:r>
              <a:rPr lang="ru-RU" sz="2800" dirty="0">
                <a:cs typeface="Times New Roman" panose="02020603050405020304" pitchFamily="18" charset="0"/>
              </a:rPr>
              <a:t> перейти на </a:t>
            </a:r>
            <a:r>
              <a:rPr lang="en-US" sz="2800" dirty="0">
                <a:cs typeface="Times New Roman" panose="02020603050405020304" pitchFamily="18" charset="0"/>
              </a:rPr>
              <a:t>l</a:t>
            </a:r>
            <a:r>
              <a:rPr lang="ru-RU" sz="2800" dirty="0">
                <a:cs typeface="Times New Roman" panose="02020603050405020304" pitchFamily="18" charset="0"/>
              </a:rPr>
              <a:t>.</a:t>
            </a:r>
          </a:p>
          <a:p>
            <a:endParaRPr lang="ru-RU" sz="2800" dirty="0">
              <a:cs typeface="Times New Roman" panose="02020603050405020304" pitchFamily="18" charset="0"/>
            </a:endParaRPr>
          </a:p>
          <a:p>
            <a:r>
              <a:rPr lang="ru-RU" sz="3600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Алгоритм </a:t>
            </a:r>
            <a:r>
              <a:rPr lang="uk-UA" dirty="0"/>
              <a:t>–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ru-RU" dirty="0" err="1">
                <a:cs typeface="Times New Roman" panose="02020603050405020304" pitchFamily="18" charset="0"/>
              </a:rPr>
              <a:t>всюд</a:t>
            </a:r>
            <a:r>
              <a:rPr lang="uk-UA" dirty="0"/>
              <a:t>и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uk-UA" dirty="0"/>
              <a:t>визначений</a:t>
            </a:r>
            <a:r>
              <a:rPr lang="ru-RU" dirty="0">
                <a:cs typeface="Times New Roman" panose="02020603050405020304" pitchFamily="18" charset="0"/>
              </a:rPr>
              <a:t>, </a:t>
            </a:r>
            <a:r>
              <a:rPr lang="uk-UA" dirty="0"/>
              <a:t>якщо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uk-UA" dirty="0"/>
              <a:t>він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uk-UA" dirty="0"/>
              <a:t>зупиняється</a:t>
            </a:r>
            <a:r>
              <a:rPr lang="ru-RU" dirty="0">
                <a:cs typeface="Times New Roman" panose="02020603050405020304" pitchFamily="18" charset="0"/>
              </a:rPr>
              <a:t> на </a:t>
            </a:r>
            <a:r>
              <a:rPr lang="ru-RU" dirty="0" err="1">
                <a:cs typeface="Times New Roman" panose="02020603050405020304" pitchFamily="18" charset="0"/>
              </a:rPr>
              <a:t>вс</a:t>
            </a:r>
            <a:r>
              <a:rPr lang="uk-UA" dirty="0"/>
              <a:t>і</a:t>
            </a:r>
            <a:r>
              <a:rPr lang="ru-RU" dirty="0">
                <a:cs typeface="Times New Roman" panose="02020603050405020304" pitchFamily="18" charset="0"/>
              </a:rPr>
              <a:t>х входах, </a:t>
            </a:r>
            <a:r>
              <a:rPr lang="uk-UA" dirty="0"/>
              <a:t>тобто</a:t>
            </a:r>
            <a:r>
              <a:rPr lang="ru-RU" dirty="0">
                <a:cs typeface="Times New Roman" panose="02020603050405020304" pitchFamily="18" charset="0"/>
              </a:rPr>
              <a:t> на </a:t>
            </a:r>
            <a:r>
              <a:rPr lang="ru-RU" dirty="0" err="1">
                <a:cs typeface="Times New Roman" panose="02020603050405020304" pitchFamily="18" charset="0"/>
              </a:rPr>
              <a:t>вс</a:t>
            </a:r>
            <a:r>
              <a:rPr lang="uk-UA" dirty="0"/>
              <a:t>і</a:t>
            </a:r>
            <a:r>
              <a:rPr lang="ru-RU" dirty="0">
                <a:cs typeface="Times New Roman" panose="02020603050405020304" pitchFamily="18" charset="0"/>
              </a:rPr>
              <a:t>х </a:t>
            </a:r>
            <a:r>
              <a:rPr lang="ru-RU" dirty="0" err="1">
                <a:cs typeface="Times New Roman" panose="02020603050405020304" pitchFamily="18" charset="0"/>
              </a:rPr>
              <a:t>значен</a:t>
            </a:r>
            <a:r>
              <a:rPr lang="uk-UA" dirty="0"/>
              <a:t>н</a:t>
            </a:r>
            <a:r>
              <a:rPr lang="ru-RU" dirty="0" err="1">
                <a:cs typeface="Times New Roman" panose="02020603050405020304" pitchFamily="18" charset="0"/>
              </a:rPr>
              <a:t>ях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ru-RU" dirty="0" err="1">
                <a:cs typeface="Times New Roman" panose="02020603050405020304" pitchFamily="18" charset="0"/>
              </a:rPr>
              <a:t>вх</a:t>
            </a:r>
            <a:r>
              <a:rPr lang="uk-UA" dirty="0"/>
              <a:t>і</a:t>
            </a:r>
            <a:r>
              <a:rPr lang="ru-RU" dirty="0" err="1">
                <a:cs typeface="Times New Roman" panose="02020603050405020304" pitchFamily="18" charset="0"/>
              </a:rPr>
              <a:t>дн</a:t>
            </a:r>
            <a:r>
              <a:rPr lang="uk-UA" dirty="0"/>
              <a:t>и</a:t>
            </a:r>
            <a:r>
              <a:rPr lang="ru-RU" dirty="0">
                <a:cs typeface="Times New Roman" panose="02020603050405020304" pitchFamily="18" charset="0"/>
              </a:rPr>
              <a:t>х дан</a:t>
            </a:r>
            <a:r>
              <a:rPr lang="uk-UA" dirty="0"/>
              <a:t>и</a:t>
            </a:r>
            <a:r>
              <a:rPr lang="ru-RU" dirty="0">
                <a:cs typeface="Times New Roman" panose="02020603050405020304" pitchFamily="18" charset="0"/>
              </a:rPr>
              <a:t>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65865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uk-UA" sz="3600" dirty="0" smtClean="0"/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uk-UA" sz="3600" dirty="0" smtClean="0"/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sz="3200" i="1" dirty="0" smtClean="0"/>
              <a:t>Поняття а</a:t>
            </a:r>
            <a:r>
              <a:rPr lang="ru-RU" sz="3200" i="1" dirty="0" err="1" smtClean="0">
                <a:cs typeface="Times New Roman" pitchFamily="18" charset="0"/>
              </a:rPr>
              <a:t>лгоритм</a:t>
            </a:r>
            <a:r>
              <a:rPr lang="uk-UA" sz="3200" i="1" dirty="0" smtClean="0"/>
              <a:t>у</a:t>
            </a:r>
            <a:endParaRPr lang="en-US" sz="3200" i="1" dirty="0" smtClean="0"/>
          </a:p>
          <a:p>
            <a:pPr indent="457200"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en-US" dirty="0" smtClean="0"/>
          </a:p>
          <a:p>
            <a:pPr indent="457200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Алгоритмічна обчислюваність функцій</a:t>
            </a:r>
            <a:r>
              <a:rPr lang="en-US" dirty="0" smtClean="0"/>
              <a:t> </a:t>
            </a:r>
            <a:r>
              <a:rPr lang="uk-UA" dirty="0" smtClean="0"/>
              <a:t>означає існування </a:t>
            </a:r>
            <a:endParaRPr lang="en-US" dirty="0" smtClean="0"/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алгоритму, який знаходить</a:t>
            </a:r>
            <a:r>
              <a:rPr lang="en-US" dirty="0" smtClean="0"/>
              <a:t> </a:t>
            </a:r>
            <a:r>
              <a:rPr lang="uk-UA" dirty="0" smtClean="0"/>
              <a:t>їх значення (у випадку визначеності </a:t>
            </a:r>
            <a:endParaRPr lang="en-US" dirty="0" smtClean="0"/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функцій)</a:t>
            </a:r>
            <a:r>
              <a:rPr lang="en-US" dirty="0" smtClean="0"/>
              <a:t> </a:t>
            </a:r>
            <a:r>
              <a:rPr lang="uk-UA" dirty="0" smtClean="0"/>
              <a:t>і працює нескінченно довго в іншому. </a:t>
            </a:r>
            <a:endParaRPr lang="en-US" dirty="0" smtClean="0"/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en-US" dirty="0" smtClean="0"/>
          </a:p>
          <a:p>
            <a:pPr indent="457200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Тези Чьорча достатньо, щоб доводити  нерозв</a:t>
            </a:r>
            <a:r>
              <a:rPr lang="en-US" dirty="0" smtClean="0"/>
              <a:t>’</a:t>
            </a:r>
            <a:r>
              <a:rPr lang="uk-UA" dirty="0" smtClean="0"/>
              <a:t>язність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алгоритмічних проблем. Тому, що питання про алгоритмічну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обчислюваність функцій еквівалентне питанню про її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рекурсивність.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uk-UA" dirty="0" smtClean="0"/>
          </a:p>
          <a:p>
            <a:pPr indent="457200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Поняття рекурсивної функції – математично точне. Тому можна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безпосередньо доводити, що функція, яка розв</a:t>
            </a:r>
            <a:r>
              <a:rPr lang="en-US" dirty="0" smtClean="0"/>
              <a:t>’</a:t>
            </a:r>
            <a:r>
              <a:rPr lang="uk-UA" dirty="0" smtClean="0"/>
              <a:t>язує задачу не може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бути рекурсивною.  </a:t>
            </a:r>
            <a:endParaRPr lang="ru-RU" dirty="0" smtClean="0"/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506"/>
            <a:ext cx="9144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Будь-яка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-місна функція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– ДФ, якщо одномісна функція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), … 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)) може бути обчислена алгоритмами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–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), де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довільні ДФ.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Теорема 7.5.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Клас ПРФ співпадає з класом ДФ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b="1" dirty="0"/>
              <a:t>Наслідок </a:t>
            </a:r>
            <a:r>
              <a:rPr lang="uk-UA" dirty="0"/>
              <a:t>(Торема Робінсон)</a:t>
            </a:r>
            <a:r>
              <a:rPr lang="uk-UA" b="1" dirty="0"/>
              <a:t>. </a:t>
            </a:r>
            <a:r>
              <a:rPr lang="uk-UA" dirty="0"/>
              <a:t>Клас одномісних допустимих функцій співпадає з класом одномісних ПРФ.</a:t>
            </a:r>
          </a:p>
          <a:p>
            <a:pPr indent="262890" algn="just">
              <a:spcAft>
                <a:spcPts val="0"/>
              </a:spcAft>
            </a:pP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08907" y="879103"/>
            <a:ext cx="2926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Допустимі функції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33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sz="3600" dirty="0"/>
          </a:p>
          <a:p>
            <a:pPr algn="ctr" eaLnBrk="1" hangingPunct="1"/>
            <a:r>
              <a:rPr lang="uk-UA" sz="3600" i="1" dirty="0"/>
              <a:t>      </a:t>
            </a:r>
            <a:r>
              <a:rPr lang="uk-UA" sz="3200" i="1" dirty="0"/>
              <a:t>Поняття примітивно рекурсивної,</a:t>
            </a:r>
          </a:p>
          <a:p>
            <a:pPr algn="ctr" eaLnBrk="1" hangingPunct="1"/>
            <a:r>
              <a:rPr lang="uk-UA" sz="3200" i="1" dirty="0"/>
              <a:t>     частково рекурсивної та рекурсивної</a:t>
            </a:r>
          </a:p>
          <a:p>
            <a:pPr algn="ctr" eaLnBrk="1" hangingPunct="1"/>
            <a:r>
              <a:rPr lang="uk-UA" sz="3200" i="1" dirty="0"/>
              <a:t> функцій. Алгебри рекурсивних функцій</a:t>
            </a:r>
          </a:p>
          <a:p>
            <a:pPr eaLnBrk="1" hangingPunct="1"/>
            <a:r>
              <a:rPr lang="uk-UA" sz="3600" i="1" dirty="0"/>
              <a:t>      </a:t>
            </a:r>
          </a:p>
          <a:p>
            <a:pPr eaLnBrk="1" hangingPunct="1"/>
            <a:r>
              <a:rPr lang="uk-UA" sz="3600" i="1" dirty="0"/>
              <a:t>	</a:t>
            </a:r>
            <a:r>
              <a:rPr lang="uk-UA" sz="2800" dirty="0"/>
              <a:t>Розглянемо спосіб опису алгоритмічно обчислюваних функцій, що грунтується на породженні таких функцій за допомогою певних обчислюваних операцій із так званих базових функцій. </a:t>
            </a:r>
          </a:p>
          <a:p>
            <a:pPr eaLnBrk="1" hangingPunct="1"/>
            <a:endParaRPr lang="uk-UA" sz="2800" dirty="0"/>
          </a:p>
          <a:p>
            <a:pPr eaLnBrk="1" hangingPunct="1"/>
            <a:r>
              <a:rPr lang="uk-UA" sz="3600" dirty="0"/>
              <a:t>      	</a:t>
            </a:r>
            <a:r>
              <a:rPr lang="uk-UA" sz="2800" dirty="0"/>
              <a:t>Надалі під функцією будемо розуміти функцію натуральних аргументів і значень.</a:t>
            </a:r>
            <a:endParaRPr lang="ru-RU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667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sz="3600"/>
          </a:p>
          <a:p>
            <a:pPr eaLnBrk="1" hangingPunct="1"/>
            <a:r>
              <a:rPr lang="uk-UA" sz="2800"/>
              <a:t>	</a:t>
            </a:r>
            <a:endParaRPr lang="en-US" sz="2800"/>
          </a:p>
          <a:p>
            <a:pPr algn="ctr" eaLnBrk="1" hangingPunct="1"/>
            <a:r>
              <a:rPr lang="uk-UA" sz="3200" i="1"/>
              <a:t>ПРФ, ЧРФ, РФ</a:t>
            </a:r>
            <a:endParaRPr lang="en-US" sz="3200" i="1"/>
          </a:p>
          <a:p>
            <a:pPr eaLnBrk="1" hangingPunct="1"/>
            <a:endParaRPr lang="en-US" sz="2800"/>
          </a:p>
          <a:p>
            <a:pPr eaLnBrk="1" hangingPunct="1"/>
            <a:r>
              <a:rPr lang="uk-UA" sz="2800"/>
              <a:t>Базовими функціями називаються найпростіші функції </a:t>
            </a:r>
          </a:p>
          <a:p>
            <a:pPr eaLnBrk="1" hangingPunct="1"/>
            <a:r>
              <a:rPr lang="uk-UA" sz="2800"/>
              <a:t>	</a:t>
            </a:r>
            <a:r>
              <a:rPr lang="en-US" sz="2800"/>
              <a:t>o(x) = 0, </a:t>
            </a:r>
            <a:endParaRPr lang="uk-UA" sz="2800"/>
          </a:p>
          <a:p>
            <a:pPr eaLnBrk="1" hangingPunct="1"/>
            <a:r>
              <a:rPr lang="uk-UA" sz="2800"/>
              <a:t>	</a:t>
            </a:r>
            <a:r>
              <a:rPr lang="en-US" sz="2800"/>
              <a:t>s(x) = x+1 </a:t>
            </a:r>
            <a:r>
              <a:rPr lang="uk-UA" sz="2800"/>
              <a:t>та функції-селектори  </a:t>
            </a:r>
            <a:r>
              <a:rPr lang="en-US" sz="2800"/>
              <a:t> </a:t>
            </a:r>
            <a:endParaRPr lang="uk-UA" sz="2800"/>
          </a:p>
          <a:p>
            <a:pPr eaLnBrk="1" hangingPunct="1"/>
            <a:r>
              <a:rPr lang="uk-UA" sz="2800"/>
              <a:t>	  </a:t>
            </a:r>
            <a:r>
              <a:rPr lang="en-US" sz="2800"/>
              <a:t>  (x</a:t>
            </a:r>
            <a:r>
              <a:rPr lang="en-US" sz="2800" baseline="-25000"/>
              <a:t>1</a:t>
            </a:r>
            <a:r>
              <a:rPr lang="en-US" sz="2800"/>
              <a:t>, …, x</a:t>
            </a:r>
            <a:r>
              <a:rPr lang="en-US" sz="2800" baseline="-25000"/>
              <a:t>n</a:t>
            </a:r>
            <a:r>
              <a:rPr lang="en-US" sz="2800"/>
              <a:t>) = x</a:t>
            </a:r>
            <a:r>
              <a:rPr lang="en-US" sz="2800" baseline="-25000"/>
              <a:t>m</a:t>
            </a:r>
            <a:r>
              <a:rPr lang="en-US" sz="2800"/>
              <a:t>, </a:t>
            </a:r>
            <a:r>
              <a:rPr lang="uk-UA" sz="2800"/>
              <a:t>де </a:t>
            </a:r>
            <a:r>
              <a:rPr lang="en-US" sz="2800"/>
              <a:t>n</a:t>
            </a:r>
            <a:r>
              <a:rPr lang="en-US" sz="2800">
                <a:sym typeface="Symbol" panose="05050102010706020507" pitchFamily="18" charset="2"/>
              </a:rPr>
              <a:t></a:t>
            </a:r>
            <a:r>
              <a:rPr lang="en-US" sz="2800"/>
              <a:t>m</a:t>
            </a:r>
            <a:r>
              <a:rPr lang="en-US" sz="2800">
                <a:sym typeface="Symbol" panose="05050102010706020507" pitchFamily="18" charset="2"/>
              </a:rPr>
              <a:t>1. </a:t>
            </a:r>
            <a:endParaRPr lang="uk-UA" sz="2800">
              <a:sym typeface="Symbol" panose="05050102010706020507" pitchFamily="18" charset="2"/>
            </a:endParaRPr>
          </a:p>
          <a:p>
            <a:pPr eaLnBrk="1" hangingPunct="1"/>
            <a:endParaRPr lang="en-US" sz="2800">
              <a:sym typeface="Symbol" panose="05050102010706020507" pitchFamily="18" charset="2"/>
            </a:endParaRPr>
          </a:p>
          <a:p>
            <a:pPr eaLnBrk="1" hangingPunct="1"/>
            <a:r>
              <a:rPr lang="en-US" sz="2800">
                <a:sym typeface="Symbol" panose="05050102010706020507" pitchFamily="18" charset="2"/>
              </a:rPr>
              <a:t>      </a:t>
            </a:r>
            <a:r>
              <a:rPr lang="uk-UA" sz="2800">
                <a:sym typeface="Symbol" panose="05050102010706020507" pitchFamily="18" charset="2"/>
              </a:rPr>
              <a:t>	Всі базові функції всюди визначені.</a:t>
            </a:r>
          </a:p>
          <a:p>
            <a:pPr eaLnBrk="1" hangingPunct="1"/>
            <a:endParaRPr lang="uk-UA" sz="2800">
              <a:sym typeface="Symbol" panose="05050102010706020507" pitchFamily="18" charset="2"/>
            </a:endParaRPr>
          </a:p>
          <a:p>
            <a:pPr eaLnBrk="1" hangingPunct="1"/>
            <a:r>
              <a:rPr lang="uk-UA" sz="2800">
                <a:sym typeface="Symbol" panose="05050102010706020507" pitchFamily="18" charset="2"/>
              </a:rPr>
              <a:t>      Основними обчислювальними операціями будуть операції </a:t>
            </a:r>
            <a:r>
              <a:rPr lang="uk-UA" sz="2800" i="1">
                <a:sym typeface="Symbol" panose="05050102010706020507" pitchFamily="18" charset="2"/>
              </a:rPr>
              <a:t>суперпозиції</a:t>
            </a:r>
            <a:r>
              <a:rPr lang="uk-UA" sz="2800">
                <a:sym typeface="Symbol" panose="05050102010706020507" pitchFamily="18" charset="2"/>
              </a:rPr>
              <a:t> </a:t>
            </a:r>
            <a:r>
              <a:rPr lang="en-US" sz="2800" b="1">
                <a:sym typeface="Symbol" panose="05050102010706020507" pitchFamily="18" charset="2"/>
              </a:rPr>
              <a:t>S</a:t>
            </a:r>
            <a:r>
              <a:rPr lang="en-US" sz="2800" baseline="30000">
                <a:sym typeface="Symbol" panose="05050102010706020507" pitchFamily="18" charset="2"/>
              </a:rPr>
              <a:t>n+1</a:t>
            </a:r>
            <a:r>
              <a:rPr lang="en-US" sz="2800">
                <a:sym typeface="Symbol" panose="05050102010706020507" pitchFamily="18" charset="2"/>
              </a:rPr>
              <a:t>, </a:t>
            </a:r>
            <a:r>
              <a:rPr lang="uk-UA" sz="2800" i="1">
                <a:sym typeface="Symbol" panose="05050102010706020507" pitchFamily="18" charset="2"/>
              </a:rPr>
              <a:t>примітивної рекурсії </a:t>
            </a:r>
            <a:r>
              <a:rPr lang="en-US" sz="2800" b="1">
                <a:sym typeface="Symbol" panose="05050102010706020507" pitchFamily="18" charset="2"/>
              </a:rPr>
              <a:t>R</a:t>
            </a:r>
            <a:r>
              <a:rPr lang="en-US" sz="2800">
                <a:sym typeface="Symbol" panose="05050102010706020507" pitchFamily="18" charset="2"/>
              </a:rPr>
              <a:t> </a:t>
            </a:r>
            <a:r>
              <a:rPr lang="uk-UA" sz="2800">
                <a:sym typeface="Symbol" panose="05050102010706020507" pitchFamily="18" charset="2"/>
              </a:rPr>
              <a:t>та </a:t>
            </a:r>
            <a:r>
              <a:rPr lang="uk-UA" sz="2800" i="1">
                <a:sym typeface="Symbol" panose="05050102010706020507" pitchFamily="18" charset="2"/>
              </a:rPr>
              <a:t>мінімізації</a:t>
            </a:r>
            <a:r>
              <a:rPr lang="uk-UA" sz="2800">
                <a:sym typeface="Symbol" panose="05050102010706020507" pitchFamily="18" charset="2"/>
              </a:rPr>
              <a:t> </a:t>
            </a:r>
            <a:r>
              <a:rPr lang="en-US" sz="2800" b="1">
                <a:sym typeface="Symbol" panose="05050102010706020507" pitchFamily="18" charset="2"/>
              </a:rPr>
              <a:t>M</a:t>
            </a:r>
            <a:r>
              <a:rPr lang="en-US" sz="280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sz="2800">
                <a:sym typeface="Symbol" panose="05050102010706020507" pitchFamily="18" charset="2"/>
              </a:rPr>
              <a:t>      </a:t>
            </a:r>
            <a:r>
              <a:rPr lang="uk-UA" sz="2800"/>
              <a:t> </a:t>
            </a:r>
            <a:r>
              <a:rPr lang="uk-UA" sz="2800">
                <a:sym typeface="Symbol" panose="05050102010706020507" pitchFamily="18" charset="2"/>
              </a:rPr>
              <a:t> </a:t>
            </a:r>
            <a:endParaRPr lang="ru-RU" sz="2800">
              <a:sym typeface="Symbol" panose="05050102010706020507" pitchFamily="18" charset="2"/>
            </a:endParaRPr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996950" y="3071813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3" imgW="406224" imgH="571252" progId="Equation.3">
                  <p:embed/>
                </p:oleObj>
              </mc:Choice>
              <mc:Fallback>
                <p:oleObj name="Equation" r:id="rId3" imgW="406224" imgH="571252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3071813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sz="3600"/>
          </a:p>
          <a:p>
            <a:pPr eaLnBrk="1" hangingPunct="1"/>
            <a:r>
              <a:rPr lang="uk-UA" sz="2800">
                <a:sym typeface="Symbol" panose="05050102010706020507" pitchFamily="18" charset="2"/>
              </a:rPr>
              <a:t>	</a:t>
            </a:r>
          </a:p>
          <a:p>
            <a:pPr algn="ctr" eaLnBrk="1" hangingPunct="1"/>
            <a:r>
              <a:rPr lang="uk-UA" sz="2800" i="1"/>
              <a:t>ПРФ, ЧРФ, РФ</a:t>
            </a:r>
            <a:endParaRPr lang="en-US" sz="2800" i="1"/>
          </a:p>
          <a:p>
            <a:pPr algn="ctr" eaLnBrk="1" hangingPunct="1"/>
            <a:r>
              <a:rPr lang="uk-UA" sz="2800">
                <a:sym typeface="Symbol" panose="05050102010706020507" pitchFamily="18" charset="2"/>
              </a:rPr>
              <a:t>(</a:t>
            </a:r>
            <a:r>
              <a:rPr lang="uk-UA" sz="2800" i="1">
                <a:sym typeface="Symbol" panose="05050102010706020507" pitchFamily="18" charset="2"/>
              </a:rPr>
              <a:t>Операція суперпозиції</a:t>
            </a:r>
            <a:r>
              <a:rPr lang="uk-UA" sz="2800">
                <a:sym typeface="Symbol" panose="05050102010706020507" pitchFamily="18" charset="2"/>
              </a:rPr>
              <a:t>)</a:t>
            </a:r>
          </a:p>
          <a:p>
            <a:pPr algn="ctr" eaLnBrk="1" hangingPunct="1"/>
            <a:endParaRPr lang="uk-UA" sz="2800">
              <a:sym typeface="Symbol" panose="05050102010706020507" pitchFamily="18" charset="2"/>
            </a:endParaRPr>
          </a:p>
          <a:p>
            <a:pPr eaLnBrk="1" hangingPunct="1"/>
            <a:r>
              <a:rPr lang="uk-UA" sz="2800">
                <a:sym typeface="Symbol" panose="05050102010706020507" pitchFamily="18" charset="2"/>
              </a:rPr>
              <a:t>       </a:t>
            </a:r>
            <a:r>
              <a:rPr lang="uk-UA" sz="2800" i="1">
                <a:sym typeface="Symbol" panose="05050102010706020507" pitchFamily="18" charset="2"/>
              </a:rPr>
              <a:t>Операція суперпозиції </a:t>
            </a:r>
            <a:r>
              <a:rPr lang="en-US" sz="2800" b="1">
                <a:sym typeface="Symbol" panose="05050102010706020507" pitchFamily="18" charset="2"/>
              </a:rPr>
              <a:t>S</a:t>
            </a:r>
            <a:r>
              <a:rPr lang="en-US" sz="2800" baseline="30000">
                <a:sym typeface="Symbol" panose="05050102010706020507" pitchFamily="18" charset="2"/>
              </a:rPr>
              <a:t>n+1</a:t>
            </a:r>
            <a:r>
              <a:rPr lang="uk-UA" sz="2800" baseline="30000">
                <a:sym typeface="Symbol" panose="05050102010706020507" pitchFamily="18" charset="2"/>
              </a:rPr>
              <a:t> </a:t>
            </a:r>
            <a:r>
              <a:rPr lang="uk-UA" sz="2800">
                <a:sym typeface="Symbol" panose="05050102010706020507" pitchFamily="18" charset="2"/>
              </a:rPr>
              <a:t>дозволяє із </a:t>
            </a:r>
            <a:r>
              <a:rPr lang="en-US" sz="2800">
                <a:sym typeface="Symbol" panose="05050102010706020507" pitchFamily="18" charset="2"/>
              </a:rPr>
              <a:t>n-</a:t>
            </a:r>
            <a:r>
              <a:rPr lang="uk-UA" sz="2800">
                <a:sym typeface="Symbol" panose="05050102010706020507" pitchFamily="18" charset="2"/>
              </a:rPr>
              <a:t>арної функції </a:t>
            </a:r>
            <a:r>
              <a:rPr lang="en-US" sz="2800">
                <a:sym typeface="Symbol" panose="05050102010706020507" pitchFamily="18" charset="2"/>
              </a:rPr>
              <a:t>g(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, …, x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uk-UA" sz="2800"/>
              <a:t>та </a:t>
            </a:r>
            <a:r>
              <a:rPr lang="en-US" sz="2800"/>
              <a:t>n </a:t>
            </a:r>
            <a:r>
              <a:rPr lang="uk-UA" sz="2800"/>
              <a:t>функцій </a:t>
            </a:r>
            <a:r>
              <a:rPr lang="en-US" sz="2800">
                <a:sym typeface="Symbol" panose="05050102010706020507" pitchFamily="18" charset="2"/>
              </a:rPr>
              <a:t>g</a:t>
            </a:r>
            <a:r>
              <a:rPr lang="uk-UA" sz="2800" baseline="-25000">
                <a:sym typeface="Symbol" panose="05050102010706020507" pitchFamily="18" charset="2"/>
              </a:rPr>
              <a:t>1</a:t>
            </a:r>
            <a:r>
              <a:rPr lang="en-US" sz="2800">
                <a:sym typeface="Symbol" panose="05050102010706020507" pitchFamily="18" charset="2"/>
              </a:rPr>
              <a:t>(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, …, x</a:t>
            </a:r>
            <a:r>
              <a:rPr lang="en-US" sz="2800" baseline="-25000"/>
              <a:t>m</a:t>
            </a:r>
            <a:r>
              <a:rPr lang="en-US" sz="2800"/>
              <a:t>)</a:t>
            </a:r>
            <a:r>
              <a:rPr lang="uk-UA" sz="2800"/>
              <a:t>, ... ,</a:t>
            </a:r>
            <a:r>
              <a:rPr lang="en-US" sz="2800"/>
              <a:t> </a:t>
            </a:r>
            <a:r>
              <a:rPr lang="en-US" sz="2800">
                <a:sym typeface="Symbol" panose="05050102010706020507" pitchFamily="18" charset="2"/>
              </a:rPr>
              <a:t>g</a:t>
            </a:r>
            <a:r>
              <a:rPr lang="en-US" sz="2800" baseline="-25000">
                <a:sym typeface="Symbol" panose="05050102010706020507" pitchFamily="18" charset="2"/>
              </a:rPr>
              <a:t>n</a:t>
            </a:r>
            <a:r>
              <a:rPr lang="en-US" sz="2800">
                <a:sym typeface="Symbol" panose="05050102010706020507" pitchFamily="18" charset="2"/>
              </a:rPr>
              <a:t>(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, …, x</a:t>
            </a:r>
            <a:r>
              <a:rPr lang="en-US" sz="2800" baseline="-25000"/>
              <a:t>m</a:t>
            </a:r>
            <a:r>
              <a:rPr lang="en-US" sz="2800"/>
              <a:t>)</a:t>
            </a:r>
            <a:r>
              <a:rPr lang="uk-UA" sz="2800"/>
              <a:t>, однакової арності утворити функцію </a:t>
            </a:r>
          </a:p>
          <a:p>
            <a:pPr eaLnBrk="1" hangingPunct="1"/>
            <a:endParaRPr lang="uk-UA" sz="2800"/>
          </a:p>
          <a:p>
            <a:pPr algn="ctr" eaLnBrk="1" hangingPunct="1"/>
            <a:r>
              <a:rPr lang="en-US" sz="2800"/>
              <a:t>f</a:t>
            </a:r>
            <a:r>
              <a:rPr lang="en-US" sz="2800">
                <a:sym typeface="Symbol" panose="05050102010706020507" pitchFamily="18" charset="2"/>
              </a:rPr>
              <a:t>(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, …, x</a:t>
            </a:r>
            <a:r>
              <a:rPr lang="en-US" sz="2800" baseline="-25000"/>
              <a:t>m</a:t>
            </a:r>
            <a:r>
              <a:rPr lang="en-US" sz="2800"/>
              <a:t>) = </a:t>
            </a:r>
            <a:r>
              <a:rPr lang="en-US" sz="2800">
                <a:sym typeface="Symbol" panose="05050102010706020507" pitchFamily="18" charset="2"/>
              </a:rPr>
              <a:t>g(g</a:t>
            </a:r>
            <a:r>
              <a:rPr lang="uk-UA" sz="2800" baseline="-25000">
                <a:sym typeface="Symbol" panose="05050102010706020507" pitchFamily="18" charset="2"/>
              </a:rPr>
              <a:t>1</a:t>
            </a:r>
            <a:r>
              <a:rPr lang="en-US" sz="2800">
                <a:sym typeface="Symbol" panose="05050102010706020507" pitchFamily="18" charset="2"/>
              </a:rPr>
              <a:t>(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,…, x</a:t>
            </a:r>
            <a:r>
              <a:rPr lang="en-US" sz="2800" baseline="-25000"/>
              <a:t>m</a:t>
            </a:r>
            <a:r>
              <a:rPr lang="en-US" sz="2800"/>
              <a:t>)</a:t>
            </a:r>
            <a:r>
              <a:rPr lang="uk-UA" sz="2800"/>
              <a:t>, </a:t>
            </a:r>
            <a:r>
              <a:rPr lang="en-US" sz="2800"/>
              <a:t>…, </a:t>
            </a:r>
            <a:r>
              <a:rPr lang="en-US" sz="2800">
                <a:sym typeface="Symbol" panose="05050102010706020507" pitchFamily="18" charset="2"/>
              </a:rPr>
              <a:t>g</a:t>
            </a:r>
            <a:r>
              <a:rPr lang="en-US" sz="2800" baseline="-25000">
                <a:sym typeface="Symbol" panose="05050102010706020507" pitchFamily="18" charset="2"/>
              </a:rPr>
              <a:t>n</a:t>
            </a:r>
            <a:r>
              <a:rPr lang="en-US" sz="2800">
                <a:sym typeface="Symbol" panose="05050102010706020507" pitchFamily="18" charset="2"/>
              </a:rPr>
              <a:t>(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,…, x</a:t>
            </a:r>
            <a:r>
              <a:rPr lang="en-US" sz="2800" baseline="-25000"/>
              <a:t>m</a:t>
            </a:r>
            <a:r>
              <a:rPr lang="en-US" sz="2800"/>
              <a:t>)).</a:t>
            </a:r>
          </a:p>
          <a:p>
            <a:pPr eaLnBrk="1" hangingPunct="1"/>
            <a:endParaRPr lang="uk-UA" sz="2800"/>
          </a:p>
          <a:p>
            <a:pPr eaLnBrk="1" hangingPunct="1"/>
            <a:r>
              <a:rPr lang="uk-UA" sz="2800"/>
              <a:t>Таку функцію позначають </a:t>
            </a:r>
            <a:r>
              <a:rPr lang="en-US" sz="2800" b="1">
                <a:sym typeface="Symbol" panose="05050102010706020507" pitchFamily="18" charset="2"/>
              </a:rPr>
              <a:t>S</a:t>
            </a:r>
            <a:r>
              <a:rPr lang="en-US" sz="2800" baseline="30000">
                <a:sym typeface="Symbol" panose="05050102010706020507" pitchFamily="18" charset="2"/>
              </a:rPr>
              <a:t>n+1</a:t>
            </a:r>
            <a:r>
              <a:rPr lang="uk-UA" sz="2800">
                <a:sym typeface="Symbol" panose="05050102010706020507" pitchFamily="18" charset="2"/>
              </a:rPr>
              <a:t>(</a:t>
            </a:r>
            <a:r>
              <a:rPr lang="en-US" sz="2800">
                <a:sym typeface="Symbol" panose="05050102010706020507" pitchFamily="18" charset="2"/>
              </a:rPr>
              <a:t>g, g</a:t>
            </a:r>
            <a:r>
              <a:rPr lang="en-US" sz="2800" baseline="-25000">
                <a:sym typeface="Symbol" panose="05050102010706020507" pitchFamily="18" charset="2"/>
              </a:rPr>
              <a:t>1</a:t>
            </a:r>
            <a:r>
              <a:rPr lang="en-US" sz="2800">
                <a:sym typeface="Symbol" panose="05050102010706020507" pitchFamily="18" charset="2"/>
              </a:rPr>
              <a:t>, …,g</a:t>
            </a:r>
            <a:r>
              <a:rPr lang="en-US" sz="2800" baseline="-25000">
                <a:sym typeface="Symbol" panose="05050102010706020507" pitchFamily="18" charset="2"/>
              </a:rPr>
              <a:t>n</a:t>
            </a:r>
            <a:r>
              <a:rPr lang="en-US" sz="2800">
                <a:sym typeface="Symbol" panose="05050102010706020507" pitchFamily="18" charset="2"/>
              </a:rPr>
              <a:t>).</a:t>
            </a:r>
            <a:r>
              <a:rPr lang="en-US" sz="2800"/>
              <a:t> </a:t>
            </a:r>
          </a:p>
          <a:p>
            <a:pPr eaLnBrk="1" hangingPunct="1"/>
            <a:r>
              <a:rPr lang="uk-UA" sz="2800"/>
              <a:t>	</a:t>
            </a:r>
            <a:endParaRPr 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1"/>
          <p:cNvSpPr>
            <a:spLocks noChangeArrowheads="1"/>
          </p:cNvSpPr>
          <p:nvPr/>
        </p:nvSpPr>
        <p:spPr bwMode="auto">
          <a:xfrm>
            <a:off x="0" y="1166813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uk-UA" sz="2800" i="1"/>
              <a:t>ПРФ, ЧРФ, РФ</a:t>
            </a:r>
            <a:endParaRPr lang="en-US" sz="2800" i="1"/>
          </a:p>
          <a:p>
            <a:pPr algn="ctr" eaLnBrk="1" hangingPunct="1"/>
            <a:r>
              <a:rPr lang="uk-UA" sz="2800"/>
              <a:t>(</a:t>
            </a:r>
            <a:r>
              <a:rPr lang="uk-UA" sz="2800" i="1"/>
              <a:t>Операція примітивної рекурсії</a:t>
            </a:r>
            <a:r>
              <a:rPr lang="uk-UA" sz="2800"/>
              <a:t>)</a:t>
            </a:r>
          </a:p>
          <a:p>
            <a:pPr algn="ctr" eaLnBrk="1" hangingPunct="1"/>
            <a:endParaRPr lang="uk-UA" sz="2800"/>
          </a:p>
          <a:p>
            <a:pPr eaLnBrk="1" hangingPunct="1"/>
            <a:r>
              <a:rPr lang="uk-UA" sz="2800"/>
              <a:t>       </a:t>
            </a:r>
            <a:r>
              <a:rPr lang="uk-UA" sz="2800" i="1"/>
              <a:t>Операція примітивної рекурсії </a:t>
            </a:r>
            <a:r>
              <a:rPr lang="en-US" sz="2800" b="1"/>
              <a:t>R </a:t>
            </a:r>
            <a:r>
              <a:rPr lang="uk-UA" sz="2800"/>
              <a:t>дозволяє із </a:t>
            </a:r>
            <a:r>
              <a:rPr lang="en-US" sz="2800"/>
              <a:t>n-</a:t>
            </a:r>
            <a:r>
              <a:rPr lang="uk-UA" sz="2800"/>
              <a:t>арної функції </a:t>
            </a:r>
            <a:r>
              <a:rPr lang="en-US" sz="2800"/>
              <a:t>g </a:t>
            </a:r>
            <a:r>
              <a:rPr lang="uk-UA" sz="2800"/>
              <a:t>та </a:t>
            </a:r>
            <a:r>
              <a:rPr lang="en-US" sz="2800"/>
              <a:t>n+2-</a:t>
            </a:r>
            <a:r>
              <a:rPr lang="uk-UA" sz="2800"/>
              <a:t>арної функції </a:t>
            </a:r>
            <a:r>
              <a:rPr lang="en-US" sz="2800"/>
              <a:t>h </a:t>
            </a:r>
            <a:r>
              <a:rPr lang="uk-UA" sz="2800"/>
              <a:t>утворити </a:t>
            </a:r>
            <a:r>
              <a:rPr lang="en-US" sz="2800"/>
              <a:t>n+1-</a:t>
            </a:r>
            <a:r>
              <a:rPr lang="uk-UA" sz="2800"/>
              <a:t>арну функцію </a:t>
            </a:r>
            <a:r>
              <a:rPr lang="en-US" sz="2800"/>
              <a:t>f </a:t>
            </a:r>
            <a:r>
              <a:rPr lang="uk-UA" sz="2800"/>
              <a:t>за допомогою наступних співвідношень:</a:t>
            </a:r>
          </a:p>
          <a:p>
            <a:pPr algn="ctr" eaLnBrk="1" hangingPunct="1"/>
            <a:r>
              <a:rPr lang="en-US" sz="2800"/>
              <a:t>f</a:t>
            </a:r>
            <a:r>
              <a:rPr lang="en-US" sz="2800">
                <a:sym typeface="Symbol" panose="05050102010706020507" pitchFamily="18" charset="2"/>
              </a:rPr>
              <a:t>(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, …, x</a:t>
            </a:r>
            <a:r>
              <a:rPr lang="en-US" sz="2800" baseline="-25000"/>
              <a:t>n</a:t>
            </a:r>
            <a:r>
              <a:rPr lang="en-US" sz="2800"/>
              <a:t>, 0) = g</a:t>
            </a:r>
            <a:r>
              <a:rPr lang="en-US" sz="2800">
                <a:sym typeface="Symbol" panose="05050102010706020507" pitchFamily="18" charset="2"/>
              </a:rPr>
              <a:t>(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, …, x</a:t>
            </a:r>
            <a:r>
              <a:rPr lang="en-US" sz="2800" baseline="-25000"/>
              <a:t>n</a:t>
            </a:r>
            <a:r>
              <a:rPr lang="en-US" sz="2800"/>
              <a:t>)</a:t>
            </a:r>
          </a:p>
          <a:p>
            <a:pPr algn="ctr" eaLnBrk="1" hangingPunct="1"/>
            <a:r>
              <a:rPr lang="en-US" sz="2800"/>
              <a:t>f</a:t>
            </a:r>
            <a:r>
              <a:rPr lang="en-US" sz="2800">
                <a:sym typeface="Symbol" panose="05050102010706020507" pitchFamily="18" charset="2"/>
              </a:rPr>
              <a:t>(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,…, x</a:t>
            </a:r>
            <a:r>
              <a:rPr lang="en-US" sz="2800" baseline="-25000"/>
              <a:t>n</a:t>
            </a:r>
            <a:r>
              <a:rPr lang="en-US" sz="2800"/>
              <a:t>, y+1) = h</a:t>
            </a:r>
            <a:r>
              <a:rPr lang="en-US" sz="2800">
                <a:sym typeface="Symbol" panose="05050102010706020507" pitchFamily="18" charset="2"/>
              </a:rPr>
              <a:t>(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,…, x</a:t>
            </a:r>
            <a:r>
              <a:rPr lang="en-US" sz="2800" baseline="-25000"/>
              <a:t>n</a:t>
            </a:r>
            <a:r>
              <a:rPr lang="en-US" sz="2800"/>
              <a:t>, y, f</a:t>
            </a:r>
            <a:r>
              <a:rPr lang="en-US" sz="2800">
                <a:sym typeface="Symbol" panose="05050102010706020507" pitchFamily="18" charset="2"/>
              </a:rPr>
              <a:t>(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,…, x</a:t>
            </a:r>
            <a:r>
              <a:rPr lang="en-US" sz="2800" baseline="-25000"/>
              <a:t>n</a:t>
            </a:r>
            <a:r>
              <a:rPr lang="en-US" sz="2800"/>
              <a:t>, y)) </a:t>
            </a:r>
            <a:endParaRPr lang="en-US" sz="2800" b="1"/>
          </a:p>
          <a:p>
            <a:pPr eaLnBrk="1" hangingPunct="1"/>
            <a:r>
              <a:rPr lang="uk-UA" sz="2800"/>
              <a:t>      </a:t>
            </a:r>
          </a:p>
          <a:p>
            <a:pPr eaLnBrk="1" hangingPunct="1"/>
            <a:r>
              <a:rPr lang="uk-UA" sz="2800"/>
              <a:t>Таку функцію позначають </a:t>
            </a:r>
            <a:r>
              <a:rPr lang="en-US" sz="2800" b="1"/>
              <a:t>R</a:t>
            </a:r>
            <a:r>
              <a:rPr lang="en-US" sz="2800"/>
              <a:t>(g, h).</a:t>
            </a:r>
            <a:endParaRPr 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sz="3600"/>
          </a:p>
          <a:p>
            <a:pPr algn="ctr" eaLnBrk="1" hangingPunct="1"/>
            <a:r>
              <a:rPr lang="uk-UA" sz="3200" i="1"/>
              <a:t>ПРФ, ЧРФ, РФ</a:t>
            </a:r>
            <a:endParaRPr lang="en-US" sz="3200" i="1"/>
          </a:p>
          <a:p>
            <a:pPr algn="ctr" eaLnBrk="1" hangingPunct="1"/>
            <a:r>
              <a:rPr lang="en-US" sz="3600"/>
              <a:t> </a:t>
            </a:r>
            <a:r>
              <a:rPr lang="uk-UA"/>
              <a:t>(</a:t>
            </a:r>
            <a:r>
              <a:rPr lang="uk-UA" i="1"/>
              <a:t>Операція мінімізації</a:t>
            </a:r>
            <a:r>
              <a:rPr lang="uk-UA"/>
              <a:t>)</a:t>
            </a:r>
          </a:p>
          <a:p>
            <a:pPr algn="ctr" eaLnBrk="1" hangingPunct="1"/>
            <a:endParaRPr lang="uk-UA"/>
          </a:p>
          <a:p>
            <a:pPr eaLnBrk="1" hangingPunct="1"/>
            <a:r>
              <a:rPr lang="uk-UA" sz="2800"/>
              <a:t>       </a:t>
            </a:r>
            <a:r>
              <a:rPr lang="uk-UA" sz="2800" i="1"/>
              <a:t>Операція мінімізації </a:t>
            </a:r>
            <a:r>
              <a:rPr lang="uk-UA" sz="2800" b="1"/>
              <a:t>М</a:t>
            </a:r>
            <a:r>
              <a:rPr lang="uk-UA" sz="2800"/>
              <a:t> дозволяє із </a:t>
            </a:r>
            <a:r>
              <a:rPr lang="en-US" sz="2800"/>
              <a:t>n-</a:t>
            </a:r>
            <a:r>
              <a:rPr lang="uk-UA" sz="2800"/>
              <a:t>арної функції </a:t>
            </a:r>
            <a:r>
              <a:rPr lang="en-US" sz="2800"/>
              <a:t>g </a:t>
            </a:r>
            <a:r>
              <a:rPr lang="uk-UA" sz="2800"/>
              <a:t>утворити </a:t>
            </a:r>
            <a:r>
              <a:rPr lang="en-US" sz="2800"/>
              <a:t>n-</a:t>
            </a:r>
            <a:r>
              <a:rPr lang="uk-UA" sz="2800"/>
              <a:t>арну функцію </a:t>
            </a:r>
            <a:r>
              <a:rPr lang="en-US" sz="2800"/>
              <a:t>f, </a:t>
            </a:r>
            <a:r>
              <a:rPr lang="uk-UA" sz="2800"/>
              <a:t>що задається співвідношенням:</a:t>
            </a:r>
          </a:p>
          <a:p>
            <a:pPr algn="ctr" eaLnBrk="1" hangingPunct="1"/>
            <a:r>
              <a:rPr lang="en-US" sz="2800"/>
              <a:t>f</a:t>
            </a:r>
            <a:r>
              <a:rPr lang="en-US" sz="2800">
                <a:sym typeface="Symbol" panose="05050102010706020507" pitchFamily="18" charset="2"/>
              </a:rPr>
              <a:t>(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, …, x</a:t>
            </a:r>
            <a:r>
              <a:rPr lang="en-US" sz="2800" baseline="-25000"/>
              <a:t>n</a:t>
            </a:r>
            <a:r>
              <a:rPr lang="en-US" sz="2800"/>
              <a:t>) = </a:t>
            </a:r>
            <a:r>
              <a:rPr lang="en-US" sz="2800">
                <a:sym typeface="Symbol" panose="05050102010706020507" pitchFamily="18" charset="2"/>
              </a:rPr>
              <a:t></a:t>
            </a:r>
            <a:r>
              <a:rPr lang="en-US" sz="2800" baseline="-25000">
                <a:sym typeface="Symbol" panose="05050102010706020507" pitchFamily="18" charset="2"/>
              </a:rPr>
              <a:t>y</a:t>
            </a:r>
            <a:r>
              <a:rPr lang="uk-UA" sz="2800">
                <a:sym typeface="Symbol" panose="05050102010706020507" pitchFamily="18" charset="2"/>
              </a:rPr>
              <a:t> </a:t>
            </a:r>
            <a:r>
              <a:rPr lang="en-US" sz="2800">
                <a:sym typeface="Symbol" panose="05050102010706020507" pitchFamily="18" charset="2"/>
              </a:rPr>
              <a:t>(</a:t>
            </a:r>
            <a:r>
              <a:rPr lang="en-US" sz="2800"/>
              <a:t>g</a:t>
            </a:r>
            <a:r>
              <a:rPr lang="en-US" sz="2800">
                <a:sym typeface="Symbol" panose="05050102010706020507" pitchFamily="18" charset="2"/>
              </a:rPr>
              <a:t>(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, …, </a:t>
            </a:r>
            <a:r>
              <a:rPr lang="pl-PL" sz="2800"/>
              <a:t>x</a:t>
            </a:r>
            <a:r>
              <a:rPr lang="pl-PL" sz="2800" baseline="-25000"/>
              <a:t>n-1</a:t>
            </a:r>
            <a:r>
              <a:rPr lang="pl-PL" sz="2800"/>
              <a:t>,</a:t>
            </a:r>
            <a:r>
              <a:rPr lang="en-US" sz="2800"/>
              <a:t>y) = x</a:t>
            </a:r>
            <a:r>
              <a:rPr lang="en-US" sz="2800" baseline="-25000"/>
              <a:t>n</a:t>
            </a:r>
            <a:r>
              <a:rPr lang="en-US" sz="2800"/>
              <a:t>).</a:t>
            </a:r>
          </a:p>
          <a:p>
            <a:pPr eaLnBrk="1" hangingPunct="1"/>
            <a:endParaRPr lang="uk-UA" sz="2800"/>
          </a:p>
          <a:p>
            <a:pPr eaLnBrk="1" hangingPunct="1"/>
            <a:r>
              <a:rPr lang="uk-UA" sz="2800"/>
              <a:t>Тобто, значення функції </a:t>
            </a:r>
            <a:r>
              <a:rPr lang="en-US" sz="2800"/>
              <a:t>f</a:t>
            </a:r>
            <a:r>
              <a:rPr lang="en-US" sz="2800">
                <a:sym typeface="Symbol" panose="05050102010706020507" pitchFamily="18" charset="2"/>
              </a:rPr>
              <a:t>(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, …, x</a:t>
            </a:r>
            <a:r>
              <a:rPr lang="en-US" sz="2800" baseline="-25000"/>
              <a:t>n</a:t>
            </a:r>
            <a:r>
              <a:rPr lang="en-US" sz="2800"/>
              <a:t>)</a:t>
            </a:r>
            <a:r>
              <a:rPr lang="uk-UA" sz="2800"/>
              <a:t> дорівнює найменшому </a:t>
            </a:r>
            <a:r>
              <a:rPr lang="en-US" sz="2800"/>
              <a:t>y </a:t>
            </a:r>
            <a:r>
              <a:rPr lang="uk-UA" sz="2800"/>
              <a:t>для якого </a:t>
            </a:r>
            <a:r>
              <a:rPr lang="en-US" sz="2800"/>
              <a:t>g</a:t>
            </a:r>
            <a:r>
              <a:rPr lang="en-US" sz="2800">
                <a:sym typeface="Symbol" panose="05050102010706020507" pitchFamily="18" charset="2"/>
              </a:rPr>
              <a:t>(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, …, </a:t>
            </a:r>
            <a:r>
              <a:rPr lang="pl-PL" sz="2800"/>
              <a:t>x</a:t>
            </a:r>
            <a:r>
              <a:rPr lang="pl-PL" sz="2800" baseline="-25000"/>
              <a:t>n-1</a:t>
            </a:r>
            <a:r>
              <a:rPr lang="pl-PL" sz="2800"/>
              <a:t>,</a:t>
            </a:r>
            <a:r>
              <a:rPr lang="en-US" sz="2800"/>
              <a:t>y) = x</a:t>
            </a:r>
            <a:r>
              <a:rPr lang="en-US" sz="2800" baseline="-25000"/>
              <a:t>n</a:t>
            </a:r>
            <a:r>
              <a:rPr lang="uk-UA" sz="2800"/>
              <a:t>.</a:t>
            </a:r>
          </a:p>
          <a:p>
            <a:pPr eaLnBrk="1" hangingPunct="1"/>
            <a:r>
              <a:rPr lang="uk-UA" sz="2800"/>
              <a:t>      </a:t>
            </a:r>
            <a:endParaRPr lang="ru-RU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1"/>
          <p:cNvSpPr>
            <a:spLocks noChangeArrowheads="1"/>
          </p:cNvSpPr>
          <p:nvPr/>
        </p:nvSpPr>
        <p:spPr bwMode="auto">
          <a:xfrm>
            <a:off x="0" y="366713"/>
            <a:ext cx="9144000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sz="2800"/>
          </a:p>
          <a:p>
            <a:pPr eaLnBrk="1" hangingPunct="1"/>
            <a:endParaRPr lang="uk-UA" sz="2800"/>
          </a:p>
          <a:p>
            <a:pPr eaLnBrk="1" hangingPunct="1"/>
            <a:endParaRPr lang="uk-UA" sz="2800"/>
          </a:p>
          <a:p>
            <a:pPr algn="ctr" eaLnBrk="1" hangingPunct="1"/>
            <a:r>
              <a:rPr lang="uk-UA" sz="2800"/>
              <a:t>(</a:t>
            </a:r>
            <a:r>
              <a:rPr lang="uk-UA" sz="2800" i="1"/>
              <a:t>Операція мінімізації</a:t>
            </a:r>
            <a:r>
              <a:rPr lang="uk-UA" sz="2800"/>
              <a:t>)</a:t>
            </a:r>
          </a:p>
          <a:p>
            <a:pPr algn="ctr" eaLnBrk="1" hangingPunct="1"/>
            <a:endParaRPr lang="uk-UA" sz="2800"/>
          </a:p>
          <a:p>
            <a:pPr eaLnBrk="1" hangingPunct="1"/>
            <a:r>
              <a:rPr lang="uk-UA" sz="2800"/>
              <a:t>      Значення функції </a:t>
            </a:r>
            <a:r>
              <a:rPr lang="en-US" sz="2800"/>
              <a:t>f</a:t>
            </a:r>
            <a:r>
              <a:rPr lang="en-US" sz="2800">
                <a:sym typeface="Symbol" panose="05050102010706020507" pitchFamily="18" charset="2"/>
              </a:rPr>
              <a:t>(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, …, x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uk-UA" sz="2800"/>
              <a:t>вважається невизначеним у випадках: </a:t>
            </a:r>
          </a:p>
          <a:p>
            <a:pPr lvl="1" eaLnBrk="1" hangingPunct="1"/>
            <a:r>
              <a:rPr lang="uk-UA" sz="2800"/>
              <a:t>1) для всіх </a:t>
            </a:r>
            <a:r>
              <a:rPr lang="en-US" sz="2800"/>
              <a:t>y </a:t>
            </a:r>
            <a:r>
              <a:rPr lang="uk-UA" sz="2800"/>
              <a:t>значення </a:t>
            </a:r>
            <a:r>
              <a:rPr lang="en-US" sz="2800"/>
              <a:t>g</a:t>
            </a:r>
            <a:r>
              <a:rPr lang="en-US" sz="2800">
                <a:sym typeface="Symbol" panose="05050102010706020507" pitchFamily="18" charset="2"/>
              </a:rPr>
              <a:t>(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, …, </a:t>
            </a:r>
            <a:r>
              <a:rPr lang="pl-PL" sz="2800"/>
              <a:t>x</a:t>
            </a:r>
            <a:r>
              <a:rPr lang="pl-PL" sz="2800" baseline="-25000"/>
              <a:t>n-1</a:t>
            </a:r>
            <a:r>
              <a:rPr lang="pl-PL" sz="2800"/>
              <a:t>,</a:t>
            </a:r>
            <a:r>
              <a:rPr lang="en-US" sz="2800"/>
              <a:t>y) </a:t>
            </a:r>
            <a:r>
              <a:rPr lang="en-US" sz="2800">
                <a:sym typeface="Symbol" panose="05050102010706020507" pitchFamily="18" charset="2"/>
              </a:rPr>
              <a:t></a:t>
            </a:r>
            <a:r>
              <a:rPr lang="en-US" sz="2800"/>
              <a:t> x</a:t>
            </a:r>
            <a:r>
              <a:rPr lang="en-US" sz="2800" baseline="-25000"/>
              <a:t>n</a:t>
            </a:r>
            <a:r>
              <a:rPr lang="uk-UA" sz="2800"/>
              <a:t>; </a:t>
            </a:r>
          </a:p>
          <a:p>
            <a:pPr lvl="1" eaLnBrk="1" hangingPunct="1"/>
            <a:r>
              <a:rPr lang="uk-UA" sz="2800"/>
              <a:t>2) для всіх </a:t>
            </a:r>
            <a:r>
              <a:rPr lang="en-US" sz="2800"/>
              <a:t>y&lt;t </a:t>
            </a:r>
            <a:r>
              <a:rPr lang="uk-UA" sz="2800"/>
              <a:t>значення </a:t>
            </a:r>
            <a:r>
              <a:rPr lang="en-US" sz="2800"/>
              <a:t>g</a:t>
            </a:r>
            <a:r>
              <a:rPr lang="en-US" sz="2800">
                <a:sym typeface="Symbol" panose="05050102010706020507" pitchFamily="18" charset="2"/>
              </a:rPr>
              <a:t>(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, …, </a:t>
            </a:r>
            <a:r>
              <a:rPr lang="pl-PL" sz="2800"/>
              <a:t>x</a:t>
            </a:r>
            <a:r>
              <a:rPr lang="pl-PL" sz="2800" baseline="-25000"/>
              <a:t>n-1</a:t>
            </a:r>
            <a:r>
              <a:rPr lang="pl-PL" sz="2800"/>
              <a:t>,</a:t>
            </a:r>
            <a:r>
              <a:rPr lang="en-US" sz="2800"/>
              <a:t>y) </a:t>
            </a:r>
            <a:r>
              <a:rPr lang="uk-UA" sz="2800"/>
              <a:t>визначене і </a:t>
            </a:r>
            <a:r>
              <a:rPr lang="en-US" sz="2800">
                <a:sym typeface="Symbol" panose="05050102010706020507" pitchFamily="18" charset="2"/>
              </a:rPr>
              <a:t></a:t>
            </a:r>
            <a:r>
              <a:rPr lang="en-US" sz="2800"/>
              <a:t> x</a:t>
            </a:r>
            <a:r>
              <a:rPr lang="en-US" sz="2800" baseline="-25000"/>
              <a:t>n</a:t>
            </a:r>
            <a:r>
              <a:rPr lang="uk-UA" sz="2800"/>
              <a:t>,  а значення </a:t>
            </a:r>
            <a:r>
              <a:rPr lang="en-US" sz="2800"/>
              <a:t>g</a:t>
            </a:r>
            <a:r>
              <a:rPr lang="en-US" sz="2800">
                <a:sym typeface="Symbol" panose="05050102010706020507" pitchFamily="18" charset="2"/>
              </a:rPr>
              <a:t>(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, …, </a:t>
            </a:r>
            <a:r>
              <a:rPr lang="pl-PL" sz="2800"/>
              <a:t>x</a:t>
            </a:r>
            <a:r>
              <a:rPr lang="pl-PL" sz="2800" baseline="-25000"/>
              <a:t>n-1</a:t>
            </a:r>
            <a:r>
              <a:rPr lang="pl-PL" sz="2800"/>
              <a:t>,</a:t>
            </a:r>
            <a:r>
              <a:rPr lang="en-US" sz="2800"/>
              <a:t>t)</a:t>
            </a:r>
            <a:r>
              <a:rPr lang="uk-UA" sz="2800"/>
              <a:t> невизначене; </a:t>
            </a:r>
          </a:p>
          <a:p>
            <a:pPr lvl="1" eaLnBrk="1" hangingPunct="1"/>
            <a:r>
              <a:rPr lang="uk-UA" sz="2800"/>
              <a:t>3) значення </a:t>
            </a:r>
            <a:r>
              <a:rPr lang="en-US" sz="2800"/>
              <a:t>g</a:t>
            </a:r>
            <a:r>
              <a:rPr lang="en-US" sz="2800">
                <a:sym typeface="Symbol" panose="05050102010706020507" pitchFamily="18" charset="2"/>
              </a:rPr>
              <a:t>(</a:t>
            </a:r>
            <a:r>
              <a:rPr lang="en-US" sz="2800"/>
              <a:t>x</a:t>
            </a:r>
            <a:r>
              <a:rPr lang="en-US" sz="2800" baseline="-25000"/>
              <a:t>1</a:t>
            </a:r>
            <a:r>
              <a:rPr lang="en-US" sz="2800"/>
              <a:t>, …, </a:t>
            </a:r>
            <a:r>
              <a:rPr lang="pl-PL" sz="2800"/>
              <a:t>x</a:t>
            </a:r>
            <a:r>
              <a:rPr lang="pl-PL" sz="2800" baseline="-25000"/>
              <a:t>n-1</a:t>
            </a:r>
            <a:r>
              <a:rPr lang="pl-PL" sz="2800"/>
              <a:t>,</a:t>
            </a:r>
            <a:r>
              <a:rPr lang="uk-UA" sz="2800"/>
              <a:t>0</a:t>
            </a:r>
            <a:r>
              <a:rPr lang="en-US" sz="2800"/>
              <a:t>)</a:t>
            </a:r>
            <a:r>
              <a:rPr lang="uk-UA" sz="2800"/>
              <a:t> невизначене.</a:t>
            </a:r>
          </a:p>
          <a:p>
            <a:pPr eaLnBrk="1" hangingPunct="1"/>
            <a:r>
              <a:rPr lang="uk-UA" sz="2800"/>
              <a:t>      </a:t>
            </a:r>
          </a:p>
          <a:p>
            <a:pPr eaLnBrk="1" hangingPunct="1"/>
            <a:r>
              <a:rPr lang="uk-UA" sz="2800"/>
              <a:t>Таку функцію позначають </a:t>
            </a:r>
            <a:r>
              <a:rPr lang="en-US" sz="2800" b="1"/>
              <a:t>M</a:t>
            </a:r>
            <a:r>
              <a:rPr lang="en-US" sz="2800"/>
              <a:t>(g).</a:t>
            </a:r>
          </a:p>
        </p:txBody>
      </p:sp>
      <p:sp>
        <p:nvSpPr>
          <p:cNvPr id="20483" name="Прямоугольник 2"/>
          <p:cNvSpPr>
            <a:spLocks noChangeArrowheads="1"/>
          </p:cNvSpPr>
          <p:nvPr/>
        </p:nvSpPr>
        <p:spPr bwMode="auto">
          <a:xfrm>
            <a:off x="3143250" y="1214438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uk-UA" sz="3200" i="1"/>
              <a:t>ПРФ, ЧРФ, РФ</a:t>
            </a:r>
            <a:endParaRPr lang="en-US" sz="3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667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sz="3600"/>
          </a:p>
          <a:p>
            <a:pPr eaLnBrk="1" hangingPunct="1"/>
            <a:r>
              <a:rPr lang="uk-UA" sz="2800"/>
              <a:t>	</a:t>
            </a:r>
          </a:p>
          <a:p>
            <a:pPr eaLnBrk="1" hangingPunct="1"/>
            <a:endParaRPr lang="uk-UA" sz="2800"/>
          </a:p>
          <a:p>
            <a:pPr eaLnBrk="1" hangingPunct="1"/>
            <a:endParaRPr lang="uk-UA" sz="2800"/>
          </a:p>
          <a:p>
            <a:pPr eaLnBrk="1" hangingPunct="1"/>
            <a:r>
              <a:rPr lang="uk-UA" sz="2800"/>
              <a:t>       Функцію, яку можна одержати з базових функцій за допомогою скінченної кількості застосувань операцій суперпозиції та примітивної рекурсії, називають </a:t>
            </a:r>
            <a:r>
              <a:rPr lang="uk-UA" sz="2800" i="1"/>
              <a:t>примітивно рекурсивною функцією </a:t>
            </a:r>
            <a:r>
              <a:rPr lang="uk-UA" sz="2800"/>
              <a:t>(скорочено ПРФ).</a:t>
            </a:r>
          </a:p>
          <a:p>
            <a:pPr eaLnBrk="1" hangingPunct="1"/>
            <a:endParaRPr lang="uk-UA" sz="2800"/>
          </a:p>
          <a:p>
            <a:pPr eaLnBrk="1" hangingPunct="1"/>
            <a:r>
              <a:rPr lang="uk-UA" sz="2800"/>
              <a:t>       Функцію, яку можна одержати з базових функцій за допомогою скінченної кількості застосувань операцій суперпозиції, примітивної рекурсії та мінімізації, називають </a:t>
            </a:r>
            <a:r>
              <a:rPr lang="uk-UA" sz="2800" i="1"/>
              <a:t>частково рекурсивною функцією </a:t>
            </a:r>
            <a:r>
              <a:rPr lang="uk-UA" sz="2800"/>
              <a:t>(скорочено ЧРФ).</a:t>
            </a:r>
          </a:p>
          <a:p>
            <a:pPr eaLnBrk="1" hangingPunct="1"/>
            <a:r>
              <a:rPr lang="uk-UA" sz="2800"/>
              <a:t>     	</a:t>
            </a:r>
            <a:endParaRPr lang="ru-RU" sz="2800"/>
          </a:p>
        </p:txBody>
      </p:sp>
      <p:sp>
        <p:nvSpPr>
          <p:cNvPr id="21507" name="Прямоугольник 2"/>
          <p:cNvSpPr>
            <a:spLocks noChangeArrowheads="1"/>
          </p:cNvSpPr>
          <p:nvPr/>
        </p:nvSpPr>
        <p:spPr bwMode="auto">
          <a:xfrm>
            <a:off x="3143250" y="1000125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uk-UA" sz="3200" i="1"/>
              <a:t>ПРФ, ЧРФ, РФ</a:t>
            </a:r>
            <a:endParaRPr lang="en-US" sz="3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1"/>
          <p:cNvSpPr>
            <a:spLocks noChangeArrowheads="1"/>
          </p:cNvSpPr>
          <p:nvPr/>
        </p:nvSpPr>
        <p:spPr bwMode="auto">
          <a:xfrm>
            <a:off x="0" y="1905000"/>
            <a:ext cx="91440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/>
          </a:p>
          <a:p>
            <a:pPr eaLnBrk="1" hangingPunct="1"/>
            <a:r>
              <a:rPr lang="uk-UA" sz="2800"/>
              <a:t>       Всюди визначену ЧРФ називають </a:t>
            </a:r>
            <a:r>
              <a:rPr lang="uk-UA" sz="2800" i="1"/>
              <a:t>рекурсивною функцією</a:t>
            </a:r>
            <a:r>
              <a:rPr lang="uk-UA" sz="2800"/>
              <a:t>(скорочено РФ). </a:t>
            </a:r>
          </a:p>
          <a:p>
            <a:pPr eaLnBrk="1" hangingPunct="1"/>
            <a:endParaRPr lang="uk-UA" sz="2800"/>
          </a:p>
          <a:p>
            <a:pPr eaLnBrk="1" hangingPunct="1"/>
            <a:r>
              <a:rPr lang="uk-UA" sz="2800"/>
              <a:t>        Із визначень ПРФ, ЧРФ, РФ маємо такі співвідно-шення між класами функцій:</a:t>
            </a:r>
          </a:p>
          <a:p>
            <a:pPr eaLnBrk="1" hangingPunct="1"/>
            <a:endParaRPr lang="uk-UA" sz="2800"/>
          </a:p>
          <a:p>
            <a:pPr eaLnBrk="1" hangingPunct="1"/>
            <a:r>
              <a:rPr lang="uk-UA" sz="2800"/>
              <a:t>		     ПРФ </a:t>
            </a:r>
            <a:r>
              <a:rPr lang="uk-UA" sz="2800">
                <a:sym typeface="Symbol" panose="05050102010706020507" pitchFamily="18" charset="2"/>
              </a:rPr>
              <a:t> РФ  ЧРФ. </a:t>
            </a:r>
            <a:endParaRPr lang="ru-RU" sz="2800">
              <a:sym typeface="Symbol" panose="05050102010706020507" pitchFamily="18" charset="2"/>
            </a:endParaRPr>
          </a:p>
        </p:txBody>
      </p:sp>
      <p:sp>
        <p:nvSpPr>
          <p:cNvPr id="22531" name="Прямоугольник 2"/>
          <p:cNvSpPr>
            <a:spLocks noChangeArrowheads="1"/>
          </p:cNvSpPr>
          <p:nvPr/>
        </p:nvSpPr>
        <p:spPr bwMode="auto">
          <a:xfrm>
            <a:off x="3143250" y="1214438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uk-UA" sz="3200" i="1"/>
              <a:t>ПРФ, ЧРФ, РФ</a:t>
            </a:r>
            <a:endParaRPr lang="en-US" sz="3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sz="3600" dirty="0"/>
          </a:p>
          <a:p>
            <a:pPr eaLnBrk="1" hangingPunct="1"/>
            <a:endParaRPr lang="uk-UA" sz="3600" dirty="0"/>
          </a:p>
          <a:p>
            <a:pPr eaLnBrk="1" hangingPunct="1"/>
            <a:r>
              <a:rPr lang="uk-UA" sz="3600" dirty="0"/>
              <a:t>      </a:t>
            </a:r>
          </a:p>
          <a:p>
            <a:pPr eaLnBrk="1" hangingPunct="1"/>
            <a:r>
              <a:rPr lang="uk-UA" sz="3600" dirty="0"/>
              <a:t>       </a:t>
            </a:r>
            <a:r>
              <a:rPr lang="uk-UA" sz="2800" dirty="0"/>
              <a:t>Приклад 6. За визначенням, функції </a:t>
            </a:r>
          </a:p>
          <a:p>
            <a:pPr eaLnBrk="1" hangingPunct="1"/>
            <a:endParaRPr lang="uk-UA" sz="2800" dirty="0"/>
          </a:p>
          <a:p>
            <a:pPr algn="ctr" eaLnBrk="1" hangingPunct="1"/>
            <a:r>
              <a:rPr lang="en-US" sz="2800" dirty="0"/>
              <a:t>o(x) = 0, s(x) = x+1</a:t>
            </a:r>
            <a:r>
              <a:rPr lang="uk-UA" sz="2800" dirty="0"/>
              <a:t>, </a:t>
            </a:r>
            <a:r>
              <a:rPr lang="en-US" sz="2800" dirty="0"/>
              <a:t>   (x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) = </a:t>
            </a:r>
            <a:r>
              <a:rPr lang="en-US" sz="2800" dirty="0" err="1"/>
              <a:t>x</a:t>
            </a:r>
            <a:r>
              <a:rPr lang="en-US" sz="2800" baseline="-25000" dirty="0" err="1"/>
              <a:t>m</a:t>
            </a:r>
            <a:r>
              <a:rPr lang="en-US" sz="2800" dirty="0"/>
              <a:t>, </a:t>
            </a:r>
            <a:endParaRPr lang="uk-UA" sz="2800" dirty="0"/>
          </a:p>
          <a:p>
            <a:pPr eaLnBrk="1" hangingPunct="1"/>
            <a:endParaRPr lang="uk-UA" sz="2800" dirty="0"/>
          </a:p>
          <a:p>
            <a:pPr eaLnBrk="1" hangingPunct="1"/>
            <a:r>
              <a:rPr lang="uk-UA" sz="2800" dirty="0"/>
              <a:t>де </a:t>
            </a:r>
            <a:r>
              <a:rPr lang="en-US" sz="2800" dirty="0"/>
              <a:t>n</a:t>
            </a:r>
            <a:r>
              <a:rPr lang="en-US" sz="2800" dirty="0">
                <a:sym typeface="Symbol" panose="05050102010706020507" pitchFamily="18" charset="2"/>
              </a:rPr>
              <a:t></a:t>
            </a:r>
            <a:r>
              <a:rPr lang="en-US" sz="2800" dirty="0"/>
              <a:t>m</a:t>
            </a:r>
            <a:r>
              <a:rPr lang="en-US" sz="2800" dirty="0">
                <a:sym typeface="Symbol" panose="05050102010706020507" pitchFamily="18" charset="2"/>
              </a:rPr>
              <a:t>1</a:t>
            </a:r>
            <a:r>
              <a:rPr lang="uk-UA" sz="2800" dirty="0">
                <a:sym typeface="Symbol" panose="05050102010706020507" pitchFamily="18" charset="2"/>
              </a:rPr>
              <a:t> – </a:t>
            </a:r>
            <a:r>
              <a:rPr lang="uk-UA" sz="2800">
                <a:sym typeface="Symbol" panose="05050102010706020507" pitchFamily="18" charset="2"/>
              </a:rPr>
              <a:t>примітивно </a:t>
            </a:r>
            <a:r>
              <a:rPr lang="uk-UA" sz="2800" smtClean="0">
                <a:sym typeface="Symbol" panose="05050102010706020507" pitchFamily="18" charset="2"/>
              </a:rPr>
              <a:t>рекурсивні. </a:t>
            </a:r>
            <a:endParaRPr lang="uk-UA" sz="2800" dirty="0">
              <a:sym typeface="Symbol" panose="05050102010706020507" pitchFamily="18" charset="2"/>
            </a:endParaRPr>
          </a:p>
          <a:p>
            <a:pPr eaLnBrk="1" hangingPunct="1"/>
            <a:r>
              <a:rPr lang="uk-UA" sz="2800" dirty="0">
                <a:sym typeface="Symbol" panose="05050102010706020507" pitchFamily="18" charset="2"/>
              </a:rPr>
              <a:t>        Для </a:t>
            </a:r>
            <a:r>
              <a:rPr lang="en-US" sz="2800" dirty="0">
                <a:sym typeface="Symbol" panose="05050102010706020507" pitchFamily="18" charset="2"/>
              </a:rPr>
              <a:t>n-</a:t>
            </a:r>
            <a:r>
              <a:rPr lang="uk-UA" sz="2800" dirty="0" err="1">
                <a:sym typeface="Symbol" panose="05050102010706020507" pitchFamily="18" charset="2"/>
              </a:rPr>
              <a:t>місної</a:t>
            </a:r>
            <a:r>
              <a:rPr lang="uk-UA" sz="2800" dirty="0">
                <a:sym typeface="Symbol" panose="05050102010706020507" pitchFamily="18" charset="2"/>
              </a:rPr>
              <a:t> функції </a:t>
            </a:r>
            <a:r>
              <a:rPr lang="en-US" sz="2800" dirty="0">
                <a:sym typeface="Symbol" panose="05050102010706020507" pitchFamily="18" charset="2"/>
              </a:rPr>
              <a:t>o</a:t>
            </a:r>
            <a:r>
              <a:rPr lang="en-US" sz="2800" baseline="30000" dirty="0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(</a:t>
            </a:r>
            <a:r>
              <a:rPr lang="en-US" sz="2800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) = 0 </a:t>
            </a:r>
            <a:r>
              <a:rPr lang="uk-UA" sz="2800" dirty="0"/>
              <a:t>маємо</a:t>
            </a:r>
          </a:p>
          <a:p>
            <a:pPr eaLnBrk="1" hangingPunct="1"/>
            <a:r>
              <a:rPr lang="uk-UA" sz="2800" dirty="0"/>
              <a:t>      </a:t>
            </a:r>
          </a:p>
          <a:p>
            <a:pPr algn="ctr" eaLnBrk="1" hangingPunct="1"/>
            <a:r>
              <a:rPr lang="en-US" sz="2800" dirty="0">
                <a:sym typeface="Symbol" panose="05050102010706020507" pitchFamily="18" charset="2"/>
              </a:rPr>
              <a:t>o</a:t>
            </a:r>
            <a:r>
              <a:rPr lang="en-US" sz="2800" baseline="30000" dirty="0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(</a:t>
            </a:r>
            <a:r>
              <a:rPr lang="en-US" sz="2800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) = </a:t>
            </a:r>
            <a:r>
              <a:rPr lang="en-US" sz="2800" b="1" dirty="0"/>
              <a:t>S</a:t>
            </a:r>
            <a:r>
              <a:rPr lang="en-US" sz="2800" baseline="30000" dirty="0"/>
              <a:t>2</a:t>
            </a:r>
            <a:r>
              <a:rPr lang="en-US" sz="2800" dirty="0"/>
              <a:t>(o,    (x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)) </a:t>
            </a:r>
            <a:endParaRPr lang="uk-UA" sz="28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uk-UA" sz="2800" dirty="0"/>
              <a:t>і тому </a:t>
            </a:r>
            <a:r>
              <a:rPr lang="uk-UA" sz="2800" dirty="0">
                <a:sym typeface="Symbol" panose="05050102010706020507" pitchFamily="18" charset="2"/>
              </a:rPr>
              <a:t>функція </a:t>
            </a:r>
            <a:r>
              <a:rPr lang="en-US" sz="2800" dirty="0">
                <a:sym typeface="Symbol" panose="05050102010706020507" pitchFamily="18" charset="2"/>
              </a:rPr>
              <a:t>o</a:t>
            </a:r>
            <a:r>
              <a:rPr lang="en-US" sz="2800" baseline="30000" dirty="0">
                <a:sym typeface="Symbol" panose="05050102010706020507" pitchFamily="18" charset="2"/>
              </a:rPr>
              <a:t>n</a:t>
            </a:r>
            <a:r>
              <a:rPr lang="uk-UA" sz="2800" baseline="30000" dirty="0">
                <a:sym typeface="Symbol" panose="05050102010706020507" pitchFamily="18" charset="2"/>
              </a:rPr>
              <a:t> </a:t>
            </a:r>
            <a:r>
              <a:rPr lang="uk-UA" sz="2800" dirty="0">
                <a:sym typeface="Symbol" panose="05050102010706020507" pitchFamily="18" charset="2"/>
              </a:rPr>
              <a:t>- примітивно рекурсивна.</a:t>
            </a:r>
            <a:r>
              <a:rPr lang="uk-UA" sz="2800" baseline="30000" dirty="0">
                <a:sym typeface="Symbol" panose="05050102010706020507" pitchFamily="18" charset="2"/>
              </a:rPr>
              <a:t> </a:t>
            </a:r>
            <a:endParaRPr lang="ru-RU" sz="2800" baseline="30000" dirty="0">
              <a:sym typeface="Symbol" panose="05050102010706020507" pitchFamily="18" charset="2"/>
            </a:endParaRPr>
          </a:p>
        </p:txBody>
      </p:sp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5021263" y="4652963"/>
          <a:ext cx="342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0" name="Equation" r:id="rId3" imgW="342751" imgH="571252" progId="Equation.3">
                  <p:embed/>
                </p:oleObj>
              </mc:Choice>
              <mc:Fallback>
                <p:oleObj name="Equation" r:id="rId3" imgW="342751" imgH="571252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4652963"/>
                        <a:ext cx="342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4667250" y="2636838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1" name="Equation" r:id="rId5" imgW="330200" imgH="457200" progId="Equation.3">
                  <p:embed/>
                </p:oleObj>
              </mc:Choice>
              <mc:Fallback>
                <p:oleObj name="Equation" r:id="rId5" imgW="330200" imgH="4572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2636838"/>
                        <a:ext cx="33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Прямоугольник 4"/>
          <p:cNvSpPr>
            <a:spLocks noChangeArrowheads="1"/>
          </p:cNvSpPr>
          <p:nvPr/>
        </p:nvSpPr>
        <p:spPr bwMode="auto">
          <a:xfrm>
            <a:off x="3143250" y="1000125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uk-UA" sz="3200" i="1"/>
              <a:t>ПРФ, ЧРФ, РФ</a:t>
            </a:r>
            <a:endParaRPr lang="en-US" sz="3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646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endParaRPr lang="uk-UA" sz="36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uk-UA" sz="3600"/>
              <a:t>      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uk-UA" sz="3600"/>
              <a:t>  </a:t>
            </a:r>
            <a:r>
              <a:rPr lang="uk-UA" sz="3200" i="1"/>
              <a:t>Поняття а</a:t>
            </a:r>
            <a:r>
              <a:rPr lang="ru-RU" sz="3200" i="1">
                <a:cs typeface="Times New Roman" panose="02020603050405020304" pitchFamily="18" charset="0"/>
              </a:rPr>
              <a:t>лгоритм</a:t>
            </a:r>
            <a:r>
              <a:rPr lang="uk-UA" sz="3200" i="1"/>
              <a:t>у</a:t>
            </a:r>
            <a:endParaRPr lang="ru-RU" sz="3200" i="1"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uk-UA" sz="3600"/>
              <a:t>   </a:t>
            </a:r>
            <a:r>
              <a:rPr lang="en-US" sz="3600"/>
              <a:t>  </a:t>
            </a:r>
            <a:r>
              <a:rPr lang="ru-RU" sz="2800">
                <a:cs typeface="Times New Roman" panose="02020603050405020304" pitchFamily="18" charset="0"/>
              </a:rPr>
              <a:t>При</a:t>
            </a:r>
            <a:r>
              <a:rPr lang="uk-UA" sz="2800"/>
              <a:t>клад</a:t>
            </a:r>
            <a:r>
              <a:rPr lang="ru-RU" sz="2800">
                <a:cs typeface="Times New Roman" panose="02020603050405020304" pitchFamily="18" charset="0"/>
              </a:rPr>
              <a:t> 1. </a:t>
            </a:r>
            <a:r>
              <a:rPr lang="ru-RU" sz="2800" i="1">
                <a:cs typeface="Times New Roman" panose="02020603050405020304" pitchFamily="18" charset="0"/>
              </a:rPr>
              <a:t>Вх</a:t>
            </a:r>
            <a:r>
              <a:rPr lang="uk-UA" sz="2800" i="1"/>
              <a:t>і</a:t>
            </a:r>
            <a:r>
              <a:rPr lang="ru-RU" sz="2800" i="1">
                <a:cs typeface="Times New Roman" panose="02020603050405020304" pitchFamily="18" charset="0"/>
              </a:rPr>
              <a:t>д</a:t>
            </a:r>
            <a:r>
              <a:rPr lang="ru-RU" sz="2800">
                <a:cs typeface="Times New Roman" panose="02020603050405020304" pitchFamily="18" charset="0"/>
              </a:rPr>
              <a:t>. </a:t>
            </a:r>
            <a:r>
              <a:rPr lang="en-US" sz="2800">
                <a:cs typeface="Times New Roman" panose="02020603050405020304" pitchFamily="18" charset="0"/>
              </a:rPr>
              <a:t>p</a:t>
            </a:r>
            <a:r>
              <a:rPr lang="ru-RU" sz="2800">
                <a:cs typeface="Times New Roman" panose="02020603050405020304" pitchFamily="18" charset="0"/>
              </a:rPr>
              <a:t> </a:t>
            </a:r>
            <a:r>
              <a:rPr lang="uk-UA" sz="2800"/>
              <a:t>і</a:t>
            </a:r>
            <a:r>
              <a:rPr lang="ru-RU" sz="2800">
                <a:cs typeface="Times New Roman" panose="02020603050405020304" pitchFamily="18" charset="0"/>
              </a:rPr>
              <a:t> </a:t>
            </a:r>
            <a:r>
              <a:rPr lang="en-US" sz="2800">
                <a:cs typeface="Times New Roman" panose="02020603050405020304" pitchFamily="18" charset="0"/>
              </a:rPr>
              <a:t>q</a:t>
            </a:r>
            <a:r>
              <a:rPr lang="ru-RU" sz="2800">
                <a:cs typeface="Times New Roman" panose="02020603050405020304" pitchFamily="18" charset="0"/>
              </a:rPr>
              <a:t>, </a:t>
            </a:r>
            <a:r>
              <a:rPr lang="uk-UA" sz="2800"/>
              <a:t>додатні</a:t>
            </a:r>
            <a:r>
              <a:rPr lang="ru-RU" sz="2800">
                <a:cs typeface="Times New Roman" panose="02020603050405020304" pitchFamily="18" charset="0"/>
              </a:rPr>
              <a:t> ц</a:t>
            </a:r>
            <a:r>
              <a:rPr lang="uk-UA" sz="2800"/>
              <a:t>і</a:t>
            </a:r>
            <a:r>
              <a:rPr lang="ru-RU" sz="2800">
                <a:cs typeface="Times New Roman" panose="02020603050405020304" pitchFamily="18" charset="0"/>
              </a:rPr>
              <a:t>л</a:t>
            </a:r>
            <a:r>
              <a:rPr lang="uk-UA" sz="2800"/>
              <a:t>і</a:t>
            </a:r>
            <a:r>
              <a:rPr lang="ru-RU" sz="2800">
                <a:cs typeface="Times New Roman" panose="02020603050405020304" pitchFamily="18" charset="0"/>
              </a:rPr>
              <a:t> числа.</a:t>
            </a:r>
            <a:endParaRPr lang="uk-UA" sz="2800"/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uk-UA" sz="2800"/>
              <a:t>      </a:t>
            </a:r>
            <a:r>
              <a:rPr lang="ru-RU" sz="2800" i="1">
                <a:cs typeface="Times New Roman" panose="02020603050405020304" pitchFamily="18" charset="0"/>
              </a:rPr>
              <a:t>В</a:t>
            </a:r>
            <a:r>
              <a:rPr lang="uk-UA" sz="2800" i="1"/>
              <a:t>и</a:t>
            </a:r>
            <a:r>
              <a:rPr lang="ru-RU" sz="2800" i="1">
                <a:cs typeface="Times New Roman" panose="02020603050405020304" pitchFamily="18" charset="0"/>
              </a:rPr>
              <a:t>х</a:t>
            </a:r>
            <a:r>
              <a:rPr lang="uk-UA" sz="2800" i="1"/>
              <a:t>і</a:t>
            </a:r>
            <a:r>
              <a:rPr lang="ru-RU" sz="2800" i="1">
                <a:cs typeface="Times New Roman" panose="02020603050405020304" pitchFamily="18" charset="0"/>
              </a:rPr>
              <a:t>д</a:t>
            </a:r>
            <a:r>
              <a:rPr lang="ru-RU" sz="2800">
                <a:cs typeface="Times New Roman" panose="02020603050405020304" pitchFamily="18" charset="0"/>
              </a:rPr>
              <a:t>. </a:t>
            </a:r>
            <a:r>
              <a:rPr lang="en-US" sz="2800">
                <a:cs typeface="Times New Roman" panose="02020603050405020304" pitchFamily="18" charset="0"/>
              </a:rPr>
              <a:t>g</a:t>
            </a:r>
            <a:r>
              <a:rPr lang="ru-RU" sz="2800">
                <a:cs typeface="Times New Roman" panose="02020603050405020304" pitchFamily="18" charset="0"/>
              </a:rPr>
              <a:t>, сума чисел </a:t>
            </a:r>
            <a:r>
              <a:rPr lang="en-US" sz="2800">
                <a:cs typeface="Times New Roman" panose="02020603050405020304" pitchFamily="18" charset="0"/>
              </a:rPr>
              <a:t>p</a:t>
            </a:r>
            <a:r>
              <a:rPr lang="ru-RU" sz="2800">
                <a:cs typeface="Times New Roman" panose="02020603050405020304" pitchFamily="18" charset="0"/>
              </a:rPr>
              <a:t> </a:t>
            </a:r>
            <a:r>
              <a:rPr lang="uk-UA" sz="2800"/>
              <a:t>і</a:t>
            </a:r>
            <a:r>
              <a:rPr lang="ru-RU" sz="2800">
                <a:cs typeface="Times New Roman" panose="02020603050405020304" pitchFamily="18" charset="0"/>
              </a:rPr>
              <a:t> </a:t>
            </a:r>
            <a:r>
              <a:rPr lang="en-US" sz="2800">
                <a:cs typeface="Times New Roman" panose="02020603050405020304" pitchFamily="18" charset="0"/>
              </a:rPr>
              <a:t>q</a:t>
            </a:r>
            <a:r>
              <a:rPr lang="ru-RU" sz="2800"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uk-UA" sz="2800"/>
              <a:t>      </a:t>
            </a:r>
            <a:r>
              <a:rPr lang="ru-RU" sz="2800" i="1">
                <a:cs typeface="Times New Roman" panose="02020603050405020304" pitchFamily="18" charset="0"/>
              </a:rPr>
              <a:t>Метод</a:t>
            </a:r>
            <a:r>
              <a:rPr lang="ru-RU" sz="2800">
                <a:cs typeface="Times New Roman" panose="02020603050405020304" pitchFamily="18" charset="0"/>
              </a:rPr>
              <a:t>. По</a:t>
            </a:r>
            <a:r>
              <a:rPr lang="uk-UA" sz="2800"/>
              <a:t>класти</a:t>
            </a:r>
            <a:r>
              <a:rPr lang="ru-RU" sz="2800">
                <a:cs typeface="Times New Roman" panose="02020603050405020304" pitchFamily="18" charset="0"/>
              </a:rPr>
              <a:t> </a:t>
            </a:r>
            <a:r>
              <a:rPr lang="en-US" sz="2800">
                <a:cs typeface="Times New Roman" panose="02020603050405020304" pitchFamily="18" charset="0"/>
              </a:rPr>
              <a:t>g</a:t>
            </a:r>
            <a:r>
              <a:rPr lang="ru-RU" sz="2800" i="1">
                <a:cs typeface="Times New Roman" panose="02020603050405020304" pitchFamily="18" charset="0"/>
              </a:rPr>
              <a:t> = </a:t>
            </a:r>
            <a:r>
              <a:rPr lang="en-US" sz="2800">
                <a:cs typeface="Times New Roman" panose="02020603050405020304" pitchFamily="18" charset="0"/>
              </a:rPr>
              <a:t>p</a:t>
            </a:r>
            <a:r>
              <a:rPr lang="ru-RU" sz="2800" i="1">
                <a:cs typeface="Times New Roman" panose="02020603050405020304" pitchFamily="18" charset="0"/>
              </a:rPr>
              <a:t> + </a:t>
            </a:r>
            <a:r>
              <a:rPr lang="en-US" sz="2800">
                <a:cs typeface="Times New Roman" panose="02020603050405020304" pitchFamily="18" charset="0"/>
              </a:rPr>
              <a:t>q</a:t>
            </a:r>
            <a:r>
              <a:rPr lang="ru-RU" sz="2800">
                <a:cs typeface="Times New Roman" panose="02020603050405020304" pitchFamily="18" charset="0"/>
              </a:rPr>
              <a:t> </a:t>
            </a:r>
            <a:r>
              <a:rPr lang="uk-UA" sz="2800"/>
              <a:t>і зупинитись</a:t>
            </a:r>
            <a:r>
              <a:rPr lang="ru-RU" sz="2800"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uk-UA" sz="3600"/>
              <a:t>     </a:t>
            </a:r>
            <a:r>
              <a:rPr lang="ru-RU">
                <a:cs typeface="Times New Roman" panose="02020603050405020304" pitchFamily="18" charset="0"/>
              </a:rPr>
              <a:t>Алгоритм </a:t>
            </a:r>
            <a:r>
              <a:rPr lang="uk-UA"/>
              <a:t>–</a:t>
            </a:r>
            <a:r>
              <a:rPr lang="ru-RU">
                <a:cs typeface="Times New Roman" panose="02020603050405020304" pitchFamily="18" charset="0"/>
              </a:rPr>
              <a:t> час</a:t>
            </a:r>
            <a:r>
              <a:rPr lang="uk-UA"/>
              <a:t>тковий</a:t>
            </a:r>
            <a:r>
              <a:rPr lang="ru-RU">
                <a:cs typeface="Times New Roman" panose="02020603050405020304" pitchFamily="18" charset="0"/>
              </a:rPr>
              <a:t>, </a:t>
            </a:r>
            <a:r>
              <a:rPr lang="uk-UA"/>
              <a:t>якщо</a:t>
            </a:r>
            <a:r>
              <a:rPr lang="ru-RU">
                <a:cs typeface="Times New Roman" panose="02020603050405020304" pitchFamily="18" charset="0"/>
              </a:rPr>
              <a:t> </a:t>
            </a:r>
            <a:r>
              <a:rPr lang="uk-UA"/>
              <a:t>він</a:t>
            </a:r>
            <a:r>
              <a:rPr lang="ru-RU">
                <a:cs typeface="Times New Roman" panose="02020603050405020304" pitchFamily="18" charset="0"/>
              </a:rPr>
              <a:t> не</a:t>
            </a:r>
            <a:r>
              <a:rPr lang="uk-UA"/>
              <a:t> зупиняється</a:t>
            </a:r>
            <a:r>
              <a:rPr lang="ru-RU">
                <a:cs typeface="Times New Roman" panose="02020603050405020304" pitchFamily="18" charset="0"/>
              </a:rPr>
              <a:t> на </a:t>
            </a:r>
            <a:r>
              <a:rPr lang="uk-UA"/>
              <a:t>деяких</a:t>
            </a:r>
            <a:r>
              <a:rPr lang="ru-RU">
                <a:cs typeface="Times New Roman" panose="02020603050405020304" pitchFamily="18" charset="0"/>
              </a:rPr>
              <a:t> входах.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uk-UA" sz="3600"/>
              <a:t>     </a:t>
            </a:r>
            <a:r>
              <a:rPr lang="ru-RU" sz="2800">
                <a:cs typeface="Times New Roman" panose="02020603050405020304" pitchFamily="18" charset="0"/>
              </a:rPr>
              <a:t>При</a:t>
            </a:r>
            <a:r>
              <a:rPr lang="uk-UA" sz="2800"/>
              <a:t>клад</a:t>
            </a:r>
            <a:r>
              <a:rPr lang="ru-RU" sz="2800">
                <a:cs typeface="Times New Roman" panose="02020603050405020304" pitchFamily="18" charset="0"/>
              </a:rPr>
              <a:t> 2. </a:t>
            </a:r>
            <a:r>
              <a:rPr lang="ru-RU" sz="2800" i="1">
                <a:cs typeface="Times New Roman" panose="02020603050405020304" pitchFamily="18" charset="0"/>
              </a:rPr>
              <a:t>Вх</a:t>
            </a:r>
            <a:r>
              <a:rPr lang="uk-UA" sz="2800" i="1"/>
              <a:t>і</a:t>
            </a:r>
            <a:r>
              <a:rPr lang="ru-RU" sz="2800" i="1">
                <a:cs typeface="Times New Roman" panose="02020603050405020304" pitchFamily="18" charset="0"/>
              </a:rPr>
              <a:t>д</a:t>
            </a:r>
            <a:r>
              <a:rPr lang="ru-RU" sz="2800">
                <a:cs typeface="Times New Roman" panose="02020603050405020304" pitchFamily="18" charset="0"/>
              </a:rPr>
              <a:t>. </a:t>
            </a:r>
            <a:r>
              <a:rPr lang="en-US" sz="2800">
                <a:cs typeface="Times New Roman" panose="02020603050405020304" pitchFamily="18" charset="0"/>
              </a:rPr>
              <a:t>p</a:t>
            </a:r>
            <a:r>
              <a:rPr lang="ru-RU" sz="2800">
                <a:cs typeface="Times New Roman" panose="02020603050405020304" pitchFamily="18" charset="0"/>
              </a:rPr>
              <a:t> </a:t>
            </a:r>
            <a:r>
              <a:rPr lang="uk-UA" sz="2800"/>
              <a:t>–</a:t>
            </a:r>
            <a:r>
              <a:rPr lang="ru-RU" sz="2800">
                <a:cs typeface="Times New Roman" panose="02020603050405020304" pitchFamily="18" charset="0"/>
              </a:rPr>
              <a:t> </a:t>
            </a:r>
            <a:r>
              <a:rPr lang="uk-UA" sz="2800"/>
              <a:t>довільне</a:t>
            </a:r>
            <a:r>
              <a:rPr lang="ru-RU" sz="2800">
                <a:cs typeface="Times New Roman" panose="02020603050405020304" pitchFamily="18" charset="0"/>
              </a:rPr>
              <a:t> ц</a:t>
            </a:r>
            <a:r>
              <a:rPr lang="uk-UA" sz="2800"/>
              <a:t>і</a:t>
            </a:r>
            <a:r>
              <a:rPr lang="ru-RU" sz="2800">
                <a:cs typeface="Times New Roman" panose="02020603050405020304" pitchFamily="18" charset="0"/>
              </a:rPr>
              <a:t>ле число.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uk-UA" sz="2800"/>
              <a:t>  </a:t>
            </a:r>
            <a:r>
              <a:rPr lang="ru-RU" sz="2800">
                <a:cs typeface="Times New Roman" panose="02020603050405020304" pitchFamily="18" charset="0"/>
              </a:rPr>
              <a:t>    </a:t>
            </a:r>
            <a:r>
              <a:rPr lang="ru-RU" sz="2800" i="1">
                <a:cs typeface="Times New Roman" panose="02020603050405020304" pitchFamily="18" charset="0"/>
              </a:rPr>
              <a:t>В</a:t>
            </a:r>
            <a:r>
              <a:rPr lang="uk-UA" sz="2800" i="1"/>
              <a:t>и</a:t>
            </a:r>
            <a:r>
              <a:rPr lang="ru-RU" sz="2800" i="1">
                <a:cs typeface="Times New Roman" panose="02020603050405020304" pitchFamily="18" charset="0"/>
              </a:rPr>
              <a:t>х</a:t>
            </a:r>
            <a:r>
              <a:rPr lang="uk-UA" sz="2800" i="1"/>
              <a:t>і</a:t>
            </a:r>
            <a:r>
              <a:rPr lang="ru-RU" sz="2800" i="1">
                <a:cs typeface="Times New Roman" panose="02020603050405020304" pitchFamily="18" charset="0"/>
              </a:rPr>
              <a:t>д</a:t>
            </a:r>
            <a:r>
              <a:rPr lang="ru-RU" sz="2800">
                <a:cs typeface="Times New Roman" panose="02020603050405020304" pitchFamily="18" charset="0"/>
              </a:rPr>
              <a:t>. </a:t>
            </a:r>
            <a:r>
              <a:rPr lang="en-US" sz="2800">
                <a:cs typeface="Times New Roman" panose="02020603050405020304" pitchFamily="18" charset="0"/>
              </a:rPr>
              <a:t>p</a:t>
            </a:r>
            <a:r>
              <a:rPr lang="ru-RU" sz="2800" i="1">
                <a:cs typeface="Times New Roman" panose="02020603050405020304" pitchFamily="18" charset="0"/>
              </a:rPr>
              <a:t>.</a:t>
            </a:r>
            <a:endParaRPr lang="ru-RU" sz="2800"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uk-UA" sz="2800"/>
              <a:t>      </a:t>
            </a:r>
            <a:r>
              <a:rPr lang="ru-RU" sz="2800" i="1">
                <a:cs typeface="Times New Roman" panose="02020603050405020304" pitchFamily="18" charset="0"/>
              </a:rPr>
              <a:t>Метод</a:t>
            </a:r>
            <a:r>
              <a:rPr lang="ru-RU" sz="2800">
                <a:cs typeface="Times New Roman" panose="02020603050405020304" pitchFamily="18" charset="0"/>
              </a:rPr>
              <a:t>. 1. </a:t>
            </a:r>
            <a:r>
              <a:rPr lang="uk-UA" sz="2800"/>
              <a:t>Якщо</a:t>
            </a:r>
            <a:r>
              <a:rPr lang="ru-RU" sz="2800">
                <a:cs typeface="Times New Roman" panose="02020603050405020304" pitchFamily="18" charset="0"/>
              </a:rPr>
              <a:t> </a:t>
            </a:r>
            <a:r>
              <a:rPr lang="en-US" sz="2800">
                <a:cs typeface="Times New Roman" panose="02020603050405020304" pitchFamily="18" charset="0"/>
              </a:rPr>
              <a:t>p</a:t>
            </a:r>
            <a:r>
              <a:rPr lang="ru-RU" sz="2800" i="1">
                <a:cs typeface="Times New Roman" panose="02020603050405020304" pitchFamily="18" charset="0"/>
              </a:rPr>
              <a:t> =</a:t>
            </a:r>
            <a:r>
              <a:rPr lang="ru-RU" sz="2800">
                <a:cs typeface="Times New Roman" panose="02020603050405020304" pitchFamily="18" charset="0"/>
              </a:rPr>
              <a:t> 0, то перейти на 1.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ru-RU" sz="2800">
                <a:cs typeface="Times New Roman" panose="02020603050405020304" pitchFamily="18" charset="0"/>
              </a:rPr>
              <a:t>                     </a:t>
            </a:r>
            <a:r>
              <a:rPr lang="uk-UA" sz="2800"/>
              <a:t>   І</a:t>
            </a:r>
            <a:r>
              <a:rPr lang="ru-RU" sz="2800">
                <a:cs typeface="Times New Roman" panose="02020603050405020304" pitchFamily="18" charset="0"/>
              </a:rPr>
              <a:t>на</a:t>
            </a:r>
            <a:r>
              <a:rPr lang="uk-UA" sz="2800"/>
              <a:t>кш</a:t>
            </a:r>
            <a:r>
              <a:rPr lang="ru-RU" sz="2800">
                <a:cs typeface="Times New Roman" panose="02020603050405020304" pitchFamily="18" charset="0"/>
              </a:rPr>
              <a:t>е </a:t>
            </a:r>
            <a:r>
              <a:rPr lang="uk-UA" sz="2800"/>
              <a:t>–</a:t>
            </a:r>
            <a:r>
              <a:rPr lang="ru-RU" sz="2800">
                <a:cs typeface="Times New Roman" panose="02020603050405020304" pitchFamily="18" charset="0"/>
              </a:rPr>
              <a:t> </a:t>
            </a:r>
            <a:r>
              <a:rPr lang="uk-UA" sz="2800"/>
              <a:t>зупинитись</a:t>
            </a:r>
            <a:r>
              <a:rPr lang="ru-RU" sz="2800"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uk-UA" sz="2800"/>
              <a:t>      </a:t>
            </a:r>
            <a:r>
              <a:rPr lang="ru-RU">
                <a:cs typeface="Times New Roman" panose="02020603050405020304" pitchFamily="18" charset="0"/>
              </a:rPr>
              <a:t>При р</a:t>
            </a:r>
            <a:r>
              <a:rPr lang="ru-RU" i="1">
                <a:cs typeface="Times New Roman" panose="02020603050405020304" pitchFamily="18" charset="0"/>
              </a:rPr>
              <a:t> =</a:t>
            </a:r>
            <a:r>
              <a:rPr lang="ru-RU">
                <a:cs typeface="Times New Roman" panose="02020603050405020304" pitchFamily="18" charset="0"/>
              </a:rPr>
              <a:t> 0 алгоритм не </a:t>
            </a:r>
            <a:r>
              <a:rPr lang="uk-UA"/>
              <a:t>зупиняється</a:t>
            </a:r>
            <a:r>
              <a:rPr lang="ru-RU"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ru-RU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606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sz="3600" dirty="0"/>
          </a:p>
          <a:p>
            <a:pPr eaLnBrk="1" hangingPunct="1"/>
            <a:endParaRPr lang="en-US" sz="3600" dirty="0"/>
          </a:p>
          <a:p>
            <a:pPr eaLnBrk="1" hangingPunct="1"/>
            <a:r>
              <a:rPr lang="en-US" sz="3600" dirty="0"/>
              <a:t>      </a:t>
            </a:r>
            <a:endParaRPr lang="uk-UA" sz="3600" dirty="0"/>
          </a:p>
          <a:p>
            <a:pPr eaLnBrk="1" hangingPunct="1"/>
            <a:r>
              <a:rPr lang="uk-UA" sz="2800" dirty="0"/>
              <a:t>       Зрозуміло, що існують алгоритми для обчислення значень базових функцій </a:t>
            </a:r>
          </a:p>
          <a:p>
            <a:pPr algn="ctr" eaLnBrk="1" hangingPunct="1"/>
            <a:r>
              <a:rPr lang="en-US" sz="2800" dirty="0"/>
              <a:t>o(x) = 0, s(x) = x+1</a:t>
            </a:r>
            <a:r>
              <a:rPr lang="uk-UA" sz="2800" dirty="0"/>
              <a:t>, </a:t>
            </a:r>
            <a:r>
              <a:rPr lang="en-US" sz="2800" dirty="0"/>
              <a:t>   (x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) = </a:t>
            </a:r>
            <a:r>
              <a:rPr lang="en-US" sz="2800" dirty="0" err="1"/>
              <a:t>x</a:t>
            </a:r>
            <a:r>
              <a:rPr lang="en-US" sz="2800" baseline="-25000" dirty="0" err="1"/>
              <a:t>m</a:t>
            </a:r>
            <a:r>
              <a:rPr lang="uk-UA" sz="2800" dirty="0"/>
              <a:t>.</a:t>
            </a:r>
          </a:p>
          <a:p>
            <a:pPr eaLnBrk="1" hangingPunct="1"/>
            <a:r>
              <a:rPr lang="uk-UA" sz="2800" dirty="0"/>
              <a:t>      </a:t>
            </a:r>
          </a:p>
          <a:p>
            <a:pPr eaLnBrk="1" hangingPunct="1"/>
            <a:r>
              <a:rPr lang="uk-UA" sz="2800" dirty="0"/>
              <a:t>При цьому конструктивне перетворення вхідних даних функції </a:t>
            </a:r>
            <a:r>
              <a:rPr lang="en-US" sz="2800" dirty="0"/>
              <a:t>f(x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)</a:t>
            </a:r>
            <a:r>
              <a:rPr lang="uk-UA" sz="2800" dirty="0"/>
              <a:t> в результати означає</a:t>
            </a:r>
            <a:r>
              <a:rPr lang="en-US" sz="2800" dirty="0"/>
              <a:t>, </a:t>
            </a:r>
            <a:r>
              <a:rPr lang="uk-UA" sz="2800" dirty="0"/>
              <a:t>що для будь-яких натуральних чисел </a:t>
            </a:r>
            <a:r>
              <a:rPr lang="en-US" sz="2800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uk-UA" sz="2800" baseline="-25000" dirty="0"/>
              <a:t> </a:t>
            </a:r>
            <a:r>
              <a:rPr lang="uk-UA" sz="2800" dirty="0"/>
              <a:t>вхідне слово     </a:t>
            </a:r>
            <a:r>
              <a:rPr lang="en-US" sz="2800" dirty="0"/>
              <a:t>#…# </a:t>
            </a:r>
            <a:r>
              <a:rPr lang="en-US" sz="2800" baseline="30000" dirty="0"/>
              <a:t> </a:t>
            </a:r>
            <a:r>
              <a:rPr lang="uk-UA" sz="2800" baseline="30000" dirty="0"/>
              <a:t>   </a:t>
            </a:r>
            <a:r>
              <a:rPr lang="uk-UA" sz="2800" dirty="0"/>
              <a:t>перетворюється в слово 1</a:t>
            </a:r>
            <a:r>
              <a:rPr lang="en-US" sz="2800" baseline="30000" dirty="0"/>
              <a:t>f(</a:t>
            </a:r>
            <a:r>
              <a:rPr lang="uk-UA" sz="2800" baseline="30000" dirty="0"/>
              <a:t>     </a:t>
            </a:r>
            <a:r>
              <a:rPr lang="en-US" sz="2800" baseline="30000" dirty="0"/>
              <a:t>,</a:t>
            </a:r>
            <a:r>
              <a:rPr lang="uk-UA" sz="2800" baseline="30000" dirty="0"/>
              <a:t> </a:t>
            </a:r>
            <a:r>
              <a:rPr lang="en-US" sz="2800" baseline="30000" dirty="0"/>
              <a:t>…,</a:t>
            </a:r>
            <a:r>
              <a:rPr lang="uk-UA" sz="2800" baseline="30000" dirty="0"/>
              <a:t>    </a:t>
            </a:r>
            <a:r>
              <a:rPr lang="en-US" sz="2800" baseline="30000" dirty="0"/>
              <a:t> )</a:t>
            </a:r>
            <a:r>
              <a:rPr lang="uk-UA" sz="2800" dirty="0"/>
              <a:t>, якщо </a:t>
            </a:r>
            <a:r>
              <a:rPr lang="en-US" sz="2800" dirty="0"/>
              <a:t>f(x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)</a:t>
            </a:r>
            <a:r>
              <a:rPr lang="uk-UA" sz="2800" dirty="0"/>
              <a:t> визначене і працює нескінченно довго, якщо </a:t>
            </a:r>
            <a:r>
              <a:rPr lang="en-US" sz="2800" dirty="0"/>
              <a:t>f(x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)</a:t>
            </a:r>
            <a:r>
              <a:rPr lang="uk-UA" sz="2800" dirty="0"/>
              <a:t> не визначене (     </a:t>
            </a:r>
            <a:r>
              <a:rPr lang="uk-UA" sz="2800" baseline="30000" dirty="0"/>
              <a:t> </a:t>
            </a:r>
            <a:r>
              <a:rPr lang="uk-UA" sz="2800" dirty="0"/>
              <a:t>-</a:t>
            </a:r>
            <a:r>
              <a:rPr lang="uk-UA" sz="2800" baseline="30000" dirty="0"/>
              <a:t> </a:t>
            </a:r>
            <a:r>
              <a:rPr lang="en-US" sz="2800" dirty="0"/>
              <a:t>x</a:t>
            </a:r>
            <a:r>
              <a:rPr lang="en-US" sz="2800" baseline="-25000" dirty="0"/>
              <a:t>i</a:t>
            </a:r>
            <a:r>
              <a:rPr lang="uk-UA" sz="2800" baseline="-25000" dirty="0"/>
              <a:t> </a:t>
            </a:r>
            <a:r>
              <a:rPr lang="uk-UA" sz="2800" dirty="0"/>
              <a:t>одиниць).</a:t>
            </a:r>
            <a:r>
              <a:rPr lang="uk-UA" sz="2800" baseline="30000" dirty="0"/>
              <a:t>        </a:t>
            </a:r>
            <a:endParaRPr lang="ru-RU" sz="2800" baseline="30000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6380163" y="4143375"/>
          <a:ext cx="40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2" name="Формула" r:id="rId3" imgW="406224" imgH="431613" progId="Equation.3">
                  <p:embed/>
                </p:oleObj>
              </mc:Choice>
              <mc:Fallback>
                <p:oleObj name="Формула" r:id="rId3" imgW="406224" imgH="431613" progId="Equation.3">
                  <p:embed/>
                  <p:pic>
                    <p:nvPicPr>
                      <p:cNvPr id="0" name="Picture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3" y="4143375"/>
                        <a:ext cx="406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7497763" y="4143375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3" name="Формула" r:id="rId5" imgW="431613" imgH="431613" progId="Equation.3">
                  <p:embed/>
                </p:oleObj>
              </mc:Choice>
              <mc:Fallback>
                <p:oleObj name="Формула" r:id="rId5" imgW="431613" imgH="431613" progId="Equation.3">
                  <p:embed/>
                  <p:pic>
                    <p:nvPicPr>
                      <p:cNvPr id="0" name="Picture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4143375"/>
                        <a:ext cx="431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4162425" y="4733925"/>
          <a:ext cx="266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4" name="Формула" r:id="rId7" imgW="266353" imgH="266353" progId="Equation.3">
                  <p:embed/>
                </p:oleObj>
              </mc:Choice>
              <mc:Fallback>
                <p:oleObj name="Формула" r:id="rId7" imgW="266353" imgH="266353" progId="Equation.3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4733925"/>
                        <a:ext cx="266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4857750" y="4500563"/>
          <a:ext cx="317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5" name="Equation" r:id="rId9" imgW="317362" imgH="520474" progId="Equation.3">
                  <p:embed/>
                </p:oleObj>
              </mc:Choice>
              <mc:Fallback>
                <p:oleObj name="Equation" r:id="rId9" imgW="317362" imgH="520474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4500563"/>
                        <a:ext cx="3175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8"/>
          <p:cNvGraphicFramePr>
            <a:graphicFrameLocks noChangeAspect="1"/>
          </p:cNvGraphicFramePr>
          <p:nvPr/>
        </p:nvGraphicFramePr>
        <p:xfrm>
          <a:off x="2286000" y="5497513"/>
          <a:ext cx="41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6" name="Формула" r:id="rId11" imgW="418918" imgH="431613" progId="Equation.3">
                  <p:embed/>
                </p:oleObj>
              </mc:Choice>
              <mc:Fallback>
                <p:oleObj name="Формула" r:id="rId11" imgW="418918" imgH="431613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97513"/>
                        <a:ext cx="419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9"/>
          <p:cNvGraphicFramePr>
            <a:graphicFrameLocks noChangeAspect="1"/>
          </p:cNvGraphicFramePr>
          <p:nvPr/>
        </p:nvGraphicFramePr>
        <p:xfrm>
          <a:off x="4721225" y="2614613"/>
          <a:ext cx="30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7" name="Формула" r:id="rId13" imgW="304668" imgH="342751" progId="Equation.3">
                  <p:embed/>
                </p:oleObj>
              </mc:Choice>
              <mc:Fallback>
                <p:oleObj name="Формула" r:id="rId13" imgW="304668" imgH="342751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2614613"/>
                        <a:ext cx="3048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Прямоугольник 8"/>
          <p:cNvSpPr>
            <a:spLocks noChangeArrowheads="1"/>
          </p:cNvSpPr>
          <p:nvPr/>
        </p:nvSpPr>
        <p:spPr bwMode="auto">
          <a:xfrm>
            <a:off x="3143250" y="928688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uk-UA" sz="3200" i="1"/>
              <a:t>ПРФ, ЧРФ, РФ</a:t>
            </a:r>
            <a:endParaRPr lang="en-US" sz="3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587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sz="3600" dirty="0"/>
          </a:p>
          <a:p>
            <a:pPr eaLnBrk="1" hangingPunct="1"/>
            <a:endParaRPr lang="uk-UA" sz="3600" dirty="0"/>
          </a:p>
          <a:p>
            <a:pPr eaLnBrk="1" hangingPunct="1"/>
            <a:r>
              <a:rPr lang="uk-UA" sz="3600" dirty="0"/>
              <a:t>      </a:t>
            </a:r>
          </a:p>
          <a:p>
            <a:pPr eaLnBrk="1" hangingPunct="1"/>
            <a:endParaRPr lang="uk-UA" sz="3600" dirty="0"/>
          </a:p>
          <a:p>
            <a:pPr eaLnBrk="1" hangingPunct="1"/>
            <a:r>
              <a:rPr lang="uk-UA" sz="3600" dirty="0"/>
              <a:t>       </a:t>
            </a:r>
            <a:r>
              <a:rPr lang="uk-UA" sz="2800" dirty="0"/>
              <a:t>Так, </a:t>
            </a:r>
            <a:r>
              <a:rPr lang="uk-UA" sz="2800" dirty="0" smtClean="0"/>
              <a:t>обчислення </a:t>
            </a:r>
            <a:r>
              <a:rPr lang="uk-UA" sz="2800" dirty="0"/>
              <a:t>функції </a:t>
            </a:r>
            <a:r>
              <a:rPr lang="en-US" sz="2800" dirty="0"/>
              <a:t>o(x) </a:t>
            </a:r>
            <a:r>
              <a:rPr lang="uk-UA" sz="2800" dirty="0"/>
              <a:t>зводиться до витирання вихідного слова, обчислення функції </a:t>
            </a:r>
            <a:r>
              <a:rPr lang="en-US" sz="2800" dirty="0"/>
              <a:t>s(x)</a:t>
            </a:r>
            <a:r>
              <a:rPr lang="uk-UA" sz="2800" dirty="0"/>
              <a:t> до дописування одиниці до вхідного слова, обчислення </a:t>
            </a:r>
            <a:r>
              <a:rPr lang="en-US" sz="2800" dirty="0"/>
              <a:t>   (x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)</a:t>
            </a:r>
            <a:r>
              <a:rPr lang="uk-UA" sz="2800" dirty="0"/>
              <a:t> до стирання всіх вхідних компонент, крім </a:t>
            </a:r>
            <a:r>
              <a:rPr lang="en-US" sz="2800" dirty="0"/>
              <a:t>m</a:t>
            </a:r>
            <a:r>
              <a:rPr lang="uk-UA" sz="2800" dirty="0"/>
              <a:t>-ї.</a:t>
            </a:r>
          </a:p>
          <a:p>
            <a:pPr eaLnBrk="1" hangingPunct="1"/>
            <a:endParaRPr lang="uk-UA" sz="2800" dirty="0"/>
          </a:p>
          <a:p>
            <a:pPr eaLnBrk="1" hangingPunct="1"/>
            <a:r>
              <a:rPr lang="uk-UA" sz="2800" dirty="0"/>
              <a:t>        Оператори суперпозиції, примітивної рекурсії та мінімізації теж породжують алгоритмічно обчислювані функції із алгоритмічно обчислюваних функцій.  </a:t>
            </a:r>
            <a:endParaRPr lang="ru-RU" sz="2800" dirty="0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99043"/>
              </p:ext>
            </p:extLst>
          </p:nvPr>
        </p:nvGraphicFramePr>
        <p:xfrm>
          <a:off x="6086475" y="3251200"/>
          <a:ext cx="30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Формула" r:id="rId3" imgW="304560" imgH="419040" progId="Equation.3">
                  <p:embed/>
                </p:oleObj>
              </mc:Choice>
              <mc:Fallback>
                <p:oleObj name="Формула" r:id="rId3" imgW="304560" imgH="4190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3251200"/>
                        <a:ext cx="304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Прямоугольник 3"/>
          <p:cNvSpPr>
            <a:spLocks noChangeArrowheads="1"/>
          </p:cNvSpPr>
          <p:nvPr/>
        </p:nvSpPr>
        <p:spPr bwMode="auto">
          <a:xfrm>
            <a:off x="3143250" y="928688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uk-UA" sz="3200" i="1"/>
              <a:t>ПРФ, ЧРФ, РФ</a:t>
            </a:r>
            <a:endParaRPr lang="en-US" sz="3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sz="3600"/>
          </a:p>
          <a:p>
            <a:pPr eaLnBrk="1" hangingPunct="1"/>
            <a:endParaRPr lang="uk-UA" sz="3600"/>
          </a:p>
          <a:p>
            <a:pPr eaLnBrk="1" hangingPunct="1"/>
            <a:r>
              <a:rPr lang="uk-UA" sz="3600"/>
              <a:t>      </a:t>
            </a:r>
          </a:p>
          <a:p>
            <a:pPr eaLnBrk="1" hangingPunct="1"/>
            <a:r>
              <a:rPr lang="uk-UA" sz="3600"/>
              <a:t>      </a:t>
            </a:r>
            <a:r>
              <a:rPr lang="uk-UA" sz="2800"/>
              <a:t>Дійсно, у випадку суперпозиції, якщо ми можемо обчислювати значення функцій </a:t>
            </a:r>
            <a:r>
              <a:rPr lang="en-US" sz="2800">
                <a:sym typeface="Symbol" panose="05050102010706020507" pitchFamily="18" charset="2"/>
              </a:rPr>
              <a:t>g, g</a:t>
            </a:r>
            <a:r>
              <a:rPr lang="en-US" sz="2800" baseline="-25000">
                <a:sym typeface="Symbol" panose="05050102010706020507" pitchFamily="18" charset="2"/>
              </a:rPr>
              <a:t>1</a:t>
            </a:r>
            <a:r>
              <a:rPr lang="en-US" sz="2800">
                <a:sym typeface="Symbol" panose="05050102010706020507" pitchFamily="18" charset="2"/>
              </a:rPr>
              <a:t>, …,</a:t>
            </a:r>
            <a:r>
              <a:rPr lang="uk-UA" sz="2800">
                <a:sym typeface="Symbol" panose="05050102010706020507" pitchFamily="18" charset="2"/>
              </a:rPr>
              <a:t> </a:t>
            </a:r>
            <a:r>
              <a:rPr lang="en-US" sz="2800">
                <a:sym typeface="Symbol" panose="05050102010706020507" pitchFamily="18" charset="2"/>
              </a:rPr>
              <a:t>g</a:t>
            </a:r>
            <a:r>
              <a:rPr lang="en-US" sz="2800" baseline="-25000">
                <a:sym typeface="Symbol" panose="05050102010706020507" pitchFamily="18" charset="2"/>
              </a:rPr>
              <a:t>n</a:t>
            </a:r>
            <a:r>
              <a:rPr lang="uk-UA" sz="2800" baseline="-25000">
                <a:sym typeface="Symbol" panose="05050102010706020507" pitchFamily="18" charset="2"/>
              </a:rPr>
              <a:t> </a:t>
            </a:r>
            <a:r>
              <a:rPr lang="uk-UA" sz="2800">
                <a:sym typeface="Symbol" panose="05050102010706020507" pitchFamily="18" charset="2"/>
              </a:rPr>
              <a:t>, то значення їх суперпозиції </a:t>
            </a:r>
            <a:r>
              <a:rPr lang="en-US" sz="2800">
                <a:sym typeface="Symbol" panose="05050102010706020507" pitchFamily="18" charset="2"/>
              </a:rPr>
              <a:t>f </a:t>
            </a:r>
            <a:r>
              <a:rPr lang="uk-UA" sz="2800">
                <a:sym typeface="Symbol" panose="05050102010706020507" pitchFamily="18" charset="2"/>
              </a:rPr>
              <a:t>в точці </a:t>
            </a:r>
            <a:r>
              <a:rPr lang="en-US" sz="2800">
                <a:sym typeface="Symbol" panose="05050102010706020507" pitchFamily="18" charset="2"/>
              </a:rPr>
              <a:t>(a</a:t>
            </a:r>
            <a:r>
              <a:rPr lang="en-US" sz="2800" baseline="-25000"/>
              <a:t>1</a:t>
            </a:r>
            <a:r>
              <a:rPr lang="en-US" sz="2800"/>
              <a:t>, …, a</a:t>
            </a:r>
            <a:r>
              <a:rPr lang="en-US" sz="2800" baseline="-25000"/>
              <a:t>m</a:t>
            </a:r>
            <a:r>
              <a:rPr lang="en-US" sz="2800"/>
              <a:t>)</a:t>
            </a:r>
            <a:r>
              <a:rPr lang="uk-UA" sz="2800"/>
              <a:t> </a:t>
            </a:r>
            <a:r>
              <a:rPr lang="uk-UA" sz="2800">
                <a:sym typeface="Symbol" panose="05050102010706020507" pitchFamily="18" charset="2"/>
              </a:rPr>
              <a:t>можна обчислити за допомогою наступного алгоритму</a:t>
            </a:r>
            <a:r>
              <a:rPr lang="en-US" sz="2800">
                <a:sym typeface="Symbol" panose="05050102010706020507" pitchFamily="18" charset="2"/>
              </a:rPr>
              <a:t> </a:t>
            </a:r>
            <a:endParaRPr lang="uk-UA" sz="2800">
              <a:sym typeface="Symbol" panose="05050102010706020507" pitchFamily="18" charset="2"/>
            </a:endParaRPr>
          </a:p>
          <a:p>
            <a:pPr algn="ctr" eaLnBrk="1" hangingPunct="1"/>
            <a:r>
              <a:rPr lang="en-US" sz="2800" b="1">
                <a:sym typeface="Symbol" panose="05050102010706020507" pitchFamily="18" charset="2"/>
              </a:rPr>
              <a:t>S</a:t>
            </a:r>
            <a:r>
              <a:rPr lang="en-US" sz="2800" baseline="30000">
                <a:sym typeface="Symbol" panose="05050102010706020507" pitchFamily="18" charset="2"/>
              </a:rPr>
              <a:t>n+1</a:t>
            </a:r>
            <a:r>
              <a:rPr lang="uk-UA" sz="2800">
                <a:sym typeface="Symbol" panose="05050102010706020507" pitchFamily="18" charset="2"/>
              </a:rPr>
              <a:t>(</a:t>
            </a:r>
            <a:r>
              <a:rPr lang="en-US" sz="2800">
                <a:sym typeface="Symbol" panose="05050102010706020507" pitchFamily="18" charset="2"/>
              </a:rPr>
              <a:t>g, g</a:t>
            </a:r>
            <a:r>
              <a:rPr lang="en-US" sz="2800" baseline="-25000">
                <a:sym typeface="Symbol" panose="05050102010706020507" pitchFamily="18" charset="2"/>
              </a:rPr>
              <a:t>1</a:t>
            </a:r>
            <a:r>
              <a:rPr lang="en-US" sz="2800">
                <a:sym typeface="Symbol" panose="05050102010706020507" pitchFamily="18" charset="2"/>
              </a:rPr>
              <a:t>, …,g</a:t>
            </a:r>
            <a:r>
              <a:rPr lang="en-US" sz="2800" baseline="-25000">
                <a:sym typeface="Symbol" panose="05050102010706020507" pitchFamily="18" charset="2"/>
              </a:rPr>
              <a:t>n</a:t>
            </a:r>
            <a:r>
              <a:rPr lang="en-US" sz="2800">
                <a:sym typeface="Symbol" panose="05050102010706020507" pitchFamily="18" charset="2"/>
              </a:rPr>
              <a:t>)</a:t>
            </a:r>
            <a:r>
              <a:rPr lang="uk-UA" sz="2800">
                <a:sym typeface="Symbol" panose="05050102010706020507" pitchFamily="18" charset="2"/>
              </a:rPr>
              <a:t>: </a:t>
            </a:r>
          </a:p>
          <a:p>
            <a:pPr eaLnBrk="1" hangingPunct="1"/>
            <a:r>
              <a:rPr lang="uk-UA" sz="2800"/>
              <a:t>знаходимо числа</a:t>
            </a:r>
          </a:p>
          <a:p>
            <a:pPr eaLnBrk="1" hangingPunct="1"/>
            <a:r>
              <a:rPr lang="uk-UA" sz="2800"/>
              <a:t> </a:t>
            </a:r>
          </a:p>
          <a:p>
            <a:pPr eaLnBrk="1" hangingPunct="1"/>
            <a:r>
              <a:rPr lang="uk-UA" sz="2800">
                <a:sym typeface="Symbol" panose="05050102010706020507" pitchFamily="18" charset="2"/>
              </a:rPr>
              <a:t>      	</a:t>
            </a:r>
            <a:r>
              <a:rPr lang="en-US" sz="2800">
                <a:sym typeface="Symbol" panose="05050102010706020507" pitchFamily="18" charset="2"/>
              </a:rPr>
              <a:t>b</a:t>
            </a:r>
            <a:r>
              <a:rPr lang="en-US" sz="2800" baseline="-25000">
                <a:sym typeface="Symbol" panose="05050102010706020507" pitchFamily="18" charset="2"/>
              </a:rPr>
              <a:t>1</a:t>
            </a:r>
            <a:r>
              <a:rPr lang="en-US" sz="2800">
                <a:sym typeface="Symbol" panose="05050102010706020507" pitchFamily="18" charset="2"/>
              </a:rPr>
              <a:t>= g</a:t>
            </a:r>
            <a:r>
              <a:rPr lang="uk-UA" sz="2800" baseline="-25000">
                <a:sym typeface="Symbol" panose="05050102010706020507" pitchFamily="18" charset="2"/>
              </a:rPr>
              <a:t>1</a:t>
            </a:r>
            <a:r>
              <a:rPr lang="en-US" sz="2800">
                <a:sym typeface="Symbol" panose="05050102010706020507" pitchFamily="18" charset="2"/>
              </a:rPr>
              <a:t>(a</a:t>
            </a:r>
            <a:r>
              <a:rPr lang="en-US" sz="2800" baseline="-25000"/>
              <a:t>1</a:t>
            </a:r>
            <a:r>
              <a:rPr lang="en-US" sz="2800"/>
              <a:t>,…, a</a:t>
            </a:r>
            <a:r>
              <a:rPr lang="en-US" sz="2800" baseline="-25000"/>
              <a:t>m</a:t>
            </a:r>
            <a:r>
              <a:rPr lang="en-US" sz="2800"/>
              <a:t>)</a:t>
            </a:r>
            <a:r>
              <a:rPr lang="uk-UA" sz="2800"/>
              <a:t>, </a:t>
            </a:r>
            <a:r>
              <a:rPr lang="en-US" sz="2800"/>
              <a:t>…, </a:t>
            </a:r>
            <a:r>
              <a:rPr lang="en-US" sz="2800">
                <a:sym typeface="Symbol" panose="05050102010706020507" pitchFamily="18" charset="2"/>
              </a:rPr>
              <a:t>b</a:t>
            </a:r>
            <a:r>
              <a:rPr lang="en-US" sz="2800" baseline="-25000">
                <a:sym typeface="Symbol" panose="05050102010706020507" pitchFamily="18" charset="2"/>
              </a:rPr>
              <a:t>n</a:t>
            </a:r>
            <a:r>
              <a:rPr lang="en-US" sz="2800">
                <a:sym typeface="Symbol" panose="05050102010706020507" pitchFamily="18" charset="2"/>
              </a:rPr>
              <a:t>= g</a:t>
            </a:r>
            <a:r>
              <a:rPr lang="en-US" sz="2800" baseline="-25000">
                <a:sym typeface="Symbol" panose="05050102010706020507" pitchFamily="18" charset="2"/>
              </a:rPr>
              <a:t>n</a:t>
            </a:r>
            <a:r>
              <a:rPr lang="en-US" sz="2800">
                <a:sym typeface="Symbol" panose="05050102010706020507" pitchFamily="18" charset="2"/>
              </a:rPr>
              <a:t>(a</a:t>
            </a:r>
            <a:r>
              <a:rPr lang="en-US" sz="2800" baseline="-25000"/>
              <a:t>1</a:t>
            </a:r>
            <a:r>
              <a:rPr lang="en-US" sz="2800"/>
              <a:t>,…, a</a:t>
            </a:r>
            <a:r>
              <a:rPr lang="en-US" sz="2800" baseline="-25000"/>
              <a:t>m</a:t>
            </a:r>
            <a:r>
              <a:rPr lang="en-US" sz="2800"/>
              <a:t>), b = </a:t>
            </a:r>
            <a:r>
              <a:rPr lang="en-US" sz="2800">
                <a:sym typeface="Symbol" panose="05050102010706020507" pitchFamily="18" charset="2"/>
              </a:rPr>
              <a:t>g(b</a:t>
            </a:r>
            <a:r>
              <a:rPr lang="uk-UA" sz="2800" baseline="-25000">
                <a:sym typeface="Symbol" panose="05050102010706020507" pitchFamily="18" charset="2"/>
              </a:rPr>
              <a:t>1</a:t>
            </a:r>
            <a:r>
              <a:rPr lang="uk-UA" sz="2800"/>
              <a:t>, </a:t>
            </a:r>
            <a:r>
              <a:rPr lang="en-US" sz="2800"/>
              <a:t>…, b</a:t>
            </a:r>
            <a:r>
              <a:rPr lang="en-US" sz="2800" baseline="-25000">
                <a:sym typeface="Symbol" panose="05050102010706020507" pitchFamily="18" charset="2"/>
              </a:rPr>
              <a:t>n</a:t>
            </a:r>
            <a:r>
              <a:rPr lang="en-US" sz="2800"/>
              <a:t>). </a:t>
            </a:r>
            <a:endParaRPr lang="uk-UA" sz="2800"/>
          </a:p>
          <a:p>
            <a:pPr eaLnBrk="1" hangingPunct="1"/>
            <a:r>
              <a:rPr lang="uk-UA" sz="2800"/>
              <a:t>      </a:t>
            </a:r>
          </a:p>
          <a:p>
            <a:pPr eaLnBrk="1" hangingPunct="1"/>
            <a:r>
              <a:rPr lang="uk-UA" sz="2800"/>
              <a:t>	Останнє і є значенням суперпозиції</a:t>
            </a:r>
            <a:r>
              <a:rPr lang="en-US" sz="2800"/>
              <a:t> </a:t>
            </a:r>
            <a:r>
              <a:rPr lang="uk-UA" sz="2800"/>
              <a:t>.</a:t>
            </a:r>
            <a:endParaRPr lang="ru-RU" sz="2800"/>
          </a:p>
        </p:txBody>
      </p:sp>
      <p:sp>
        <p:nvSpPr>
          <p:cNvPr id="26627" name="Прямоугольник 2"/>
          <p:cNvSpPr>
            <a:spLocks noChangeArrowheads="1"/>
          </p:cNvSpPr>
          <p:nvPr/>
        </p:nvSpPr>
        <p:spPr bwMode="auto">
          <a:xfrm>
            <a:off x="3143250" y="928688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uk-UA" sz="3200" i="1"/>
              <a:t>ПРФ, ЧРФ, РФ</a:t>
            </a:r>
            <a:endParaRPr lang="en-US" sz="3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ChangeArrowheads="1"/>
          </p:cNvSpPr>
          <p:nvPr/>
        </p:nvSpPr>
        <p:spPr bwMode="auto">
          <a:xfrm>
            <a:off x="0" y="1828800"/>
            <a:ext cx="6577013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>
              <a:defRPr/>
            </a:pPr>
            <a:r>
              <a:rPr lang="uk-UA" sz="2800" dirty="0">
                <a:ea typeface="Calibri" pitchFamily="34" charset="0"/>
                <a:cs typeface="Times New Roman" pitchFamily="18" charset="0"/>
              </a:rPr>
              <a:t> Тобто:                </a:t>
            </a:r>
          </a:p>
          <a:p>
            <a:pPr algn="just">
              <a:defRPr/>
            </a:pPr>
            <a:r>
              <a:rPr lang="uk-UA" sz="2800" dirty="0">
                <a:ea typeface="Calibri" pitchFamily="34" charset="0"/>
                <a:cs typeface="Times New Roman" pitchFamily="18" charset="0"/>
              </a:rPr>
              <a:t>                  </a:t>
            </a:r>
          </a:p>
          <a:p>
            <a:pPr algn="just">
              <a:defRPr/>
            </a:pPr>
            <a:r>
              <a:rPr lang="uk-UA" sz="2800" dirty="0">
                <a:ea typeface="Calibri" pitchFamily="34" charset="0"/>
                <a:cs typeface="Times New Roman" pitchFamily="18" charset="0"/>
              </a:rPr>
              <a:t>                     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function </a:t>
            </a:r>
            <a:r>
              <a:rPr lang="en-US" sz="2800" i="1" dirty="0">
                <a:ea typeface="Calibri" pitchFamily="34" charset="0"/>
                <a:cs typeface="Times New Roman" pitchFamily="18" charset="0"/>
              </a:rPr>
              <a:t>f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800" i="1" dirty="0">
                <a:ea typeface="Calibri" pitchFamily="34" charset="0"/>
                <a:cs typeface="Times New Roman" pitchFamily="18" charset="0"/>
              </a:rPr>
              <a:t>x</a:t>
            </a:r>
            <a:r>
              <a:rPr lang="en-US" sz="2800" baseline="-30000" dirty="0">
                <a:ea typeface="Calibri" pitchFamily="34" charset="0"/>
                <a:cs typeface="Times New Roman" pitchFamily="18" charset="0"/>
              </a:rPr>
              <a:t>1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, …, </a:t>
            </a:r>
            <a:r>
              <a:rPr lang="en-US" sz="2800" i="1" dirty="0" err="1">
                <a:ea typeface="Calibri" pitchFamily="34" charset="0"/>
                <a:cs typeface="Times New Roman" pitchFamily="18" charset="0"/>
              </a:rPr>
              <a:t>x</a:t>
            </a:r>
            <a:r>
              <a:rPr lang="en-US" sz="2800" i="1" baseline="-30000" dirty="0" err="1">
                <a:ea typeface="Calibri" pitchFamily="34" charset="0"/>
                <a:cs typeface="Times New Roman" pitchFamily="18" charset="0"/>
              </a:rPr>
              <a:t>m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)</a:t>
            </a:r>
            <a:endParaRPr lang="ru-RU" sz="2800" dirty="0"/>
          </a:p>
          <a:p>
            <a:pPr indent="263525" algn="just">
              <a:defRPr/>
            </a:pPr>
            <a:r>
              <a:rPr lang="en-US" sz="2800" dirty="0">
                <a:ea typeface="Calibri" pitchFamily="34" charset="0"/>
                <a:cs typeface="Times New Roman" pitchFamily="18" charset="0"/>
              </a:rPr>
              <a:t>                         begin </a:t>
            </a:r>
            <a:endParaRPr lang="ru-RU" sz="2800" dirty="0"/>
          </a:p>
          <a:p>
            <a:pPr indent="263525" algn="just">
              <a:defRPr/>
            </a:pPr>
            <a:r>
              <a:rPr lang="en-US" sz="2800" dirty="0">
                <a:ea typeface="Calibri" pitchFamily="34" charset="0"/>
                <a:cs typeface="Times New Roman" pitchFamily="18" charset="0"/>
              </a:rPr>
              <a:t>                    		</a:t>
            </a:r>
            <a:r>
              <a:rPr lang="en-US" sz="2800" i="1" dirty="0">
                <a:ea typeface="Calibri" pitchFamily="34" charset="0"/>
                <a:cs typeface="Times New Roman" pitchFamily="18" charset="0"/>
              </a:rPr>
              <a:t>b</a:t>
            </a:r>
            <a:r>
              <a:rPr lang="en-US" sz="2800" baseline="-30000" dirty="0">
                <a:ea typeface="Calibri" pitchFamily="34" charset="0"/>
                <a:cs typeface="Times New Roman" pitchFamily="18" charset="0"/>
              </a:rPr>
              <a:t>1 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= </a:t>
            </a:r>
            <a:r>
              <a:rPr lang="en-US" sz="2800" i="1" dirty="0">
                <a:ea typeface="Calibri" pitchFamily="34" charset="0"/>
                <a:cs typeface="Times New Roman" pitchFamily="18" charset="0"/>
              </a:rPr>
              <a:t>g</a:t>
            </a:r>
            <a:r>
              <a:rPr lang="uk-UA" sz="2800" baseline="-30000" dirty="0">
                <a:ea typeface="Calibri" pitchFamily="34" charset="0"/>
                <a:cs typeface="Times New Roman" pitchFamily="18" charset="0"/>
              </a:rPr>
              <a:t>1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800" i="1" dirty="0">
                <a:ea typeface="Calibri" pitchFamily="34" charset="0"/>
                <a:cs typeface="Times New Roman" pitchFamily="18" charset="0"/>
              </a:rPr>
              <a:t>x</a:t>
            </a:r>
            <a:r>
              <a:rPr lang="en-US" sz="2800" baseline="-30000" dirty="0">
                <a:ea typeface="Calibri" pitchFamily="34" charset="0"/>
                <a:cs typeface="Times New Roman" pitchFamily="18" charset="0"/>
              </a:rPr>
              <a:t>1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, … , </a:t>
            </a:r>
            <a:r>
              <a:rPr lang="en-US" sz="2800" i="1" dirty="0" err="1">
                <a:ea typeface="Calibri" pitchFamily="34" charset="0"/>
                <a:cs typeface="Times New Roman" pitchFamily="18" charset="0"/>
              </a:rPr>
              <a:t>x</a:t>
            </a:r>
            <a:r>
              <a:rPr lang="en-US" sz="2800" i="1" baseline="-30000" dirty="0" err="1">
                <a:ea typeface="Calibri" pitchFamily="34" charset="0"/>
                <a:cs typeface="Times New Roman" pitchFamily="18" charset="0"/>
              </a:rPr>
              <a:t>m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)</a:t>
            </a:r>
            <a:endParaRPr lang="ru-RU" sz="2800" dirty="0"/>
          </a:p>
          <a:p>
            <a:pPr indent="263525" algn="just">
              <a:defRPr/>
            </a:pPr>
            <a:r>
              <a:rPr lang="en-US" sz="2800" dirty="0">
                <a:ea typeface="Calibri" pitchFamily="34" charset="0"/>
                <a:cs typeface="Times New Roman" pitchFamily="18" charset="0"/>
              </a:rPr>
              <a:t>                    </a:t>
            </a:r>
            <a:r>
              <a:rPr lang="uk-UA" sz="2800" dirty="0">
                <a:ea typeface="Calibri" pitchFamily="34" charset="0"/>
                <a:cs typeface="Times New Roman" pitchFamily="18" charset="0"/>
              </a:rPr>
              <a:t>		 . . . . . . . . . . . .  </a:t>
            </a:r>
            <a:endParaRPr lang="ru-RU" sz="2800" dirty="0"/>
          </a:p>
          <a:p>
            <a:pPr indent="263525" algn="just">
              <a:defRPr/>
            </a:pPr>
            <a:r>
              <a:rPr lang="uk-UA" sz="2800" dirty="0">
                <a:ea typeface="Calibri" pitchFamily="34" charset="0"/>
                <a:cs typeface="Times New Roman" pitchFamily="18" charset="0"/>
              </a:rPr>
              <a:t>                   		 </a:t>
            </a:r>
            <a:r>
              <a:rPr lang="en-US" sz="2800" i="1" dirty="0" err="1">
                <a:ea typeface="Calibri" pitchFamily="34" charset="0"/>
                <a:cs typeface="Times New Roman" pitchFamily="18" charset="0"/>
              </a:rPr>
              <a:t>b</a:t>
            </a:r>
            <a:r>
              <a:rPr lang="en-US" sz="2800" i="1" baseline="-30000" dirty="0" err="1">
                <a:ea typeface="Calibri" pitchFamily="34" charset="0"/>
                <a:cs typeface="Times New Roman" pitchFamily="18" charset="0"/>
              </a:rPr>
              <a:t>n</a:t>
            </a:r>
            <a:r>
              <a:rPr lang="en-US" sz="2800" i="1" baseline="-30000" dirty="0">
                <a:ea typeface="Calibri" pitchFamily="34" charset="0"/>
                <a:cs typeface="Times New Roman" pitchFamily="18" charset="0"/>
              </a:rPr>
              <a:t> </a:t>
            </a:r>
            <a:r>
              <a:rPr lang="uk-UA" sz="2800" dirty="0">
                <a:ea typeface="Calibri" pitchFamily="34" charset="0"/>
                <a:cs typeface="Times New Roman" pitchFamily="18" charset="0"/>
              </a:rPr>
              <a:t>= </a:t>
            </a:r>
            <a:r>
              <a:rPr lang="en-US" sz="2800" i="1" dirty="0" err="1">
                <a:ea typeface="Calibri" pitchFamily="34" charset="0"/>
                <a:cs typeface="Times New Roman" pitchFamily="18" charset="0"/>
              </a:rPr>
              <a:t>g</a:t>
            </a:r>
            <a:r>
              <a:rPr lang="en-US" sz="2800" i="1" baseline="-30000" dirty="0" err="1">
                <a:ea typeface="Calibri" pitchFamily="34" charset="0"/>
                <a:cs typeface="Times New Roman" pitchFamily="18" charset="0"/>
              </a:rPr>
              <a:t>n</a:t>
            </a:r>
            <a:r>
              <a:rPr lang="uk-UA" sz="2800" dirty="0"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800" i="1" dirty="0">
                <a:ea typeface="Calibri" pitchFamily="34" charset="0"/>
                <a:cs typeface="Times New Roman" pitchFamily="18" charset="0"/>
              </a:rPr>
              <a:t>x</a:t>
            </a:r>
            <a:r>
              <a:rPr lang="uk-UA" sz="2800" baseline="-30000" dirty="0">
                <a:ea typeface="Calibri" pitchFamily="34" charset="0"/>
                <a:cs typeface="Times New Roman" pitchFamily="18" charset="0"/>
              </a:rPr>
              <a:t>1</a:t>
            </a:r>
            <a:r>
              <a:rPr lang="uk-UA" sz="2800" dirty="0">
                <a:ea typeface="Calibri" pitchFamily="34" charset="0"/>
                <a:cs typeface="Times New Roman" pitchFamily="18" charset="0"/>
              </a:rPr>
              <a:t>, … , </a:t>
            </a:r>
            <a:r>
              <a:rPr lang="en-US" sz="2800" i="1" dirty="0" err="1">
                <a:ea typeface="Calibri" pitchFamily="34" charset="0"/>
                <a:cs typeface="Times New Roman" pitchFamily="18" charset="0"/>
              </a:rPr>
              <a:t>x</a:t>
            </a:r>
            <a:r>
              <a:rPr lang="en-US" sz="2800" i="1" baseline="-30000" dirty="0" err="1">
                <a:ea typeface="Calibri" pitchFamily="34" charset="0"/>
                <a:cs typeface="Times New Roman" pitchFamily="18" charset="0"/>
              </a:rPr>
              <a:t>m</a:t>
            </a:r>
            <a:r>
              <a:rPr lang="uk-UA" sz="2800" dirty="0">
                <a:ea typeface="Calibri" pitchFamily="34" charset="0"/>
                <a:cs typeface="Times New Roman" pitchFamily="18" charset="0"/>
              </a:rPr>
              <a:t>)</a:t>
            </a:r>
            <a:endParaRPr lang="ru-RU" sz="2800" dirty="0"/>
          </a:p>
          <a:p>
            <a:pPr indent="263525" algn="just">
              <a:defRPr/>
            </a:pPr>
            <a:r>
              <a:rPr lang="uk-UA" sz="2800" dirty="0">
                <a:ea typeface="Calibri" pitchFamily="34" charset="0"/>
                <a:cs typeface="Times New Roman" pitchFamily="18" charset="0"/>
              </a:rPr>
              <a:t>                    		 </a:t>
            </a:r>
            <a:r>
              <a:rPr lang="en-US" sz="2800" i="1" dirty="0">
                <a:ea typeface="Calibri" pitchFamily="34" charset="0"/>
                <a:cs typeface="Times New Roman" pitchFamily="18" charset="0"/>
              </a:rPr>
              <a:t>b</a:t>
            </a:r>
            <a:r>
              <a:rPr lang="uk-UA" sz="2800" dirty="0">
                <a:ea typeface="Calibri" pitchFamily="34" charset="0"/>
                <a:cs typeface="Times New Roman" pitchFamily="18" charset="0"/>
              </a:rPr>
              <a:t> = </a:t>
            </a:r>
            <a:r>
              <a:rPr lang="en-US" sz="2800" i="1" dirty="0">
                <a:ea typeface="Calibri" pitchFamily="34" charset="0"/>
                <a:cs typeface="Times New Roman" pitchFamily="18" charset="0"/>
              </a:rPr>
              <a:t>g</a:t>
            </a:r>
            <a:r>
              <a:rPr lang="uk-UA" sz="2800" dirty="0">
                <a:ea typeface="Calibri" pitchFamily="34" charset="0"/>
                <a:cs typeface="Times New Roman" pitchFamily="18" charset="0"/>
              </a:rPr>
              <a:t>(</a:t>
            </a:r>
            <a:r>
              <a:rPr lang="en-US" sz="2800" i="1" dirty="0">
                <a:ea typeface="Calibri" pitchFamily="34" charset="0"/>
                <a:cs typeface="Times New Roman" pitchFamily="18" charset="0"/>
              </a:rPr>
              <a:t>b</a:t>
            </a:r>
            <a:r>
              <a:rPr lang="uk-UA" sz="2800" baseline="-30000" dirty="0">
                <a:ea typeface="Calibri" pitchFamily="34" charset="0"/>
                <a:cs typeface="Times New Roman" pitchFamily="18" charset="0"/>
              </a:rPr>
              <a:t>1</a:t>
            </a:r>
            <a:r>
              <a:rPr lang="uk-UA" sz="2800" dirty="0">
                <a:ea typeface="Calibri" pitchFamily="34" charset="0"/>
                <a:cs typeface="Times New Roman" pitchFamily="18" charset="0"/>
              </a:rPr>
              <a:t>, … , </a:t>
            </a:r>
            <a:r>
              <a:rPr lang="en-US" sz="2800" i="1" dirty="0" err="1">
                <a:ea typeface="Calibri" pitchFamily="34" charset="0"/>
                <a:cs typeface="Times New Roman" pitchFamily="18" charset="0"/>
              </a:rPr>
              <a:t>b</a:t>
            </a:r>
            <a:r>
              <a:rPr lang="en-US" sz="2800" i="1" baseline="-30000" dirty="0" err="1">
                <a:ea typeface="Calibri" pitchFamily="34" charset="0"/>
                <a:cs typeface="Times New Roman" pitchFamily="18" charset="0"/>
              </a:rPr>
              <a:t>n</a:t>
            </a:r>
            <a:r>
              <a:rPr lang="uk-UA" sz="2800" dirty="0">
                <a:ea typeface="Calibri" pitchFamily="34" charset="0"/>
                <a:cs typeface="Times New Roman" pitchFamily="18" charset="0"/>
              </a:rPr>
              <a:t>)</a:t>
            </a:r>
            <a:endParaRPr lang="ru-RU" sz="2800" dirty="0"/>
          </a:p>
          <a:p>
            <a:pPr indent="263525" algn="just">
              <a:defRPr/>
            </a:pPr>
            <a:r>
              <a:rPr lang="uk-UA" sz="2800" dirty="0">
                <a:ea typeface="Calibri" pitchFamily="34" charset="0"/>
                <a:cs typeface="Times New Roman" pitchFamily="18" charset="0"/>
              </a:rPr>
              <a:t>                    </a:t>
            </a:r>
            <a:r>
              <a:rPr lang="en-US" sz="2800" dirty="0">
                <a:ea typeface="Calibri" pitchFamily="34" charset="0"/>
                <a:cs typeface="Times New Roman" pitchFamily="18" charset="0"/>
              </a:rPr>
              <a:t>      end</a:t>
            </a:r>
            <a:r>
              <a:rPr lang="uk-UA" sz="2800" dirty="0">
                <a:ea typeface="Calibri" pitchFamily="34" charset="0"/>
                <a:cs typeface="Times New Roman" pitchFamily="18" charset="0"/>
              </a:rPr>
              <a:t>. </a:t>
            </a:r>
            <a:endParaRPr lang="uk-UA" sz="2800" dirty="0"/>
          </a:p>
        </p:txBody>
      </p:sp>
      <p:sp>
        <p:nvSpPr>
          <p:cNvPr id="27651" name="Прямоугольник 2"/>
          <p:cNvSpPr>
            <a:spLocks noChangeArrowheads="1"/>
          </p:cNvSpPr>
          <p:nvPr/>
        </p:nvSpPr>
        <p:spPr bwMode="auto">
          <a:xfrm>
            <a:off x="3143250" y="928688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uk-UA" sz="3200" i="1"/>
              <a:t>ПРФ, ЧРФ, РФ</a:t>
            </a:r>
            <a:endParaRPr lang="en-US" sz="3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649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sz="3600"/>
          </a:p>
          <a:p>
            <a:pPr eaLnBrk="1" hangingPunct="1"/>
            <a:endParaRPr lang="uk-UA" sz="3600"/>
          </a:p>
          <a:p>
            <a:pPr eaLnBrk="1" hangingPunct="1"/>
            <a:r>
              <a:rPr lang="uk-UA" sz="3600"/>
              <a:t>            </a:t>
            </a:r>
            <a:r>
              <a:rPr lang="uk-UA" sz="2800"/>
              <a:t>У випадку примітивної рекурсії, якщо ми можемо обчислювати значення функцій </a:t>
            </a:r>
            <a:r>
              <a:rPr lang="en-US" sz="2800"/>
              <a:t>g, h, </a:t>
            </a:r>
            <a:r>
              <a:rPr lang="uk-UA" sz="2800"/>
              <a:t>то значення функції </a:t>
            </a:r>
            <a:r>
              <a:rPr lang="en-US" sz="2800"/>
              <a:t>f</a:t>
            </a:r>
            <a:r>
              <a:rPr lang="uk-UA" sz="2800"/>
              <a:t> в точці </a:t>
            </a:r>
            <a:r>
              <a:rPr lang="en-US" sz="2800">
                <a:sym typeface="Symbol" panose="05050102010706020507" pitchFamily="18" charset="2"/>
              </a:rPr>
              <a:t>(a</a:t>
            </a:r>
            <a:r>
              <a:rPr lang="en-US" sz="2800" baseline="-25000"/>
              <a:t>1</a:t>
            </a:r>
            <a:r>
              <a:rPr lang="en-US" sz="2800"/>
              <a:t>,…, a</a:t>
            </a:r>
            <a:r>
              <a:rPr lang="en-US" sz="2800" baseline="-25000"/>
              <a:t>n</a:t>
            </a:r>
            <a:r>
              <a:rPr lang="en-US" sz="2800"/>
              <a:t>, m+1) </a:t>
            </a:r>
            <a:r>
              <a:rPr lang="uk-UA" sz="2800"/>
              <a:t>може бути обчислене за допомогою наступного алгоритму</a:t>
            </a:r>
            <a:r>
              <a:rPr lang="en-US" sz="2800"/>
              <a:t> </a:t>
            </a:r>
            <a:endParaRPr lang="uk-UA" sz="2800"/>
          </a:p>
          <a:p>
            <a:pPr eaLnBrk="1" hangingPunct="1"/>
            <a:r>
              <a:rPr lang="uk-UA" sz="2800" b="1"/>
              <a:t>	</a:t>
            </a:r>
            <a:r>
              <a:rPr lang="en-US" sz="2800" b="1"/>
              <a:t>R</a:t>
            </a:r>
            <a:r>
              <a:rPr lang="en-US" sz="2800"/>
              <a:t>(g, h)</a:t>
            </a:r>
            <a:r>
              <a:rPr lang="uk-UA" sz="2800"/>
              <a:t>: </a:t>
            </a:r>
          </a:p>
          <a:p>
            <a:pPr eaLnBrk="1" hangingPunct="1"/>
            <a:r>
              <a:rPr lang="uk-UA" sz="2800"/>
              <a:t>	послідовно знаходимо числа </a:t>
            </a:r>
          </a:p>
          <a:p>
            <a:pPr eaLnBrk="1" hangingPunct="1"/>
            <a:r>
              <a:rPr lang="uk-UA" sz="2800"/>
              <a:t>	</a:t>
            </a:r>
            <a:r>
              <a:rPr lang="en-US" sz="2800"/>
              <a:t>b</a:t>
            </a:r>
            <a:r>
              <a:rPr lang="en-US" sz="2800" baseline="-25000"/>
              <a:t>0</a:t>
            </a:r>
            <a:r>
              <a:rPr lang="en-US" sz="2800"/>
              <a:t> = </a:t>
            </a:r>
            <a:r>
              <a:rPr lang="en-US" sz="2800">
                <a:sym typeface="Symbol" panose="05050102010706020507" pitchFamily="18" charset="2"/>
              </a:rPr>
              <a:t>g(a</a:t>
            </a:r>
            <a:r>
              <a:rPr lang="en-US" sz="2800" baseline="-25000"/>
              <a:t>1</a:t>
            </a:r>
            <a:r>
              <a:rPr lang="en-US" sz="2800"/>
              <a:t>,…, a</a:t>
            </a:r>
            <a:r>
              <a:rPr lang="en-US" sz="2800" baseline="-25000"/>
              <a:t>n</a:t>
            </a:r>
            <a:r>
              <a:rPr lang="en-US" sz="2800"/>
              <a:t>)</a:t>
            </a:r>
            <a:r>
              <a:rPr lang="uk-UA" sz="2800"/>
              <a:t>, </a:t>
            </a:r>
          </a:p>
          <a:p>
            <a:pPr eaLnBrk="1" hangingPunct="1"/>
            <a:r>
              <a:rPr lang="uk-UA" sz="2800"/>
              <a:t>	</a:t>
            </a:r>
            <a:r>
              <a:rPr lang="en-US" sz="2800"/>
              <a:t>b</a:t>
            </a:r>
            <a:r>
              <a:rPr lang="en-US" sz="2800" baseline="-25000"/>
              <a:t>1</a:t>
            </a:r>
            <a:r>
              <a:rPr lang="en-US" sz="2800"/>
              <a:t> = h</a:t>
            </a:r>
            <a:r>
              <a:rPr lang="en-US" sz="2800">
                <a:sym typeface="Symbol" panose="05050102010706020507" pitchFamily="18" charset="2"/>
              </a:rPr>
              <a:t>(a</a:t>
            </a:r>
            <a:r>
              <a:rPr lang="en-US" sz="2800" baseline="-25000"/>
              <a:t>1</a:t>
            </a:r>
            <a:r>
              <a:rPr lang="en-US" sz="2800"/>
              <a:t>,…, a</a:t>
            </a:r>
            <a:r>
              <a:rPr lang="en-US" sz="2800" baseline="-25000"/>
              <a:t>n</a:t>
            </a:r>
            <a:r>
              <a:rPr lang="en-US" sz="2800"/>
              <a:t>, 0, b</a:t>
            </a:r>
            <a:r>
              <a:rPr lang="en-US" sz="2800" baseline="-25000"/>
              <a:t>0</a:t>
            </a:r>
            <a:r>
              <a:rPr lang="en-US" sz="2800"/>
              <a:t>), </a:t>
            </a:r>
            <a:endParaRPr lang="uk-UA" sz="2800"/>
          </a:p>
          <a:p>
            <a:pPr eaLnBrk="1" hangingPunct="1"/>
            <a:r>
              <a:rPr lang="uk-UA" sz="2800"/>
              <a:t>	</a:t>
            </a:r>
            <a:r>
              <a:rPr lang="en-US" sz="2800"/>
              <a:t>b</a:t>
            </a:r>
            <a:r>
              <a:rPr lang="en-US" sz="2800" baseline="-25000"/>
              <a:t>2</a:t>
            </a:r>
            <a:r>
              <a:rPr lang="en-US" sz="2800"/>
              <a:t> = h</a:t>
            </a:r>
            <a:r>
              <a:rPr lang="en-US" sz="2800">
                <a:sym typeface="Symbol" panose="05050102010706020507" pitchFamily="18" charset="2"/>
              </a:rPr>
              <a:t>(a</a:t>
            </a:r>
            <a:r>
              <a:rPr lang="en-US" sz="2800" baseline="-25000"/>
              <a:t>1</a:t>
            </a:r>
            <a:r>
              <a:rPr lang="en-US" sz="2800"/>
              <a:t>,…, a</a:t>
            </a:r>
            <a:r>
              <a:rPr lang="en-US" sz="2800" baseline="-25000"/>
              <a:t>n</a:t>
            </a:r>
            <a:r>
              <a:rPr lang="en-US" sz="2800"/>
              <a:t>, 1, b</a:t>
            </a:r>
            <a:r>
              <a:rPr lang="en-US" sz="2800" baseline="-25000"/>
              <a:t>1</a:t>
            </a:r>
            <a:r>
              <a:rPr lang="en-US" sz="2800"/>
              <a:t>), …, </a:t>
            </a:r>
            <a:endParaRPr lang="uk-UA" sz="2800"/>
          </a:p>
          <a:p>
            <a:pPr eaLnBrk="1" hangingPunct="1"/>
            <a:r>
              <a:rPr lang="uk-UA" sz="2800"/>
              <a:t>	</a:t>
            </a:r>
            <a:r>
              <a:rPr lang="en-US" sz="2800"/>
              <a:t>b</a:t>
            </a:r>
            <a:r>
              <a:rPr lang="en-US" sz="2800" baseline="-25000"/>
              <a:t>m+1</a:t>
            </a:r>
            <a:r>
              <a:rPr lang="en-US" sz="2800"/>
              <a:t> = h</a:t>
            </a:r>
            <a:r>
              <a:rPr lang="en-US" sz="2800">
                <a:sym typeface="Symbol" panose="05050102010706020507" pitchFamily="18" charset="2"/>
              </a:rPr>
              <a:t>(a</a:t>
            </a:r>
            <a:r>
              <a:rPr lang="en-US" sz="2800" baseline="-25000"/>
              <a:t>1</a:t>
            </a:r>
            <a:r>
              <a:rPr lang="en-US" sz="2800"/>
              <a:t>,…, a</a:t>
            </a:r>
            <a:r>
              <a:rPr lang="en-US" sz="2800" baseline="-25000"/>
              <a:t>n</a:t>
            </a:r>
            <a:r>
              <a:rPr lang="en-US" sz="2800"/>
              <a:t>, m, b</a:t>
            </a:r>
            <a:r>
              <a:rPr lang="en-US" sz="2800" baseline="-25000"/>
              <a:t>m</a:t>
            </a:r>
            <a:r>
              <a:rPr lang="en-US" sz="2800"/>
              <a:t>). </a:t>
            </a:r>
            <a:endParaRPr lang="uk-UA" sz="2800"/>
          </a:p>
          <a:p>
            <a:pPr eaLnBrk="1" hangingPunct="1"/>
            <a:r>
              <a:rPr lang="uk-UA" sz="2800"/>
              <a:t>	Число </a:t>
            </a:r>
            <a:r>
              <a:rPr lang="en-US" sz="2800"/>
              <a:t>b</a:t>
            </a:r>
            <a:r>
              <a:rPr lang="en-US" sz="2800" baseline="-25000"/>
              <a:t>m+1</a:t>
            </a:r>
            <a:r>
              <a:rPr lang="en-US" sz="2800"/>
              <a:t> </a:t>
            </a:r>
            <a:r>
              <a:rPr lang="uk-UA" sz="2800"/>
              <a:t>буде значенням функції </a:t>
            </a:r>
            <a:r>
              <a:rPr lang="en-US" sz="2800"/>
              <a:t>f </a:t>
            </a:r>
            <a:r>
              <a:rPr lang="uk-UA" sz="2800"/>
              <a:t>в точці (</a:t>
            </a:r>
            <a:r>
              <a:rPr lang="en-US" sz="2800">
                <a:sym typeface="Symbol" panose="05050102010706020507" pitchFamily="18" charset="2"/>
              </a:rPr>
              <a:t>a</a:t>
            </a:r>
            <a:r>
              <a:rPr lang="en-US" sz="2800" baseline="-25000"/>
              <a:t>1</a:t>
            </a:r>
            <a:r>
              <a:rPr lang="en-US" sz="2800"/>
              <a:t>,…, a</a:t>
            </a:r>
            <a:r>
              <a:rPr lang="en-US" sz="2800" baseline="-25000"/>
              <a:t>n</a:t>
            </a:r>
            <a:r>
              <a:rPr lang="en-US" sz="2800"/>
              <a:t>, m</a:t>
            </a:r>
            <a:r>
              <a:rPr lang="uk-UA" sz="2800"/>
              <a:t>+1). </a:t>
            </a:r>
            <a:endParaRPr lang="ru-RU" sz="2800"/>
          </a:p>
        </p:txBody>
      </p:sp>
      <p:sp>
        <p:nvSpPr>
          <p:cNvPr id="28675" name="Прямоугольник 2"/>
          <p:cNvSpPr>
            <a:spLocks noChangeArrowheads="1"/>
          </p:cNvSpPr>
          <p:nvPr/>
        </p:nvSpPr>
        <p:spPr bwMode="auto">
          <a:xfrm>
            <a:off x="3143250" y="714375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uk-UA" sz="3200" i="1"/>
              <a:t>ПРФ, ЧРФ, РФ</a:t>
            </a:r>
            <a:endParaRPr lang="en-US" sz="3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ChangeArrowheads="1"/>
          </p:cNvSpPr>
          <p:nvPr/>
        </p:nvSpPr>
        <p:spPr bwMode="auto">
          <a:xfrm>
            <a:off x="0" y="1828800"/>
            <a:ext cx="9247188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35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Тобто:</a:t>
            </a:r>
          </a:p>
          <a:p>
            <a:pPr algn="just"/>
            <a:endParaRPr lang="uk-UA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baseline="-30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sz="2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i="1" baseline="-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begin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			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= 0 then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baseline="-30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sz="2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i="1" baseline="-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baseline="-30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sz="2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i="1" baseline="-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baseline="-30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sz="2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i="1" baseline="-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1))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end </a:t>
            </a:r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699" name="Прямоугольник 2"/>
          <p:cNvSpPr>
            <a:spLocks noChangeArrowheads="1"/>
          </p:cNvSpPr>
          <p:nvPr/>
        </p:nvSpPr>
        <p:spPr bwMode="auto">
          <a:xfrm>
            <a:off x="3143250" y="714375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uk-UA" sz="3200" i="1"/>
              <a:t>ПРФ, ЧРФ, РФ</a:t>
            </a:r>
            <a:endParaRPr lang="en-US" sz="3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sz="3600"/>
          </a:p>
          <a:p>
            <a:pPr eaLnBrk="1" hangingPunct="1"/>
            <a:endParaRPr lang="uk-UA" sz="3600"/>
          </a:p>
          <a:p>
            <a:pPr eaLnBrk="1" hangingPunct="1"/>
            <a:r>
              <a:rPr lang="uk-UA" sz="3600"/>
              <a:t>      </a:t>
            </a:r>
            <a:endParaRPr lang="ru-RU" sz="360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0"/>
            <a:ext cx="9144000" cy="649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sz="3600"/>
          </a:p>
          <a:p>
            <a:pPr eaLnBrk="1" hangingPunct="1"/>
            <a:endParaRPr lang="uk-UA" sz="3600"/>
          </a:p>
          <a:p>
            <a:pPr eaLnBrk="1" hangingPunct="1"/>
            <a:r>
              <a:rPr lang="uk-UA" sz="3600"/>
              <a:t>      </a:t>
            </a:r>
            <a:r>
              <a:rPr lang="uk-UA" sz="2800"/>
              <a:t>У випадку операції мінімізації, якщо ми можемо обчислювати значення функції </a:t>
            </a:r>
            <a:r>
              <a:rPr lang="en-US" sz="2800"/>
              <a:t>g, </a:t>
            </a:r>
            <a:r>
              <a:rPr lang="uk-UA" sz="2800"/>
              <a:t>то значення функції </a:t>
            </a:r>
            <a:r>
              <a:rPr lang="en-US" sz="2800"/>
              <a:t>f </a:t>
            </a:r>
            <a:r>
              <a:rPr lang="uk-UA" sz="2800"/>
              <a:t>в точці</a:t>
            </a:r>
            <a:r>
              <a:rPr lang="en-US" sz="2800"/>
              <a:t> </a:t>
            </a:r>
            <a:r>
              <a:rPr lang="en-US" sz="2800">
                <a:sym typeface="Symbol" panose="05050102010706020507" pitchFamily="18" charset="2"/>
              </a:rPr>
              <a:t>(a</a:t>
            </a:r>
            <a:r>
              <a:rPr lang="en-US" sz="2800" baseline="-25000"/>
              <a:t>1</a:t>
            </a:r>
            <a:r>
              <a:rPr lang="en-US" sz="2800"/>
              <a:t>, …, a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uk-UA" sz="2800"/>
              <a:t>може бути обчислене за допомогою наступного алгоритму</a:t>
            </a:r>
            <a:r>
              <a:rPr lang="en-US" sz="2800"/>
              <a:t> </a:t>
            </a:r>
            <a:endParaRPr lang="uk-UA" sz="2800"/>
          </a:p>
          <a:p>
            <a:pPr eaLnBrk="1" hangingPunct="1"/>
            <a:r>
              <a:rPr lang="uk-UA" sz="2800" b="1"/>
              <a:t>	</a:t>
            </a:r>
            <a:r>
              <a:rPr lang="en-US" sz="2800" b="1"/>
              <a:t>M</a:t>
            </a:r>
            <a:r>
              <a:rPr lang="en-US" sz="2800"/>
              <a:t>(g)</a:t>
            </a:r>
            <a:r>
              <a:rPr lang="uk-UA" sz="2800"/>
              <a:t>: </a:t>
            </a:r>
          </a:p>
          <a:p>
            <a:pPr eaLnBrk="1" hangingPunct="1"/>
            <a:r>
              <a:rPr lang="uk-UA" sz="2800"/>
              <a:t>	послідовно обчислюємо значення </a:t>
            </a:r>
          </a:p>
          <a:p>
            <a:pPr eaLnBrk="1" hangingPunct="1"/>
            <a:r>
              <a:rPr lang="uk-UA" sz="2800"/>
              <a:t>	</a:t>
            </a:r>
            <a:r>
              <a:rPr lang="en-US" sz="2800"/>
              <a:t>g</a:t>
            </a:r>
            <a:r>
              <a:rPr lang="en-US" sz="2800">
                <a:sym typeface="Symbol" panose="05050102010706020507" pitchFamily="18" charset="2"/>
              </a:rPr>
              <a:t>(a</a:t>
            </a:r>
            <a:r>
              <a:rPr lang="en-US" sz="2800" baseline="-25000"/>
              <a:t>1</a:t>
            </a:r>
            <a:r>
              <a:rPr lang="en-US" sz="2800"/>
              <a:t>, …, a</a:t>
            </a:r>
            <a:r>
              <a:rPr lang="en-US" sz="2800" baseline="-25000"/>
              <a:t>n</a:t>
            </a:r>
            <a:r>
              <a:rPr lang="en-US" sz="2800"/>
              <a:t>, 0), </a:t>
            </a:r>
            <a:endParaRPr lang="uk-UA" sz="2800"/>
          </a:p>
          <a:p>
            <a:pPr eaLnBrk="1" hangingPunct="1"/>
            <a:r>
              <a:rPr lang="uk-UA" sz="2800"/>
              <a:t>	</a:t>
            </a:r>
            <a:r>
              <a:rPr lang="en-US" sz="2800"/>
              <a:t>g</a:t>
            </a:r>
            <a:r>
              <a:rPr lang="en-US" sz="2800">
                <a:sym typeface="Symbol" panose="05050102010706020507" pitchFamily="18" charset="2"/>
              </a:rPr>
              <a:t>(a</a:t>
            </a:r>
            <a:r>
              <a:rPr lang="en-US" sz="2800" baseline="-25000"/>
              <a:t>1</a:t>
            </a:r>
            <a:r>
              <a:rPr lang="en-US" sz="2800"/>
              <a:t>, …, a</a:t>
            </a:r>
            <a:r>
              <a:rPr lang="en-US" sz="2800" baseline="-25000"/>
              <a:t>n</a:t>
            </a:r>
            <a:r>
              <a:rPr lang="en-US" sz="2800"/>
              <a:t>, 1), </a:t>
            </a:r>
            <a:endParaRPr lang="uk-UA" sz="2800"/>
          </a:p>
          <a:p>
            <a:pPr eaLnBrk="1" hangingPunct="1"/>
            <a:r>
              <a:rPr lang="uk-UA" sz="2800"/>
              <a:t>	</a:t>
            </a:r>
            <a:r>
              <a:rPr lang="en-US" sz="2800"/>
              <a:t>… .</a:t>
            </a:r>
          </a:p>
          <a:p>
            <a:pPr eaLnBrk="1" hangingPunct="1"/>
            <a:r>
              <a:rPr lang="en-US" sz="2800"/>
              <a:t>      </a:t>
            </a:r>
            <a:r>
              <a:rPr lang="uk-UA" sz="2800"/>
              <a:t>Найменше значення </a:t>
            </a:r>
            <a:r>
              <a:rPr lang="en-US" sz="2800"/>
              <a:t>a</a:t>
            </a:r>
            <a:r>
              <a:rPr lang="uk-UA" sz="2800"/>
              <a:t>,</a:t>
            </a:r>
            <a:r>
              <a:rPr lang="en-US" sz="2800"/>
              <a:t> </a:t>
            </a:r>
            <a:r>
              <a:rPr lang="uk-UA" sz="2800"/>
              <a:t>для якого </a:t>
            </a:r>
            <a:endParaRPr lang="en-US" sz="2800"/>
          </a:p>
          <a:p>
            <a:pPr algn="ctr" eaLnBrk="1" hangingPunct="1"/>
            <a:r>
              <a:rPr lang="en-US" sz="2800"/>
              <a:t>      g</a:t>
            </a:r>
            <a:r>
              <a:rPr lang="en-US" sz="2800">
                <a:sym typeface="Symbol" panose="05050102010706020507" pitchFamily="18" charset="2"/>
              </a:rPr>
              <a:t>(a</a:t>
            </a:r>
            <a:r>
              <a:rPr lang="en-US" sz="2800" baseline="-25000"/>
              <a:t>1</a:t>
            </a:r>
            <a:r>
              <a:rPr lang="en-US" sz="2800"/>
              <a:t>,…, a</a:t>
            </a:r>
            <a:r>
              <a:rPr lang="en-US" sz="2800" baseline="-25000"/>
              <a:t>n</a:t>
            </a:r>
            <a:r>
              <a:rPr lang="en-US" sz="2800"/>
              <a:t>, a) = 0 </a:t>
            </a:r>
          </a:p>
          <a:p>
            <a:pPr eaLnBrk="1" hangingPunct="1"/>
            <a:r>
              <a:rPr lang="uk-UA" sz="2800"/>
              <a:t>і є значенням функції </a:t>
            </a:r>
            <a:r>
              <a:rPr lang="en-US" sz="2800"/>
              <a:t>f </a:t>
            </a:r>
            <a:r>
              <a:rPr lang="uk-UA" sz="2800"/>
              <a:t>в точці (</a:t>
            </a:r>
            <a:r>
              <a:rPr lang="en-US" sz="2800">
                <a:sym typeface="Symbol" panose="05050102010706020507" pitchFamily="18" charset="2"/>
              </a:rPr>
              <a:t>a</a:t>
            </a:r>
            <a:r>
              <a:rPr lang="en-US" sz="2800" baseline="-25000"/>
              <a:t>1</a:t>
            </a:r>
            <a:r>
              <a:rPr lang="en-US" sz="2800"/>
              <a:t>,…, a</a:t>
            </a:r>
            <a:r>
              <a:rPr lang="en-US" sz="2800" baseline="-25000"/>
              <a:t>n</a:t>
            </a:r>
            <a:r>
              <a:rPr lang="uk-UA" sz="2800"/>
              <a:t>).</a:t>
            </a:r>
            <a:endParaRPr lang="ru-RU" sz="2800"/>
          </a:p>
        </p:txBody>
      </p:sp>
      <p:sp>
        <p:nvSpPr>
          <p:cNvPr id="30724" name="Прямоугольник 3"/>
          <p:cNvSpPr>
            <a:spLocks noChangeArrowheads="1"/>
          </p:cNvSpPr>
          <p:nvPr/>
        </p:nvSpPr>
        <p:spPr bwMode="auto">
          <a:xfrm>
            <a:off x="3143250" y="785813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uk-UA" sz="3200" i="1"/>
              <a:t>ПРФ, ЧРФ, РФ</a:t>
            </a:r>
            <a:endParaRPr lang="en-US" sz="3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ChangeArrowheads="1"/>
          </p:cNvSpPr>
          <p:nvPr/>
        </p:nvSpPr>
        <p:spPr bwMode="auto">
          <a:xfrm>
            <a:off x="35496" y="1900247"/>
            <a:ext cx="910850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35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Тобто:</a:t>
            </a:r>
          </a:p>
          <a:p>
            <a:pPr algn="just"/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</a:p>
          <a:p>
            <a:pPr algn="just"/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baseline="-30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sz="2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i="1" baseline="-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begin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2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= 0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800" baseline="-30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sz="2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i="1" baseline="-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800" baseline="-30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err="1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i="1" baseline="-30000" dirty="0" err="1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/>
            <a:r>
              <a:rPr lang="ru-RU" sz="2800" baseline="-30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        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do </a:t>
            </a:r>
            <a:r>
              <a:rPr lang="en-US" sz="2800" i="1" dirty="0" err="1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sz="2800" i="1" dirty="0" err="1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ru-RU" sz="2800" baseline="-30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/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</a:t>
            </a:r>
            <a:r>
              <a:rPr lang="en-US" sz="2800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sz="2800" i="1" dirty="0" err="1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algn="just"/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end</a:t>
            </a:r>
            <a:r>
              <a:rPr lang="ru-RU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1747" name="Прямоугольник 2"/>
          <p:cNvSpPr>
            <a:spLocks noChangeArrowheads="1"/>
          </p:cNvSpPr>
          <p:nvPr/>
        </p:nvSpPr>
        <p:spPr bwMode="auto">
          <a:xfrm>
            <a:off x="3143250" y="785813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uk-UA" sz="3200" i="1"/>
              <a:t>ПРФ, ЧРФ, РФ</a:t>
            </a:r>
            <a:endParaRPr lang="en-US" sz="3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sz="3600"/>
          </a:p>
          <a:p>
            <a:pPr eaLnBrk="1" hangingPunct="1"/>
            <a:endParaRPr lang="uk-UA" sz="3600"/>
          </a:p>
          <a:p>
            <a:pPr eaLnBrk="1" hangingPunct="1"/>
            <a:r>
              <a:rPr lang="uk-UA" sz="3600"/>
              <a:t>      </a:t>
            </a:r>
          </a:p>
          <a:p>
            <a:pPr eaLnBrk="1" hangingPunct="1"/>
            <a:r>
              <a:rPr lang="uk-UA" sz="3600" i="1"/>
              <a:t>      </a:t>
            </a:r>
            <a:r>
              <a:rPr lang="uk-UA" sz="3200" i="1"/>
              <a:t>Характеристичною функцією </a:t>
            </a:r>
            <a:r>
              <a:rPr lang="uk-UA" sz="3200">
                <a:sym typeface="Symbol" panose="05050102010706020507" pitchFamily="18" charset="2"/>
              </a:rPr>
              <a:t></a:t>
            </a:r>
            <a:r>
              <a:rPr lang="uk-UA" sz="3200" baseline="-25000">
                <a:sym typeface="Symbol" panose="05050102010706020507" pitchFamily="18" charset="2"/>
              </a:rPr>
              <a:t>А</a:t>
            </a:r>
            <a:r>
              <a:rPr lang="uk-UA" sz="3200">
                <a:sym typeface="Symbol" panose="05050102010706020507" pitchFamily="18" charset="2"/>
              </a:rPr>
              <a:t> множини натуральних чисел А називається одномісна функція, рівна 0 в точках множини А і рівна 1 в точках, які не належать А. </a:t>
            </a:r>
          </a:p>
          <a:p>
            <a:pPr eaLnBrk="1" hangingPunct="1"/>
            <a:endParaRPr lang="uk-UA" sz="3200">
              <a:sym typeface="Symbol" panose="05050102010706020507" pitchFamily="18" charset="2"/>
            </a:endParaRPr>
          </a:p>
          <a:p>
            <a:pPr eaLnBrk="1" hangingPunct="1"/>
            <a:r>
              <a:rPr lang="uk-UA" sz="3200">
                <a:sym typeface="Symbol" panose="05050102010706020507" pitchFamily="18" charset="2"/>
              </a:rPr>
              <a:t>       </a:t>
            </a:r>
            <a:r>
              <a:rPr lang="uk-UA" sz="3200" i="1">
                <a:sym typeface="Symbol" panose="05050102010706020507" pitchFamily="18" charset="2"/>
              </a:rPr>
              <a:t>Частковою х</a:t>
            </a:r>
            <a:r>
              <a:rPr lang="uk-UA" sz="3200" i="1"/>
              <a:t>арактеристичною функцією </a:t>
            </a:r>
            <a:r>
              <a:rPr lang="uk-UA" sz="3200" i="1">
                <a:sym typeface="Symbol" panose="05050102010706020507" pitchFamily="18" charset="2"/>
              </a:rPr>
              <a:t> </a:t>
            </a:r>
            <a:r>
              <a:rPr lang="uk-UA" sz="3200">
                <a:sym typeface="Symbol" panose="05050102010706020507" pitchFamily="18" charset="2"/>
              </a:rPr>
              <a:t>множини натуральних чисел А називається одномісна функція, рівна 0 в точках множини А і не визначена в точках, які не належать А. </a:t>
            </a:r>
            <a:endParaRPr lang="ru-RU" sz="3200">
              <a:sym typeface="Symbol" panose="05050102010706020507" pitchFamily="18" charset="2"/>
            </a:endParaRPr>
          </a:p>
        </p:txBody>
      </p:sp>
      <p:sp>
        <p:nvSpPr>
          <p:cNvPr id="32771" name="Прямоугольник 2"/>
          <p:cNvSpPr>
            <a:spLocks noChangeArrowheads="1"/>
          </p:cNvSpPr>
          <p:nvPr/>
        </p:nvSpPr>
        <p:spPr bwMode="auto">
          <a:xfrm>
            <a:off x="3143250" y="928688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uk-UA" sz="3200" i="1"/>
              <a:t>ПРФ, ЧРФ, РФ</a:t>
            </a:r>
            <a:endParaRPr lang="en-US" sz="3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sz="3600">
              <a:sym typeface="Symbol" panose="05050102010706020507" pitchFamily="18" charset="2"/>
            </a:endParaRPr>
          </a:p>
          <a:p>
            <a:pPr eaLnBrk="1" hangingPunct="1"/>
            <a:endParaRPr lang="uk-UA" sz="3600">
              <a:sym typeface="Symbol" panose="05050102010706020507" pitchFamily="18" charset="2"/>
            </a:endParaRPr>
          </a:p>
          <a:p>
            <a:pPr eaLnBrk="1" hangingPunct="1"/>
            <a:r>
              <a:rPr lang="uk-UA" sz="3600">
                <a:sym typeface="Symbol" panose="05050102010706020507" pitchFamily="18" charset="2"/>
              </a:rPr>
              <a:t>      </a:t>
            </a:r>
          </a:p>
          <a:p>
            <a:pPr eaLnBrk="1" hangingPunct="1"/>
            <a:r>
              <a:rPr lang="uk-UA" sz="3600">
                <a:sym typeface="Symbol" panose="05050102010706020507" pitchFamily="18" charset="2"/>
              </a:rPr>
              <a:t>      </a:t>
            </a:r>
            <a:r>
              <a:rPr lang="uk-UA" sz="3200">
                <a:sym typeface="Symbol" panose="05050102010706020507" pitchFamily="18" charset="2"/>
              </a:rPr>
              <a:t>Множина натуральних чисел А називається </a:t>
            </a:r>
            <a:r>
              <a:rPr lang="uk-UA" sz="3200" i="1">
                <a:sym typeface="Symbol" panose="05050102010706020507" pitchFamily="18" charset="2"/>
              </a:rPr>
              <a:t>примітивно рекурсивною</a:t>
            </a:r>
            <a:r>
              <a:rPr lang="uk-UA" sz="3200">
                <a:sym typeface="Symbol" panose="05050102010706020507" pitchFamily="18" charset="2"/>
              </a:rPr>
              <a:t>, якщо її характеристична функція примітивно рекурсивна. </a:t>
            </a:r>
          </a:p>
          <a:p>
            <a:pPr eaLnBrk="1" hangingPunct="1"/>
            <a:endParaRPr lang="uk-UA" sz="3200">
              <a:sym typeface="Symbol" panose="05050102010706020507" pitchFamily="18" charset="2"/>
            </a:endParaRPr>
          </a:p>
          <a:p>
            <a:pPr eaLnBrk="1" hangingPunct="1"/>
            <a:r>
              <a:rPr lang="uk-UA" sz="3200">
                <a:sym typeface="Symbol" panose="05050102010706020507" pitchFamily="18" charset="2"/>
              </a:rPr>
              <a:t>       Множина натуральних чисел А називається </a:t>
            </a:r>
            <a:r>
              <a:rPr lang="uk-UA" sz="3200" i="1">
                <a:sym typeface="Symbol" panose="05050102010706020507" pitchFamily="18" charset="2"/>
              </a:rPr>
              <a:t>рекурсивною</a:t>
            </a:r>
            <a:r>
              <a:rPr lang="uk-UA" sz="3200">
                <a:sym typeface="Symbol" panose="05050102010706020507" pitchFamily="18" charset="2"/>
              </a:rPr>
              <a:t>, якщо її характеристична функція  рекурсивна. </a:t>
            </a:r>
          </a:p>
          <a:p>
            <a:pPr eaLnBrk="1" hangingPunct="1"/>
            <a:r>
              <a:rPr lang="uk-UA" sz="3200">
                <a:sym typeface="Symbol" panose="05050102010706020507" pitchFamily="18" charset="2"/>
              </a:rPr>
              <a:t> </a:t>
            </a:r>
            <a:endParaRPr lang="ru-RU" sz="3200">
              <a:sym typeface="Symbol" panose="05050102010706020507" pitchFamily="18" charset="2"/>
            </a:endParaRPr>
          </a:p>
        </p:txBody>
      </p:sp>
      <p:sp>
        <p:nvSpPr>
          <p:cNvPr id="33795" name="Прямоугольник 2"/>
          <p:cNvSpPr>
            <a:spLocks noChangeArrowheads="1"/>
          </p:cNvSpPr>
          <p:nvPr/>
        </p:nvSpPr>
        <p:spPr bwMode="auto">
          <a:xfrm>
            <a:off x="3143250" y="928688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uk-UA" sz="3200" i="1"/>
              <a:t>ПРФ, ЧРФ, РФ</a:t>
            </a:r>
            <a:endParaRPr lang="en-US" sz="3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649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sz="3600"/>
          </a:p>
          <a:p>
            <a:pPr eaLnBrk="1" hangingPunct="1"/>
            <a:endParaRPr lang="uk-UA" sz="3600"/>
          </a:p>
          <a:p>
            <a:pPr eaLnBrk="1" hangingPunct="1"/>
            <a:r>
              <a:rPr lang="uk-UA" sz="3600" i="1"/>
              <a:t>            </a:t>
            </a:r>
            <a:r>
              <a:rPr lang="uk-UA" sz="3200" i="1"/>
              <a:t>Загальні риси алгоритмів</a:t>
            </a:r>
          </a:p>
          <a:p>
            <a:pPr eaLnBrk="1" hangingPunct="1"/>
            <a:endParaRPr lang="uk-UA" sz="3200" i="1"/>
          </a:p>
          <a:p>
            <a:pPr eaLnBrk="1" hangingPunct="1"/>
            <a:r>
              <a:rPr lang="uk-UA" sz="3200" i="1"/>
              <a:t>      </a:t>
            </a:r>
            <a:r>
              <a:rPr lang="uk-UA" sz="2800"/>
              <a:t>1.</a:t>
            </a:r>
            <a:r>
              <a:rPr lang="uk-UA" sz="2800" i="1"/>
              <a:t> Дискретність</a:t>
            </a:r>
            <a:r>
              <a:rPr lang="uk-UA" i="1"/>
              <a:t>. </a:t>
            </a:r>
            <a:r>
              <a:rPr lang="uk-UA"/>
              <a:t>В процесі виконання алгоритму із початкової скінченної системи величин та величин, знайдених в попередні моменти часу послідовно (в дискретному часі) будується система величин по деякому закону (програмі).</a:t>
            </a:r>
          </a:p>
          <a:p>
            <a:pPr eaLnBrk="1" hangingPunct="1"/>
            <a:r>
              <a:rPr lang="uk-UA" sz="3200"/>
              <a:t>      </a:t>
            </a:r>
            <a:r>
              <a:rPr lang="uk-UA" sz="2800"/>
              <a:t>2. </a:t>
            </a:r>
            <a:r>
              <a:rPr lang="uk-UA" sz="2800" i="1"/>
              <a:t>Елементарність</a:t>
            </a:r>
            <a:r>
              <a:rPr lang="uk-UA" i="1"/>
              <a:t>. </a:t>
            </a:r>
            <a:r>
              <a:rPr lang="uk-UA"/>
              <a:t>Закон повинен бути простим (конструктивним). </a:t>
            </a:r>
            <a:endParaRPr lang="en-US"/>
          </a:p>
          <a:p>
            <a:pPr eaLnBrk="1" hangingPunct="1"/>
            <a:r>
              <a:rPr lang="en-US" sz="2800"/>
              <a:t>       </a:t>
            </a:r>
            <a:r>
              <a:rPr lang="uk-UA" sz="2800"/>
              <a:t>3. </a:t>
            </a:r>
            <a:r>
              <a:rPr lang="uk-UA" sz="2800" i="1"/>
              <a:t>Детермінованість</a:t>
            </a:r>
            <a:r>
              <a:rPr lang="uk-UA" sz="3200" i="1"/>
              <a:t>.</a:t>
            </a:r>
            <a:r>
              <a:rPr lang="uk-UA" sz="3200"/>
              <a:t> </a:t>
            </a:r>
            <a:r>
              <a:rPr lang="uk-UA"/>
              <a:t>Система величин, які одержуються в якийсь момент часу однозначно визначається системою величин, одержаних в попередні моменти часу.</a:t>
            </a:r>
          </a:p>
          <a:p>
            <a:pPr eaLnBrk="1" hangingPunct="1"/>
            <a:r>
              <a:rPr lang="uk-UA" sz="3600"/>
              <a:t>      </a:t>
            </a:r>
            <a:endParaRPr lang="ru-RU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sz="3600">
              <a:sym typeface="Symbol" panose="05050102010706020507" pitchFamily="18" charset="2"/>
            </a:endParaRPr>
          </a:p>
          <a:p>
            <a:pPr eaLnBrk="1" hangingPunct="1"/>
            <a:endParaRPr lang="uk-UA" sz="3600">
              <a:sym typeface="Symbol" panose="05050102010706020507" pitchFamily="18" charset="2"/>
            </a:endParaRPr>
          </a:p>
          <a:p>
            <a:pPr eaLnBrk="1" hangingPunct="1"/>
            <a:r>
              <a:rPr lang="uk-UA" sz="3600">
                <a:sym typeface="Symbol" panose="05050102010706020507" pitchFamily="18" charset="2"/>
              </a:rPr>
              <a:t>       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0" y="0"/>
            <a:ext cx="9144000" cy="575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sz="3600">
              <a:sym typeface="Symbol" panose="05050102010706020507" pitchFamily="18" charset="2"/>
            </a:endParaRPr>
          </a:p>
          <a:p>
            <a:pPr eaLnBrk="1" hangingPunct="1"/>
            <a:endParaRPr lang="uk-UA" sz="3600">
              <a:sym typeface="Symbol" panose="05050102010706020507" pitchFamily="18" charset="2"/>
            </a:endParaRPr>
          </a:p>
          <a:p>
            <a:pPr eaLnBrk="1" hangingPunct="1"/>
            <a:r>
              <a:rPr lang="uk-UA" sz="3600">
                <a:sym typeface="Symbol" panose="05050102010706020507" pitchFamily="18" charset="2"/>
              </a:rPr>
              <a:t>      </a:t>
            </a:r>
          </a:p>
          <a:p>
            <a:pPr eaLnBrk="1" hangingPunct="1"/>
            <a:r>
              <a:rPr lang="uk-UA" sz="3600">
                <a:sym typeface="Symbol" panose="05050102010706020507" pitchFamily="18" charset="2"/>
              </a:rPr>
              <a:t>      </a:t>
            </a:r>
            <a:r>
              <a:rPr lang="uk-UA" sz="3200">
                <a:sym typeface="Symbol" panose="05050102010706020507" pitchFamily="18" charset="2"/>
              </a:rPr>
              <a:t>Зрозуміло, що кожна примітивно рекурсивна функція є рекурсивною (за визначенням). </a:t>
            </a:r>
          </a:p>
          <a:p>
            <a:pPr eaLnBrk="1" hangingPunct="1"/>
            <a:r>
              <a:rPr lang="uk-UA" sz="3200">
                <a:sym typeface="Symbol" panose="05050102010706020507" pitchFamily="18" charset="2"/>
              </a:rPr>
              <a:t>       Звідси випливає, що кожна примітивно рекурсивна множина є рекурсивною. </a:t>
            </a:r>
          </a:p>
          <a:p>
            <a:pPr eaLnBrk="1" hangingPunct="1"/>
            <a:r>
              <a:rPr lang="uk-UA" sz="3200"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uk-UA" sz="3200">
                <a:sym typeface="Symbol" panose="05050102010706020507" pitchFamily="18" charset="2"/>
              </a:rPr>
              <a:t>       </a:t>
            </a:r>
            <a:r>
              <a:rPr lang="uk-UA" sz="3200" b="1">
                <a:sym typeface="Symbol" panose="05050102010706020507" pitchFamily="18" charset="2"/>
              </a:rPr>
              <a:t>Теза Черча</a:t>
            </a:r>
            <a:r>
              <a:rPr lang="uk-UA" sz="3200">
                <a:sym typeface="Symbol" panose="05050102010706020507" pitchFamily="18" charset="2"/>
              </a:rPr>
              <a:t>. </a:t>
            </a:r>
            <a:r>
              <a:rPr lang="uk-UA" sz="3200" i="1">
                <a:sym typeface="Symbol" panose="05050102010706020507" pitchFamily="18" charset="2"/>
              </a:rPr>
              <a:t>Клас алгоритмічно обчислюваних числових функцій співпадає з класом всіх частково рекурсивних функцій. </a:t>
            </a:r>
            <a:endParaRPr lang="ru-RU" sz="3200" i="1">
              <a:sym typeface="Symbol" panose="05050102010706020507" pitchFamily="18" charset="2"/>
            </a:endParaRPr>
          </a:p>
        </p:txBody>
      </p:sp>
      <p:sp>
        <p:nvSpPr>
          <p:cNvPr id="34820" name="Прямоугольник 3"/>
          <p:cNvSpPr>
            <a:spLocks noChangeArrowheads="1"/>
          </p:cNvSpPr>
          <p:nvPr/>
        </p:nvSpPr>
        <p:spPr bwMode="auto">
          <a:xfrm>
            <a:off x="3143250" y="928688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uk-UA" sz="3200" i="1"/>
              <a:t>ПРФ, ЧРФ, РФ</a:t>
            </a:r>
            <a:endParaRPr lang="en-US" sz="3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ChangeArrowheads="1"/>
          </p:cNvSpPr>
          <p:nvPr/>
        </p:nvSpPr>
        <p:spPr bwMode="auto">
          <a:xfrm>
            <a:off x="0" y="1353751"/>
            <a:ext cx="9144000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Далі алгоритми будемо записувати в мові Псевдо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Pascal</a:t>
            </a:r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, яка є спрощеним діалектом мови </a:t>
            </a:r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Pascal</a:t>
            </a:r>
            <a:r>
              <a:rPr lang="uk-UA" sz="2800" dirty="0">
                <a:ea typeface="Calibri" panose="020F0502020204030204" pitchFamily="34" charset="0"/>
                <a:cs typeface="Times New Roman" panose="02020603050405020304" pitchFamily="18" charset="0"/>
              </a:rPr>
              <a:t>. Операторами цієї мови будуть наступні</a:t>
            </a:r>
            <a:r>
              <a:rPr lang="uk-UA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uk-UA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ідентифікатор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вираз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вираз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оператор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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{&lt;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оператор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&gt;, …, &lt;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оператор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&gt;} </a:t>
            </a:r>
          </a:p>
          <a:p>
            <a:pPr algn="just"/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вираз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вираз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&gt; &lt;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оператор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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{&lt;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оператор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&gt;, …, </a:t>
            </a:r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оператор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&gt;}</a:t>
            </a:r>
          </a:p>
          <a:p>
            <a:pPr algn="just"/>
            <a:r>
              <a:rPr lang="en-US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&lt;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предикат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оператор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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{&lt;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оператор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&gt;,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…,</a:t>
            </a:r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оператор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&gt;}</a:t>
            </a:r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оператор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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{&lt;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оператор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&gt;, …,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оператор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&gt;}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843" name="Прямоугольник 2"/>
          <p:cNvSpPr>
            <a:spLocks noChangeArrowheads="1"/>
          </p:cNvSpPr>
          <p:nvPr/>
        </p:nvSpPr>
        <p:spPr bwMode="auto">
          <a:xfrm>
            <a:off x="3143250" y="928688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uk-UA" sz="3200" i="1"/>
              <a:t>ПРФ, ЧРФ, РФ</a:t>
            </a:r>
            <a:endParaRPr lang="en-US" sz="3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sz="3600" dirty="0">
              <a:sym typeface="Symbol" panose="05050102010706020507" pitchFamily="18" charset="2"/>
            </a:endParaRPr>
          </a:p>
          <a:p>
            <a:pPr eaLnBrk="1" hangingPunct="1"/>
            <a:endParaRPr lang="uk-UA" sz="3600" dirty="0">
              <a:sym typeface="Symbol" panose="05050102010706020507" pitchFamily="18" charset="2"/>
            </a:endParaRPr>
          </a:p>
          <a:p>
            <a:pPr eaLnBrk="1" hangingPunct="1"/>
            <a:r>
              <a:rPr lang="uk-UA" sz="3600" dirty="0">
                <a:sym typeface="Symbol" panose="05050102010706020507" pitchFamily="18" charset="2"/>
              </a:rPr>
              <a:t>      </a:t>
            </a:r>
          </a:p>
          <a:p>
            <a:pPr eaLnBrk="1" hangingPunct="1"/>
            <a:r>
              <a:rPr lang="uk-UA" sz="3600" dirty="0">
                <a:sym typeface="Symbol" panose="05050102010706020507" pitchFamily="18" charset="2"/>
              </a:rPr>
              <a:t>     </a:t>
            </a:r>
            <a:r>
              <a:rPr lang="uk-UA" sz="3200" dirty="0">
                <a:sym typeface="Symbol" panose="05050102010706020507" pitchFamily="18" charset="2"/>
              </a:rPr>
              <a:t>Нехай (х) – характеристична функція множини натуральних чисел А. </a:t>
            </a:r>
          </a:p>
          <a:p>
            <a:pPr eaLnBrk="1" hangingPunct="1"/>
            <a:r>
              <a:rPr lang="uk-UA" sz="3200" dirty="0">
                <a:sym typeface="Symbol" panose="05050102010706020507" pitchFamily="18" charset="2"/>
              </a:rPr>
              <a:t>      Тоді функція </a:t>
            </a:r>
            <a:r>
              <a:rPr lang="uk-UA" sz="3200" baseline="-25000" dirty="0">
                <a:sym typeface="Symbol" panose="05050102010706020507" pitchFamily="18" charset="2"/>
              </a:rPr>
              <a:t>ч </a:t>
            </a:r>
            <a:r>
              <a:rPr lang="uk-UA" sz="3200" dirty="0">
                <a:sym typeface="Symbol" panose="05050102010706020507" pitchFamily="18" charset="2"/>
              </a:rPr>
              <a:t>(х) = 0 - (</a:t>
            </a:r>
            <a:r>
              <a:rPr lang="uk-UA" sz="3200" dirty="0" err="1">
                <a:sym typeface="Symbol" panose="05050102010706020507" pitchFamily="18" charset="2"/>
              </a:rPr>
              <a:t>х</a:t>
            </a:r>
            <a:r>
              <a:rPr lang="uk-UA" sz="3200" dirty="0">
                <a:sym typeface="Symbol" panose="05050102010706020507" pitchFamily="18" charset="2"/>
              </a:rPr>
              <a:t>) – часткова характеристична функція множини А. </a:t>
            </a:r>
          </a:p>
          <a:p>
            <a:pPr eaLnBrk="1" hangingPunct="1"/>
            <a:r>
              <a:rPr lang="uk-UA" sz="3200" dirty="0"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uk-UA" sz="3200" dirty="0">
                <a:sym typeface="Symbol" panose="05050102010706020507" pitchFamily="18" charset="2"/>
              </a:rPr>
              <a:t>      </a:t>
            </a:r>
            <a:r>
              <a:rPr lang="uk-UA" sz="3200" b="1" dirty="0">
                <a:sym typeface="Symbol" panose="05050102010706020507" pitchFamily="18" charset="2"/>
              </a:rPr>
              <a:t>Теорема.</a:t>
            </a:r>
            <a:r>
              <a:rPr lang="uk-UA" sz="3200" dirty="0">
                <a:sym typeface="Symbol" panose="05050102010706020507" pitchFamily="18" charset="2"/>
              </a:rPr>
              <a:t> Нехай </a:t>
            </a:r>
            <a:r>
              <a:rPr lang="en-US" sz="3200" dirty="0">
                <a:sym typeface="Symbol" panose="05050102010706020507" pitchFamily="18" charset="2"/>
              </a:rPr>
              <a:t>f(x) </a:t>
            </a:r>
            <a:r>
              <a:rPr lang="uk-UA" sz="3200" dirty="0">
                <a:sym typeface="Symbol" panose="05050102010706020507" pitchFamily="18" charset="2"/>
              </a:rPr>
              <a:t>– примітивно рекурсивна функція, </a:t>
            </a:r>
            <a:r>
              <a:rPr lang="en-US" sz="3200" dirty="0">
                <a:sym typeface="Symbol" panose="05050102010706020507" pitchFamily="18" charset="2"/>
              </a:rPr>
              <a:t>A – </a:t>
            </a:r>
            <a:r>
              <a:rPr lang="uk-UA" sz="3200" dirty="0">
                <a:sym typeface="Symbol" panose="05050102010706020507" pitchFamily="18" charset="2"/>
              </a:rPr>
              <a:t>примітивно рекурсивна множина. Тоді часткова функція </a:t>
            </a:r>
            <a:r>
              <a:rPr lang="en-US" sz="3200" dirty="0">
                <a:sym typeface="Symbol" panose="05050102010706020507" pitchFamily="18" charset="2"/>
              </a:rPr>
              <a:t>f</a:t>
            </a:r>
            <a:r>
              <a:rPr lang="uk-UA" sz="3200" baseline="-25000" dirty="0">
                <a:sym typeface="Symbol" panose="05050102010706020507" pitchFamily="18" charset="2"/>
              </a:rPr>
              <a:t>ч </a:t>
            </a:r>
            <a:r>
              <a:rPr lang="uk-UA" sz="3200" dirty="0">
                <a:sym typeface="Symbol" panose="05050102010706020507" pitchFamily="18" charset="2"/>
              </a:rPr>
              <a:t>(х)</a:t>
            </a:r>
            <a:r>
              <a:rPr lang="en-US" sz="3200" dirty="0">
                <a:sym typeface="Symbol" panose="05050102010706020507" pitchFamily="18" charset="2"/>
              </a:rPr>
              <a:t> = f(x), </a:t>
            </a:r>
            <a:r>
              <a:rPr lang="uk-UA" sz="3200" dirty="0">
                <a:sym typeface="Symbol" panose="05050102010706020507" pitchFamily="18" charset="2"/>
              </a:rPr>
              <a:t>якщо </a:t>
            </a:r>
            <a:r>
              <a:rPr lang="en-US" sz="3200" dirty="0" err="1">
                <a:sym typeface="Symbol" panose="05050102010706020507" pitchFamily="18" charset="2"/>
              </a:rPr>
              <a:t>xA</a:t>
            </a:r>
            <a:r>
              <a:rPr lang="en-US" sz="3200" dirty="0">
                <a:sym typeface="Symbol" panose="05050102010706020507" pitchFamily="18" charset="2"/>
              </a:rPr>
              <a:t> </a:t>
            </a:r>
            <a:r>
              <a:rPr lang="uk-UA" sz="3200" dirty="0">
                <a:sym typeface="Symbol" panose="05050102010706020507" pitchFamily="18" charset="2"/>
              </a:rPr>
              <a:t>і невизначена, якщо </a:t>
            </a:r>
            <a:r>
              <a:rPr lang="uk-UA" sz="3200" dirty="0" err="1">
                <a:sym typeface="Symbol" panose="05050102010706020507" pitchFamily="18" charset="2"/>
              </a:rPr>
              <a:t>хА</a:t>
            </a:r>
            <a:r>
              <a:rPr lang="uk-UA" sz="3200" dirty="0">
                <a:sym typeface="Symbol" panose="05050102010706020507" pitchFamily="18" charset="2"/>
              </a:rPr>
              <a:t> є частково рекурсивною. </a:t>
            </a:r>
            <a:endParaRPr lang="ru-RU" sz="3200" dirty="0">
              <a:sym typeface="Symbol" panose="05050102010706020507" pitchFamily="18" charset="2"/>
            </a:endParaRPr>
          </a:p>
        </p:txBody>
      </p:sp>
      <p:sp>
        <p:nvSpPr>
          <p:cNvPr id="36867" name="Прямоугольник 2"/>
          <p:cNvSpPr>
            <a:spLocks noChangeArrowheads="1"/>
          </p:cNvSpPr>
          <p:nvPr/>
        </p:nvSpPr>
        <p:spPr bwMode="auto">
          <a:xfrm>
            <a:off x="3143250" y="928688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uk-UA" sz="3200" i="1"/>
              <a:t>ПРФ, ЧРФ, РФ</a:t>
            </a:r>
            <a:endParaRPr lang="en-US" sz="32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sz="3600" dirty="0">
              <a:sym typeface="Symbol" panose="05050102010706020507" pitchFamily="18" charset="2"/>
            </a:endParaRPr>
          </a:p>
          <a:p>
            <a:pPr eaLnBrk="1" hangingPunct="1"/>
            <a:r>
              <a:rPr lang="en-US" sz="3600" dirty="0">
                <a:sym typeface="Symbol" panose="05050102010706020507" pitchFamily="18" charset="2"/>
              </a:rPr>
              <a:t>      </a:t>
            </a:r>
            <a:r>
              <a:rPr lang="uk-UA" sz="2800" b="1" dirty="0">
                <a:sym typeface="Symbol" panose="05050102010706020507" pitchFamily="18" charset="2"/>
              </a:rPr>
              <a:t>Доведення</a:t>
            </a:r>
            <a:r>
              <a:rPr lang="uk-UA" sz="2800" dirty="0">
                <a:sym typeface="Symbol" panose="05050102010706020507" pitchFamily="18" charset="2"/>
              </a:rPr>
              <a:t>. Існує алгоритм, який обчислює її значення в точках, де вона визначена і працює нескінченно довго в точках, де вона невизначена.</a:t>
            </a:r>
          </a:p>
          <a:p>
            <a:pPr eaLnBrk="1" hangingPunct="1"/>
            <a:r>
              <a:rPr lang="en-US" sz="3200" dirty="0">
                <a:sym typeface="Symbol" panose="05050102010706020507" pitchFamily="18" charset="2"/>
              </a:rPr>
              <a:t>      </a:t>
            </a:r>
            <a:r>
              <a:rPr lang="en-US" dirty="0">
                <a:sym typeface="Symbol" panose="05050102010706020507" pitchFamily="18" charset="2"/>
              </a:rPr>
              <a:t>function</a:t>
            </a:r>
            <a:r>
              <a:rPr lang="uk-UA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f</a:t>
            </a:r>
            <a:r>
              <a:rPr lang="uk-UA" baseline="-25000" dirty="0">
                <a:sym typeface="Symbol" panose="05050102010706020507" pitchFamily="18" charset="2"/>
              </a:rPr>
              <a:t>ч </a:t>
            </a:r>
            <a:r>
              <a:rPr lang="uk-UA" dirty="0">
                <a:sym typeface="Symbol" panose="05050102010706020507" pitchFamily="18" charset="2"/>
              </a:rPr>
              <a:t>(х)</a:t>
            </a:r>
            <a:r>
              <a:rPr lang="en-US" dirty="0"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dirty="0">
                <a:sym typeface="Symbol" panose="05050102010706020507" pitchFamily="18" charset="2"/>
              </a:rPr>
              <a:t>           begin</a:t>
            </a:r>
          </a:p>
          <a:p>
            <a:pPr eaLnBrk="1" hangingPunct="1"/>
            <a:r>
              <a:rPr lang="en-US" dirty="0">
                <a:sym typeface="Symbol" panose="05050102010706020507" pitchFamily="18" charset="2"/>
              </a:rPr>
              <a:t>           </a:t>
            </a:r>
            <a:r>
              <a:rPr lang="en-US" dirty="0" smtClean="0">
                <a:sym typeface="Symbol" panose="05050102010706020507" pitchFamily="18" charset="2"/>
              </a:rPr>
              <a:t>     </a:t>
            </a:r>
            <a:r>
              <a:rPr lang="en-US" dirty="0" err="1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= 0</a:t>
            </a:r>
          </a:p>
          <a:p>
            <a:pPr eaLnBrk="1" hangingPunct="1"/>
            <a:r>
              <a:rPr lang="en-US" dirty="0">
                <a:sym typeface="Symbol" panose="05050102010706020507" pitchFamily="18" charset="2"/>
              </a:rPr>
              <a:t>           </a:t>
            </a:r>
            <a:r>
              <a:rPr lang="en-US" dirty="0" smtClean="0">
                <a:sym typeface="Symbol" panose="05050102010706020507" pitchFamily="18" charset="2"/>
              </a:rPr>
              <a:t>     while </a:t>
            </a:r>
            <a:r>
              <a:rPr lang="uk-UA" dirty="0">
                <a:sym typeface="Symbol" panose="05050102010706020507" pitchFamily="18" charset="2"/>
              </a:rPr>
              <a:t></a:t>
            </a:r>
            <a:r>
              <a:rPr lang="en-US" baseline="-25000" dirty="0">
                <a:sym typeface="Symbol" panose="05050102010706020507" pitchFamily="18" charset="2"/>
              </a:rPr>
              <a:t>A</a:t>
            </a:r>
            <a:r>
              <a:rPr lang="uk-UA" baseline="-25000" dirty="0">
                <a:sym typeface="Symbol" panose="05050102010706020507" pitchFamily="18" charset="2"/>
              </a:rPr>
              <a:t> </a:t>
            </a:r>
            <a:r>
              <a:rPr lang="uk-UA" dirty="0">
                <a:sym typeface="Symbol" panose="05050102010706020507" pitchFamily="18" charset="2"/>
              </a:rPr>
              <a:t>(х) </a:t>
            </a:r>
            <a:r>
              <a:rPr lang="en-US" dirty="0">
                <a:sym typeface="Symbol" panose="05050102010706020507" pitchFamily="18" charset="2"/>
              </a:rPr>
              <a:t> 0 </a:t>
            </a:r>
            <a:r>
              <a:rPr lang="en-US" dirty="0" smtClean="0">
                <a:sym typeface="Symbol" panose="05050102010706020507" pitchFamily="18" charset="2"/>
              </a:rPr>
              <a:t>do</a:t>
            </a:r>
            <a:endParaRPr 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en-US" dirty="0">
                <a:sym typeface="Symbol" panose="05050102010706020507" pitchFamily="18" charset="2"/>
              </a:rPr>
              <a:t>                </a:t>
            </a:r>
            <a:r>
              <a:rPr lang="en-US" dirty="0" smtClean="0">
                <a:sym typeface="Symbol" panose="05050102010706020507" pitchFamily="18" charset="2"/>
              </a:rPr>
              <a:t>        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 = i+1</a:t>
            </a:r>
            <a:endParaRPr lang="uk-UA" dirty="0">
              <a:sym typeface="Symbol" panose="05050102010706020507" pitchFamily="18" charset="2"/>
            </a:endParaRPr>
          </a:p>
          <a:p>
            <a:pPr eaLnBrk="1" hangingPunct="1"/>
            <a:r>
              <a:rPr lang="uk-UA" dirty="0">
                <a:sym typeface="Symbol" panose="05050102010706020507" pitchFamily="18" charset="2"/>
              </a:rPr>
              <a:t>	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    f</a:t>
            </a:r>
            <a:r>
              <a:rPr lang="uk-UA" baseline="-25000" dirty="0">
                <a:sym typeface="Symbol" panose="05050102010706020507" pitchFamily="18" charset="2"/>
              </a:rPr>
              <a:t>ч </a:t>
            </a:r>
            <a:r>
              <a:rPr lang="uk-UA" dirty="0">
                <a:sym typeface="Symbol" panose="05050102010706020507" pitchFamily="18" charset="2"/>
              </a:rPr>
              <a:t>= </a:t>
            </a:r>
            <a:r>
              <a:rPr lang="en-US" dirty="0">
                <a:sym typeface="Symbol" panose="05050102010706020507" pitchFamily="18" charset="2"/>
              </a:rPr>
              <a:t>f(x)</a:t>
            </a:r>
          </a:p>
          <a:p>
            <a:pPr eaLnBrk="1" hangingPunct="1"/>
            <a:r>
              <a:rPr lang="en-US" dirty="0">
                <a:sym typeface="Symbol" panose="05050102010706020507" pitchFamily="18" charset="2"/>
              </a:rPr>
              <a:t>            end  </a:t>
            </a:r>
            <a:r>
              <a:rPr lang="en-US" sz="3200" dirty="0">
                <a:sym typeface="Symbol" panose="05050102010706020507" pitchFamily="18" charset="2"/>
              </a:rPr>
              <a:t>  </a:t>
            </a:r>
          </a:p>
          <a:p>
            <a:pPr eaLnBrk="1" hangingPunct="1"/>
            <a:r>
              <a:rPr lang="en-US" sz="3200" dirty="0">
                <a:sym typeface="Symbol" panose="05050102010706020507" pitchFamily="18" charset="2"/>
              </a:rPr>
              <a:t>	</a:t>
            </a:r>
            <a:endParaRPr lang="uk-UA" sz="2800" dirty="0">
              <a:sym typeface="Symbol" panose="05050102010706020507" pitchFamily="18" charset="2"/>
            </a:endParaRPr>
          </a:p>
          <a:p>
            <a:pPr eaLnBrk="1" hangingPunct="1"/>
            <a:r>
              <a:rPr lang="uk-UA" sz="2800" dirty="0">
                <a:sym typeface="Symbol" panose="05050102010706020507" pitchFamily="18" charset="2"/>
              </a:rPr>
              <a:t>      Всюди визначені частково рекурсивні функції називаються </a:t>
            </a:r>
            <a:r>
              <a:rPr lang="uk-UA" sz="2800" i="1" dirty="0">
                <a:sym typeface="Symbol" panose="05050102010706020507" pitchFamily="18" charset="2"/>
              </a:rPr>
              <a:t>загальнорекурсивними</a:t>
            </a:r>
            <a:r>
              <a:rPr lang="uk-UA" sz="2800" dirty="0">
                <a:sym typeface="Symbol" panose="05050102010706020507" pitchFamily="18" charset="2"/>
              </a:rPr>
              <a:t>. </a:t>
            </a:r>
            <a:endParaRPr lang="ru-RU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ChangeArrowheads="1"/>
          </p:cNvSpPr>
          <p:nvPr/>
        </p:nvSpPr>
        <p:spPr bwMode="auto">
          <a:xfrm>
            <a:off x="0" y="819150"/>
            <a:ext cx="925195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uk-UA" sz="3200" b="1" i="1">
                <a:ea typeface="Calibri" panose="020F0502020204030204" pitchFamily="34" charset="0"/>
                <a:cs typeface="Times New Roman" panose="02020603050405020304" pitchFamily="18" charset="0"/>
              </a:rPr>
              <a:t>Властивості ПР функцій</a:t>
            </a:r>
            <a:endParaRPr lang="uk-U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3200"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endParaRPr lang="uk-U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Далі будемо використовувати інші визначення ПРФ, РФ та ЧРФ. А саме:</a:t>
            </a:r>
            <a:endParaRPr lang="uk-U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а) функцію, яку можна обчислити всюди визначеним алгоритмом   будемо називати рекурсивною;</a:t>
            </a:r>
            <a:endParaRPr lang="uk-U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функцію, яку можна обчислити всюди визначеним алгоритмом, без використання оператора 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ru-RU">
                <a:ea typeface="Calibri" panose="020F0502020204030204" pitchFamily="34" charset="0"/>
                <a:cs typeface="Times New Roman" panose="02020603050405020304" pitchFamily="18" charset="0"/>
              </a:rPr>
              <a:t> … 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будемо називати примітивно рекурсивною;</a:t>
            </a:r>
            <a:endParaRPr lang="uk-U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 функцію, яку можна обчислити алгоритмом лише з використання оператора 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ru-RU">
                <a:ea typeface="Calibri" panose="020F0502020204030204" pitchFamily="34" charset="0"/>
                <a:cs typeface="Times New Roman" panose="02020603050405020304" pitchFamily="18" charset="0"/>
              </a:rPr>
              <a:t> … 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будемо називати частково рекурсивною.</a:t>
            </a:r>
            <a:endParaRPr lang="uk-U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ChangeArrowheads="1"/>
          </p:cNvSpPr>
          <p:nvPr/>
        </p:nvSpPr>
        <p:spPr bwMode="auto">
          <a:xfrm>
            <a:off x="71438" y="765175"/>
            <a:ext cx="9072562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Приклад 2.1.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Функція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є ПРФ.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Дійсно, алгоритм обчислення цієї функції наступний: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   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0 then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1) + 1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Приклад 2.2.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Функція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i="1" baseline="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є ПРФ.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Дійсно, алгоритм обчислення цієї функції наступний: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 			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function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	                     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begin		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0 then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1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1)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end.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ChangeArrowheads="1"/>
          </p:cNvSpPr>
          <p:nvPr/>
        </p:nvSpPr>
        <p:spPr bwMode="auto">
          <a:xfrm>
            <a:off x="-36513" y="1165225"/>
            <a:ext cx="91805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Приклад 2.3.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Функція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∸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1 є ПРФ.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Дійсно, алгоритм обчислення цієї функції наступний: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  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begin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0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1 then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1) + 1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end.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06550"/>
            <a:ext cx="9144000" cy="304641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2890" algn="just">
              <a:spcAft>
                <a:spcPts val="0"/>
              </a:spcAft>
              <a:defRPr/>
            </a:pPr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Приклад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 2.4</a:t>
            </a:r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Функція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∸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є ПРФ.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  <a:defRPr/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Дійсно, алгоритм обчислення цієї функції наступний: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  <a:defRPr/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 algn="just">
              <a:spcAft>
                <a:spcPts val="0"/>
              </a:spcAft>
              <a:defRPr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  <a:tabLst>
                <a:tab pos="449580" algn="l"/>
                <a:tab pos="899160" algn="l"/>
                <a:tab pos="1190625" algn="l"/>
              </a:tabLst>
              <a:defRPr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        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begin		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  <a:defRPr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then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  <a:defRPr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1,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 + 1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  <a:defRPr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end.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ChangeArrowheads="1"/>
          </p:cNvSpPr>
          <p:nvPr/>
        </p:nvSpPr>
        <p:spPr bwMode="auto">
          <a:xfrm>
            <a:off x="0" y="1301750"/>
            <a:ext cx="9144000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uk-UA" b="1">
                <a:ea typeface="Calibri" panose="020F0502020204030204" pitchFamily="34" charset="0"/>
                <a:cs typeface="Times New Roman" panose="02020603050405020304" pitchFamily="18" charset="0"/>
              </a:rPr>
              <a:t>Теорема </a:t>
            </a:r>
            <a:r>
              <a:rPr lang="ru-RU" b="1">
                <a:ea typeface="Calibri" panose="020F0502020204030204" pitchFamily="34" charset="0"/>
                <a:cs typeface="Times New Roman" panose="02020603050405020304" pitchFamily="18" charset="0"/>
              </a:rPr>
              <a:t>2.1 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(про сумування)</a:t>
            </a:r>
            <a:r>
              <a:rPr lang="uk-UA" b="1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uk-UA" i="1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Нехай функція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примітивно рекурсивна. Тоді функція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, яка визначається рівністю </a:t>
            </a:r>
          </a:p>
          <a:p>
            <a:pPr algn="just"/>
            <a:endParaRPr lang="uk-U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uk-U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uk-U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теж примітивно рекурсивна.</a:t>
            </a:r>
          </a:p>
          <a:p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     Доведення. </a:t>
            </a:r>
          </a:p>
          <a:p>
            <a:endParaRPr lang="uk-UA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function 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)                                2. function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)              </a:t>
            </a:r>
            <a:endParaRPr lang="uk-UA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  begin                                                  begin </a:t>
            </a:r>
            <a:endParaRPr lang="uk-UA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     if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= 0  then 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(0)                        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= 0 </a:t>
            </a:r>
            <a:endParaRPr lang="uk-UA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   else 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1) +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)                          for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= 0 to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endParaRPr lang="uk-UA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end                                                               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uk-UA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end</a:t>
            </a:r>
            <a:endParaRPr lang="uk-UA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baseline="3000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uk-UA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uk-U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3421063" y="23574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uk-UA"/>
          </a:p>
        </p:txBody>
      </p:sp>
      <p:graphicFrame>
        <p:nvGraphicFramePr>
          <p:cNvPr id="43012" name="Object 5"/>
          <p:cNvGraphicFramePr>
            <a:graphicFrameLocks noChangeAspect="1"/>
          </p:cNvGraphicFramePr>
          <p:nvPr/>
        </p:nvGraphicFramePr>
        <p:xfrm>
          <a:off x="3325813" y="2166938"/>
          <a:ext cx="147796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9" name="Equation" r:id="rId3" imgW="1002865" imgH="418918" progId="Equation.3">
                  <p:embed/>
                </p:oleObj>
              </mc:Choice>
              <mc:Fallback>
                <p:oleObj name="Equation" r:id="rId3" imgW="1002865" imgH="418918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2166938"/>
                        <a:ext cx="1477962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80728"/>
            <a:ext cx="9144000" cy="683264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2890" algn="just">
              <a:spcAft>
                <a:spcPts val="0"/>
              </a:spcAft>
              <a:defRPr/>
            </a:pPr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Наслідок 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Якщо функція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примітивно рекурсивна, то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-місна функція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яка визначається схемою  </a:t>
            </a:r>
          </a:p>
          <a:p>
            <a:pPr indent="262890" algn="just">
              <a:spcAft>
                <a:spcPts val="0"/>
              </a:spcAft>
              <a:defRPr/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  <a:defRPr/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  <a:defRPr/>
            </a:pPr>
            <a:r>
              <a:rPr lang="uk-UA" sz="1800" i="1" dirty="0"/>
              <a:t>                             </a:t>
            </a:r>
            <a:r>
              <a:rPr lang="en-US" i="1" dirty="0"/>
              <a:t>f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/>
              <a:t>, </a:t>
            </a:r>
            <a:r>
              <a:rPr lang="en-US" i="1" dirty="0"/>
              <a:t>y</a:t>
            </a:r>
            <a:r>
              <a:rPr lang="ru-RU" dirty="0"/>
              <a:t>) = 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  <a:defRPr/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  <a:defRPr/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dirty="0"/>
              <a:t>також ПР функція.</a:t>
            </a:r>
          </a:p>
          <a:p>
            <a:pPr>
              <a:defRPr/>
            </a:pPr>
            <a:r>
              <a:rPr lang="uk-UA" dirty="0"/>
              <a:t>     Доведення. </a:t>
            </a:r>
          </a:p>
          <a:p>
            <a:pPr lvl="5">
              <a:defRPr/>
            </a:pPr>
            <a:r>
              <a:rPr lang="en-US" dirty="0"/>
              <a:t>function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/>
              <a:t>)                                               </a:t>
            </a:r>
            <a:endParaRPr lang="uk-UA" dirty="0"/>
          </a:p>
          <a:p>
            <a:pPr lvl="5">
              <a:defRPr/>
            </a:pPr>
            <a:r>
              <a:rPr lang="en-US" dirty="0"/>
              <a:t>       begin </a:t>
            </a:r>
            <a:endParaRPr lang="uk-UA" dirty="0"/>
          </a:p>
          <a:p>
            <a:pPr lvl="5">
              <a:defRPr/>
            </a:pPr>
            <a:r>
              <a:rPr lang="en-US" dirty="0"/>
              <a:t>               if 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i="1" dirty="0"/>
              <a:t>y</a:t>
            </a:r>
            <a:r>
              <a:rPr lang="en-US" dirty="0"/>
              <a:t> then </a:t>
            </a:r>
            <a:r>
              <a:rPr lang="en-US" i="1" dirty="0"/>
              <a:t>f</a:t>
            </a:r>
            <a:r>
              <a:rPr lang="en-US" dirty="0"/>
              <a:t> = 0</a:t>
            </a:r>
            <a:endParaRPr lang="uk-UA" dirty="0"/>
          </a:p>
          <a:p>
            <a:pPr lvl="5">
              <a:defRPr/>
            </a:pPr>
            <a:r>
              <a:rPr lang="en-US" dirty="0"/>
              <a:t>               else {</a:t>
            </a:r>
            <a:r>
              <a:rPr lang="en-US" i="1" dirty="0"/>
              <a:t>s</a:t>
            </a:r>
            <a:r>
              <a:rPr lang="en-US" dirty="0"/>
              <a:t> = 0</a:t>
            </a:r>
            <a:endParaRPr lang="uk-UA" dirty="0"/>
          </a:p>
          <a:p>
            <a:pPr lvl="5">
              <a:defRPr/>
            </a:pPr>
            <a:r>
              <a:rPr lang="en-US" dirty="0"/>
              <a:t>                        for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x</a:t>
            </a:r>
            <a:r>
              <a:rPr lang="en-US" dirty="0"/>
              <a:t> to </a:t>
            </a:r>
            <a:r>
              <a:rPr lang="en-US" i="1" dirty="0"/>
              <a:t>y</a:t>
            </a:r>
            <a:endParaRPr lang="uk-UA" dirty="0"/>
          </a:p>
          <a:p>
            <a:pPr lvl="5">
              <a:defRPr/>
            </a:pPr>
            <a:r>
              <a:rPr lang="en-US" dirty="0"/>
              <a:t>                        </a:t>
            </a:r>
            <a:r>
              <a:rPr lang="uk-UA" dirty="0" smtClean="0"/>
              <a:t>   </a:t>
            </a:r>
            <a:r>
              <a:rPr lang="en-US" i="1" dirty="0" smtClean="0"/>
              <a:t>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/>
              <a:t>s</a:t>
            </a:r>
            <a:r>
              <a:rPr lang="en-US" dirty="0"/>
              <a:t> +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/>
              <a:t>)</a:t>
            </a:r>
            <a:endParaRPr lang="uk-UA" dirty="0"/>
          </a:p>
          <a:p>
            <a:pPr lvl="5">
              <a:defRPr/>
            </a:pPr>
            <a:r>
              <a:rPr lang="en-US" dirty="0"/>
              <a:t>                        </a:t>
            </a:r>
            <a:r>
              <a:rPr lang="en-US" i="1" dirty="0"/>
              <a:t>f</a:t>
            </a:r>
            <a:r>
              <a:rPr lang="en-US" dirty="0"/>
              <a:t> = </a:t>
            </a:r>
            <a:r>
              <a:rPr lang="en-US" i="1" dirty="0"/>
              <a:t>s</a:t>
            </a:r>
            <a:r>
              <a:rPr lang="en-US" dirty="0"/>
              <a:t>}</a:t>
            </a:r>
            <a:endParaRPr lang="uk-UA" dirty="0"/>
          </a:p>
          <a:p>
            <a:pPr lvl="5">
              <a:defRPr/>
            </a:pPr>
            <a:r>
              <a:rPr lang="en-US" dirty="0"/>
              <a:t>       end</a:t>
            </a:r>
            <a:r>
              <a:rPr lang="uk-UA" dirty="0"/>
              <a:t>.</a:t>
            </a:r>
          </a:p>
          <a:p>
            <a:pPr indent="262890" algn="just">
              <a:spcAft>
                <a:spcPts val="0"/>
              </a:spcAft>
              <a:defRPr/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  <a:defRPr/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  <a:defRPr/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3349625" y="2060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uk-UA"/>
          </a:p>
        </p:txBody>
      </p:sp>
      <p:graphicFrame>
        <p:nvGraphicFramePr>
          <p:cNvPr id="44036" name="Object 3"/>
          <p:cNvGraphicFramePr>
            <a:graphicFrameLocks noChangeAspect="1"/>
          </p:cNvGraphicFramePr>
          <p:nvPr/>
        </p:nvGraphicFramePr>
        <p:xfrm>
          <a:off x="2998788" y="1844675"/>
          <a:ext cx="15954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3" name="Equation" r:id="rId3" imgW="1028254" imgH="723586" progId="Equation.3">
                  <p:embed/>
                </p:oleObj>
              </mc:Choice>
              <mc:Fallback>
                <p:oleObj name="Equation" r:id="rId3" imgW="1028254" imgH="723586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1844675"/>
                        <a:ext cx="1595437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sz="3600"/>
          </a:p>
          <a:p>
            <a:pPr eaLnBrk="1" hangingPunct="1"/>
            <a:endParaRPr lang="uk-UA" sz="3600"/>
          </a:p>
          <a:p>
            <a:pPr algn="ctr" eaLnBrk="1" hangingPunct="1"/>
            <a:r>
              <a:rPr lang="uk-UA" sz="2800" i="1"/>
              <a:t>Загальні риси алгоритмів</a:t>
            </a:r>
            <a:r>
              <a:rPr lang="uk-UA" sz="2800"/>
              <a:t>   </a:t>
            </a:r>
            <a:endParaRPr lang="en-US" sz="2800"/>
          </a:p>
          <a:p>
            <a:pPr algn="ctr" eaLnBrk="1" hangingPunct="1"/>
            <a:r>
              <a:rPr lang="uk-UA" sz="2800"/>
              <a:t>   </a:t>
            </a:r>
            <a:endParaRPr lang="en-US" sz="2800"/>
          </a:p>
          <a:p>
            <a:pPr eaLnBrk="1" hangingPunct="1"/>
            <a:r>
              <a:rPr lang="en-US" sz="2800"/>
              <a:t>       </a:t>
            </a:r>
            <a:r>
              <a:rPr lang="uk-UA" sz="2800"/>
              <a:t>4. </a:t>
            </a:r>
            <a:r>
              <a:rPr lang="uk-UA" sz="2800" i="1"/>
              <a:t>Результативність</a:t>
            </a:r>
            <a:r>
              <a:rPr lang="uk-UA" sz="3200" i="1"/>
              <a:t>. </a:t>
            </a:r>
            <a:r>
              <a:rPr lang="uk-UA"/>
              <a:t>Якщо спосіб одержання величини не дає результату, то повинно бути вказано, що вважати результатом алгоритму.</a:t>
            </a:r>
          </a:p>
          <a:p>
            <a:pPr eaLnBrk="1" hangingPunct="1"/>
            <a:r>
              <a:rPr lang="uk-UA" sz="3200"/>
              <a:t>      </a:t>
            </a:r>
            <a:r>
              <a:rPr lang="uk-UA" sz="2800"/>
              <a:t>5. </a:t>
            </a:r>
            <a:r>
              <a:rPr lang="uk-UA" sz="2800" i="1"/>
              <a:t>Масовість</a:t>
            </a:r>
            <a:r>
              <a:rPr lang="uk-UA" sz="3200" i="1"/>
              <a:t>. </a:t>
            </a:r>
            <a:r>
              <a:rPr lang="uk-UA"/>
              <a:t>Початкова система величин (вхід алгоритму) може вибиратись із потенційно нескінченної множини. </a:t>
            </a:r>
            <a:r>
              <a:rPr lang="uk-UA" i="1"/>
              <a:t> </a:t>
            </a:r>
            <a:r>
              <a:rPr lang="uk-UA"/>
              <a:t>  </a:t>
            </a:r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       </a:t>
            </a:r>
            <a:r>
              <a:rPr lang="uk-UA"/>
              <a:t>Алгоритм, визначений загальними рисами 1-5 називається </a:t>
            </a:r>
            <a:r>
              <a:rPr lang="uk-UA" i="1"/>
              <a:t>інтуїтивним</a:t>
            </a:r>
            <a:r>
              <a:rPr lang="uk-UA"/>
              <a:t> поняттям алгоритму. </a:t>
            </a:r>
          </a:p>
          <a:p>
            <a:pPr eaLnBrk="1" hangingPunct="1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68760"/>
            <a:ext cx="9144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2890">
              <a:spcAft>
                <a:spcPts val="0"/>
              </a:spcAft>
              <a:defRPr/>
            </a:pPr>
            <a:r>
              <a:rPr lang="uk-UA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Наслідок 2</a:t>
            </a:r>
            <a:r>
              <a:rPr lang="en-US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.2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. Якщо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 – ПР функції, то функція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*, що визначається співвідношенням</a:t>
            </a:r>
          </a:p>
          <a:p>
            <a:pPr indent="262890">
              <a:spcAft>
                <a:spcPts val="0"/>
              </a:spcAft>
              <a:defRPr/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  <a:defRPr/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  <a:defRPr/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  <a:defRPr/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  <a:defRPr/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1800" dirty="0"/>
              <a:t>також ПР функція.</a:t>
            </a:r>
          </a:p>
          <a:p>
            <a:pPr>
              <a:defRPr/>
            </a:pPr>
            <a:r>
              <a:rPr lang="uk-UA" sz="1800" dirty="0"/>
              <a:t>Ця функція є суперпозицією функції </a:t>
            </a:r>
            <a:r>
              <a:rPr lang="en-US" sz="1800" i="1" dirty="0"/>
              <a:t>f</a:t>
            </a:r>
            <a:r>
              <a:rPr lang="uk-UA" sz="1800" dirty="0"/>
              <a:t> з наслідку </a:t>
            </a:r>
            <a:r>
              <a:rPr lang="uk-UA" sz="1800" dirty="0" smtClean="0"/>
              <a:t>2.1 </a:t>
            </a:r>
            <a:r>
              <a:rPr lang="uk-UA" sz="1800" dirty="0"/>
              <a:t>та функцій </a:t>
            </a:r>
            <a:r>
              <a:rPr lang="en-US" sz="1800" i="1" dirty="0"/>
              <a:t>h</a:t>
            </a:r>
            <a:r>
              <a:rPr lang="uk-UA" sz="1800" dirty="0"/>
              <a:t>, </a:t>
            </a:r>
            <a:r>
              <a:rPr lang="en-US" sz="1800" i="1" dirty="0"/>
              <a:t>k</a:t>
            </a:r>
            <a:r>
              <a:rPr lang="uk-UA" sz="1800" dirty="0"/>
              <a:t> (</a:t>
            </a:r>
            <a:r>
              <a:rPr lang="en-US" sz="1800" i="1" dirty="0"/>
              <a:t>f</a:t>
            </a:r>
            <a:r>
              <a:rPr lang="uk-UA" sz="1800" dirty="0"/>
              <a:t>*(</a:t>
            </a:r>
            <a:r>
              <a:rPr lang="en-US" sz="1800" i="1" dirty="0"/>
              <a:t>x</a:t>
            </a:r>
            <a:r>
              <a:rPr lang="uk-UA" sz="1800" dirty="0"/>
              <a:t>)  = </a:t>
            </a:r>
            <a:r>
              <a:rPr lang="en-US" sz="1800" i="1" dirty="0"/>
              <a:t>f</a:t>
            </a:r>
            <a:r>
              <a:rPr lang="uk-UA" sz="1800" dirty="0"/>
              <a:t>(</a:t>
            </a:r>
            <a:r>
              <a:rPr lang="en-US" sz="1800" i="1" dirty="0"/>
              <a:t>h</a:t>
            </a:r>
            <a:r>
              <a:rPr lang="uk-UA" sz="1800" dirty="0"/>
              <a:t>(</a:t>
            </a:r>
            <a:r>
              <a:rPr lang="en-US" sz="1800" i="1" dirty="0"/>
              <a:t>x</a:t>
            </a:r>
            <a:r>
              <a:rPr lang="uk-UA" sz="1800" dirty="0"/>
              <a:t>), </a:t>
            </a:r>
            <a:r>
              <a:rPr lang="en-US" sz="1800" i="1" dirty="0"/>
              <a:t>k</a:t>
            </a:r>
            <a:r>
              <a:rPr lang="uk-UA" sz="1800" dirty="0"/>
              <a:t>(</a:t>
            </a:r>
            <a:r>
              <a:rPr lang="en-US" sz="1800" i="1" dirty="0"/>
              <a:t>x</a:t>
            </a:r>
            <a:r>
              <a:rPr lang="uk-UA" sz="1800" dirty="0"/>
              <a:t>))) і обчислюється наступним алгоритмом:</a:t>
            </a:r>
          </a:p>
          <a:p>
            <a:pPr>
              <a:defRPr/>
            </a:pPr>
            <a:r>
              <a:rPr lang="uk-UA" sz="1800" dirty="0"/>
              <a:t> </a:t>
            </a:r>
          </a:p>
          <a:p>
            <a:pPr lvl="6">
              <a:defRPr/>
            </a:pPr>
            <a:r>
              <a:rPr lang="en-US" sz="1800" dirty="0"/>
              <a:t>function  </a:t>
            </a:r>
            <a:r>
              <a:rPr lang="en-US" sz="1800" i="1" dirty="0"/>
              <a:t>f</a:t>
            </a:r>
            <a:r>
              <a:rPr lang="uk-UA" sz="1800" dirty="0"/>
              <a:t>*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)                                              </a:t>
            </a:r>
            <a:endParaRPr lang="uk-UA" sz="1800" dirty="0"/>
          </a:p>
          <a:p>
            <a:pPr lvl="6">
              <a:defRPr/>
            </a:pPr>
            <a:r>
              <a:rPr lang="en-US" sz="1800" dirty="0"/>
              <a:t>     </a:t>
            </a:r>
            <a:r>
              <a:rPr lang="uk-UA" sz="1800" dirty="0"/>
              <a:t>   </a:t>
            </a:r>
            <a:r>
              <a:rPr lang="en-US" sz="1800" dirty="0"/>
              <a:t> begin</a:t>
            </a:r>
            <a:endParaRPr lang="uk-UA" sz="1800" dirty="0"/>
          </a:p>
          <a:p>
            <a:pPr lvl="6">
              <a:defRPr/>
            </a:pPr>
            <a:r>
              <a:rPr lang="en-US" sz="1800" dirty="0"/>
              <a:t>              if   </a:t>
            </a:r>
            <a:r>
              <a:rPr lang="en-US" sz="1800" i="1" dirty="0"/>
              <a:t>h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) &gt; </a:t>
            </a:r>
            <a:r>
              <a:rPr lang="en-US" sz="1800" i="1" dirty="0"/>
              <a:t>k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) then </a:t>
            </a:r>
            <a:r>
              <a:rPr lang="en-US" sz="1800" i="1" dirty="0"/>
              <a:t>f</a:t>
            </a:r>
            <a:r>
              <a:rPr lang="uk-UA" sz="1800" dirty="0"/>
              <a:t>*</a:t>
            </a:r>
            <a:r>
              <a:rPr lang="en-US" sz="1800" dirty="0"/>
              <a:t>= 0</a:t>
            </a:r>
            <a:endParaRPr lang="uk-UA" sz="1800" dirty="0"/>
          </a:p>
          <a:p>
            <a:pPr lvl="6">
              <a:defRPr/>
            </a:pPr>
            <a:r>
              <a:rPr lang="uk-UA" sz="1800" dirty="0"/>
              <a:t>              </a:t>
            </a:r>
            <a:r>
              <a:rPr lang="en-US" sz="1800" dirty="0"/>
              <a:t>else </a:t>
            </a:r>
            <a:r>
              <a:rPr lang="en-US" sz="1800" i="1" dirty="0"/>
              <a:t>f</a:t>
            </a:r>
            <a:r>
              <a:rPr lang="uk-UA" sz="1800" i="1" dirty="0"/>
              <a:t>*</a:t>
            </a:r>
            <a:r>
              <a:rPr lang="en-US" sz="1800" dirty="0"/>
              <a:t> = </a:t>
            </a:r>
            <a:r>
              <a:rPr lang="en-US" sz="1800" i="1" dirty="0"/>
              <a:t>f</a:t>
            </a:r>
            <a:r>
              <a:rPr lang="en-US" sz="1800" dirty="0"/>
              <a:t>(</a:t>
            </a:r>
            <a:r>
              <a:rPr lang="en-US" sz="1800" i="1" dirty="0"/>
              <a:t>h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), </a:t>
            </a:r>
            <a:r>
              <a:rPr lang="en-US" sz="1800" i="1" dirty="0"/>
              <a:t>k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)) </a:t>
            </a:r>
            <a:endParaRPr lang="uk-UA" sz="1800" dirty="0"/>
          </a:p>
          <a:p>
            <a:pPr lvl="6">
              <a:defRPr/>
            </a:pPr>
            <a:r>
              <a:rPr lang="en-US" sz="1800" dirty="0"/>
              <a:t>       </a:t>
            </a:r>
            <a:r>
              <a:rPr lang="uk-UA" sz="1800" dirty="0"/>
              <a:t>   </a:t>
            </a:r>
            <a:r>
              <a:rPr lang="en-US" sz="1800" dirty="0" smtClean="0"/>
              <a:t>end</a:t>
            </a:r>
            <a:r>
              <a:rPr lang="uk-UA" sz="1800" dirty="0" smtClean="0"/>
              <a:t>.  </a:t>
            </a:r>
            <a:r>
              <a:rPr lang="uk-UA" sz="1800" dirty="0"/>
              <a:t>	</a:t>
            </a:r>
          </a:p>
          <a:p>
            <a:pPr indent="262890">
              <a:spcAft>
                <a:spcPts val="0"/>
              </a:spcAft>
              <a:defRPr/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2844800" y="2265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uk-UA"/>
          </a:p>
        </p:txBody>
      </p:sp>
      <p:graphicFrame>
        <p:nvGraphicFramePr>
          <p:cNvPr id="45060" name="Object 3"/>
          <p:cNvGraphicFramePr>
            <a:graphicFrameLocks noChangeAspect="1"/>
          </p:cNvGraphicFramePr>
          <p:nvPr/>
        </p:nvGraphicFramePr>
        <p:xfrm>
          <a:off x="2627313" y="2128838"/>
          <a:ext cx="3240087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7" name="Equation" r:id="rId3" imgW="2616200" imgH="876300" progId="Equation.3">
                  <p:embed/>
                </p:oleObj>
              </mc:Choice>
              <mc:Fallback>
                <p:oleObj name="Equation" r:id="rId3" imgW="2616200" imgH="8763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128838"/>
                        <a:ext cx="3240087" cy="108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68760"/>
            <a:ext cx="9144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2890" algn="just">
              <a:spcAft>
                <a:spcPts val="0"/>
              </a:spcAft>
              <a:defRPr/>
            </a:pPr>
            <a:r>
              <a:rPr lang="uk-UA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Теорема </a:t>
            </a:r>
            <a:r>
              <a:rPr lang="en-US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uk-UA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(про множення)</a:t>
            </a:r>
            <a:r>
              <a:rPr lang="uk-UA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uk-UA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Нехай функція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примітивно рекурсивна. Тоді функція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, яка визначається рівністю </a:t>
            </a:r>
          </a:p>
          <a:p>
            <a:pPr indent="262890" algn="just">
              <a:spcAft>
                <a:spcPts val="0"/>
              </a:spcAft>
              <a:defRPr/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  <a:defRPr/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  <a:defRPr/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sz="1800" dirty="0"/>
              <a:t>теж примітивно рекурсивна.</a:t>
            </a:r>
          </a:p>
          <a:p>
            <a:pPr>
              <a:defRPr/>
            </a:pPr>
            <a:r>
              <a:rPr lang="uk-UA" sz="1800" dirty="0"/>
              <a:t>     Доведення.</a:t>
            </a:r>
          </a:p>
          <a:p>
            <a:pPr lvl="6">
              <a:defRPr/>
            </a:pPr>
            <a:r>
              <a:rPr lang="en-US" sz="1800" dirty="0"/>
              <a:t>function</a:t>
            </a:r>
            <a:r>
              <a:rPr lang="ru-RU" sz="1800" dirty="0"/>
              <a:t>  </a:t>
            </a:r>
            <a:r>
              <a:rPr lang="en-US" sz="1800" i="1" dirty="0"/>
              <a:t>f</a:t>
            </a:r>
            <a:r>
              <a:rPr lang="ru-RU" sz="1800" dirty="0"/>
              <a:t>(</a:t>
            </a:r>
            <a:r>
              <a:rPr lang="en-US" sz="1800" i="1" dirty="0"/>
              <a:t>x</a:t>
            </a:r>
            <a:r>
              <a:rPr lang="ru-RU" sz="1800" dirty="0"/>
              <a:t>)                                              </a:t>
            </a:r>
            <a:endParaRPr lang="uk-UA" sz="1800" dirty="0"/>
          </a:p>
          <a:p>
            <a:pPr lvl="6">
              <a:defRPr/>
            </a:pPr>
            <a:r>
              <a:rPr lang="ru-RU" sz="1800" dirty="0"/>
              <a:t>      </a:t>
            </a:r>
            <a:r>
              <a:rPr lang="en-US" sz="1800" dirty="0"/>
              <a:t>begin</a:t>
            </a:r>
            <a:endParaRPr lang="uk-UA" sz="1800" dirty="0"/>
          </a:p>
          <a:p>
            <a:pPr lvl="6">
              <a:defRPr/>
            </a:pPr>
            <a:r>
              <a:rPr lang="en-US" sz="1800" dirty="0"/>
              <a:t>           if   </a:t>
            </a:r>
            <a:r>
              <a:rPr lang="en-US" sz="1800" i="1" dirty="0"/>
              <a:t>x</a:t>
            </a:r>
            <a:r>
              <a:rPr lang="en-US" sz="1800" dirty="0"/>
              <a:t> = 0 then </a:t>
            </a:r>
            <a:r>
              <a:rPr lang="en-US" sz="1800" i="1" dirty="0"/>
              <a:t>f</a:t>
            </a:r>
            <a:r>
              <a:rPr lang="en-US" sz="1800" dirty="0"/>
              <a:t> = </a:t>
            </a:r>
            <a:r>
              <a:rPr lang="en-US" sz="1800" i="1" dirty="0"/>
              <a:t>g</a:t>
            </a:r>
            <a:r>
              <a:rPr lang="en-US" sz="1800" dirty="0"/>
              <a:t>(0)</a:t>
            </a:r>
            <a:endParaRPr lang="uk-UA" sz="1800" dirty="0"/>
          </a:p>
          <a:p>
            <a:pPr lvl="6">
              <a:defRPr/>
            </a:pPr>
            <a:r>
              <a:rPr lang="en-US" sz="1800" dirty="0"/>
              <a:t>           else    </a:t>
            </a:r>
            <a:r>
              <a:rPr lang="en-US" sz="1800" i="1" dirty="0"/>
              <a:t>f</a:t>
            </a:r>
            <a:r>
              <a:rPr lang="en-US" sz="1800" dirty="0"/>
              <a:t> = </a:t>
            </a:r>
            <a:r>
              <a:rPr lang="en-US" sz="1800" i="1" dirty="0"/>
              <a:t>f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uk-UA" sz="1800" dirty="0"/>
              <a:t>–</a:t>
            </a:r>
            <a:r>
              <a:rPr lang="en-US" sz="1800" dirty="0"/>
              <a:t> 1) </a:t>
            </a:r>
            <a:r>
              <a:rPr lang="en-US" sz="1800" i="1" dirty="0"/>
              <a:t>g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)</a:t>
            </a:r>
            <a:endParaRPr lang="uk-UA" sz="1800" dirty="0"/>
          </a:p>
          <a:p>
            <a:pPr lvl="6">
              <a:defRPr/>
            </a:pPr>
            <a:r>
              <a:rPr lang="en-US" sz="1800" dirty="0"/>
              <a:t>       end</a:t>
            </a:r>
            <a:r>
              <a:rPr lang="uk-UA" sz="1800" dirty="0"/>
              <a:t>.</a:t>
            </a:r>
          </a:p>
          <a:p>
            <a:pPr>
              <a:defRPr/>
            </a:pPr>
            <a:r>
              <a:rPr lang="uk-UA" sz="1800" dirty="0"/>
              <a:t> </a:t>
            </a:r>
          </a:p>
          <a:p>
            <a:pPr indent="262890" algn="just">
              <a:spcAft>
                <a:spcPts val="0"/>
              </a:spcAft>
              <a:defRPr/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3492500" y="2212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uk-UA"/>
          </a:p>
        </p:txBody>
      </p:sp>
      <p:graphicFrame>
        <p:nvGraphicFramePr>
          <p:cNvPr id="46084" name="Object 3"/>
          <p:cNvGraphicFramePr>
            <a:graphicFrameLocks noChangeAspect="1"/>
          </p:cNvGraphicFramePr>
          <p:nvPr/>
        </p:nvGraphicFramePr>
        <p:xfrm>
          <a:off x="3321050" y="2133600"/>
          <a:ext cx="12287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1" name="Equation" r:id="rId3" imgW="1054100" imgH="495300" progId="Equation.3">
                  <p:embed/>
                </p:oleObj>
              </mc:Choice>
              <mc:Fallback>
                <p:oleObj name="Equation" r:id="rId3" imgW="1054100" imgH="4953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2133600"/>
                        <a:ext cx="1228725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ChangeArrowheads="1"/>
          </p:cNvSpPr>
          <p:nvPr/>
        </p:nvSpPr>
        <p:spPr bwMode="auto">
          <a:xfrm>
            <a:off x="0" y="1341438"/>
            <a:ext cx="9144000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1938">
              <a:tabLst>
                <a:tab pos="-3689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-3689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-3689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-3689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-3689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-3689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-3689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-3689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-36893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uk-UA" sz="1800" b="1">
                <a:ea typeface="Calibri" panose="020F0502020204030204" pitchFamily="34" charset="0"/>
                <a:cs typeface="Times New Roman" panose="02020603050405020304" pitchFamily="18" charset="0"/>
              </a:rPr>
              <a:t>Теорема </a:t>
            </a:r>
            <a:r>
              <a:rPr lang="en-US" sz="1800" b="1"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uk-UA" sz="1800" b="1"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uk-UA" sz="1800">
                <a:ea typeface="Calibri" panose="020F0502020204030204" pitchFamily="34" charset="0"/>
                <a:cs typeface="Times New Roman" panose="02020603050405020304" pitchFamily="18" charset="0"/>
              </a:rPr>
              <a:t>Нехай функції </a:t>
            </a:r>
            <a:r>
              <a:rPr lang="en-US" sz="1800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1800" baseline="-2500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sz="180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1800" baseline="-25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uk-UA" sz="1800"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sz="1800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 i="1" baseline="-25000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uk-UA" sz="1800" baseline="-25000">
                <a:ea typeface="Calibri" panose="020F0502020204030204" pitchFamily="34" charset="0"/>
                <a:cs typeface="Times New Roman" panose="02020603050405020304" pitchFamily="18" charset="0"/>
              </a:rPr>
              <a:t>+1</a:t>
            </a:r>
            <a:r>
              <a:rPr lang="uk-UA" sz="180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1800" i="1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uk-UA" sz="1800" baseline="-2500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sz="180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1800" i="1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uk-UA" sz="1800" baseline="-25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uk-UA" sz="1800"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uk-UA" sz="1800" i="1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800" i="1" baseline="-25000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800">
                <a:ea typeface="Calibri" panose="020F0502020204030204" pitchFamily="34" charset="0"/>
                <a:cs typeface="Times New Roman" panose="02020603050405020304" pitchFamily="18" charset="0"/>
              </a:rPr>
              <a:t>примітивно рекурсивні, причому при будь-яких значеннях змінних ніякі дві з функцій </a:t>
            </a:r>
            <a:r>
              <a:rPr lang="uk-UA" sz="1800" i="1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uk-UA" sz="1800" baseline="-2500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sz="180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sz="1800" i="1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uk-UA" sz="1800" baseline="-25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uk-UA" sz="1800"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uk-UA" sz="1800" i="1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800" i="1" baseline="-25000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uk-UA" sz="1800">
                <a:ea typeface="Calibri" panose="020F0502020204030204" pitchFamily="34" charset="0"/>
                <a:cs typeface="Times New Roman" panose="02020603050405020304" pitchFamily="18" charset="0"/>
              </a:rPr>
              <a:t> не дорівнюють 0. Тоді функція, яка визначається кусковою схемою</a:t>
            </a:r>
          </a:p>
          <a:p>
            <a:pPr algn="just"/>
            <a:endParaRPr lang="uk-U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uk-U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uk-U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uk-U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uk-U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uk-U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1800">
                <a:ea typeface="Calibri" panose="020F0502020204030204" pitchFamily="34" charset="0"/>
                <a:cs typeface="Times New Roman" panose="02020603050405020304" pitchFamily="18" charset="0"/>
              </a:rPr>
              <a:t>буде примітивно рекурсивною.</a:t>
            </a:r>
          </a:p>
          <a:p>
            <a:r>
              <a:rPr lang="uk-UA" sz="1800">
                <a:ea typeface="Calibri" panose="020F0502020204030204" pitchFamily="34" charset="0"/>
                <a:cs typeface="Times New Roman" panose="02020603050405020304" pitchFamily="18" charset="0"/>
              </a:rPr>
              <a:t>       Доведення.</a:t>
            </a:r>
          </a:p>
          <a:p>
            <a:pPr lvl="4"/>
            <a:r>
              <a:rPr lang="uk-UA" sz="1800"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function  </a:t>
            </a:r>
            <a:r>
              <a:rPr lang="en-US" sz="1800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)                                              </a:t>
            </a:r>
            <a:endParaRPr lang="uk-UA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begin</a:t>
            </a:r>
            <a:endParaRPr lang="uk-UA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uk-UA" sz="180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if   </a:t>
            </a:r>
            <a:r>
              <a:rPr lang="uk-UA" sz="1800" i="1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800" baseline="-2500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) = 0 then </a:t>
            </a:r>
            <a:r>
              <a:rPr lang="en-US" sz="1800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 baseline="-2500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uk-UA" sz="180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if   </a:t>
            </a:r>
            <a:r>
              <a:rPr lang="uk-UA" sz="1800" i="1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800" baseline="-25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) = 0 then </a:t>
            </a:r>
            <a:r>
              <a:rPr lang="en-US" sz="1800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 baseline="-25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………………………….    </a:t>
            </a:r>
            <a:endParaRPr lang="uk-UA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uk-UA" sz="180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if   </a:t>
            </a:r>
            <a:r>
              <a:rPr lang="uk-UA" sz="1800" i="1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800" i="1" baseline="-25000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) = 0 then </a:t>
            </a:r>
            <a:r>
              <a:rPr lang="en-US" sz="1800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 i="1" baseline="-25000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uk-UA" sz="1800"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r>
              <a:rPr lang="en-US" sz="1800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 i="1" baseline="-25000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800" baseline="-25000">
                <a:ea typeface="Calibri" panose="020F0502020204030204" pitchFamily="34" charset="0"/>
                <a:cs typeface="Times New Roman" panose="02020603050405020304" pitchFamily="18" charset="0"/>
              </a:rPr>
              <a:t>+1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uk-UA" sz="180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ru-RU" sz="180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uk-U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2844800" y="2424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uk-UA"/>
          </a:p>
        </p:txBody>
      </p:sp>
      <p:graphicFrame>
        <p:nvGraphicFramePr>
          <p:cNvPr id="47108" name="Object 3"/>
          <p:cNvGraphicFramePr>
            <a:graphicFrameLocks noChangeAspect="1"/>
          </p:cNvGraphicFramePr>
          <p:nvPr/>
        </p:nvGraphicFramePr>
        <p:xfrm>
          <a:off x="2330450" y="2424113"/>
          <a:ext cx="307657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5" name="Equation" r:id="rId3" imgW="2565400" imgH="1079500" progId="Equation.3">
                  <p:embed/>
                </p:oleObj>
              </mc:Choice>
              <mc:Fallback>
                <p:oleObj name="Equation" r:id="rId3" imgW="2565400" imgH="10795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424113"/>
                        <a:ext cx="3076575" cy="1292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0" y="1557338"/>
            <a:ext cx="9109075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uk-UA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В 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теоремі 3 розглянуто типовий випадок, коли умова має вигляд </a:t>
            </a:r>
            <a:r>
              <a:rPr lang="el-GR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en-US" sz="18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= 0.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 Так як умови вигляду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l-GR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en-US" sz="18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l-GR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sz="18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en-US" sz="18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sz="18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en-US" sz="18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l-GR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sz="18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/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рівносильні, відповідно, </a:t>
            </a:r>
            <a:r>
              <a:rPr lang="uk-UA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умовам</a:t>
            </a:r>
          </a:p>
          <a:p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			|</a:t>
            </a:r>
            <a:r>
              <a:rPr lang="el-GR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en-US" sz="18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l-GR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sz="18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| = 0,  </a:t>
            </a:r>
            <a:r>
              <a:rPr lang="el-GR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en-US" sz="18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∸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sz="18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= 0,        (</a:t>
            </a:r>
            <a:r>
              <a:rPr lang="el-GR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en-US" sz="18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∸ </a:t>
            </a:r>
            <a:r>
              <a:rPr lang="el-GR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en-US" sz="18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) = 0, </a:t>
            </a:r>
          </a:p>
          <a:p>
            <a:endParaRPr lang="uk-UA" sz="18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/>
            <a:r>
              <a:rPr lang="uk-UA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то 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теорема 3 залишається справедливою і в тому разі, коли в кусковій схемі рівності </a:t>
            </a:r>
            <a:r>
              <a:rPr lang="el-GR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uk-UA" sz="18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і</a:t>
            </a:r>
            <a:r>
              <a:rPr lang="uk-UA" sz="1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= 0 замінюються іншими умовами, де </a:t>
            </a:r>
            <a:r>
              <a:rPr lang="el-GR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  <a:r>
              <a:rPr lang="uk-UA" sz="18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і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l-GR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β</a:t>
            </a:r>
            <a:r>
              <a:rPr lang="uk-UA" sz="18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і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 – ПР функції. </a:t>
            </a:r>
          </a:p>
          <a:p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Розглянемо рівняння </a:t>
            </a:r>
          </a:p>
          <a:p>
            <a:pPr algn="ctr"/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) = 0</a:t>
            </a:r>
            <a:r>
              <a:rPr lang="uk-UA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ctr"/>
            <a:endParaRPr lang="uk-UA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/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ліва частина якого є всюди визначена функція. Припустимо, що для кожного  значення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 це рівняння має єдиний розв’язок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. Тоді цей розв’язок буде однозначною всюди визначеною функцією від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. Чи буде ця функція примітивно рекурсивною, якщо функція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 є ПР функцією від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? В загальному випадку відповідь на це питання негативна. Але справедлива наступна теорема.</a:t>
            </a:r>
          </a:p>
          <a:p>
            <a:endParaRPr lang="uk-UA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6013450" y="2708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uk-UA"/>
          </a:p>
        </p:txBody>
      </p:sp>
      <p:graphicFrame>
        <p:nvGraphicFramePr>
          <p:cNvPr id="481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466523"/>
              </p:ext>
            </p:extLst>
          </p:nvPr>
        </p:nvGraphicFramePr>
        <p:xfrm>
          <a:off x="5150346" y="2940497"/>
          <a:ext cx="2857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0" name="Equation" r:id="rId3" imgW="215640" imgH="228600" progId="Equation.3">
                  <p:embed/>
                </p:oleObj>
              </mc:Choice>
              <mc:Fallback>
                <p:oleObj name="Equation" r:id="rId3" imgW="215640" imgH="228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346" y="2940497"/>
                        <a:ext cx="285750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90613"/>
            <a:ext cx="9144000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2890" algn="just">
              <a:spcAft>
                <a:spcPts val="0"/>
              </a:spcAft>
              <a:defRPr/>
            </a:pPr>
            <a:r>
              <a:rPr lang="uk-UA" sz="18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Теорема </a:t>
            </a:r>
            <a:r>
              <a:rPr lang="ru-RU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2.4</a:t>
            </a:r>
            <a:r>
              <a:rPr lang="uk-UA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Нехай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ru-RU" sz="1800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такі примітивно рекурсивні функції, що рівняння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ctr">
              <a:spcAft>
                <a:spcPts val="0"/>
              </a:spcAft>
              <a:defRPr/>
            </a:pP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) = 0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  <a:defRPr/>
            </a:pP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uk-UA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кожного </a:t>
            </a:r>
            <a:r>
              <a:rPr lang="pl-PL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pl-PL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має оча б один розв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язок і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ctr">
              <a:spcAft>
                <a:spcPts val="0"/>
              </a:spcAft>
              <a:defRPr/>
            </a:pPr>
            <a:r>
              <a:rPr lang="uk-UA" sz="1800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sz="18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) = 0) ≤ </a:t>
            </a:r>
            <a:r>
              <a:rPr lang="ru-RU" sz="1800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  <a:defRPr/>
            </a:pP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для будь-якого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 Тоді функція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ctr">
              <a:spcAft>
                <a:spcPts val="0"/>
              </a:spcAft>
              <a:defRPr/>
            </a:pP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uk-UA" sz="1800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sz="18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) = 0)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  <a:defRPr/>
            </a:pP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теж примітивно рекурсивна.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  <a:defRPr/>
            </a:pPr>
            <a:r>
              <a:rPr lang="uk-UA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Доведення.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262890" algn="just">
              <a:spcAft>
                <a:spcPts val="0"/>
              </a:spcAft>
              <a:defRPr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function 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)                                          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262890" algn="just">
              <a:spcAft>
                <a:spcPts val="0"/>
              </a:spcAft>
              <a:defRPr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begin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262890" algn="just">
              <a:spcAft>
                <a:spcPts val="0"/>
              </a:spcAft>
              <a:defRPr/>
            </a:pP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262890" algn="just">
              <a:spcAft>
                <a:spcPts val="0"/>
              </a:spcAft>
              <a:defRPr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for </a:t>
            </a:r>
            <a:r>
              <a:rPr lang="en-US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= 0 to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262890" algn="just">
              <a:spcAft>
                <a:spcPts val="0"/>
              </a:spcAft>
              <a:defRPr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uk-UA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0 then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+ 1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262890" algn="just">
              <a:spcAft>
                <a:spcPts val="0"/>
              </a:spcAft>
              <a:defRPr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262890" algn="just">
              <a:spcAft>
                <a:spcPts val="0"/>
              </a:spcAft>
              <a:defRPr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end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  <a:defRPr/>
            </a:pP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де </a:t>
            </a:r>
            <a:r>
              <a:rPr lang="pl-PL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pl-PL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pl-PL" sz="1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sz="1800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pl-PL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pl-PL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pl-PL" sz="1800" dirty="0">
                <a:ea typeface="Calibri" panose="020F0502020204030204" pitchFamily="34" charset="0"/>
                <a:cs typeface="Times New Roman" panose="02020603050405020304" pitchFamily="18" charset="0"/>
              </a:rPr>
              <a:t>, 0) … </a:t>
            </a:r>
            <a:r>
              <a:rPr lang="pl-PL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pl-PL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pl-PL" sz="1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sz="1800" dirty="0"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883046"/>
            <a:ext cx="9144000" cy="600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sz="3600" dirty="0"/>
          </a:p>
          <a:p>
            <a:pPr algn="ctr" eaLnBrk="1" hangingPunct="1"/>
            <a:r>
              <a:rPr lang="en-US" sz="3600" dirty="0"/>
              <a:t>     </a:t>
            </a:r>
            <a:r>
              <a:rPr lang="en-US" sz="3600" i="1" dirty="0"/>
              <a:t> </a:t>
            </a:r>
            <a:r>
              <a:rPr lang="uk-UA" i="1" dirty="0">
                <a:solidFill>
                  <a:schemeClr val="tx2"/>
                </a:solidFill>
              </a:rPr>
              <a:t>Примітивна рекурсивність деяких</a:t>
            </a:r>
          </a:p>
          <a:p>
            <a:pPr algn="ctr" eaLnBrk="1" hangingPunct="1"/>
            <a:r>
              <a:rPr lang="uk-UA" i="1" dirty="0"/>
              <a:t>            </a:t>
            </a:r>
            <a:r>
              <a:rPr lang="uk-UA" i="1" dirty="0">
                <a:solidFill>
                  <a:schemeClr val="tx2"/>
                </a:solidFill>
              </a:rPr>
              <a:t>арифметичних функцій</a:t>
            </a:r>
            <a:endParaRPr lang="en-US" i="1" dirty="0">
              <a:solidFill>
                <a:schemeClr val="tx2"/>
              </a:solidFill>
            </a:endParaRPr>
          </a:p>
          <a:p>
            <a:pPr eaLnBrk="1" hangingPunct="1"/>
            <a:r>
              <a:rPr lang="uk-UA" sz="3600" i="1" dirty="0">
                <a:solidFill>
                  <a:schemeClr val="tx2"/>
                </a:solidFill>
              </a:rPr>
              <a:t>      </a:t>
            </a:r>
            <a:r>
              <a:rPr lang="uk-UA" dirty="0"/>
              <a:t>Нехай </a:t>
            </a:r>
            <a:endParaRPr lang="en-US" dirty="0"/>
          </a:p>
          <a:p>
            <a:pPr algn="ctr" eaLnBrk="1" hangingPunct="1"/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 = [x/y] – </a:t>
            </a:r>
          </a:p>
          <a:p>
            <a:pPr eaLnBrk="1" hangingPunct="1"/>
            <a:r>
              <a:rPr lang="uk-UA" dirty="0"/>
              <a:t>частка від ділення </a:t>
            </a:r>
            <a:r>
              <a:rPr lang="en-US" dirty="0"/>
              <a:t>x </a:t>
            </a:r>
            <a:r>
              <a:rPr lang="uk-UA" dirty="0"/>
              <a:t>на </a:t>
            </a:r>
            <a:r>
              <a:rPr lang="en-US" dirty="0"/>
              <a:t>y, </a:t>
            </a:r>
            <a:r>
              <a:rPr lang="uk-UA" dirty="0"/>
              <a:t>а </a:t>
            </a:r>
            <a:endParaRPr lang="en-US" dirty="0"/>
          </a:p>
          <a:p>
            <a:pPr algn="ctr" eaLnBrk="1" hangingPunct="1"/>
            <a:r>
              <a:rPr lang="en-US" dirty="0"/>
              <a:t>g(</a:t>
            </a:r>
            <a:r>
              <a:rPr lang="en-US" dirty="0" err="1"/>
              <a:t>x,y</a:t>
            </a:r>
            <a:r>
              <a:rPr lang="en-US" dirty="0"/>
              <a:t>) = rest(</a:t>
            </a:r>
            <a:r>
              <a:rPr lang="en-US" dirty="0" err="1"/>
              <a:t>x,y</a:t>
            </a:r>
            <a:r>
              <a:rPr lang="en-US" dirty="0"/>
              <a:t>) – </a:t>
            </a:r>
          </a:p>
          <a:p>
            <a:pPr eaLnBrk="1" hangingPunct="1"/>
            <a:r>
              <a:rPr lang="uk-UA" dirty="0"/>
              <a:t>остача від ділення </a:t>
            </a:r>
            <a:r>
              <a:rPr lang="en-US" dirty="0"/>
              <a:t>x </a:t>
            </a:r>
            <a:r>
              <a:rPr lang="uk-UA" dirty="0"/>
              <a:t>на </a:t>
            </a:r>
            <a:r>
              <a:rPr lang="en-US" dirty="0"/>
              <a:t>y. </a:t>
            </a:r>
          </a:p>
          <a:p>
            <a:pPr eaLnBrk="1" hangingPunct="1"/>
            <a:r>
              <a:rPr lang="en-US" dirty="0"/>
              <a:t>      </a:t>
            </a:r>
            <a:r>
              <a:rPr lang="uk-UA" dirty="0"/>
              <a:t>Для того, щоб введені функції були всюди визначені, покладемо</a:t>
            </a:r>
            <a:r>
              <a:rPr lang="en-US" dirty="0"/>
              <a:t> </a:t>
            </a:r>
            <a:endParaRPr lang="uk-UA" dirty="0"/>
          </a:p>
          <a:p>
            <a:pPr algn="ctr" eaLnBrk="1" hangingPunct="1"/>
            <a:r>
              <a:rPr lang="en-US" dirty="0"/>
              <a:t>[x/0] = x, rest(x,0) = x </a:t>
            </a:r>
            <a:r>
              <a:rPr lang="uk-UA" dirty="0"/>
              <a:t>для всіх </a:t>
            </a:r>
            <a:r>
              <a:rPr lang="en-US" dirty="0"/>
              <a:t>x.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      </a:t>
            </a:r>
            <a:r>
              <a:rPr lang="uk-UA" dirty="0"/>
              <a:t>Зрозуміло, що так визначені функції зв</a:t>
            </a:r>
            <a:r>
              <a:rPr lang="en-US" dirty="0"/>
              <a:t>’</a:t>
            </a:r>
            <a:r>
              <a:rPr lang="uk-UA" dirty="0"/>
              <a:t>язані тотожністю </a:t>
            </a:r>
            <a:r>
              <a:rPr lang="en-US" dirty="0"/>
              <a:t>rest(</a:t>
            </a:r>
            <a:r>
              <a:rPr lang="en-US" dirty="0" err="1"/>
              <a:t>x,y</a:t>
            </a:r>
            <a:r>
              <a:rPr lang="en-US" dirty="0"/>
              <a:t>) = </a:t>
            </a:r>
            <a:r>
              <a:rPr lang="en-US" dirty="0" smtClean="0"/>
              <a:t>x</a:t>
            </a:r>
            <a:r>
              <a:rPr lang="uk-UA" dirty="0" smtClean="0"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∸</a:t>
            </a:r>
            <a:r>
              <a:rPr lang="en-US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dirty="0">
                <a:cs typeface="Times New Roman" panose="02020603050405020304" pitchFamily="18" charset="0"/>
                <a:sym typeface="Symbol" panose="05050102010706020507" pitchFamily="18" charset="2"/>
              </a:rPr>
              <a:t>y[x/y]).</a:t>
            </a:r>
            <a:r>
              <a:rPr lang="uk-UA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dirty="0"/>
              <a:t>Тому, із того, що функція </a:t>
            </a:r>
            <a:r>
              <a:rPr lang="en-US" dirty="0"/>
              <a:t>[x/y] </a:t>
            </a:r>
            <a:r>
              <a:rPr lang="uk-UA" dirty="0"/>
              <a:t>– ПР функція, буде випливати, що </a:t>
            </a:r>
            <a:r>
              <a:rPr lang="en-US" dirty="0"/>
              <a:t>rest(</a:t>
            </a:r>
            <a:r>
              <a:rPr lang="en-US" dirty="0" err="1"/>
              <a:t>x,y</a:t>
            </a:r>
            <a:r>
              <a:rPr lang="en-US" dirty="0"/>
              <a:t>) – </a:t>
            </a:r>
            <a:r>
              <a:rPr lang="uk-UA" dirty="0"/>
              <a:t>ПР функція</a:t>
            </a:r>
            <a:endParaRPr lang="ru-RU" dirty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"/>
          <p:cNvSpPr>
            <a:spLocks noChangeArrowheads="1"/>
          </p:cNvSpPr>
          <p:nvPr/>
        </p:nvSpPr>
        <p:spPr bwMode="auto">
          <a:xfrm>
            <a:off x="0" y="981075"/>
            <a:ext cx="878522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	Теорема 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3.1</a:t>
            </a:r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Функція</a:t>
            </a:r>
          </a:p>
          <a:p>
            <a:pPr algn="just"/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ПР функція.</a:t>
            </a:r>
          </a:p>
          <a:p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	Доведення. Розглянемо послідовність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dirty="0" smtClean="0"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∸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2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dirty="0" smtClean="0"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∸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…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[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x/y]y</a:t>
            </a:r>
            <a:r>
              <a:rPr lang="uk-UA" dirty="0" smtClean="0"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∸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xy</a:t>
            </a:r>
            <a:r>
              <a:rPr lang="uk-UA" dirty="0" smtClean="0"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∸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Оскільки частка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[x/y]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означає скільки разів число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поміщається» в числі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x,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то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[x/y]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дорівнює числу нулів в цій </a:t>
            </a:r>
            <a:endParaRPr lang="uk-UA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послідовності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 Дійсно, якщо, наприклад,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два рази </a:t>
            </a:r>
            <a:endParaRPr lang="uk-UA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поміщається» в числі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то </a:t>
            </a:r>
            <a:endParaRPr lang="uk-UA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dirty="0" smtClean="0"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∸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= 0, 2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dirty="0" smtClean="0"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∸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= 0, а 3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dirty="0" smtClean="0"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∸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0.</a:t>
            </a:r>
          </a:p>
          <a:p>
            <a:pPr algn="just"/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6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uk-UA"/>
          </a:p>
        </p:txBody>
      </p:sp>
      <p:graphicFrame>
        <p:nvGraphicFramePr>
          <p:cNvPr id="68612" name="Object 12"/>
          <p:cNvGraphicFramePr>
            <a:graphicFrameLocks noChangeAspect="1"/>
          </p:cNvGraphicFramePr>
          <p:nvPr/>
        </p:nvGraphicFramePr>
        <p:xfrm>
          <a:off x="2700338" y="1658938"/>
          <a:ext cx="240823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9" name="Equation" r:id="rId3" imgW="2413000" imgH="850900" progId="Equation.3">
                  <p:embed/>
                </p:oleObj>
              </mc:Choice>
              <mc:Fallback>
                <p:oleObj name="Equation" r:id="rId3" imgW="2413000" imgH="8509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658938"/>
                        <a:ext cx="2408237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ChangeArrowheads="1"/>
          </p:cNvSpPr>
          <p:nvPr/>
        </p:nvSpPr>
        <p:spPr bwMode="auto">
          <a:xfrm>
            <a:off x="0" y="428625"/>
            <a:ext cx="9144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Тому алгоритм обчислення функції наступний: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  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= 0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if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0 then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else {for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= 1 to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if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iy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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0 then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+1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end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20840"/>
            <a:ext cx="9144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2890" algn="just">
              <a:spcAft>
                <a:spcPts val="0"/>
              </a:spcAft>
              <a:defRPr/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Нехай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div(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 = 1,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якщо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rest(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 = 0, div(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 = 0,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якщо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rest(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0.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  <a:defRPr/>
            </a:pPr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  <a:defRPr/>
            </a:pPr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Теорема 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3.2</a:t>
            </a:r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Функція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ПР функція.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  <a:defRPr/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Доведення. Функція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обчислюється наступним алгоритмом: </a:t>
            </a:r>
          </a:p>
          <a:p>
            <a:pPr lvl="5">
              <a:defRPr/>
            </a:pPr>
            <a:r>
              <a:rPr lang="en-US" dirty="0"/>
              <a:t>function  div</a:t>
            </a:r>
            <a:r>
              <a:rPr lang="uk-UA" dirty="0"/>
              <a:t>(</a:t>
            </a:r>
            <a:r>
              <a:rPr lang="en-US" i="1" dirty="0"/>
              <a:t>x</a:t>
            </a:r>
            <a:r>
              <a:rPr lang="uk-UA" dirty="0"/>
              <a:t>,</a:t>
            </a:r>
            <a:r>
              <a:rPr lang="en-US" i="1" dirty="0"/>
              <a:t>y</a:t>
            </a:r>
            <a:r>
              <a:rPr lang="uk-UA" dirty="0"/>
              <a:t>)  </a:t>
            </a:r>
            <a:r>
              <a:rPr lang="en-US" dirty="0"/>
              <a:t>                                              </a:t>
            </a:r>
            <a:endParaRPr lang="uk-UA" dirty="0"/>
          </a:p>
          <a:p>
            <a:pPr lvl="5">
              <a:defRPr/>
            </a:pPr>
            <a:r>
              <a:rPr lang="en-US" dirty="0"/>
              <a:t>             begin</a:t>
            </a:r>
            <a:endParaRPr lang="uk-UA" dirty="0"/>
          </a:p>
          <a:p>
            <a:pPr lvl="5">
              <a:defRPr/>
            </a:pPr>
            <a:r>
              <a:rPr lang="uk-UA" dirty="0"/>
              <a:t> </a:t>
            </a:r>
            <a:r>
              <a:rPr lang="en-US" dirty="0"/>
              <a:t>      </a:t>
            </a:r>
            <a:r>
              <a:rPr lang="uk-UA" dirty="0"/>
              <a:t>   </a:t>
            </a:r>
            <a:r>
              <a:rPr lang="en-US" dirty="0"/>
              <a:t>   </a:t>
            </a:r>
            <a:r>
              <a:rPr lang="uk-UA" dirty="0"/>
              <a:t>   </a:t>
            </a:r>
            <a:r>
              <a:rPr lang="en-US" dirty="0"/>
              <a:t>if rest(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/>
              <a:t>) = 0 then div = </a:t>
            </a:r>
            <a:r>
              <a:rPr lang="uk-UA" dirty="0"/>
              <a:t>1</a:t>
            </a:r>
          </a:p>
          <a:p>
            <a:pPr lvl="5">
              <a:defRPr/>
            </a:pPr>
            <a:r>
              <a:rPr lang="en-US" dirty="0"/>
              <a:t> </a:t>
            </a:r>
            <a:r>
              <a:rPr lang="uk-UA" dirty="0"/>
              <a:t>      </a:t>
            </a:r>
            <a:r>
              <a:rPr lang="en-US" dirty="0"/>
              <a:t>   </a:t>
            </a:r>
            <a:r>
              <a:rPr lang="uk-UA" dirty="0"/>
              <a:t>      </a:t>
            </a:r>
            <a:r>
              <a:rPr lang="en-US" dirty="0"/>
              <a:t>else div = </a:t>
            </a:r>
            <a:r>
              <a:rPr lang="uk-UA" dirty="0"/>
              <a:t>0</a:t>
            </a:r>
          </a:p>
          <a:p>
            <a:pPr lvl="5">
              <a:defRPr/>
            </a:pPr>
            <a:r>
              <a:rPr lang="en-US" dirty="0"/>
              <a:t>          </a:t>
            </a:r>
            <a:r>
              <a:rPr lang="uk-UA" dirty="0"/>
              <a:t>   </a:t>
            </a:r>
            <a:r>
              <a:rPr lang="en-US" dirty="0"/>
              <a:t>end.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uk-UA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4925" y="62962"/>
            <a:ext cx="9001571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2635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Нехай </a:t>
            </a: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=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div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При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0 число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співпадає з числом різних дільників числа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 Крім того, функція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– ПР функція.  </a:t>
            </a:r>
            <a:endParaRPr lang="uk-UA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Теорема 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3.3</a:t>
            </a:r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Функція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ПР функція.</a:t>
            </a:r>
          </a:p>
          <a:p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Доведення. Функція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обчислюється наступним алгоритмом: 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function 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</a:t>
            </a: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begin </a:t>
            </a: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0 </a:t>
            </a: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for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0 to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+ div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US" i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117534"/>
              </p:ext>
            </p:extLst>
          </p:nvPr>
        </p:nvGraphicFramePr>
        <p:xfrm>
          <a:off x="4572000" y="1576090"/>
          <a:ext cx="2079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2" name="Equation" r:id="rId3" imgW="431640" imgH="850680" progId="Equation.3">
                  <p:embed/>
                </p:oleObj>
              </mc:Choice>
              <mc:Fallback>
                <p:oleObj name="Equation" r:id="rId3" imgW="431640" imgH="85068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76090"/>
                        <a:ext cx="20796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sz="3600"/>
          </a:p>
          <a:p>
            <a:pPr eaLnBrk="1" hangingPunct="1"/>
            <a:endParaRPr lang="uk-UA" sz="3600"/>
          </a:p>
          <a:p>
            <a:pPr eaLnBrk="1" hangingPunct="1"/>
            <a:r>
              <a:rPr lang="uk-UA" sz="3600"/>
              <a:t>      </a:t>
            </a:r>
            <a:endParaRPr lang="ru-RU" sz="360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0"/>
            <a:ext cx="9144000" cy="70485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uk-UA" sz="3600" dirty="0" smtClean="0"/>
          </a:p>
          <a:p>
            <a:pPr algn="ctr" eaLnBrk="1" hangingPunct="1">
              <a:defRPr/>
            </a:pPr>
            <a:r>
              <a:rPr lang="uk-UA" sz="3200" i="1" dirty="0" smtClean="0"/>
              <a:t>Поняття а</a:t>
            </a:r>
            <a:r>
              <a:rPr lang="ru-RU" sz="3200" i="1" dirty="0" err="1" smtClean="0">
                <a:cs typeface="Times New Roman" pitchFamily="18" charset="0"/>
              </a:rPr>
              <a:t>лгоритм</a:t>
            </a:r>
            <a:r>
              <a:rPr lang="uk-UA" sz="3200" i="1" dirty="0" smtClean="0"/>
              <a:t>у</a:t>
            </a:r>
            <a:endParaRPr lang="en-US" sz="3200" i="1" dirty="0" smtClean="0"/>
          </a:p>
          <a:p>
            <a:pPr algn="ctr" eaLnBrk="1" hangingPunct="1">
              <a:defRPr/>
            </a:pPr>
            <a:endParaRPr lang="en-US" dirty="0" smtClean="0"/>
          </a:p>
          <a:p>
            <a:pPr indent="457200" eaLnBrk="1" hangingPunct="1">
              <a:defRPr/>
            </a:pPr>
            <a:r>
              <a:rPr lang="uk-UA" dirty="0" smtClean="0"/>
              <a:t>Такому інтуїтивному поняттю алгоритму задовольняє наступне: </a:t>
            </a:r>
            <a:endParaRPr lang="en-US" dirty="0" smtClean="0"/>
          </a:p>
          <a:p>
            <a:pPr indent="457200" eaLnBrk="1" hangingPunct="1">
              <a:defRPr/>
            </a:pPr>
            <a:endParaRPr lang="uk-UA" dirty="0" smtClean="0"/>
          </a:p>
          <a:p>
            <a:pPr indent="457200" eaLnBrk="1" hangingPunct="1">
              <a:defRPr/>
            </a:pPr>
            <a:r>
              <a:rPr lang="uk-UA" dirty="0" smtClean="0"/>
              <a:t>алгоритм – це скінченна множина правил (програма), яка дозволяє кожному елементу </a:t>
            </a:r>
            <a:r>
              <a:rPr lang="en-US" dirty="0" smtClean="0"/>
              <a:t>x </a:t>
            </a:r>
            <a:r>
              <a:rPr lang="uk-UA" dirty="0" smtClean="0"/>
              <a:t>із деякої нескінченної області (області визначення алгоритму) ставити у відповідність скінченну послідовність елементів </a:t>
            </a:r>
            <a:endParaRPr lang="en-US" dirty="0" smtClean="0"/>
          </a:p>
          <a:p>
            <a:pPr algn="ctr" eaLnBrk="1" hangingPunct="1">
              <a:defRPr/>
            </a:pPr>
            <a:r>
              <a:rPr lang="en-US" dirty="0" smtClean="0"/>
              <a:t>&lt;x</a:t>
            </a:r>
            <a:r>
              <a:rPr lang="en-US" baseline="-25000" dirty="0" smtClean="0"/>
              <a:t>0</a:t>
            </a:r>
            <a:r>
              <a:rPr lang="en-US" dirty="0" smtClean="0"/>
              <a:t>, x</a:t>
            </a:r>
            <a:r>
              <a:rPr lang="en-US" baseline="-25000" dirty="0" smtClean="0"/>
              <a:t>1</a:t>
            </a:r>
            <a:r>
              <a:rPr lang="en-US" dirty="0" smtClean="0"/>
              <a:t>,…,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&gt; (</a:t>
            </a:r>
            <a:r>
              <a:rPr lang="uk-UA" dirty="0" smtClean="0"/>
              <a:t>процес обчислень) </a:t>
            </a:r>
            <a:endParaRPr lang="en-US" dirty="0" smtClean="0"/>
          </a:p>
          <a:p>
            <a:pPr eaLnBrk="1" hangingPunct="1">
              <a:defRPr/>
            </a:pPr>
            <a:r>
              <a:rPr lang="uk-UA" dirty="0" smtClean="0"/>
              <a:t>так, що кожний наступний елемент </a:t>
            </a:r>
            <a:r>
              <a:rPr lang="en-US" dirty="0" smtClean="0"/>
              <a:t>x</a:t>
            </a:r>
            <a:r>
              <a:rPr lang="en-US" baseline="-25000" dirty="0" smtClean="0"/>
              <a:t>i+1</a:t>
            </a:r>
            <a:r>
              <a:rPr lang="en-US" dirty="0" smtClean="0"/>
              <a:t> </a:t>
            </a:r>
            <a:r>
              <a:rPr lang="uk-UA" dirty="0" smtClean="0"/>
              <a:t>будується за попереднім елементом </a:t>
            </a: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uk-UA" dirty="0" smtClean="0"/>
              <a:t>застосуванням до нього деякого елементарного правила (крок алгоритму), а застосування правила до елемента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 </a:t>
            </a:r>
            <a:r>
              <a:rPr lang="uk-UA" dirty="0" smtClean="0"/>
              <a:t>уже неможливе. </a:t>
            </a:r>
            <a:endParaRPr lang="en-US" dirty="0" smtClean="0"/>
          </a:p>
          <a:p>
            <a:pPr eaLnBrk="1" hangingPunct="1">
              <a:defRPr/>
            </a:pPr>
            <a:endParaRPr lang="uk-UA" dirty="0" smtClean="0"/>
          </a:p>
          <a:p>
            <a:pPr indent="457200" eaLnBrk="1" hangingPunct="1">
              <a:defRPr/>
            </a:pPr>
            <a:r>
              <a:rPr lang="uk-UA" dirty="0" smtClean="0"/>
              <a:t>В цьому випадку елемент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 </a:t>
            </a:r>
            <a:r>
              <a:rPr lang="uk-UA" dirty="0" smtClean="0"/>
              <a:t>вважається результатом застосування алгоритму до елемента </a:t>
            </a:r>
            <a:r>
              <a:rPr lang="en-US" dirty="0" smtClean="0"/>
              <a:t>x. </a:t>
            </a:r>
            <a:endParaRPr lang="ru-RU" dirty="0" smtClean="0"/>
          </a:p>
          <a:p>
            <a:pPr eaLnBrk="1" hangingPunct="1">
              <a:defRPr/>
            </a:pPr>
            <a:endParaRPr lang="uk-UA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ChangeArrowheads="1"/>
          </p:cNvSpPr>
          <p:nvPr/>
        </p:nvSpPr>
        <p:spPr bwMode="auto">
          <a:xfrm>
            <a:off x="0" y="1268413"/>
            <a:ext cx="91440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uk-UA" dirty="0"/>
              <a:t>	Позначимо через </a:t>
            </a:r>
            <a:r>
              <a:rPr lang="uk-UA" dirty="0">
                <a:sym typeface="Symbol" panose="05050102010706020507" pitchFamily="18" charset="2"/>
              </a:rPr>
              <a:t></a:t>
            </a:r>
            <a:r>
              <a:rPr lang="en-US" i="1" baseline="-25000" dirty="0"/>
              <a:t>p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/>
              <a:t>) </a:t>
            </a:r>
            <a:r>
              <a:rPr lang="uk-UA" dirty="0"/>
              <a:t>функцію таку, що  </a:t>
            </a:r>
            <a:r>
              <a:rPr lang="uk-UA" dirty="0">
                <a:sym typeface="Symbol" panose="05050102010706020507" pitchFamily="18" charset="2"/>
              </a:rPr>
              <a:t></a:t>
            </a:r>
            <a:r>
              <a:rPr lang="en-US" i="1" baseline="-25000" dirty="0"/>
              <a:t>p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/>
              <a:t>)</a:t>
            </a:r>
            <a:r>
              <a:rPr lang="uk-UA" dirty="0"/>
              <a:t> = 0 для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uk-UA" dirty="0"/>
              <a:t>простого і </a:t>
            </a:r>
            <a:r>
              <a:rPr lang="uk-UA" dirty="0">
                <a:sym typeface="Symbol" panose="05050102010706020507" pitchFamily="18" charset="2"/>
              </a:rPr>
              <a:t></a:t>
            </a:r>
            <a:r>
              <a:rPr lang="en-US" i="1" baseline="-25000" dirty="0"/>
              <a:t>p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/>
              <a:t>)</a:t>
            </a:r>
            <a:r>
              <a:rPr lang="uk-UA" dirty="0"/>
              <a:t>  = 1 для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uk-UA" dirty="0"/>
              <a:t>непростого.</a:t>
            </a:r>
          </a:p>
          <a:p>
            <a:endParaRPr lang="uk-UA" dirty="0"/>
          </a:p>
          <a:p>
            <a:r>
              <a:rPr lang="uk-UA" b="1" dirty="0"/>
              <a:t>	Теорема </a:t>
            </a:r>
            <a:r>
              <a:rPr lang="en-US" b="1" dirty="0"/>
              <a:t>3.4</a:t>
            </a:r>
            <a:r>
              <a:rPr lang="uk-UA" b="1" dirty="0"/>
              <a:t>.</a:t>
            </a:r>
            <a:r>
              <a:rPr lang="uk-UA" dirty="0"/>
              <a:t> Функція </a:t>
            </a:r>
            <a:r>
              <a:rPr lang="uk-UA" dirty="0">
                <a:sym typeface="Symbol" panose="05050102010706020507" pitchFamily="18" charset="2"/>
              </a:rPr>
              <a:t></a:t>
            </a:r>
            <a:r>
              <a:rPr lang="en-US" i="1" baseline="-25000" dirty="0"/>
              <a:t>p</a:t>
            </a:r>
            <a:r>
              <a:rPr lang="uk-UA" dirty="0"/>
              <a:t>(</a:t>
            </a:r>
            <a:r>
              <a:rPr lang="en-US" i="1" dirty="0"/>
              <a:t>x</a:t>
            </a:r>
            <a:r>
              <a:rPr lang="uk-UA" dirty="0"/>
              <a:t>) ПР функція.</a:t>
            </a:r>
          </a:p>
          <a:p>
            <a:r>
              <a:rPr lang="uk-UA" dirty="0"/>
              <a:t>	Доведення. Функція </a:t>
            </a:r>
            <a:r>
              <a:rPr lang="uk-UA" dirty="0">
                <a:sym typeface="Symbol" panose="05050102010706020507" pitchFamily="18" charset="2"/>
              </a:rPr>
              <a:t></a:t>
            </a:r>
            <a:r>
              <a:rPr lang="en-US" i="1" baseline="-25000" dirty="0"/>
              <a:t>p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/>
              <a:t>) </a:t>
            </a:r>
            <a:r>
              <a:rPr lang="uk-UA" dirty="0"/>
              <a:t>обчислюється наступним алгоритмом: </a:t>
            </a:r>
          </a:p>
          <a:p>
            <a:endParaRPr lang="uk-UA" dirty="0"/>
          </a:p>
          <a:p>
            <a:r>
              <a:rPr lang="uk-UA" dirty="0"/>
              <a:t>                  </a:t>
            </a:r>
            <a:r>
              <a:rPr lang="en-US" dirty="0"/>
              <a:t>function  </a:t>
            </a:r>
            <a:r>
              <a:rPr lang="uk-UA" dirty="0">
                <a:sym typeface="Symbol" panose="05050102010706020507" pitchFamily="18" charset="2"/>
              </a:rPr>
              <a:t></a:t>
            </a:r>
            <a:r>
              <a:rPr lang="en-US" i="1" baseline="-25000" dirty="0"/>
              <a:t>p</a:t>
            </a:r>
            <a:r>
              <a:rPr lang="uk-UA" dirty="0"/>
              <a:t>(</a:t>
            </a:r>
            <a:r>
              <a:rPr lang="en-US" i="1" dirty="0"/>
              <a:t>x</a:t>
            </a:r>
            <a:r>
              <a:rPr lang="uk-UA" dirty="0"/>
              <a:t>)</a:t>
            </a:r>
          </a:p>
          <a:p>
            <a:r>
              <a:rPr lang="en-US" dirty="0"/>
              <a:t>                         begin</a:t>
            </a:r>
            <a:endParaRPr lang="uk-UA" dirty="0"/>
          </a:p>
          <a:p>
            <a:r>
              <a:rPr lang="en-US" dirty="0"/>
              <a:t>                         </a:t>
            </a:r>
            <a:r>
              <a:rPr lang="uk-UA" dirty="0"/>
              <a:t>   </a:t>
            </a:r>
            <a:r>
              <a:rPr lang="en-US" dirty="0"/>
              <a:t>if   </a:t>
            </a:r>
            <a:r>
              <a:rPr lang="en-US" dirty="0" err="1"/>
              <a:t>nd</a:t>
            </a:r>
            <a:r>
              <a:rPr lang="uk-UA" dirty="0"/>
              <a:t>(</a:t>
            </a:r>
            <a:r>
              <a:rPr lang="en-US" i="1" dirty="0"/>
              <a:t>x</a:t>
            </a:r>
            <a:r>
              <a:rPr lang="uk-UA" dirty="0"/>
              <a:t>) </a:t>
            </a:r>
            <a:r>
              <a:rPr lang="en-US" dirty="0"/>
              <a:t>= 2 then </a:t>
            </a:r>
            <a:r>
              <a:rPr lang="uk-UA" dirty="0">
                <a:sym typeface="Symbol" panose="05050102010706020507" pitchFamily="18" charset="2"/>
              </a:rPr>
              <a:t></a:t>
            </a:r>
            <a:r>
              <a:rPr lang="en-US" i="1" baseline="-25000" dirty="0"/>
              <a:t>p</a:t>
            </a:r>
            <a:r>
              <a:rPr lang="en-US" dirty="0"/>
              <a:t> = </a:t>
            </a:r>
            <a:r>
              <a:rPr lang="uk-UA" dirty="0" smtClean="0"/>
              <a:t>0</a:t>
            </a:r>
            <a:endParaRPr lang="uk-UA" dirty="0"/>
          </a:p>
          <a:p>
            <a:r>
              <a:rPr lang="en-US" dirty="0"/>
              <a:t>                         </a:t>
            </a:r>
            <a:r>
              <a:rPr lang="uk-UA" dirty="0"/>
              <a:t>   </a:t>
            </a:r>
            <a:r>
              <a:rPr lang="en-US" dirty="0"/>
              <a:t>else </a:t>
            </a:r>
            <a:r>
              <a:rPr lang="uk-UA" dirty="0">
                <a:sym typeface="Symbol" panose="05050102010706020507" pitchFamily="18" charset="2"/>
              </a:rPr>
              <a:t></a:t>
            </a:r>
            <a:r>
              <a:rPr lang="en-US" i="1" baseline="-25000" dirty="0"/>
              <a:t>p</a:t>
            </a:r>
            <a:r>
              <a:rPr lang="en-US" dirty="0"/>
              <a:t> = </a:t>
            </a:r>
            <a:r>
              <a:rPr lang="uk-UA" dirty="0" smtClean="0"/>
              <a:t>1</a:t>
            </a:r>
            <a:endParaRPr lang="uk-UA" dirty="0"/>
          </a:p>
          <a:p>
            <a:r>
              <a:rPr lang="en-US" dirty="0"/>
              <a:t>                      </a:t>
            </a:r>
            <a:r>
              <a:rPr lang="uk-UA" dirty="0"/>
              <a:t>   </a:t>
            </a:r>
            <a:r>
              <a:rPr lang="en-US" dirty="0"/>
              <a:t>end.</a:t>
            </a:r>
            <a:endParaRPr lang="uk-UA" dirty="0"/>
          </a:p>
          <a:p>
            <a:r>
              <a:rPr lang="ru-RU" dirty="0"/>
              <a:t> 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ChangeArrowheads="1"/>
          </p:cNvSpPr>
          <p:nvPr/>
        </p:nvSpPr>
        <p:spPr bwMode="auto">
          <a:xfrm>
            <a:off x="0" y="1754188"/>
            <a:ext cx="9109075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Нехай</a:t>
            </a:r>
          </a:p>
          <a:p>
            <a:pPr algn="just"/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uk-UA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тобто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дорівнює числу простих чисел не більших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Arial" panose="020B0604020202020204" pitchFamily="34" charset="0"/>
            </a:endParaRPr>
          </a:p>
          <a:p>
            <a:pPr algn="just"/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0" y="412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uk-UA"/>
          </a:p>
        </p:txBody>
      </p:sp>
      <p:graphicFrame>
        <p:nvGraphicFramePr>
          <p:cNvPr id="737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833005"/>
              </p:ext>
            </p:extLst>
          </p:nvPr>
        </p:nvGraphicFramePr>
        <p:xfrm>
          <a:off x="2346325" y="2254250"/>
          <a:ext cx="20129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0" name="Equation" r:id="rId3" imgW="2006280" imgH="558720" progId="Equation.DSMT4">
                  <p:embed/>
                </p:oleObj>
              </mc:Choice>
              <mc:Fallback>
                <p:oleObj name="Equation" r:id="rId3" imgW="2006280" imgH="55872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2254250"/>
                        <a:ext cx="201295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34925" y="3822874"/>
            <a:ext cx="91090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Теорема 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3.5</a:t>
            </a:r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Функція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ПР функція.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Доведення. Випливає з теореми про сумування.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08662"/>
              </p:ext>
            </p:extLst>
          </p:nvPr>
        </p:nvGraphicFramePr>
        <p:xfrm>
          <a:off x="1184250" y="2940050"/>
          <a:ext cx="5794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1" name="Equation" r:id="rId5" imgW="583920" imgH="342720" progId="Equation.3">
                  <p:embed/>
                </p:oleObj>
              </mc:Choice>
              <mc:Fallback>
                <p:oleObj name="Equation" r:id="rId5" imgW="583920" imgH="34272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50" y="2940050"/>
                        <a:ext cx="57943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591353"/>
            <a:ext cx="9144000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35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263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простих чисел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2, 3, 5, 7, ... введемо функцію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значенням якої є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+1)-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просте число в натуральному ряді чисел. Введемо </a:t>
            </a:r>
            <a:r>
              <a:rPr kumimoji="0" lang="uk-UA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позначення </a:t>
            </a:r>
            <a:r>
              <a:rPr kumimoji="0" lang="en-US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kumimoji="0" lang="en-US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2, </a:t>
            </a:r>
            <a:r>
              <a:rPr kumimoji="0" lang="en-US" b="0" i="1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en-US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3, … . 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263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3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Теорема 3.6.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Функція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Lucida Sans Unicode" panose="020B0602030504020204" pitchFamily="34" charset="0"/>
              </a:rPr>
              <a:t>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є ПРФ. 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3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Дійсно, алгоритм обчислення цієї функції наступний:</a:t>
            </a:r>
          </a:p>
          <a:p>
            <a:pPr marL="0" marR="0" lvl="0" indent="263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5" indent="263525" algn="just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                                             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5" indent="263525" algn="just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begin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5" indent="263525" algn="just"/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5" indent="263525" algn="just"/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k 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  <a:p>
            <a:pPr lvl="5" indent="263525" algn="just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for  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 to 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5" algn="just"/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i="1" baseline="-300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) = 0 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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endParaRPr lang="uk-UA" sz="1200" dirty="0">
              <a:sym typeface="Symbol" panose="05050102010706020507" pitchFamily="18" charset="2"/>
            </a:endParaRPr>
          </a:p>
          <a:p>
            <a:pPr lvl="5" algn="just"/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then {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+ 1</a:t>
            </a:r>
            <a:endParaRPr lang="uk-UA" sz="1200" dirty="0">
              <a:sym typeface="Symbol" panose="05050102010706020507" pitchFamily="18" charset="2"/>
            </a:endParaRPr>
          </a:p>
          <a:p>
            <a:pPr lvl="5"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uk-UA" sz="1200" dirty="0">
              <a:sym typeface="Symbol" panose="05050102010706020507" pitchFamily="18" charset="2"/>
            </a:endParaRPr>
          </a:p>
          <a:p>
            <a:pPr lvl="5"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endParaRPr lang="uk-UA" sz="1200" dirty="0">
              <a:sym typeface="Symbol" panose="05050102010706020507" pitchFamily="18" charset="2"/>
            </a:endParaRPr>
          </a:p>
          <a:p>
            <a:pPr lvl="5"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end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781795"/>
              </p:ext>
            </p:extLst>
          </p:nvPr>
        </p:nvGraphicFramePr>
        <p:xfrm>
          <a:off x="5254625" y="4611539"/>
          <a:ext cx="3968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4" name="Equation" r:id="rId3" imgW="393480" imgH="406080" progId="Equation.3">
                  <p:embed/>
                </p:oleObj>
              </mc:Choice>
              <mc:Fallback>
                <p:oleObj name="Equation" r:id="rId3" imgW="393480" imgH="40608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4611539"/>
                        <a:ext cx="396875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267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7504" y="1303591"/>
            <a:ext cx="90364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3525" algn="just"/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Теорема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3.</a:t>
            </a:r>
            <a:r>
              <a:rPr kumimoji="0" lang="uk-UA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7.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Функція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     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є ПРФ. </a:t>
            </a:r>
            <a:endParaRPr lang="uk-UA" dirty="0"/>
          </a:p>
          <a:p>
            <a:pPr marL="0" marR="0" lvl="0" indent="263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286676"/>
              </p:ext>
            </p:extLst>
          </p:nvPr>
        </p:nvGraphicFramePr>
        <p:xfrm>
          <a:off x="4235450" y="1387475"/>
          <a:ext cx="4064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0" name="Equation" r:id="rId3" imgW="406080" imgH="304560" progId="Equation.3">
                  <p:embed/>
                </p:oleObj>
              </mc:Choice>
              <mc:Fallback>
                <p:oleObj name="Equation" r:id="rId3" imgW="406080" imgH="30456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1387475"/>
                        <a:ext cx="406400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564899"/>
            <a:ext cx="9144000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3525">
              <a:tabLst>
                <a:tab pos="449263" algn="l"/>
                <a:tab pos="898525" algn="l"/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49263" algn="l"/>
                <a:tab pos="898525" algn="l"/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49263" algn="l"/>
                <a:tab pos="898525" algn="l"/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49263" algn="l"/>
                <a:tab pos="898525" algn="l"/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49263" algn="l"/>
                <a:tab pos="898525" algn="l"/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1906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263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1190625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Дійсно, алгоритм обчислення цієї функції наступний: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3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1190625" algn="l"/>
              </a:tabLst>
            </a:pP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kumimoji="0" lang="en-US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uk-UA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х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3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11906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begin		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3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11906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0 then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3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11906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3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11906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for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1 to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3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11906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if 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Lucida Sans Unicode" panose="020B0602030504020204" pitchFamily="34" charset="0"/>
              </a:rPr>
              <a:t>∸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Lucida Sans Unicode" panose="020B0602030504020204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((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en-US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∸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Calibri" panose="020F050202020403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) &gt; 0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263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11906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      then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263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11906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</a:t>
            </a:r>
            <a:r>
              <a:rPr kumimoji="0" lang="uk-UA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end.</a:t>
            </a:r>
            <a:endParaRPr kumimoji="0" lang="uk-UA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2635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49263" algn="l"/>
                <a:tab pos="898525" algn="l"/>
                <a:tab pos="1190625" algn="l"/>
              </a:tabLst>
            </a:pPr>
            <a:endParaRPr kumimoji="0" lang="uk-UA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182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27138"/>
            <a:ext cx="9144000" cy="378618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2890" algn="ctr">
              <a:spcAft>
                <a:spcPts val="0"/>
              </a:spcAft>
              <a:defRPr/>
            </a:pP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Рекурсія 2-го рівня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  <a:defRPr/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  <a:defRPr/>
            </a:pP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Нехай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 –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всюди визначені функції, які для всіх значень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задовольняють умовам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ctr">
              <a:spcAft>
                <a:spcPts val="0"/>
              </a:spcAft>
              <a:defRPr/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+1)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  (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=1,…,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  <a:defRPr/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Говорять, що функція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одержується із функцій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,…,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та допоміжних функцій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рекурсією 2-го рівня, якщо для всіх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>
              <a:spcAft>
                <a:spcPts val="0"/>
              </a:spcAft>
              <a:defRPr/>
            </a:pP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(0)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>
              <a:spcAft>
                <a:spcPts val="0"/>
              </a:spcAft>
              <a:defRPr/>
            </a:pP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+1)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+1)),…,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+1)))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510899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В більш спрощеному вигляді ця схема рекурсії має вигляд:</a:t>
            </a:r>
            <a:endParaRPr lang="uk-UA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>
              <a:spcAft>
                <a:spcPts val="0"/>
              </a:spcAft>
            </a:pP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(0) = 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uk-UA" sz="1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>
              <a:spcAft>
                <a:spcPts val="0"/>
              </a:spcAft>
            </a:pP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+ 1)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+ 1)))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6512" y="1059115"/>
            <a:ext cx="9144000" cy="553997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2890">
              <a:spcAft>
                <a:spcPts val="0"/>
              </a:spcAft>
              <a:defRPr/>
            </a:pPr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Теорема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 3.6</a:t>
            </a:r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Якщо </a:t>
            </a:r>
            <a:r>
              <a:rPr lang="uk-UA" dirty="0"/>
              <a:t>функції </a:t>
            </a:r>
            <a:r>
              <a:rPr lang="en-US" i="1" dirty="0"/>
              <a:t>h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uk-UA" dirty="0" smtClean="0">
                <a:sym typeface="Symbol" panose="05050102010706020507" pitchFamily="18" charset="2"/>
              </a:rPr>
              <a:t> </a:t>
            </a:r>
            <a:r>
              <a:rPr lang="uk-UA" dirty="0"/>
              <a:t>ПРФ, то </a:t>
            </a:r>
            <a:r>
              <a:rPr lang="uk-UA" dirty="0" smtClean="0"/>
              <a:t>ф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ункція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є ПР функцією.</a:t>
            </a:r>
          </a:p>
          <a:p>
            <a:pPr indent="262890">
              <a:spcAft>
                <a:spcPts val="0"/>
              </a:spcAft>
              <a:defRPr/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  <a:defRPr/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Доведення. Функція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обчислюється наступним алгоритмом: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262890" algn="just">
              <a:spcAft>
                <a:spcPts val="0"/>
              </a:spcAft>
              <a:defRPr/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function 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262890" algn="just">
              <a:spcAft>
                <a:spcPts val="0"/>
              </a:spcAft>
              <a:defRPr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begin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262890" algn="just">
              <a:spcAft>
                <a:spcPts val="0"/>
              </a:spcAft>
              <a:defRPr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= 0 then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262890" algn="just">
              <a:spcAft>
                <a:spcPts val="0"/>
              </a:spcAft>
              <a:defRPr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)))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262890" algn="just">
              <a:spcAft>
                <a:spcPts val="0"/>
              </a:spcAft>
              <a:defRPr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uk-UA" dirty="0"/>
              <a:t>В </a:t>
            </a:r>
            <a:r>
              <a:rPr lang="uk-UA" dirty="0" smtClean="0"/>
              <a:t>результаті обчислення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(2) </a:t>
            </a:r>
            <a:r>
              <a:rPr lang="uk-UA" dirty="0" smtClean="0"/>
              <a:t>одержимо:</a:t>
            </a:r>
          </a:p>
          <a:p>
            <a:r>
              <a:rPr lang="uk-UA" dirty="0"/>
              <a:t> </a:t>
            </a:r>
            <a:r>
              <a:rPr lang="uk-UA" dirty="0" smtClean="0"/>
              <a:t>                                   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(2) = 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(2)).</a:t>
            </a:r>
          </a:p>
          <a:p>
            <a:r>
              <a:rPr lang="uk-UA" dirty="0" smtClean="0"/>
              <a:t>Оскільки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(2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1, то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(2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=1 або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= 0. Тому, </a:t>
            </a:r>
            <a:endParaRPr lang="uk-UA" dirty="0"/>
          </a:p>
          <a:p>
            <a:pPr lvl="6"/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(2) = 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(0)),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якщо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0 і</a:t>
            </a:r>
          </a:p>
          <a:p>
            <a:pPr lvl="6"/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(2) = 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(2, 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1)),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якщо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6"/>
            <a:r>
              <a:rPr lang="uk-UA" dirty="0" smtClean="0"/>
              <a:t>.   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1196975"/>
            <a:ext cx="9109076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2890">
              <a:spcAft>
                <a:spcPts val="0"/>
              </a:spcAft>
              <a:defRPr/>
            </a:pPr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Приклад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Послідовність Фібоначчі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 Нехай функція 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задається рівностями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  <a:defRPr/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(0) = 0,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uk-UA" dirty="0">
                <a:ea typeface="Calibri" panose="020F0502020204030204" pitchFamily="34" charset="0"/>
              </a:rPr>
              <a:t>                                        </a:t>
            </a:r>
            <a:r>
              <a:rPr lang="en-US" i="1" dirty="0">
                <a:ea typeface="Calibri" panose="020F0502020204030204" pitchFamily="34" charset="0"/>
              </a:rPr>
              <a:t>F</a:t>
            </a:r>
            <a:r>
              <a:rPr lang="uk-UA" dirty="0">
                <a:ea typeface="Calibri" panose="020F0502020204030204" pitchFamily="34" charset="0"/>
              </a:rPr>
              <a:t>(</a:t>
            </a:r>
            <a:r>
              <a:rPr lang="en-US" i="1" dirty="0">
                <a:ea typeface="Calibri" panose="020F0502020204030204" pitchFamily="34" charset="0"/>
              </a:rPr>
              <a:t>x</a:t>
            </a:r>
            <a:r>
              <a:rPr lang="uk-UA" dirty="0">
                <a:ea typeface="Calibri" panose="020F0502020204030204" pitchFamily="34" charset="0"/>
              </a:rPr>
              <a:t>+1) = </a:t>
            </a:r>
            <a:r>
              <a:rPr lang="en-US" i="1" dirty="0">
                <a:ea typeface="Calibri" panose="020F0502020204030204" pitchFamily="34" charset="0"/>
              </a:rPr>
              <a:t>F</a:t>
            </a:r>
            <a:r>
              <a:rPr lang="uk-UA" dirty="0">
                <a:ea typeface="Calibri" panose="020F0502020204030204" pitchFamily="34" charset="0"/>
              </a:rPr>
              <a:t>(</a:t>
            </a:r>
            <a:r>
              <a:rPr lang="en-US" i="1" dirty="0">
                <a:ea typeface="Calibri" panose="020F0502020204030204" pitchFamily="34" charset="0"/>
              </a:rPr>
              <a:t>x</a:t>
            </a:r>
            <a:r>
              <a:rPr lang="uk-UA" dirty="0">
                <a:ea typeface="Calibri" panose="020F0502020204030204" pitchFamily="34" charset="0"/>
              </a:rPr>
              <a:t>) + </a:t>
            </a:r>
            <a:r>
              <a:rPr lang="en-US" i="1" dirty="0">
                <a:ea typeface="Calibri" panose="020F0502020204030204" pitchFamily="34" charset="0"/>
              </a:rPr>
              <a:t>F</a:t>
            </a:r>
            <a:r>
              <a:rPr lang="uk-UA" dirty="0">
                <a:ea typeface="Calibri" panose="020F0502020204030204" pitchFamily="34" charset="0"/>
              </a:rPr>
              <a:t>(</a:t>
            </a:r>
            <a:r>
              <a:rPr lang="en-US" i="1" dirty="0" smtClean="0">
                <a:ea typeface="Calibri" panose="020F0502020204030204" pitchFamily="34" charset="0"/>
              </a:rPr>
              <a:t>x</a:t>
            </a:r>
            <a:r>
              <a:rPr lang="uk-UA" smtClean="0"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∸</a:t>
            </a:r>
            <a:r>
              <a:rPr lang="uk-UA" smtClean="0">
                <a:ea typeface="Calibri" panose="020F0502020204030204" pitchFamily="34" charset="0"/>
              </a:rPr>
              <a:t>1</a:t>
            </a:r>
            <a:r>
              <a:rPr lang="uk-UA" dirty="0">
                <a:ea typeface="Calibri" panose="020F0502020204030204" pitchFamily="34" charset="0"/>
              </a:rPr>
              <a:t>) </a:t>
            </a:r>
            <a:r>
              <a:rPr lang="uk-UA">
                <a:ea typeface="Calibri" panose="020F0502020204030204" pitchFamily="34" charset="0"/>
              </a:rPr>
              <a:t>+     </a:t>
            </a:r>
            <a:r>
              <a:rPr lang="en-US" smtClean="0">
                <a:ea typeface="Calibri" panose="020F0502020204030204" pitchFamily="34" charset="0"/>
              </a:rPr>
              <a:t> </a:t>
            </a:r>
            <a:r>
              <a:rPr lang="en-US" i="1" smtClean="0">
                <a:ea typeface="Calibri" panose="020F0502020204030204" pitchFamily="34" charset="0"/>
              </a:rPr>
              <a:t>x</a:t>
            </a:r>
            <a:endParaRPr lang="en-US" i="1" dirty="0">
              <a:ea typeface="Calibri" panose="020F0502020204030204" pitchFamily="34" charset="0"/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uk-UA" dirty="0" smtClean="0"/>
              <a:t>Очевидно</a:t>
            </a:r>
            <a:r>
              <a:rPr lang="uk-UA" dirty="0"/>
              <a:t>, що </a:t>
            </a:r>
            <a:r>
              <a:rPr lang="en-US" i="1" dirty="0"/>
              <a:t>F</a:t>
            </a:r>
            <a:r>
              <a:rPr lang="uk-UA" dirty="0"/>
              <a:t>(</a:t>
            </a:r>
            <a:r>
              <a:rPr lang="en-US" i="1" dirty="0"/>
              <a:t>x</a:t>
            </a:r>
            <a:r>
              <a:rPr lang="uk-UA" dirty="0"/>
              <a:t>) одержується рекурсією 2-го рівня з функції </a:t>
            </a:r>
          </a:p>
          <a:p>
            <a:pPr>
              <a:defRPr/>
            </a:pPr>
            <a:r>
              <a:rPr lang="uk-UA" dirty="0"/>
              <a:t>      				</a:t>
            </a:r>
            <a:r>
              <a:rPr lang="pl-PL" i="1" dirty="0"/>
              <a:t>h</a:t>
            </a:r>
            <a:r>
              <a:rPr lang="uk-UA" dirty="0" smtClean="0"/>
              <a:t>(</a:t>
            </a:r>
            <a:r>
              <a:rPr lang="en-US" i="1" dirty="0" smtClean="0"/>
              <a:t>x</a:t>
            </a:r>
            <a:r>
              <a:rPr lang="uk-UA" dirty="0" smtClean="0"/>
              <a:t>, </a:t>
            </a:r>
            <a:r>
              <a:rPr lang="pl-PL" i="1" dirty="0"/>
              <a:t>z</a:t>
            </a:r>
            <a:r>
              <a:rPr lang="uk-UA" baseline="-25000" dirty="0"/>
              <a:t>1</a:t>
            </a:r>
            <a:r>
              <a:rPr lang="uk-UA" dirty="0"/>
              <a:t>, </a:t>
            </a:r>
            <a:r>
              <a:rPr lang="pl-PL" i="1" dirty="0"/>
              <a:t>z</a:t>
            </a:r>
            <a:r>
              <a:rPr lang="uk-UA" baseline="-25000" dirty="0"/>
              <a:t>2</a:t>
            </a:r>
            <a:r>
              <a:rPr lang="uk-UA" dirty="0"/>
              <a:t>) = </a:t>
            </a:r>
            <a:r>
              <a:rPr lang="en-US" dirty="0"/>
              <a:t>   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/>
              <a:t>+</a:t>
            </a:r>
            <a:r>
              <a:rPr lang="uk-UA" dirty="0"/>
              <a:t> </a:t>
            </a:r>
            <a:r>
              <a:rPr lang="pl-PL" i="1" dirty="0"/>
              <a:t>z</a:t>
            </a:r>
            <a:r>
              <a:rPr lang="uk-UA" baseline="-25000" dirty="0"/>
              <a:t>1</a:t>
            </a:r>
            <a:r>
              <a:rPr lang="uk-UA" dirty="0"/>
              <a:t> + </a:t>
            </a:r>
            <a:r>
              <a:rPr lang="pl-PL" i="1" dirty="0"/>
              <a:t>z</a:t>
            </a:r>
            <a:r>
              <a:rPr lang="uk-UA" baseline="-25000" dirty="0"/>
              <a:t>2 </a:t>
            </a:r>
            <a:endParaRPr lang="en-US" baseline="-25000" dirty="0"/>
          </a:p>
          <a:p>
            <a:pPr>
              <a:defRPr/>
            </a:pPr>
            <a:r>
              <a:rPr lang="uk-UA" dirty="0"/>
              <a:t>та допоміжних функцій </a:t>
            </a:r>
          </a:p>
          <a:p>
            <a:pPr>
              <a:defRPr/>
            </a:pPr>
            <a:r>
              <a:rPr lang="uk-UA" dirty="0"/>
              <a:t>      				</a:t>
            </a:r>
            <a:r>
              <a:rPr lang="uk-UA" dirty="0">
                <a:sym typeface="Symbol" panose="05050102010706020507" pitchFamily="18" charset="2"/>
              </a:rPr>
              <a:t></a:t>
            </a:r>
            <a:r>
              <a:rPr lang="uk-UA" baseline="-25000" dirty="0" smtClean="0"/>
              <a:t>1</a:t>
            </a:r>
            <a:r>
              <a:rPr lang="uk-UA" dirty="0" smtClean="0"/>
              <a:t>(</a:t>
            </a:r>
            <a:r>
              <a:rPr lang="en-US" i="1" dirty="0"/>
              <a:t>x</a:t>
            </a:r>
            <a:r>
              <a:rPr lang="uk-UA" dirty="0" smtClean="0"/>
              <a:t>)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 smtClean="0"/>
              <a:t>x</a:t>
            </a:r>
            <a:r>
              <a:rPr lang="uk-UA" smtClean="0"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∸</a:t>
            </a:r>
            <a:r>
              <a:rPr lang="en-US" smtClean="0"/>
              <a:t>1</a:t>
            </a:r>
            <a:r>
              <a:rPr lang="en-US" dirty="0"/>
              <a:t>, </a:t>
            </a:r>
            <a:r>
              <a:rPr lang="uk-UA" dirty="0">
                <a:sym typeface="Symbol" panose="05050102010706020507" pitchFamily="18" charset="2"/>
              </a:rPr>
              <a:t></a:t>
            </a:r>
            <a:r>
              <a:rPr lang="en-US" baseline="-25000" dirty="0"/>
              <a:t>2</a:t>
            </a:r>
            <a:r>
              <a:rPr lang="uk-UA" dirty="0" smtClean="0"/>
              <a:t>(</a:t>
            </a:r>
            <a:r>
              <a:rPr lang="en-US" i="1" dirty="0" smtClean="0"/>
              <a:t>x</a:t>
            </a:r>
            <a:r>
              <a:rPr lang="uk-UA" dirty="0" smtClean="0"/>
              <a:t>)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i="1" dirty="0" smtClean="0"/>
              <a:t>x</a:t>
            </a:r>
            <a:r>
              <a:rPr lang="uk-UA" smtClean="0"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∸</a:t>
            </a:r>
            <a:r>
              <a:rPr lang="en-US" smtClean="0"/>
              <a:t>2 </a:t>
            </a:r>
            <a:endParaRPr lang="uk-UA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(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+1) =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 smtClean="0"/>
              <a:t>,</a:t>
            </a:r>
            <a:r>
              <a:rPr lang="uk-UA" dirty="0" smtClean="0"/>
              <a:t> </a:t>
            </a:r>
            <a:r>
              <a:rPr lang="en-US" i="1" dirty="0" smtClean="0"/>
              <a:t>F</a:t>
            </a:r>
            <a:r>
              <a:rPr lang="en-US" dirty="0"/>
              <a:t>(</a:t>
            </a:r>
            <a:r>
              <a:rPr lang="uk-UA" dirty="0">
                <a:sym typeface="Symbol" panose="05050102010706020507" pitchFamily="18" charset="2"/>
              </a:rPr>
              <a:t></a:t>
            </a:r>
            <a:r>
              <a:rPr lang="uk-UA" baseline="-25000" dirty="0"/>
              <a:t>1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+1),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uk-UA" dirty="0">
                <a:sym typeface="Symbol" panose="05050102010706020507" pitchFamily="18" charset="2"/>
              </a:rPr>
              <a:t>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+1)) ). </a:t>
            </a:r>
            <a:endParaRPr lang="uk-UA" dirty="0"/>
          </a:p>
        </p:txBody>
      </p:sp>
      <p:sp>
        <p:nvSpPr>
          <p:cNvPr id="76803" name="Rectangle 7"/>
          <p:cNvSpPr>
            <a:spLocks noChangeArrowheads="1"/>
          </p:cNvSpPr>
          <p:nvPr/>
        </p:nvSpPr>
        <p:spPr bwMode="auto">
          <a:xfrm>
            <a:off x="-36513" y="0"/>
            <a:ext cx="9144001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uk-UA"/>
          </a:p>
        </p:txBody>
      </p:sp>
      <p:graphicFrame>
        <p:nvGraphicFramePr>
          <p:cNvPr id="7680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90676"/>
              </p:ext>
            </p:extLst>
          </p:nvPr>
        </p:nvGraphicFramePr>
        <p:xfrm>
          <a:off x="5241925" y="3409950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2" name="Формула" r:id="rId3" imgW="330120" imgH="431640" progId="Equation.3">
                  <p:embed/>
                </p:oleObj>
              </mc:Choice>
              <mc:Fallback>
                <p:oleObj name="Формула" r:id="rId3" imgW="330120" imgH="43164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925" y="3409950"/>
                        <a:ext cx="330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852842"/>
              </p:ext>
            </p:extLst>
          </p:nvPr>
        </p:nvGraphicFramePr>
        <p:xfrm>
          <a:off x="6389340" y="2315220"/>
          <a:ext cx="34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3" name="Equation" r:id="rId5" imgW="342751" imgH="393529" progId="Equation.3">
                  <p:embed/>
                </p:oleObj>
              </mc:Choice>
              <mc:Fallback>
                <p:oleObj name="Equation" r:id="rId5" imgW="342751" imgH="393529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340" y="2315220"/>
                        <a:ext cx="3429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ChangeArrowheads="1"/>
          </p:cNvSpPr>
          <p:nvPr/>
        </p:nvSpPr>
        <p:spPr bwMode="auto">
          <a:xfrm>
            <a:off x="0" y="1720850"/>
            <a:ext cx="903605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Функція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обчислюється наступним алгоритмом:</a:t>
            </a:r>
            <a:endParaRPr lang="en-US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function 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begin</a:t>
            </a:r>
            <a:endParaRPr lang="uk-U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if  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= 0 then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uk-U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baseline="-2500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)),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uk-UA" baseline="-2500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)))</a:t>
            </a:r>
            <a:endParaRPr lang="uk-U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end.</a:t>
            </a:r>
          </a:p>
          <a:p>
            <a:r>
              <a:rPr lang="uk-UA" sz="18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Отже, 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>
                <a:ea typeface="Calibri" panose="020F0502020204030204" pitchFamily="34" charset="0"/>
                <a:cs typeface="Times New Roman" panose="02020603050405020304" pitchFamily="18" charset="0"/>
              </a:rPr>
              <a:t>) – </a:t>
            </a:r>
            <a:r>
              <a:rPr lang="uk-UA">
                <a:ea typeface="Calibri" panose="020F0502020204030204" pitchFamily="34" charset="0"/>
                <a:cs typeface="Times New Roman" panose="02020603050405020304" pitchFamily="18" charset="0"/>
              </a:rPr>
              <a:t>ПР функція.</a:t>
            </a:r>
          </a:p>
          <a:p>
            <a:pPr algn="just"/>
            <a:endParaRPr lang="uk-UA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sz="3600" dirty="0">
              <a:sym typeface="Symbol" panose="05050102010706020507" pitchFamily="18" charset="2"/>
            </a:endParaRPr>
          </a:p>
          <a:p>
            <a:pPr eaLnBrk="1" hangingPunct="1"/>
            <a:r>
              <a:rPr lang="uk-UA" sz="3600" i="1" dirty="0" smtClean="0">
                <a:sym typeface="Symbol" panose="05050102010706020507" pitchFamily="18" charset="2"/>
              </a:rPr>
              <a:t>		</a:t>
            </a:r>
            <a:r>
              <a:rPr lang="uk-UA" b="1" i="1" dirty="0" smtClean="0">
                <a:sym typeface="Symbol" panose="05050102010706020507" pitchFamily="18" charset="2"/>
              </a:rPr>
              <a:t>Нумерації </a:t>
            </a:r>
            <a:r>
              <a:rPr lang="uk-UA" b="1" i="1" dirty="0">
                <a:sym typeface="Symbol" panose="05050102010706020507" pitchFamily="18" charset="2"/>
              </a:rPr>
              <a:t>пар і </a:t>
            </a:r>
            <a:r>
              <a:rPr lang="en-US" b="1" i="1" dirty="0">
                <a:sym typeface="Symbol" panose="05050102010706020507" pitchFamily="18" charset="2"/>
              </a:rPr>
              <a:t>n-</a:t>
            </a:r>
            <a:r>
              <a:rPr lang="uk-UA" b="1" i="1" dirty="0">
                <a:sym typeface="Symbol" panose="05050102010706020507" pitchFamily="18" charset="2"/>
              </a:rPr>
              <a:t>ок </a:t>
            </a:r>
            <a:r>
              <a:rPr lang="uk-UA" b="1" i="1" dirty="0" smtClean="0">
                <a:sym typeface="Symbol" panose="05050102010706020507" pitchFamily="18" charset="2"/>
              </a:rPr>
              <a:t>чисел</a:t>
            </a:r>
          </a:p>
          <a:p>
            <a:pPr eaLnBrk="1" hangingPunct="1"/>
            <a:endParaRPr lang="uk-UA" b="1" dirty="0">
              <a:sym typeface="Symbol" panose="05050102010706020507" pitchFamily="18" charset="2"/>
            </a:endParaRPr>
          </a:p>
          <a:p>
            <a:pPr eaLnBrk="1" hangingPunct="1"/>
            <a:r>
              <a:rPr lang="uk-UA" dirty="0">
                <a:sym typeface="Symbol" panose="05050102010706020507" pitchFamily="18" charset="2"/>
              </a:rPr>
              <a:t>      </a:t>
            </a:r>
            <a:r>
              <a:rPr lang="uk-UA" dirty="0" smtClean="0">
                <a:sym typeface="Symbol" panose="05050102010706020507" pitchFamily="18" charset="2"/>
              </a:rPr>
              <a:t> Одну </a:t>
            </a:r>
            <a:r>
              <a:rPr lang="uk-UA" dirty="0">
                <a:sym typeface="Symbol" panose="05050102010706020507" pitchFamily="18" charset="2"/>
              </a:rPr>
              <a:t>із бієкцій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uk-UA" dirty="0">
                <a:sym typeface="Symbol" panose="05050102010706020507" pitchFamily="18" charset="2"/>
              </a:rPr>
              <a:t>нумерацій) між </a:t>
            </a:r>
            <a:r>
              <a:rPr lang="en-US" dirty="0">
                <a:sym typeface="Symbol" panose="05050102010706020507" pitchFamily="18" charset="2"/>
              </a:rPr>
              <a:t>N </a:t>
            </a:r>
            <a:r>
              <a:rPr lang="uk-UA" dirty="0">
                <a:sym typeface="Symbol" panose="05050102010706020507" pitchFamily="18" charset="2"/>
              </a:rPr>
              <a:t>та </a:t>
            </a:r>
            <a:r>
              <a:rPr lang="en-US" dirty="0">
                <a:sym typeface="Symbol" panose="05050102010706020507" pitchFamily="18" charset="2"/>
              </a:rPr>
              <a:t>NN</a:t>
            </a:r>
            <a:r>
              <a:rPr lang="uk-UA" dirty="0">
                <a:sym typeface="Symbol" panose="05050102010706020507" pitchFamily="18" charset="2"/>
              </a:rPr>
              <a:t> можна задати наступним чином. Всі пари натуральних чисел розташуємо в послідовність </a:t>
            </a:r>
            <a:endParaRPr lang="uk-UA" dirty="0" smtClean="0">
              <a:sym typeface="Symbol" panose="05050102010706020507" pitchFamily="18" charset="2"/>
            </a:endParaRPr>
          </a:p>
          <a:p>
            <a:pPr eaLnBrk="1" hangingPunct="1"/>
            <a:endParaRPr lang="uk-UA" dirty="0">
              <a:sym typeface="Symbol" panose="05050102010706020507" pitchFamily="18" charset="2"/>
            </a:endParaRPr>
          </a:p>
          <a:p>
            <a:pPr algn="ctr" eaLnBrk="1" hangingPunct="1"/>
            <a:r>
              <a:rPr lang="en-US" dirty="0">
                <a:sym typeface="Symbol" panose="05050102010706020507" pitchFamily="18" charset="2"/>
              </a:rPr>
              <a:t>&lt;0,0&gt;,&lt;0,1&gt;,&lt;1,0&gt;,&lt;0,2&gt;,&lt;1,1&gt;,&lt;2,0&gt;,&lt;0,3&gt;</a:t>
            </a:r>
            <a:r>
              <a:rPr lang="uk-UA" dirty="0">
                <a:sym typeface="Symbol" panose="05050102010706020507" pitchFamily="18" charset="2"/>
              </a:rPr>
              <a:t>,</a:t>
            </a:r>
            <a:r>
              <a:rPr lang="en-US" dirty="0" smtClean="0">
                <a:sym typeface="Symbol" panose="05050102010706020507" pitchFamily="18" charset="2"/>
              </a:rPr>
              <a:t>…</a:t>
            </a:r>
            <a:endParaRPr lang="uk-UA" dirty="0" smtClean="0">
              <a:sym typeface="Symbol" panose="05050102010706020507" pitchFamily="18" charset="2"/>
            </a:endParaRPr>
          </a:p>
          <a:p>
            <a:pPr algn="ctr" eaLnBrk="1" hangingPunct="1"/>
            <a:endParaRPr 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uk-UA" dirty="0">
                <a:sym typeface="Symbol" panose="05050102010706020507" pitchFamily="18" charset="2"/>
              </a:rPr>
              <a:t>тобто, впорядкуємо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uk-UA" dirty="0">
                <a:sym typeface="Symbol" panose="05050102010706020507" pitchFamily="18" charset="2"/>
              </a:rPr>
              <a:t>всі пари так, що пара  </a:t>
            </a:r>
            <a:r>
              <a:rPr lang="en-US" dirty="0">
                <a:sym typeface="Symbol" panose="05050102010706020507" pitchFamily="18" charset="2"/>
              </a:rPr>
              <a:t>&lt;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&gt; </a:t>
            </a:r>
            <a:r>
              <a:rPr lang="uk-UA" dirty="0">
                <a:sym typeface="Symbol" panose="05050102010706020507" pitchFamily="18" charset="2"/>
              </a:rPr>
              <a:t>йде раніше за пару  </a:t>
            </a:r>
            <a:r>
              <a:rPr lang="en-US" dirty="0">
                <a:sym typeface="Symbol" panose="05050102010706020507" pitchFamily="18" charset="2"/>
              </a:rPr>
              <a:t>&lt;</a:t>
            </a:r>
            <a:r>
              <a:rPr lang="en-US" dirty="0" err="1">
                <a:sym typeface="Symbol" panose="05050102010706020507" pitchFamily="18" charset="2"/>
              </a:rPr>
              <a:t>u,v</a:t>
            </a:r>
            <a:r>
              <a:rPr lang="en-US" dirty="0">
                <a:sym typeface="Symbol" panose="05050102010706020507" pitchFamily="18" charset="2"/>
              </a:rPr>
              <a:t>&gt; </a:t>
            </a:r>
            <a:r>
              <a:rPr lang="uk-UA" dirty="0">
                <a:sym typeface="Symbol" panose="05050102010706020507" pitchFamily="18" charset="2"/>
              </a:rPr>
              <a:t>якщо </a:t>
            </a:r>
            <a:r>
              <a:rPr lang="en-US" dirty="0" err="1" smtClean="0">
                <a:sym typeface="Symbol" panose="05050102010706020507" pitchFamily="18" charset="2"/>
              </a:rPr>
              <a:t>x+y</a:t>
            </a:r>
            <a:r>
              <a:rPr lang="uk-UA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&lt;</a:t>
            </a:r>
            <a:r>
              <a:rPr lang="uk-UA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u+v</a:t>
            </a:r>
            <a:r>
              <a:rPr lang="en-US" dirty="0">
                <a:sym typeface="Symbol" panose="05050102010706020507" pitchFamily="18" charset="2"/>
              </a:rPr>
              <a:t>,</a:t>
            </a:r>
            <a:r>
              <a:rPr lang="uk-UA" dirty="0">
                <a:sym typeface="Symbol" panose="05050102010706020507" pitchFamily="18" charset="2"/>
              </a:rPr>
              <a:t> або якщо </a:t>
            </a:r>
            <a:r>
              <a:rPr lang="en-US" dirty="0" err="1" smtClean="0">
                <a:sym typeface="Symbol" panose="05050102010706020507" pitchFamily="18" charset="2"/>
              </a:rPr>
              <a:t>x+y</a:t>
            </a:r>
            <a:r>
              <a:rPr lang="uk-UA" dirty="0" smtClean="0">
                <a:sym typeface="Symbol" panose="05050102010706020507" pitchFamily="18" charset="2"/>
              </a:rPr>
              <a:t> = </a:t>
            </a:r>
            <a:r>
              <a:rPr lang="en-US" dirty="0" err="1" smtClean="0">
                <a:sym typeface="Symbol" panose="05050102010706020507" pitchFamily="18" charset="2"/>
              </a:rPr>
              <a:t>u+v</a:t>
            </a:r>
            <a:r>
              <a:rPr lang="uk-UA" dirty="0" smtClean="0">
                <a:sym typeface="Symbol" panose="05050102010706020507" pitchFamily="18" charset="2"/>
              </a:rPr>
              <a:t> </a:t>
            </a:r>
            <a:r>
              <a:rPr lang="uk-UA" dirty="0">
                <a:sym typeface="Symbol" panose="05050102010706020507" pitchFamily="18" charset="2"/>
              </a:rPr>
              <a:t>і </a:t>
            </a:r>
            <a:r>
              <a:rPr lang="en-US" dirty="0">
                <a:sym typeface="Symbol" panose="05050102010706020507" pitchFamily="18" charset="2"/>
              </a:rPr>
              <a:t>x&lt;u.</a:t>
            </a:r>
            <a:endParaRPr lang="uk-UA" dirty="0">
              <a:sym typeface="Symbol" panose="05050102010706020507" pitchFamily="18" charset="2"/>
            </a:endParaRPr>
          </a:p>
          <a:p>
            <a:pPr eaLnBrk="1" hangingPunct="1"/>
            <a:r>
              <a:rPr lang="en-US" dirty="0">
                <a:sym typeface="Symbol" panose="05050102010706020507" pitchFamily="18" charset="2"/>
              </a:rPr>
              <a:t>        </a:t>
            </a:r>
            <a:r>
              <a:rPr lang="uk-UA" dirty="0">
                <a:sym typeface="Symbol" panose="05050102010706020507" pitchFamily="18" charset="2"/>
              </a:rPr>
              <a:t>Бієкцію задаємо співвідношенням</a:t>
            </a:r>
          </a:p>
          <a:p>
            <a:pPr algn="ctr" eaLnBrk="1" hangingPunct="1"/>
            <a:r>
              <a:rPr lang="en-US" dirty="0">
                <a:sym typeface="Symbol" panose="05050102010706020507" pitchFamily="18" charset="2"/>
              </a:rPr>
              <a:t>&lt;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&gt;  n, </a:t>
            </a:r>
          </a:p>
          <a:p>
            <a:pPr eaLnBrk="1" hangingPunct="1"/>
            <a:r>
              <a:rPr lang="uk-UA" dirty="0">
                <a:sym typeface="Symbol" panose="05050102010706020507" pitchFamily="18" charset="2"/>
              </a:rPr>
              <a:t>де </a:t>
            </a:r>
            <a:r>
              <a:rPr lang="en-US" dirty="0">
                <a:sym typeface="Symbol" panose="05050102010706020507" pitchFamily="18" charset="2"/>
              </a:rPr>
              <a:t>n –</a:t>
            </a:r>
            <a:r>
              <a:rPr lang="uk-UA" dirty="0">
                <a:sym typeface="Symbol" panose="05050102010706020507" pitchFamily="18" charset="2"/>
              </a:rPr>
              <a:t> номер пари в цій послідовності. </a:t>
            </a:r>
            <a:r>
              <a:rPr lang="en-US" dirty="0">
                <a:sym typeface="Symbol" panose="05050102010706020507" pitchFamily="18" charset="2"/>
              </a:rPr>
              <a:t> </a:t>
            </a:r>
            <a:endParaRPr lang="uk-UA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sz="3600" dirty="0">
              <a:sym typeface="Symbol" panose="05050102010706020507" pitchFamily="18" charset="2"/>
            </a:endParaRPr>
          </a:p>
          <a:p>
            <a:pPr algn="ctr" eaLnBrk="1" hangingPunct="1"/>
            <a:endParaRPr lang="uk-UA" b="1" i="1" dirty="0" smtClean="0">
              <a:sym typeface="Symbol" panose="05050102010706020507" pitchFamily="18" charset="2"/>
            </a:endParaRPr>
          </a:p>
          <a:p>
            <a:pPr algn="ctr" eaLnBrk="1" hangingPunct="1"/>
            <a:r>
              <a:rPr lang="uk-UA" b="1" i="1" dirty="0" smtClean="0">
                <a:sym typeface="Symbol" panose="05050102010706020507" pitchFamily="18" charset="2"/>
              </a:rPr>
              <a:t>Нумерації </a:t>
            </a:r>
            <a:r>
              <a:rPr lang="uk-UA" b="1" i="1" dirty="0">
                <a:sym typeface="Symbol" panose="05050102010706020507" pitchFamily="18" charset="2"/>
              </a:rPr>
              <a:t>пар і </a:t>
            </a:r>
            <a:r>
              <a:rPr lang="en-US" b="1" i="1" dirty="0">
                <a:sym typeface="Symbol" panose="05050102010706020507" pitchFamily="18" charset="2"/>
              </a:rPr>
              <a:t>n-</a:t>
            </a:r>
            <a:r>
              <a:rPr lang="uk-UA" b="1" i="1" dirty="0">
                <a:sym typeface="Symbol" panose="05050102010706020507" pitchFamily="18" charset="2"/>
              </a:rPr>
              <a:t>ок чисел</a:t>
            </a:r>
            <a:endParaRPr lang="uk-UA" b="1" dirty="0">
              <a:sym typeface="Symbol" panose="05050102010706020507" pitchFamily="18" charset="2"/>
            </a:endParaRPr>
          </a:p>
          <a:p>
            <a:pPr eaLnBrk="1" hangingPunct="1"/>
            <a:endParaRPr lang="uk-UA" dirty="0">
              <a:sym typeface="Symbol" panose="05050102010706020507" pitchFamily="18" charset="2"/>
            </a:endParaRPr>
          </a:p>
          <a:p>
            <a:pPr eaLnBrk="1" hangingPunct="1"/>
            <a:r>
              <a:rPr lang="uk-UA" dirty="0">
                <a:sym typeface="Symbol" panose="05050102010706020507" pitchFamily="18" charset="2"/>
              </a:rPr>
              <a:t>      Така бієкція називаєься нумерацією Кантора пар чисел і позначається </a:t>
            </a:r>
            <a:r>
              <a:rPr lang="en-US" b="1" dirty="0">
                <a:sym typeface="Symbol" panose="05050102010706020507" pitchFamily="18" charset="2"/>
              </a:rPr>
              <a:t>c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), </a:t>
            </a:r>
            <a:r>
              <a:rPr lang="uk-UA" dirty="0">
                <a:sym typeface="Symbol" panose="05050102010706020507" pitchFamily="18" charset="2"/>
              </a:rPr>
              <a:t>тобто </a:t>
            </a:r>
            <a:r>
              <a:rPr lang="en-US" b="1" dirty="0">
                <a:sym typeface="Symbol" panose="05050102010706020507" pitchFamily="18" charset="2"/>
              </a:rPr>
              <a:t>c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)</a:t>
            </a:r>
            <a:r>
              <a:rPr lang="uk-UA" dirty="0">
                <a:sym typeface="Symbol" panose="05050102010706020507" pitchFamily="18" charset="2"/>
              </a:rPr>
              <a:t> – це номер пари </a:t>
            </a:r>
            <a:r>
              <a:rPr lang="en-US" dirty="0">
                <a:sym typeface="Symbol" panose="05050102010706020507" pitchFamily="18" charset="2"/>
              </a:rPr>
              <a:t>&lt;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&gt; </a:t>
            </a:r>
            <a:r>
              <a:rPr lang="uk-UA" dirty="0">
                <a:sym typeface="Symbol" panose="05050102010706020507" pitchFamily="18" charset="2"/>
              </a:rPr>
              <a:t>в послідовності Кантора</a:t>
            </a:r>
            <a:r>
              <a:rPr lang="en-US" dirty="0">
                <a:sym typeface="Symbol" panose="05050102010706020507" pitchFamily="18" charset="2"/>
              </a:rPr>
              <a:t>.</a:t>
            </a:r>
            <a:r>
              <a:rPr lang="uk-UA" dirty="0">
                <a:sym typeface="Symbol" panose="05050102010706020507" pitchFamily="18" charset="2"/>
              </a:rPr>
              <a:t> </a:t>
            </a:r>
            <a:endParaRPr lang="en-US" dirty="0">
              <a:sym typeface="Symbol" panose="05050102010706020507" pitchFamily="18" charset="2"/>
            </a:endParaRPr>
          </a:p>
          <a:p>
            <a:pPr eaLnBrk="1" hangingPunct="1"/>
            <a:endParaRPr lang="uk-UA" dirty="0">
              <a:sym typeface="Symbol" panose="05050102010706020507" pitchFamily="18" charset="2"/>
            </a:endParaRPr>
          </a:p>
          <a:p>
            <a:pPr eaLnBrk="1" hangingPunct="1"/>
            <a:r>
              <a:rPr lang="uk-UA" dirty="0">
                <a:sym typeface="Symbol" panose="05050102010706020507" pitchFamily="18" charset="2"/>
              </a:rPr>
              <a:t>      </a:t>
            </a:r>
            <a:r>
              <a:rPr lang="en-US" dirty="0">
                <a:sym typeface="Symbol" panose="05050102010706020507" pitchFamily="18" charset="2"/>
              </a:rPr>
              <a:t>  </a:t>
            </a:r>
            <a:r>
              <a:rPr lang="uk-UA" dirty="0">
                <a:sym typeface="Symbol" panose="05050102010706020507" pitchFamily="18" charset="2"/>
              </a:rPr>
              <a:t>Лівий та правий елементи пари </a:t>
            </a:r>
            <a:r>
              <a:rPr lang="en-US" dirty="0">
                <a:sym typeface="Symbol" panose="05050102010706020507" pitchFamily="18" charset="2"/>
              </a:rPr>
              <a:t>&lt;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&gt;</a:t>
            </a:r>
            <a:r>
              <a:rPr lang="uk-UA" dirty="0">
                <a:sym typeface="Symbol" panose="05050102010706020507" pitchFamily="18" charset="2"/>
              </a:rPr>
              <a:t> з номером </a:t>
            </a:r>
            <a:r>
              <a:rPr lang="en-US" dirty="0">
                <a:sym typeface="Symbol" panose="05050102010706020507" pitchFamily="18" charset="2"/>
              </a:rPr>
              <a:t>n </a:t>
            </a:r>
            <a:r>
              <a:rPr lang="uk-UA" dirty="0">
                <a:sym typeface="Symbol" panose="05050102010706020507" pitchFamily="18" charset="2"/>
              </a:rPr>
              <a:t>визначають функції </a:t>
            </a:r>
            <a:r>
              <a:rPr lang="en-US" b="1" dirty="0">
                <a:sym typeface="Symbol" panose="05050102010706020507" pitchFamily="18" charset="2"/>
              </a:rPr>
              <a:t>l</a:t>
            </a:r>
            <a:r>
              <a:rPr lang="en-US" dirty="0">
                <a:sym typeface="Symbol" panose="05050102010706020507" pitchFamily="18" charset="2"/>
              </a:rPr>
              <a:t>(n) </a:t>
            </a:r>
            <a:r>
              <a:rPr lang="uk-UA" dirty="0">
                <a:sym typeface="Symbol" panose="05050102010706020507" pitchFamily="18" charset="2"/>
              </a:rPr>
              <a:t>і </a:t>
            </a:r>
            <a:r>
              <a:rPr lang="en-US" b="1" dirty="0"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(n), </a:t>
            </a:r>
            <a:r>
              <a:rPr lang="uk-UA" dirty="0">
                <a:sym typeface="Symbol" panose="05050102010706020507" pitchFamily="18" charset="2"/>
              </a:rPr>
              <a:t>які називаються лівою та правою координатними функціями</a:t>
            </a:r>
            <a:r>
              <a:rPr lang="en-US" dirty="0">
                <a:sym typeface="Symbol" panose="05050102010706020507" pitchFamily="18" charset="2"/>
              </a:rPr>
              <a:t>. </a:t>
            </a:r>
            <a:endParaRPr lang="ru-RU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0" y="0"/>
            <a:ext cx="9144000" cy="50165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ru-RU" dirty="0" smtClean="0"/>
          </a:p>
          <a:p>
            <a:pPr eaLnBrk="1" hangingPunct="1">
              <a:defRPr/>
            </a:pPr>
            <a:endParaRPr lang="ru-RU" dirty="0" smtClean="0"/>
          </a:p>
          <a:p>
            <a:pPr eaLnBrk="1" hangingPunct="1">
              <a:defRPr/>
            </a:pPr>
            <a:r>
              <a:rPr lang="ru-RU" dirty="0" smtClean="0"/>
              <a:t>	</a:t>
            </a:r>
          </a:p>
          <a:p>
            <a:pPr algn="ctr" eaLnBrk="1" hangingPunct="1">
              <a:defRPr/>
            </a:pPr>
            <a:r>
              <a:rPr lang="uk-UA" sz="3200" i="1" dirty="0" smtClean="0"/>
              <a:t>Поняття а</a:t>
            </a:r>
            <a:r>
              <a:rPr lang="ru-RU" sz="3200" i="1" dirty="0" err="1" smtClean="0">
                <a:cs typeface="Times New Roman" pitchFamily="18" charset="0"/>
              </a:rPr>
              <a:t>лгоритм</a:t>
            </a:r>
            <a:r>
              <a:rPr lang="uk-UA" sz="3200" i="1" dirty="0" smtClean="0"/>
              <a:t>у</a:t>
            </a:r>
            <a:endParaRPr lang="en-US" sz="3200" i="1" dirty="0" smtClean="0"/>
          </a:p>
          <a:p>
            <a:pPr algn="ctr" eaLnBrk="1" hangingPunct="1">
              <a:defRPr/>
            </a:pPr>
            <a:endParaRPr lang="en-US" dirty="0" smtClean="0"/>
          </a:p>
          <a:p>
            <a:pPr indent="457200" eaLnBrk="1" hangingPunct="1">
              <a:defRPr/>
            </a:pPr>
            <a:r>
              <a:rPr lang="ru-RU" dirty="0" err="1" smtClean="0"/>
              <a:t>Отже</a:t>
            </a:r>
            <a:r>
              <a:rPr lang="ru-RU" dirty="0" smtClean="0"/>
              <a:t>, алгоритм – це скінченна послідовність правил «конструктивного» перетворення вхідних даних у вихідні. </a:t>
            </a:r>
          </a:p>
          <a:p>
            <a:pPr eaLnBrk="1" hangingPunct="1">
              <a:defRPr/>
            </a:pPr>
            <a:endParaRPr lang="ru-RU" dirty="0" smtClean="0"/>
          </a:p>
          <a:p>
            <a:pPr indent="457200" eaLnBrk="1" hangingPunct="1">
              <a:defRPr/>
            </a:pPr>
            <a:r>
              <a:rPr lang="ru-RU" dirty="0" smtClean="0"/>
              <a:t>Якщо алгоритм зупиня</a:t>
            </a:r>
            <a:r>
              <a:rPr lang="uk-UA" dirty="0" smtClean="0"/>
              <a:t>ється через скінченну кількість кроків (скінченна кількість застосувань правил перетворення), то говорять, що алгоритм визначений на вхідних даних, в іншому випадку – коли алгоритм працює нескінченно довго – говорять, що алгоритм невизначений на вхідних даних.</a:t>
            </a:r>
            <a:r>
              <a:rPr lang="ru-RU" dirty="0" smtClean="0"/>
              <a:t>     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0" y="0"/>
            <a:ext cx="9144000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sz="3600" dirty="0">
              <a:sym typeface="Symbol" panose="05050102010706020507" pitchFamily="18" charset="2"/>
            </a:endParaRPr>
          </a:p>
          <a:p>
            <a:pPr algn="ctr" eaLnBrk="1" hangingPunct="1"/>
            <a:r>
              <a:rPr lang="uk-UA" sz="2800" dirty="0" smtClean="0">
                <a:sym typeface="Symbol" panose="05050102010706020507" pitchFamily="18" charset="2"/>
              </a:rPr>
              <a:t>      </a:t>
            </a:r>
            <a:r>
              <a:rPr lang="uk-UA" b="1" i="1" dirty="0">
                <a:sym typeface="Symbol" panose="05050102010706020507" pitchFamily="18" charset="2"/>
              </a:rPr>
              <a:t>Нумерації пар і </a:t>
            </a:r>
            <a:r>
              <a:rPr lang="en-US" b="1" i="1" dirty="0">
                <a:sym typeface="Symbol" panose="05050102010706020507" pitchFamily="18" charset="2"/>
              </a:rPr>
              <a:t>n-</a:t>
            </a:r>
            <a:r>
              <a:rPr lang="uk-UA" b="1" i="1" dirty="0">
                <a:sym typeface="Symbol" panose="05050102010706020507" pitchFamily="18" charset="2"/>
              </a:rPr>
              <a:t>ок чисел</a:t>
            </a:r>
            <a:endParaRPr lang="uk-UA" b="1" dirty="0">
              <a:sym typeface="Symbol" panose="05050102010706020507" pitchFamily="18" charset="2"/>
            </a:endParaRPr>
          </a:p>
          <a:p>
            <a:pPr eaLnBrk="1" hangingPunct="1"/>
            <a:endParaRPr lang="uk-UA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uk-UA" b="1" dirty="0" smtClean="0">
                <a:sym typeface="Symbol" panose="05050102010706020507" pitchFamily="18" charset="2"/>
              </a:rPr>
              <a:t>        Теорема 4.1.</a:t>
            </a:r>
            <a:r>
              <a:rPr lang="uk-UA" dirty="0" smtClean="0">
                <a:sym typeface="Symbol" panose="05050102010706020507" pitchFamily="18" charset="2"/>
              </a:rPr>
              <a:t> </a:t>
            </a:r>
            <a:r>
              <a:rPr lang="uk-UA" dirty="0">
                <a:sym typeface="Symbol" panose="05050102010706020507" pitchFamily="18" charset="2"/>
              </a:rPr>
              <a:t>Функції </a:t>
            </a:r>
            <a:r>
              <a:rPr lang="uk-UA" b="1" dirty="0">
                <a:sym typeface="Symbol" panose="05050102010706020507" pitchFamily="18" charset="2"/>
              </a:rPr>
              <a:t>с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), </a:t>
            </a:r>
            <a:r>
              <a:rPr lang="en-US" b="1" dirty="0">
                <a:sym typeface="Symbol" panose="05050102010706020507" pitchFamily="18" charset="2"/>
              </a:rPr>
              <a:t>l</a:t>
            </a:r>
            <a:r>
              <a:rPr lang="en-US" dirty="0">
                <a:sym typeface="Symbol" panose="05050102010706020507" pitchFamily="18" charset="2"/>
              </a:rPr>
              <a:t>(n), </a:t>
            </a:r>
            <a:r>
              <a:rPr lang="en-US" b="1" dirty="0"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(n) – </a:t>
            </a:r>
            <a:r>
              <a:rPr lang="uk-UA" dirty="0">
                <a:sym typeface="Symbol" panose="05050102010706020507" pitchFamily="18" charset="2"/>
              </a:rPr>
              <a:t>ПР функції.</a:t>
            </a:r>
            <a:endParaRPr lang="en-US" dirty="0">
              <a:sym typeface="Symbol" panose="05050102010706020507" pitchFamily="18" charset="2"/>
            </a:endParaRPr>
          </a:p>
          <a:p>
            <a:pPr eaLnBrk="1" hangingPunct="1"/>
            <a:endParaRPr lang="uk-UA" dirty="0">
              <a:sym typeface="Symbol" panose="05050102010706020507" pitchFamily="18" charset="2"/>
            </a:endParaRPr>
          </a:p>
          <a:p>
            <a:pPr eaLnBrk="1" hangingPunct="1"/>
            <a:r>
              <a:rPr lang="uk-UA" dirty="0">
                <a:sym typeface="Symbol" panose="05050102010706020507" pitchFamily="18" charset="2"/>
              </a:rPr>
              <a:t>     </a:t>
            </a:r>
            <a:r>
              <a:rPr lang="uk-UA" b="1" dirty="0">
                <a:sym typeface="Symbol" panose="05050102010706020507" pitchFamily="18" charset="2"/>
              </a:rPr>
              <a:t> 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uk-UA" b="1" dirty="0">
                <a:sym typeface="Symbol" panose="05050102010706020507" pitchFamily="18" charset="2"/>
              </a:rPr>
              <a:t> Доведення.</a:t>
            </a:r>
            <a:r>
              <a:rPr lang="uk-UA" dirty="0">
                <a:sym typeface="Symbol" panose="05050102010706020507" pitchFamily="18" charset="2"/>
              </a:rPr>
              <a:t> Пара </a:t>
            </a:r>
            <a:r>
              <a:rPr lang="en-US" dirty="0">
                <a:sym typeface="Symbol" panose="05050102010706020507" pitchFamily="18" charset="2"/>
              </a:rPr>
              <a:t>&lt;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&gt; </a:t>
            </a:r>
            <a:r>
              <a:rPr lang="uk-UA" dirty="0">
                <a:sym typeface="Symbol" panose="05050102010706020507" pitchFamily="18" charset="2"/>
              </a:rPr>
              <a:t>знаходиться у </a:t>
            </a:r>
            <a:r>
              <a:rPr lang="uk-UA" dirty="0" smtClean="0">
                <a:sym typeface="Symbol" panose="05050102010706020507" pitchFamily="18" charset="2"/>
              </a:rPr>
              <a:t>відрізку</a:t>
            </a:r>
          </a:p>
          <a:p>
            <a:pPr eaLnBrk="1" hangingPunct="1"/>
            <a:endParaRPr lang="uk-UA" dirty="0">
              <a:sym typeface="Symbol" panose="05050102010706020507" pitchFamily="18" charset="2"/>
            </a:endParaRPr>
          </a:p>
          <a:p>
            <a:pPr algn="ctr" eaLnBrk="1" hangingPunct="1"/>
            <a:r>
              <a:rPr lang="en-US" dirty="0">
                <a:sym typeface="Symbol" panose="05050102010706020507" pitchFamily="18" charset="2"/>
              </a:rPr>
              <a:t>&lt;0</a:t>
            </a:r>
            <a:r>
              <a:rPr lang="en-US" dirty="0" smtClean="0">
                <a:sym typeface="Symbol" panose="05050102010706020507" pitchFamily="18" charset="2"/>
              </a:rPr>
              <a:t>,</a:t>
            </a:r>
            <a:r>
              <a:rPr lang="uk-UA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x+y</a:t>
            </a:r>
            <a:r>
              <a:rPr lang="en-US" dirty="0">
                <a:sym typeface="Symbol" panose="05050102010706020507" pitchFamily="18" charset="2"/>
              </a:rPr>
              <a:t>&gt;, &lt;1</a:t>
            </a:r>
            <a:r>
              <a:rPr lang="en-US" dirty="0" smtClean="0">
                <a:sym typeface="Symbol" panose="05050102010706020507" pitchFamily="18" charset="2"/>
              </a:rPr>
              <a:t>,</a:t>
            </a:r>
            <a:r>
              <a:rPr lang="uk-UA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x+y-1</a:t>
            </a:r>
            <a:r>
              <a:rPr lang="en-US" dirty="0">
                <a:sym typeface="Symbol" panose="05050102010706020507" pitchFamily="18" charset="2"/>
              </a:rPr>
              <a:t>&gt;, …, &lt;x</a:t>
            </a:r>
            <a:r>
              <a:rPr lang="en-US" dirty="0" smtClean="0">
                <a:sym typeface="Symbol" panose="05050102010706020507" pitchFamily="18" charset="2"/>
              </a:rPr>
              <a:t>,</a:t>
            </a:r>
            <a:r>
              <a:rPr lang="uk-UA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y</a:t>
            </a:r>
            <a:r>
              <a:rPr lang="en-US" dirty="0">
                <a:sym typeface="Symbol" panose="05050102010706020507" pitchFamily="18" charset="2"/>
              </a:rPr>
              <a:t>&gt;,…,&lt;</a:t>
            </a:r>
            <a:r>
              <a:rPr lang="en-US" dirty="0" err="1">
                <a:sym typeface="Symbol" panose="05050102010706020507" pitchFamily="18" charset="2"/>
              </a:rPr>
              <a:t>x+y</a:t>
            </a:r>
            <a:r>
              <a:rPr lang="en-US" dirty="0" smtClean="0">
                <a:sym typeface="Symbol" panose="05050102010706020507" pitchFamily="18" charset="2"/>
              </a:rPr>
              <a:t>,</a:t>
            </a:r>
            <a:r>
              <a:rPr lang="uk-UA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0</a:t>
            </a:r>
            <a:r>
              <a:rPr lang="en-US" dirty="0">
                <a:sym typeface="Symbol" panose="05050102010706020507" pitchFamily="18" charset="2"/>
              </a:rPr>
              <a:t>&gt;</a:t>
            </a:r>
            <a:r>
              <a:rPr lang="uk-UA" dirty="0">
                <a:sym typeface="Symbol" panose="05050102010706020507" pitchFamily="18" charset="2"/>
              </a:rPr>
              <a:t> </a:t>
            </a:r>
            <a:endParaRPr lang="uk-UA" dirty="0" smtClean="0">
              <a:sym typeface="Symbol" panose="05050102010706020507" pitchFamily="18" charset="2"/>
            </a:endParaRPr>
          </a:p>
          <a:p>
            <a:pPr algn="ctr" eaLnBrk="1" hangingPunct="1"/>
            <a:endParaRPr 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uk-UA" dirty="0">
                <a:sym typeface="Symbol" panose="05050102010706020507" pitchFamily="18" charset="2"/>
              </a:rPr>
              <a:t>на </a:t>
            </a:r>
            <a:r>
              <a:rPr lang="en-US" dirty="0">
                <a:sym typeface="Symbol" panose="05050102010706020507" pitchFamily="18" charset="2"/>
              </a:rPr>
              <a:t>x-</a:t>
            </a:r>
            <a:r>
              <a:rPr lang="uk-UA" dirty="0">
                <a:sym typeface="Symbol" panose="05050102010706020507" pitchFamily="18" charset="2"/>
              </a:rPr>
              <a:t>му місці після пари </a:t>
            </a:r>
            <a:r>
              <a:rPr lang="en-US" dirty="0">
                <a:sym typeface="Symbol" panose="05050102010706020507" pitchFamily="18" charset="2"/>
              </a:rPr>
              <a:t>&lt;0</a:t>
            </a:r>
            <a:r>
              <a:rPr lang="en-US" dirty="0" smtClean="0">
                <a:sym typeface="Symbol" panose="05050102010706020507" pitchFamily="18" charset="2"/>
              </a:rPr>
              <a:t>,</a:t>
            </a:r>
            <a:r>
              <a:rPr lang="uk-UA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x+y</a:t>
            </a:r>
            <a:r>
              <a:rPr lang="en-US" dirty="0">
                <a:sym typeface="Symbol" panose="05050102010706020507" pitchFamily="18" charset="2"/>
              </a:rPr>
              <a:t>&gt;. </a:t>
            </a:r>
            <a:r>
              <a:rPr lang="uk-UA" dirty="0">
                <a:sym typeface="Symbol" panose="05050102010706020507" pitchFamily="18" charset="2"/>
              </a:rPr>
              <a:t>Перед парою </a:t>
            </a:r>
            <a:r>
              <a:rPr lang="en-US" dirty="0">
                <a:sym typeface="Symbol" panose="05050102010706020507" pitchFamily="18" charset="2"/>
              </a:rPr>
              <a:t>&lt;0</a:t>
            </a:r>
            <a:r>
              <a:rPr lang="en-US" dirty="0" smtClean="0">
                <a:sym typeface="Symbol" panose="05050102010706020507" pitchFamily="18" charset="2"/>
              </a:rPr>
              <a:t>,</a:t>
            </a:r>
            <a:r>
              <a:rPr lang="uk-UA" dirty="0" smtClean="0">
                <a:sym typeface="Symbol" panose="05050102010706020507" pitchFamily="18" charset="2"/>
              </a:rPr>
              <a:t> </a:t>
            </a:r>
            <a:r>
              <a:rPr lang="en-US" dirty="0" err="1" smtClean="0">
                <a:sym typeface="Symbol" panose="05050102010706020507" pitchFamily="18" charset="2"/>
              </a:rPr>
              <a:t>x+y</a:t>
            </a:r>
            <a:r>
              <a:rPr lang="en-US" dirty="0">
                <a:sym typeface="Symbol" panose="05050102010706020507" pitchFamily="18" charset="2"/>
              </a:rPr>
              <a:t>&gt;</a:t>
            </a:r>
            <a:r>
              <a:rPr lang="uk-UA" dirty="0">
                <a:sym typeface="Symbol" panose="05050102010706020507" pitchFamily="18" charset="2"/>
              </a:rPr>
              <a:t> в послідовності Кантора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uk-UA" dirty="0">
                <a:sym typeface="Symbol" panose="05050102010706020507" pitchFamily="18" charset="2"/>
              </a:rPr>
              <a:t>знаходяться </a:t>
            </a:r>
            <a:r>
              <a:rPr lang="en-US" dirty="0" err="1">
                <a:sym typeface="Symbol" panose="05050102010706020507" pitchFamily="18" charset="2"/>
              </a:rPr>
              <a:t>x+y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uk-UA" dirty="0">
                <a:sym typeface="Symbol" panose="05050102010706020507" pitchFamily="18" charset="2"/>
              </a:rPr>
              <a:t>відрізків, що містять 1+2+...+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x+y</a:t>
            </a:r>
            <a:r>
              <a:rPr lang="en-US" dirty="0">
                <a:sym typeface="Symbol" panose="05050102010706020507" pitchFamily="18" charset="2"/>
              </a:rPr>
              <a:t>) </a:t>
            </a:r>
            <a:r>
              <a:rPr lang="uk-UA" dirty="0">
                <a:sym typeface="Symbol" panose="05050102010706020507" pitchFamily="18" charset="2"/>
              </a:rPr>
              <a:t>пар</a:t>
            </a:r>
            <a:r>
              <a:rPr lang="en-US" dirty="0">
                <a:sym typeface="Symbol" panose="05050102010706020507" pitchFamily="18" charset="2"/>
              </a:rPr>
              <a:t>.</a:t>
            </a:r>
            <a:r>
              <a:rPr lang="uk-UA" dirty="0">
                <a:sym typeface="Symbol" panose="05050102010706020507" pitchFamily="18" charset="2"/>
              </a:rPr>
              <a:t> </a:t>
            </a:r>
            <a:endParaRPr lang="en-US" dirty="0">
              <a:sym typeface="Symbol" panose="05050102010706020507" pitchFamily="18" charset="2"/>
            </a:endParaRPr>
          </a:p>
          <a:p>
            <a:pPr eaLnBrk="1" hangingPunct="1"/>
            <a:endParaRPr lang="uk-UA" dirty="0">
              <a:sym typeface="Symbol" panose="05050102010706020507" pitchFamily="18" charset="2"/>
            </a:endParaRPr>
          </a:p>
          <a:p>
            <a:pPr eaLnBrk="1" hangingPunct="1"/>
            <a:r>
              <a:rPr lang="uk-UA" dirty="0">
                <a:sym typeface="Symbol" panose="05050102010706020507" pitchFamily="18" charset="2"/>
              </a:rPr>
              <a:t>Тому </a:t>
            </a:r>
            <a:endParaRPr lang="en-US" dirty="0">
              <a:sym typeface="Symbol" panose="05050102010706020507" pitchFamily="18" charset="2"/>
            </a:endParaRPr>
          </a:p>
          <a:p>
            <a:pPr algn="ctr" eaLnBrk="1" hangingPunct="1"/>
            <a:r>
              <a:rPr lang="uk-UA" b="1" dirty="0">
                <a:sym typeface="Symbol" panose="05050102010706020507" pitchFamily="18" charset="2"/>
              </a:rPr>
              <a:t>с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x,y</a:t>
            </a:r>
            <a:r>
              <a:rPr lang="en-US" dirty="0">
                <a:sym typeface="Symbol" panose="05050102010706020507" pitchFamily="18" charset="2"/>
              </a:rPr>
              <a:t>)</a:t>
            </a:r>
            <a:r>
              <a:rPr lang="uk-UA" dirty="0">
                <a:sym typeface="Symbol" panose="05050102010706020507" pitchFamily="18" charset="2"/>
              </a:rPr>
              <a:t> = (</a:t>
            </a:r>
            <a:r>
              <a:rPr lang="en-US" dirty="0">
                <a:sym typeface="Symbol" panose="05050102010706020507" pitchFamily="18" charset="2"/>
              </a:rPr>
              <a:t>x</a:t>
            </a:r>
            <a:r>
              <a:rPr lang="uk-UA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y)(x+y+1)/2 </a:t>
            </a:r>
            <a:r>
              <a:rPr lang="en-US" dirty="0" smtClean="0">
                <a:sym typeface="Symbol" panose="05050102010706020507" pitchFamily="18" charset="2"/>
              </a:rPr>
              <a:t>+</a:t>
            </a:r>
            <a:r>
              <a:rPr lang="uk-UA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x </a:t>
            </a:r>
            <a:r>
              <a:rPr lang="en-US" dirty="0">
                <a:sym typeface="Symbol" panose="05050102010706020507" pitchFamily="18" charset="2"/>
              </a:rPr>
              <a:t>= ((</a:t>
            </a:r>
            <a:r>
              <a:rPr lang="en-US" dirty="0" err="1">
                <a:sym typeface="Symbol" panose="05050102010706020507" pitchFamily="18" charset="2"/>
              </a:rPr>
              <a:t>x+y</a:t>
            </a:r>
            <a:r>
              <a:rPr lang="en-US" dirty="0">
                <a:sym typeface="Symbol" panose="05050102010706020507" pitchFamily="18" charset="2"/>
              </a:rPr>
              <a:t>)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+3x +y)/2.</a:t>
            </a:r>
            <a:endParaRPr lang="ru-RU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60733"/>
            <a:ext cx="91440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Функція </a:t>
            </a: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обчислюється наступним алгоритмом: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begin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0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for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= 0 to 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for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0 to 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j =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 + 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Lucida Sans Unicode" panose="020B0602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∸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if 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 =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then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</a:t>
            </a: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с </a:t>
            </a:r>
            <a:r>
              <a:rPr 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end.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3216" y="764704"/>
            <a:ext cx="3757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i="1" dirty="0">
                <a:sym typeface="Symbol" panose="05050102010706020507" pitchFamily="18" charset="2"/>
              </a:rPr>
              <a:t>Нумерації пар і </a:t>
            </a:r>
            <a:r>
              <a:rPr lang="en-US" b="1" i="1" dirty="0">
                <a:sym typeface="Symbol" panose="05050102010706020507" pitchFamily="18" charset="2"/>
              </a:rPr>
              <a:t>n-</a:t>
            </a:r>
            <a:r>
              <a:rPr lang="uk-UA" b="1" i="1" dirty="0">
                <a:sym typeface="Symbol" panose="05050102010706020507" pitchFamily="18" charset="2"/>
              </a:rPr>
              <a:t>ок чисел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230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66188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Враховуючи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що 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функція 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обчислюється алгоритмом: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function 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begin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for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0 to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for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0 to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if </a:t>
            </a: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then 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3216" y="764704"/>
            <a:ext cx="3757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i="1" dirty="0">
                <a:sym typeface="Symbol" panose="05050102010706020507" pitchFamily="18" charset="2"/>
              </a:rPr>
              <a:t>Нумерації пар і </a:t>
            </a:r>
            <a:r>
              <a:rPr lang="en-US" b="1" i="1" dirty="0">
                <a:sym typeface="Symbol" panose="05050102010706020507" pitchFamily="18" charset="2"/>
              </a:rPr>
              <a:t>n-</a:t>
            </a:r>
            <a:r>
              <a:rPr lang="uk-UA" b="1" i="1" dirty="0">
                <a:sym typeface="Symbol" panose="05050102010706020507" pitchFamily="18" charset="2"/>
              </a:rPr>
              <a:t>ок чисел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1012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6512" y="1700808"/>
            <a:ext cx="91805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а функція 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обчислюється алгоритмом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indent="262890" algn="just">
              <a:spcAft>
                <a:spcPts val="0"/>
              </a:spcAft>
            </a:pP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0170" indent="-90170" algn="just"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begin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for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0 to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for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0 to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if </a:t>
            </a: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then 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end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Таким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чином, </a:t>
            </a: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 та</a:t>
            </a: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 ПР функції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uk-UA" dirty="0" smtClean="0"/>
              <a:t>     Зазначимо </a:t>
            </a:r>
            <a:r>
              <a:rPr lang="uk-UA" dirty="0"/>
              <a:t>також, що із визначення функцій </a:t>
            </a:r>
            <a:r>
              <a:rPr lang="uk-UA" b="1" i="1" dirty="0"/>
              <a:t>с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/>
              <a:t>, </a:t>
            </a:r>
            <a:r>
              <a:rPr lang="en-US" i="1" dirty="0"/>
              <a:t>y</a:t>
            </a:r>
            <a:r>
              <a:rPr lang="ru-RU" dirty="0"/>
              <a:t>)</a:t>
            </a:r>
            <a:r>
              <a:rPr lang="uk-UA" dirty="0"/>
              <a:t>, </a:t>
            </a:r>
            <a:r>
              <a:rPr lang="en-US" b="1" i="1" dirty="0"/>
              <a:t>l</a:t>
            </a:r>
            <a:r>
              <a:rPr lang="ru-RU" dirty="0"/>
              <a:t>(</a:t>
            </a:r>
            <a:r>
              <a:rPr lang="en-US" i="1" dirty="0"/>
              <a:t>n</a:t>
            </a:r>
            <a:r>
              <a:rPr lang="ru-RU" dirty="0"/>
              <a:t>)</a:t>
            </a:r>
            <a:r>
              <a:rPr lang="uk-UA" dirty="0"/>
              <a:t>, </a:t>
            </a:r>
            <a:r>
              <a:rPr lang="en-US" b="1" i="1" dirty="0"/>
              <a:t>r</a:t>
            </a:r>
            <a:r>
              <a:rPr lang="ru-RU" dirty="0"/>
              <a:t>(</a:t>
            </a:r>
            <a:r>
              <a:rPr lang="en-US" i="1" dirty="0"/>
              <a:t>n</a:t>
            </a:r>
            <a:r>
              <a:rPr lang="ru-RU" dirty="0"/>
              <a:t>)</a:t>
            </a:r>
            <a:r>
              <a:rPr lang="uk-UA" dirty="0"/>
              <a:t> випливають наступні співвідношення </a:t>
            </a:r>
          </a:p>
          <a:p>
            <a:pPr algn="ctr"/>
            <a:r>
              <a:rPr lang="en-US" b="1" i="1" dirty="0"/>
              <a:t>c</a:t>
            </a:r>
            <a:r>
              <a:rPr lang="en-US" dirty="0"/>
              <a:t>(</a:t>
            </a:r>
            <a:r>
              <a:rPr lang="en-US" b="1" i="1" dirty="0"/>
              <a:t>l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), </a:t>
            </a:r>
            <a:r>
              <a:rPr lang="en-US" b="1" i="1" dirty="0"/>
              <a:t>r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 =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b="1" i="1" dirty="0"/>
              <a:t>l</a:t>
            </a:r>
            <a:r>
              <a:rPr lang="en-US" dirty="0"/>
              <a:t>(</a:t>
            </a:r>
            <a:r>
              <a:rPr lang="en-US" b="1" i="1" dirty="0"/>
              <a:t>c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)) =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b="1" i="1" dirty="0"/>
              <a:t>r</a:t>
            </a:r>
            <a:r>
              <a:rPr lang="en-US" dirty="0"/>
              <a:t>(</a:t>
            </a:r>
            <a:r>
              <a:rPr lang="en-US" b="1" i="1" dirty="0"/>
              <a:t>c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)) = </a:t>
            </a:r>
            <a:r>
              <a:rPr lang="en-US" i="1" dirty="0"/>
              <a:t>y</a:t>
            </a:r>
            <a:r>
              <a:rPr lang="en-US" dirty="0"/>
              <a:t>.</a:t>
            </a:r>
            <a:endParaRPr lang="uk-UA" dirty="0"/>
          </a:p>
          <a:p>
            <a:pPr indent="262890" algn="just">
              <a:spcAft>
                <a:spcPts val="0"/>
              </a:spcAft>
            </a:pP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3216" y="764704"/>
            <a:ext cx="3757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i="1" dirty="0">
                <a:sym typeface="Symbol" panose="05050102010706020507" pitchFamily="18" charset="2"/>
              </a:rPr>
              <a:t>Нумерації пар і </a:t>
            </a:r>
            <a:r>
              <a:rPr lang="en-US" b="1" i="1" dirty="0">
                <a:sym typeface="Symbol" panose="05050102010706020507" pitchFamily="18" charset="2"/>
              </a:rPr>
              <a:t>n-</a:t>
            </a:r>
            <a:r>
              <a:rPr lang="uk-UA" b="1" i="1" dirty="0">
                <a:sym typeface="Symbol" panose="05050102010706020507" pitchFamily="18" charset="2"/>
              </a:rPr>
              <a:t>ок чисел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681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50164"/>
            <a:ext cx="914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З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допомогою нумерації пар чисел можна одержати нумерацію трійок, четвірок і т. д. натуральних чисел. Для цього вводяться наступні функції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……………………………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b="1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i="1" baseline="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+1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+1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b="1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i="1" baseline="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+1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indent="262890">
              <a:spcAft>
                <a:spcPts val="0"/>
              </a:spcAft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За визначенням, число </a:t>
            </a:r>
            <a:r>
              <a:rPr lang="en-US" b="1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i="1" baseline="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називається канторовим номером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ки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&gt;. 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3216" y="764704"/>
            <a:ext cx="3757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i="1" dirty="0">
                <a:sym typeface="Symbol" panose="05050102010706020507" pitchFamily="18" charset="2"/>
              </a:rPr>
              <a:t>Нумерації пар і </a:t>
            </a:r>
            <a:r>
              <a:rPr lang="en-US" b="1" i="1" dirty="0">
                <a:sym typeface="Symbol" panose="05050102010706020507" pitchFamily="18" charset="2"/>
              </a:rPr>
              <a:t>n-</a:t>
            </a:r>
            <a:r>
              <a:rPr lang="uk-UA" b="1" i="1" dirty="0">
                <a:sym typeface="Symbol" panose="05050102010706020507" pitchFamily="18" charset="2"/>
              </a:rPr>
              <a:t>ок чисел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05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72816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Якщо </a:t>
            </a:r>
            <a:r>
              <a:rPr lang="en-US" b="1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i="1" baseline="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то із тотожностей для </a:t>
            </a: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одержимо: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ctr">
              <a:spcAft>
                <a:spcPts val="0"/>
              </a:spcAft>
            </a:pP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rl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), …,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rl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ll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uk-UA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ctr">
              <a:spcAft>
                <a:spcPts val="0"/>
              </a:spcAft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Ввівши позначення </a:t>
            </a: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nn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), …, </a:t>
            </a:r>
            <a:r>
              <a:rPr lang="en-US" b="1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для правих частин вище приведених рівностей, одержимо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indent="262890" algn="just">
              <a:spcAft>
                <a:spcPts val="0"/>
              </a:spcAft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>
              <a:spcAft>
                <a:spcPts val="0"/>
              </a:spcAft>
            </a:pPr>
            <a:r>
              <a:rPr lang="pl-PL" b="1" i="1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l-PL" i="1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pl-PL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l-PL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), …, </a:t>
            </a:r>
            <a:r>
              <a:rPr lang="pl-PL" b="1" i="1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l-PL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nn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>
              <a:spcAft>
                <a:spcPts val="0"/>
              </a:spcAft>
            </a:pPr>
            <a:r>
              <a:rPr lang="pl-PL" b="1" i="1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l-PL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b="1" i="1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l-PL" i="1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pl-PL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pl-PL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pl-PL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)) = 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pl-PL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 = 1, …, 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l-PL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uk-UA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449580">
              <a:spcAft>
                <a:spcPts val="0"/>
              </a:spcAft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Це аналоги канторової нумерації для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ок чисел.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93216" y="764704"/>
            <a:ext cx="3757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i="1" dirty="0">
                <a:sym typeface="Symbol" panose="05050102010706020507" pitchFamily="18" charset="2"/>
              </a:rPr>
              <a:t>Нумерації пар і </a:t>
            </a:r>
            <a:r>
              <a:rPr lang="en-US" b="1" i="1" dirty="0">
                <a:sym typeface="Symbol" panose="05050102010706020507" pitchFamily="18" charset="2"/>
              </a:rPr>
              <a:t>n-</a:t>
            </a:r>
            <a:r>
              <a:rPr lang="uk-UA" b="1" i="1" dirty="0">
                <a:sym typeface="Symbol" panose="05050102010706020507" pitchFamily="18" charset="2"/>
              </a:rPr>
              <a:t>ок чисел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861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19496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Введемо функцію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ctr">
              <a:spcAft>
                <a:spcPts val="0"/>
              </a:spcAft>
            </a:pP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rest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), 1 + 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+ 1)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)).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Функція Геделя </a:t>
            </a: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дозволяє генерувати довільні скінченні послідовності натуральних чисел згідно наступн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ї властивості цієї функції: для будь-яких чисел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існує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таке, що </a:t>
            </a: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= 0, … 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8235" y="1052736"/>
            <a:ext cx="2447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Функція Геделя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4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00808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Лема.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Для будь-яких взаємно простих чисел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має місце наступне співвідношення: </a:t>
            </a:r>
            <a:endParaRPr lang="uk-UA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ctr">
              <a:spcAft>
                <a:spcPts val="0"/>
              </a:spcAft>
            </a:pP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rest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|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= 0, … 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q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 1} = {0, … 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q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 1}.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</a:pPr>
            <a:endParaRPr lang="uk-UA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</a:pP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Доведення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 Для будь-якого числа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маємо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ctr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rest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q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Тому достатньо показати, що для будь-яких 0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q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виконується нерівність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rest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rest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pj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 Допустимо противне. Тоді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err="1"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err="1"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ділиться на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Отже,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ділиться на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а це не так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q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1)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uk-UA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Наслідок. </a:t>
            </a:r>
            <a:r>
              <a:rPr lang="uk-UA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Для будь-якого </a:t>
            </a:r>
            <a:r>
              <a:rPr lang="en-US" i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i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існує число </a:t>
            </a:r>
            <a:r>
              <a:rPr lang="en-US" i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 </a:t>
            </a:r>
            <a:r>
              <a:rPr lang="en-US" i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таке, що </a:t>
            </a:r>
          </a:p>
          <a:p>
            <a:pPr indent="262890" algn="just">
              <a:spcAft>
                <a:spcPts val="0"/>
              </a:spcAft>
            </a:pPr>
            <a:endParaRPr lang="uk-UA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ctr">
              <a:spcAft>
                <a:spcPts val="0"/>
              </a:spcAft>
            </a:pP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rest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dirty="0" err="1" smtClean="0"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i="1" dirty="0" err="1" smtClean="0"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a.</a:t>
            </a:r>
            <a:endParaRPr lang="uk-UA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8235" y="1052736"/>
            <a:ext cx="2447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Функція Геделя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1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57013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en-US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uk-UA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Теорема </a:t>
            </a:r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4.2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(китайська теорема про остачі). Для будь-яких попарно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взаємно простих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чисел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і натуральних чисел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таких, що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= 1, … 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існує натуральне число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М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i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i="1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таке, що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rest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для всіх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1, … 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Доведення (індукцією по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1. Нехай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= 2.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За попередньою лемою існують числа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m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такі, що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ctr">
              <a:spcAft>
                <a:spcPts val="0"/>
              </a:spcAft>
            </a:pP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rest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rest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Нехай 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uk-UA" i="1" dirty="0" smtClean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m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і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rest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Тоді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шукане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бо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і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rest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rest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для деякого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а отже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rest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rest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uk-UA" i="1" dirty="0" smtClean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rest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rest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8235" y="1052736"/>
            <a:ext cx="2447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Функція Геделя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06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16832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Теорема 4.</a:t>
            </a: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Для будь-якої послідовності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натуральних чисел існує число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таке, що </a:t>
            </a: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0,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1, … 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Доведення. Нехай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таке число, що числа 1 + (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+ 1)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= 0, … 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попарно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взаємно прості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і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&lt; 1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+ (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+ 1)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для всіх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= 0, … 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 Тоді за попередньою теоремою існує число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таке, що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rest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1 + (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+ 1)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для всіх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= 0, … 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 Покладемо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). Тоді </a:t>
            </a:r>
            <a:endParaRPr lang="uk-UA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262890">
              <a:spcAft>
                <a:spcPts val="0"/>
              </a:spcAft>
            </a:pP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rest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), 1 + (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+ 1)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)) =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262890">
              <a:spcAft>
                <a:spcPts val="0"/>
              </a:spcAft>
            </a:pP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rest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)), 1+ (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+ 1)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))) =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262890">
              <a:spcAft>
                <a:spcPts val="0"/>
              </a:spcAft>
            </a:pP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rest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1 + (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+ 1)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uk-UA" baseline="-25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262890">
              <a:spcAft>
                <a:spcPts val="0"/>
              </a:spcAft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для всіх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0,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… 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і теорема доведена.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8235" y="1052736"/>
            <a:ext cx="2447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Функція Геделя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71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698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uk-UA" sz="3600" dirty="0"/>
          </a:p>
          <a:p>
            <a:pPr algn="ctr" eaLnBrk="1" hangingPunct="1"/>
            <a:r>
              <a:rPr lang="uk-UA" sz="3200" i="1" dirty="0"/>
              <a:t>Поняття а</a:t>
            </a:r>
            <a:r>
              <a:rPr lang="ru-RU" sz="3200" i="1" dirty="0" err="1">
                <a:cs typeface="Times New Roman" panose="02020603050405020304" pitchFamily="18" charset="0"/>
              </a:rPr>
              <a:t>лгоритм</a:t>
            </a:r>
            <a:r>
              <a:rPr lang="uk-UA" sz="3200" i="1" dirty="0"/>
              <a:t>у</a:t>
            </a:r>
            <a:endParaRPr lang="en-US" sz="3200" i="1" dirty="0"/>
          </a:p>
          <a:p>
            <a:pPr algn="ctr" eaLnBrk="1" hangingPunct="1"/>
            <a:endParaRPr lang="en-US" sz="3200" i="1" dirty="0"/>
          </a:p>
          <a:p>
            <a:pPr eaLnBrk="1" hangingPunct="1"/>
            <a:r>
              <a:rPr lang="uk-UA" sz="3600" dirty="0"/>
              <a:t> </a:t>
            </a:r>
            <a:r>
              <a:rPr lang="en-US" sz="3600" dirty="0"/>
              <a:t>   </a:t>
            </a:r>
            <a:r>
              <a:rPr lang="uk-UA" dirty="0"/>
              <a:t>Приклад 3. Необхідно знайти алгоритм, який дозволяє для кожної четвірки цілих чисел </a:t>
            </a:r>
            <a:r>
              <a:rPr lang="en-US" dirty="0"/>
              <a:t>a, b, c, d </a:t>
            </a:r>
            <a:r>
              <a:rPr lang="uk-UA" dirty="0"/>
              <a:t>вияснити, існують чи ні цілі числа </a:t>
            </a:r>
            <a:r>
              <a:rPr lang="en-US" dirty="0"/>
              <a:t>x, y</a:t>
            </a:r>
            <a:r>
              <a:rPr lang="uk-UA" dirty="0"/>
              <a:t>, які задовольняють рівнянню</a:t>
            </a:r>
          </a:p>
          <a:p>
            <a:pPr algn="ctr" eaLnBrk="1" hangingPunct="1"/>
            <a:r>
              <a:rPr lang="en-US" dirty="0"/>
              <a:t>ax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err="1"/>
              <a:t>bxy</a:t>
            </a:r>
            <a:r>
              <a:rPr lang="en-US" dirty="0"/>
              <a:t> + cy</a:t>
            </a:r>
            <a:r>
              <a:rPr lang="en-US" baseline="30000" dirty="0"/>
              <a:t>2</a:t>
            </a:r>
            <a:r>
              <a:rPr lang="en-US" dirty="0"/>
              <a:t> = d</a:t>
            </a:r>
            <a:r>
              <a:rPr lang="uk-UA" dirty="0"/>
              <a:t>.</a:t>
            </a:r>
            <a:r>
              <a:rPr lang="en-US" dirty="0"/>
              <a:t> </a:t>
            </a:r>
          </a:p>
          <a:p>
            <a:pPr eaLnBrk="1" hangingPunct="1"/>
            <a:r>
              <a:rPr lang="en-US" dirty="0"/>
              <a:t>      </a:t>
            </a:r>
            <a:r>
              <a:rPr lang="uk-UA" dirty="0"/>
              <a:t>Такий алгоритм був побудований. </a:t>
            </a:r>
          </a:p>
          <a:p>
            <a:pPr eaLnBrk="1" hangingPunct="1"/>
            <a:endParaRPr lang="ru-RU" dirty="0"/>
          </a:p>
          <a:p>
            <a:pPr eaLnBrk="1" hangingPunct="1"/>
            <a:r>
              <a:rPr lang="uk-UA" dirty="0"/>
              <a:t>     </a:t>
            </a:r>
            <a:r>
              <a:rPr lang="en-US" dirty="0"/>
              <a:t> </a:t>
            </a:r>
            <a:r>
              <a:rPr lang="uk-UA" dirty="0"/>
              <a:t>Приклад 4 (проблема відповідностей Поста).</a:t>
            </a:r>
            <a:r>
              <a:rPr lang="en-US" dirty="0"/>
              <a:t> </a:t>
            </a:r>
            <a:r>
              <a:rPr lang="uk-UA" dirty="0"/>
              <a:t>Нехай 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dirty="0">
                <a:sym typeface="Symbol" panose="05050102010706020507" pitchFamily="18" charset="2"/>
              </a:rPr>
              <a:t> ** </a:t>
            </a:r>
            <a:r>
              <a:rPr lang="uk-UA" dirty="0"/>
              <a:t>–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uk-UA" dirty="0">
                <a:sym typeface="Symbol" panose="05050102010706020507" pitchFamily="18" charset="2"/>
              </a:rPr>
              <a:t>скінченна множина пар непустих слів в алфавіті </a:t>
            </a:r>
            <a:r>
              <a:rPr lang="en-US" dirty="0">
                <a:sym typeface="Symbol" panose="05050102010706020507" pitchFamily="18" charset="2"/>
              </a:rPr>
              <a:t>.</a:t>
            </a:r>
            <a:endParaRPr lang="uk-UA" dirty="0">
              <a:sym typeface="Symbol" panose="05050102010706020507" pitchFamily="18" charset="2"/>
            </a:endParaRPr>
          </a:p>
          <a:p>
            <a:pPr eaLnBrk="1" hangingPunct="1"/>
            <a:endParaRPr lang="uk-UA" dirty="0">
              <a:sym typeface="Symbol" panose="05050102010706020507" pitchFamily="18" charset="2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uk-UA" dirty="0">
                <a:sym typeface="Symbol" panose="05050102010706020507" pitchFamily="18" charset="2"/>
              </a:rPr>
              <a:t>      </a:t>
            </a:r>
            <a:r>
              <a:rPr lang="uk-UA" b="1" dirty="0">
                <a:sym typeface="Symbol" panose="05050102010706020507" pitchFamily="18" charset="2"/>
              </a:rPr>
              <a:t>Проблема.</a:t>
            </a:r>
            <a:r>
              <a:rPr lang="uk-UA" dirty="0">
                <a:sym typeface="Symbol" panose="05050102010706020507" pitchFamily="18" charset="2"/>
              </a:rPr>
              <a:t> Чи існує скінченна послідовність пар </a:t>
            </a:r>
            <a:r>
              <a:rPr lang="uk-UA" dirty="0"/>
              <a:t>(</a:t>
            </a:r>
            <a:r>
              <a:rPr lang="en-US" dirty="0"/>
              <a:t>x</a:t>
            </a:r>
            <a:r>
              <a:rPr lang="uk-UA" baseline="-25000" dirty="0"/>
              <a:t>1</a:t>
            </a:r>
            <a:r>
              <a:rPr lang="en-US" dirty="0"/>
              <a:t>,y</a:t>
            </a:r>
            <a:r>
              <a:rPr lang="uk-UA" baseline="-25000" dirty="0"/>
              <a:t>1</a:t>
            </a:r>
            <a:r>
              <a:rPr lang="en-US" dirty="0"/>
              <a:t>)</a:t>
            </a:r>
            <a:r>
              <a:rPr lang="uk-UA" dirty="0"/>
              <a:t>, ...,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uk-UA" dirty="0"/>
              <a:t>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 err="1"/>
              <a:t>,y</a:t>
            </a:r>
            <a:r>
              <a:rPr lang="en-US" baseline="-25000" dirty="0" err="1"/>
              <a:t>n</a:t>
            </a:r>
            <a:r>
              <a:rPr lang="en-US" dirty="0"/>
              <a:t>) (</a:t>
            </a:r>
            <a:r>
              <a:rPr lang="uk-UA" dirty="0"/>
              <a:t>не </a:t>
            </a:r>
            <a:r>
              <a:rPr lang="uk-UA" dirty="0" err="1"/>
              <a:t>обов</a:t>
            </a:r>
            <a:r>
              <a:rPr lang="en-US" dirty="0"/>
              <a:t>’</a:t>
            </a:r>
            <a:r>
              <a:rPr lang="uk-UA" dirty="0" err="1"/>
              <a:t>язково</a:t>
            </a:r>
            <a:r>
              <a:rPr lang="uk-UA" dirty="0"/>
              <a:t> різних) таких, що 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= y</a:t>
            </a:r>
            <a:r>
              <a:rPr lang="en-US" baseline="-25000" dirty="0"/>
              <a:t>1</a:t>
            </a:r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.</a:t>
            </a:r>
            <a:r>
              <a:rPr lang="uk-UA" dirty="0"/>
              <a:t>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uk-UA" dirty="0"/>
              <a:t>Така послідовність називається </a:t>
            </a:r>
            <a:r>
              <a:rPr lang="uk-UA" dirty="0" err="1"/>
              <a:t>розв</a:t>
            </a:r>
            <a:r>
              <a:rPr lang="en-US" dirty="0"/>
              <a:t>’</a:t>
            </a:r>
            <a:r>
              <a:rPr lang="uk-UA" dirty="0" err="1"/>
              <a:t>язуючою</a:t>
            </a:r>
            <a:r>
              <a:rPr lang="uk-UA" dirty="0"/>
              <a:t>.</a:t>
            </a:r>
            <a:endParaRPr lang="en-US" dirty="0"/>
          </a:p>
          <a:p>
            <a:pPr eaLnBrk="1" hangingPunct="1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8884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Залишилось знайти число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Таким числом є число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= (1 +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+ … +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)!.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Дійсно,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&lt; 1 + (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+ 1)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для всіх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0,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… 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Крім того числа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1 + (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+ 1)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будуть попарно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взаємно простими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 Справді, припустимо супротивне: існує просте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&gt; 1 таке, що для деяких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таких, що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1 + (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+ 1)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та 1 + 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+ 1)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діляться на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Тому їх різниця (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i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ділиться на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uk-UA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Але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тому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входить як множник в число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 Тому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ділиться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а отже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 Звідси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ctr">
              <a:spcAft>
                <a:spcPts val="0"/>
              </a:spcAft>
            </a:pP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1 + (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+ 1)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1 + (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+ 1)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1 + (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+ 1)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1 + (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j 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+ 1)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pl-PL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uk-UA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не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діляться на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а це суперечить припущенню. Теорему доведено.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ea typeface="Calibri" panose="020F0502020204030204" pitchFamily="34" charset="0"/>
              </a:rPr>
              <a:t>    Функція </a:t>
            </a:r>
            <a:r>
              <a:rPr lang="uk-UA" dirty="0">
                <a:ea typeface="Calibri" panose="020F0502020204030204" pitchFamily="34" charset="0"/>
              </a:rPr>
              <a:t>Геделя разом з деякими іншими функціями утворює розширення множини базових функцій, яке дозволяє </a:t>
            </a:r>
            <a:r>
              <a:rPr lang="uk-UA" dirty="0" smtClean="0">
                <a:ea typeface="Calibri" panose="020F0502020204030204" pitchFamily="34" charset="0"/>
              </a:rPr>
              <a:t>промоделю-вати </a:t>
            </a:r>
            <a:r>
              <a:rPr lang="uk-UA" dirty="0">
                <a:ea typeface="Calibri" panose="020F0502020204030204" pitchFamily="34" charset="0"/>
              </a:rPr>
              <a:t>операцію примітивної рекурсії. </a:t>
            </a:r>
            <a:endParaRPr lang="uk-UA" dirty="0"/>
          </a:p>
        </p:txBody>
      </p:sp>
      <p:sp>
        <p:nvSpPr>
          <p:cNvPr id="3" name="Rectangle 2"/>
          <p:cNvSpPr/>
          <p:nvPr/>
        </p:nvSpPr>
        <p:spPr>
          <a:xfrm>
            <a:off x="3348235" y="1052736"/>
            <a:ext cx="2447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Функція Геделя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9429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Теорема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4.4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(про моделювання примітивної рекурсії). Якщо функція виникає за схемою примітивної рекурсії із функцій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то її значення в будь-якій точці може бути обчислене всюди визначеним алгоритмом через значення функцій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Доведення. Доводимо для випадку, коли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функція двох змінних (в загальному випадку доведення аналогічне). За схемою примітивної рекурсії маємо: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262890">
              <a:spcAft>
                <a:spcPts val="0"/>
              </a:spcAft>
            </a:pP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0)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262890">
              <a:spcAft>
                <a:spcPts val="0"/>
              </a:spcAft>
            </a:pP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1)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0,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0))                  (1)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262890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………………………..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262890">
              <a:spcAft>
                <a:spcPts val="0"/>
              </a:spcAft>
            </a:pP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 1,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 1)) 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8235" y="1052736"/>
            <a:ext cx="2447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Функція Геделя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0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66304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За основною властивістю функції Геделя існує таке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що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262890">
              <a:spcAft>
                <a:spcPts val="0"/>
              </a:spcAft>
            </a:pP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0)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0)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262890">
              <a:spcAft>
                <a:spcPts val="0"/>
              </a:spcAft>
            </a:pP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1)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1)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262890"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……………                                   (2)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262890">
              <a:spcAft>
                <a:spcPts val="0"/>
              </a:spcAft>
            </a:pP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262890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Перепишемо (2) у вигляді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262890">
              <a:spcAft>
                <a:spcPts val="0"/>
              </a:spcAft>
            </a:pP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0)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262890">
              <a:spcAft>
                <a:spcPts val="0"/>
              </a:spcAft>
            </a:pP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1)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0, </a:t>
            </a: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0))                  (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262890"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………………………..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262890">
              <a:spcAft>
                <a:spcPts val="0"/>
              </a:spcAft>
            </a:pP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1, </a:t>
            </a: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1)) 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8235" y="1052736"/>
            <a:ext cx="2447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Функція Геделя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5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68760"/>
            <a:ext cx="9144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>
              <a:spcAft>
                <a:spcPts val="0"/>
              </a:spcAft>
            </a:pP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Тоді функція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може бути обчислена алгоритмом: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6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= 0 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uk-UA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uk-UA" sz="16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1600" dirty="0" smtClean="0"/>
              <a:t>                          </a:t>
            </a:r>
            <a:r>
              <a:rPr lang="en-US" sz="1600" dirty="0" smtClean="0"/>
              <a:t> </a:t>
            </a:r>
            <a:r>
              <a:rPr lang="uk-UA" sz="1600" dirty="0" smtClean="0"/>
              <a:t>  </a:t>
            </a:r>
            <a:r>
              <a:rPr lang="en-US" sz="1600" dirty="0" smtClean="0"/>
              <a:t>if </a:t>
            </a:r>
            <a:r>
              <a:rPr lang="en-US" sz="1600" i="1" dirty="0"/>
              <a:t>y</a:t>
            </a:r>
            <a:r>
              <a:rPr lang="en-US" sz="1600" dirty="0"/>
              <a:t> = 0 then </a:t>
            </a:r>
            <a:endParaRPr lang="uk-UA" sz="1600" dirty="0"/>
          </a:p>
          <a:p>
            <a:r>
              <a:rPr lang="pl-PL" sz="1600" dirty="0"/>
              <a:t>                                  </a:t>
            </a:r>
            <a:r>
              <a:rPr lang="pl-PL" sz="1600" dirty="0" smtClean="0"/>
              <a:t>{</a:t>
            </a:r>
            <a:r>
              <a:rPr lang="pl-PL" sz="1600" dirty="0"/>
              <a:t>while </a:t>
            </a:r>
            <a:r>
              <a:rPr lang="en-US" sz="1600" dirty="0">
                <a:sym typeface="Symbol" panose="05050102010706020507" pitchFamily="18" charset="2"/>
              </a:rPr>
              <a:t></a:t>
            </a:r>
            <a:r>
              <a:rPr lang="uk-UA" sz="1600" b="1" i="1" dirty="0"/>
              <a:t>Г</a:t>
            </a:r>
            <a:r>
              <a:rPr lang="uk-UA" sz="1600" dirty="0"/>
              <a:t>(</a:t>
            </a:r>
            <a:r>
              <a:rPr lang="pl-PL" sz="1600" i="1" dirty="0"/>
              <a:t>i</a:t>
            </a:r>
            <a:r>
              <a:rPr lang="uk-UA" sz="1600" dirty="0"/>
              <a:t>, 0) – </a:t>
            </a:r>
            <a:r>
              <a:rPr lang="pl-PL" sz="1600" i="1" dirty="0"/>
              <a:t>g</a:t>
            </a:r>
            <a:r>
              <a:rPr lang="uk-UA" sz="1600" dirty="0"/>
              <a:t>(</a:t>
            </a:r>
            <a:r>
              <a:rPr lang="pl-PL" sz="1600" i="1" dirty="0"/>
              <a:t>x</a:t>
            </a:r>
            <a:r>
              <a:rPr lang="uk-UA" sz="1600" dirty="0"/>
              <a:t>)</a:t>
            </a:r>
            <a:r>
              <a:rPr lang="en-US" sz="1600" dirty="0">
                <a:sym typeface="Symbol" panose="05050102010706020507" pitchFamily="18" charset="2"/>
              </a:rPr>
              <a:t></a:t>
            </a:r>
            <a:r>
              <a:rPr lang="uk-UA" sz="1600" dirty="0">
                <a:sym typeface="Symbol" panose="05050102010706020507" pitchFamily="18" charset="2"/>
              </a:rPr>
              <a:t></a:t>
            </a:r>
            <a:r>
              <a:rPr lang="uk-UA" sz="1600" dirty="0"/>
              <a:t> 0 </a:t>
            </a:r>
          </a:p>
          <a:p>
            <a:r>
              <a:rPr lang="pl-PL" sz="1600" dirty="0"/>
              <a:t>                                  </a:t>
            </a:r>
            <a:r>
              <a:rPr lang="pl-PL" sz="1600" dirty="0" smtClean="0"/>
              <a:t>            </a:t>
            </a:r>
            <a:r>
              <a:rPr lang="pl-PL" sz="1600" dirty="0"/>
              <a:t>do </a:t>
            </a:r>
            <a:r>
              <a:rPr lang="pl-PL" sz="1600" i="1" dirty="0"/>
              <a:t>i</a:t>
            </a:r>
            <a:r>
              <a:rPr lang="pl-PL" sz="1600" dirty="0"/>
              <a:t> = </a:t>
            </a:r>
            <a:r>
              <a:rPr lang="pl-PL" sz="1600" i="1" dirty="0"/>
              <a:t>i </a:t>
            </a:r>
            <a:r>
              <a:rPr lang="pl-PL" sz="1600" dirty="0"/>
              <a:t>+ </a:t>
            </a:r>
            <a:r>
              <a:rPr lang="pl-PL" sz="1600" dirty="0" smtClean="0"/>
              <a:t>1</a:t>
            </a:r>
            <a:r>
              <a:rPr lang="en-US" sz="1600" dirty="0" smtClean="0"/>
              <a:t>}</a:t>
            </a:r>
            <a:r>
              <a:rPr lang="pl-PL" sz="1600" dirty="0" smtClean="0"/>
              <a:t> </a:t>
            </a:r>
            <a:endParaRPr lang="uk-UA" sz="1600" dirty="0"/>
          </a:p>
          <a:p>
            <a:r>
              <a:rPr lang="pl-PL" sz="1600" dirty="0"/>
              <a:t>                             </a:t>
            </a:r>
            <a:r>
              <a:rPr lang="en-US" sz="1600" dirty="0" smtClean="0"/>
              <a:t>else  </a:t>
            </a:r>
            <a:r>
              <a:rPr lang="en-US" sz="1600" dirty="0"/>
              <a:t>{ 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= 1 to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uk-UA" sz="16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1, </a:t>
            </a:r>
            <a:r>
              <a:rPr lang="uk-UA" sz="16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1)) then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= 1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uk-UA" sz="16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, 0) –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do 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+ 1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= 1 to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uk-UA" sz="16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1, </a:t>
            </a:r>
            <a:r>
              <a:rPr lang="uk-UA" sz="16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1)) then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= 1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361950">
              <a:spcAft>
                <a:spcPts val="0"/>
              </a:spcAft>
            </a:pP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16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361950">
              <a:spcAft>
                <a:spcPts val="0"/>
              </a:spcAft>
            </a:pPr>
            <a:r>
              <a:rPr lang="uk-UA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uk-UA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361950">
              <a:spcAft>
                <a:spcPts val="0"/>
              </a:spcAft>
            </a:pPr>
            <a:r>
              <a:rPr lang="en-US" sz="16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uk-UA" sz="16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Г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</a:pP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Теорему доведено.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8235" y="764704"/>
            <a:ext cx="2447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Функція Геделя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4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08941"/>
            <a:ext cx="91440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ru-RU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Рекурсивн</a:t>
            </a: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і та примітивно </a:t>
            </a:r>
            <a:endParaRPr lang="uk-UA" b="1" i="1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ctr">
              <a:spcAft>
                <a:spcPts val="0"/>
              </a:spcAft>
            </a:pPr>
            <a:r>
              <a:rPr lang="uk-UA" b="1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рекурсивні </a:t>
            </a: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множини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ctr">
              <a:spcAft>
                <a:spcPts val="0"/>
              </a:spcAft>
            </a:pPr>
            <a:r>
              <a:rPr lang="uk-UA" sz="32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На цій лекції будуть розглянуті найпростіші властивості примітивно рекурсивних, рекурсивних та рекурсивно перелічимих множин.  </a:t>
            </a:r>
            <a:endParaRPr lang="uk-UA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Підмножина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множини натуральних чисел 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називається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рекурсивною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примітивно рекурсивною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), якщо характеристична функція множини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рекурсивна (примітивно рекурсивна). </a:t>
            </a:r>
            <a:endParaRPr lang="uk-UA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Так, як всі ПР функції рекурсивні, то кожна ПР множина є рекурсивною множиною.  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19612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Наслідок.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Підмножина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множини натуральних чисел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рекурсивна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або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примітивно рекурсивна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тоді і тільки, коли  існує алгоритм, який для довільного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дає відповідь на питання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чи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Причому, у випадку ПР множини такий алгоритм будується з алгоритмів типу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ctr">
              <a:spcAft>
                <a:spcPts val="0"/>
              </a:spcAft>
            </a:pPr>
            <a:r>
              <a:rPr lang="en-US" b="1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i="1" baseline="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+1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а у випадку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множини – з алгоритмів типу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ctr">
              <a:spcAft>
                <a:spcPts val="0"/>
              </a:spcAft>
            </a:pP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i="1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+1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b="1" i="1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де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en-US" i="1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оператор слабкої мінімізації.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76470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ru-RU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Рекурсивн</a:t>
            </a: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і та примітивно рекурсивні множини</a:t>
            </a:r>
            <a:endParaRPr lang="uk-U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9583" y="908720"/>
            <a:ext cx="4544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Властивості Р та ПР множин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56896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Характеристичні функції порожньої множини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та множини </a:t>
            </a:r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це одномісні функції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 Ці фукції – ПР функції. Дійсно, вони обчислюються алгоритмами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indent="262890" algn="just">
              <a:spcAft>
                <a:spcPts val="0"/>
              </a:spcAft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             2.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begin                                 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262890" algn="just">
              <a:spcAft>
                <a:spcPts val="0"/>
              </a:spcAft>
            </a:pP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= 1                       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0                                 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end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е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Тому множини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– ПР множини. 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5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9583" y="908720"/>
            <a:ext cx="4544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Властивості Р та ПР множин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785005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Характеристичною функцією для скінченної множини чисел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} буде ПР функція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sg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(|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| … |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|). Вона обчислюється алгоритмом: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62050"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35430"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62050"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||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|…|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0 then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62050"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else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= 1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62050" indent="262890" algn="just"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62050"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Тому, кожна скінченна множина натуральних чисел є ПР множиною. 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77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9583" y="908720"/>
            <a:ext cx="4544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Властивості Р та ПР множин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6288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ПР множинами будуть, наприклад, множина всіх парних чисел та множина всіх простих чисел. Характеристичними функціями цих множин будуть функції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262890">
              <a:spcAft>
                <a:spcPts val="0"/>
              </a:spcAft>
            </a:pP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sg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rest(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,2) 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та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262890">
              <a:spcAft>
                <a:spcPts val="0"/>
              </a:spcAft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sz="18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sg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 |</a:t>
            </a: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) – 2|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відповідно. Вони обчислюються алгоритмами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uk-UA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)          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262890" algn="just">
              <a:spcAft>
                <a:spcPts val="0"/>
              </a:spcAft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begin            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262890" algn="just">
              <a:spcAft>
                <a:spcPts val="0"/>
              </a:spcAft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if rest(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, 2) = 0 then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262890" algn="just">
              <a:spcAft>
                <a:spcPts val="0"/>
              </a:spcAft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else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= 1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262890" algn="just">
              <a:spcAft>
                <a:spcPts val="0"/>
              </a:spcAft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end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262890" algn="just">
              <a:spcAft>
                <a:spcPts val="0"/>
              </a:spcAft>
            </a:pP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11630" indent="188595" algn="just">
              <a:spcAft>
                <a:spcPts val="0"/>
              </a:spcAft>
            </a:pP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uk-UA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sz="18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)          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11630" indent="262890" algn="just">
              <a:spcAft>
                <a:spcPts val="0"/>
              </a:spcAft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begin            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11630" indent="262890" algn="just">
              <a:spcAft>
                <a:spcPts val="0"/>
              </a:spcAft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if </a:t>
            </a: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) = 2 then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sz="18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11630" indent="262890" algn="just">
              <a:spcAft>
                <a:spcPts val="0"/>
              </a:spcAft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else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sz="18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= 1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11630" indent="262890" algn="just">
              <a:spcAft>
                <a:spcPts val="0"/>
              </a:spcAft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uk-UA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uk-UA" sz="18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Аналогічно можна показати, що ПР множинами будуть і інші множини чисел. 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6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9583" y="908720"/>
            <a:ext cx="4544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Властивості Р та ПР множин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673424"/>
            <a:ext cx="9144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Теорема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 5.1</a:t>
            </a:r>
            <a:r>
              <a:rPr lang="uk-UA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Доповнення Р (ПР) множини, а також об’єднання і перетин будь-якої скінченної системи Р (ПР) множин є Р (ПР) множиною.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Доведення. Нехай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), …,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) –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характеристичні функції множин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,…,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Тоді 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функції</a:t>
            </a:r>
          </a:p>
          <a:p>
            <a:pPr lvl="5" indent="262890" algn="just"/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/>
              <a:t>f</a:t>
            </a:r>
            <a:r>
              <a:rPr lang="uk-UA" sz="1800" dirty="0"/>
              <a:t>(</a:t>
            </a:r>
            <a:r>
              <a:rPr lang="en-US" sz="1800" i="1" dirty="0"/>
              <a:t>x</a:t>
            </a:r>
            <a:r>
              <a:rPr lang="uk-UA" sz="1800" dirty="0"/>
              <a:t>) = </a:t>
            </a:r>
            <a:r>
              <a:rPr lang="uk-UA" sz="1800" dirty="0" smtClean="0"/>
              <a:t>      </a:t>
            </a:r>
            <a:r>
              <a:rPr lang="en-US" sz="1800" i="1" dirty="0" smtClean="0"/>
              <a:t>f</a:t>
            </a:r>
            <a:r>
              <a:rPr lang="uk-UA" sz="1800" baseline="-25000" dirty="0"/>
              <a:t>1</a:t>
            </a:r>
            <a:r>
              <a:rPr lang="uk-UA" sz="1800" dirty="0"/>
              <a:t>(</a:t>
            </a:r>
            <a:r>
              <a:rPr lang="en-US" sz="1800" i="1" dirty="0"/>
              <a:t>x</a:t>
            </a:r>
            <a:r>
              <a:rPr lang="uk-UA" sz="1800" dirty="0" smtClean="0"/>
              <a:t>),</a:t>
            </a:r>
          </a:p>
          <a:p>
            <a:pPr lvl="5"/>
            <a:r>
              <a:rPr lang="uk-UA" sz="1800" i="1" dirty="0" smtClean="0"/>
              <a:t>     </a:t>
            </a:r>
            <a:r>
              <a:rPr lang="en-US" sz="1800" i="1" dirty="0" smtClean="0"/>
              <a:t>g</a:t>
            </a:r>
            <a:r>
              <a:rPr lang="uk-UA" sz="1800" dirty="0"/>
              <a:t>(</a:t>
            </a:r>
            <a:r>
              <a:rPr lang="en-US" sz="1800" i="1" dirty="0"/>
              <a:t>x</a:t>
            </a:r>
            <a:r>
              <a:rPr lang="uk-UA" sz="1800" dirty="0"/>
              <a:t>) = </a:t>
            </a:r>
            <a:r>
              <a:rPr lang="en-US" sz="1800" i="1" dirty="0"/>
              <a:t>f</a:t>
            </a:r>
            <a:r>
              <a:rPr lang="uk-UA" sz="1800" baseline="-25000" dirty="0"/>
              <a:t>1</a:t>
            </a:r>
            <a:r>
              <a:rPr lang="uk-UA" sz="1800" dirty="0"/>
              <a:t>(</a:t>
            </a:r>
            <a:r>
              <a:rPr lang="en-US" sz="1800" i="1" dirty="0"/>
              <a:t>x</a:t>
            </a:r>
            <a:r>
              <a:rPr lang="uk-UA" sz="1800" dirty="0"/>
              <a:t>) … </a:t>
            </a:r>
            <a:r>
              <a:rPr lang="en-US" sz="1800" i="1" dirty="0" err="1"/>
              <a:t>f</a:t>
            </a:r>
            <a:r>
              <a:rPr lang="en-US" sz="1800" i="1" baseline="-25000" dirty="0" err="1"/>
              <a:t>n</a:t>
            </a:r>
            <a:r>
              <a:rPr lang="uk-UA" sz="1800" dirty="0"/>
              <a:t>(</a:t>
            </a:r>
            <a:r>
              <a:rPr lang="en-US" sz="1800" i="1" dirty="0"/>
              <a:t>x</a:t>
            </a:r>
            <a:r>
              <a:rPr lang="uk-UA" sz="1800" dirty="0"/>
              <a:t>),</a:t>
            </a:r>
          </a:p>
          <a:p>
            <a:pPr lvl="5"/>
            <a:r>
              <a:rPr lang="uk-UA" sz="1800" i="1" dirty="0" smtClean="0"/>
              <a:t>     </a:t>
            </a:r>
            <a:r>
              <a:rPr lang="en-US" sz="1800" i="1" dirty="0" smtClean="0"/>
              <a:t>h</a:t>
            </a:r>
            <a:r>
              <a:rPr lang="ru-RU" sz="1800" dirty="0"/>
              <a:t>(</a:t>
            </a:r>
            <a:r>
              <a:rPr lang="en-US" sz="1800" i="1" dirty="0"/>
              <a:t>x</a:t>
            </a:r>
            <a:r>
              <a:rPr lang="ru-RU" sz="1800" dirty="0"/>
              <a:t>) = </a:t>
            </a:r>
            <a:r>
              <a:rPr lang="en-US" sz="1800" i="1" dirty="0" err="1"/>
              <a:t>sg</a:t>
            </a:r>
            <a:r>
              <a:rPr lang="ru-RU" sz="1800" dirty="0"/>
              <a:t>(</a:t>
            </a:r>
            <a:r>
              <a:rPr lang="en-US" sz="1800" i="1" dirty="0"/>
              <a:t>f</a:t>
            </a:r>
            <a:r>
              <a:rPr lang="ru-RU" sz="1800" baseline="-25000" dirty="0"/>
              <a:t>1</a:t>
            </a:r>
            <a:r>
              <a:rPr lang="ru-RU" sz="1800" dirty="0"/>
              <a:t>(</a:t>
            </a:r>
            <a:r>
              <a:rPr lang="en-US" sz="1800" i="1" dirty="0"/>
              <a:t>x</a:t>
            </a:r>
            <a:r>
              <a:rPr lang="ru-RU" sz="1800" dirty="0"/>
              <a:t>) + … + </a:t>
            </a:r>
            <a:r>
              <a:rPr lang="en-US" sz="1800" i="1" dirty="0" err="1"/>
              <a:t>f</a:t>
            </a:r>
            <a:r>
              <a:rPr lang="en-US" sz="1800" i="1" baseline="-25000" dirty="0" err="1"/>
              <a:t>n</a:t>
            </a:r>
            <a:r>
              <a:rPr lang="ru-RU" sz="1800" dirty="0"/>
              <a:t>(</a:t>
            </a:r>
            <a:r>
              <a:rPr lang="en-US" sz="1800" i="1" dirty="0"/>
              <a:t>x</a:t>
            </a:r>
            <a:r>
              <a:rPr lang="ru-RU" sz="1800" dirty="0"/>
              <a:t>)) </a:t>
            </a:r>
            <a:endParaRPr lang="ru-RU" sz="1800" dirty="0" smtClean="0"/>
          </a:p>
          <a:p>
            <a:pPr lvl="5"/>
            <a:endParaRPr lang="ru-RU" sz="1800" dirty="0" smtClean="0"/>
          </a:p>
          <a:p>
            <a:pPr marL="0" lvl="5"/>
            <a:r>
              <a:rPr lang="uk-UA" sz="2000" dirty="0"/>
              <a:t>будуть характеристичними для доповнення множини </a:t>
            </a:r>
            <a:r>
              <a:rPr lang="uk-UA" sz="2000" i="1" dirty="0"/>
              <a:t>А</a:t>
            </a:r>
            <a:r>
              <a:rPr lang="uk-UA" sz="2000" baseline="-25000" dirty="0"/>
              <a:t>1</a:t>
            </a:r>
            <a:r>
              <a:rPr lang="uk-UA" sz="2000" dirty="0"/>
              <a:t>, об</a:t>
            </a:r>
            <a:r>
              <a:rPr lang="ru-RU" sz="2000" dirty="0"/>
              <a:t>’</a:t>
            </a:r>
            <a:r>
              <a:rPr lang="uk-UA" sz="2000" dirty="0"/>
              <a:t>єднання та перетину множин </a:t>
            </a:r>
            <a:r>
              <a:rPr lang="en-US" sz="2000" i="1" dirty="0"/>
              <a:t>A</a:t>
            </a:r>
            <a:r>
              <a:rPr lang="ru-RU" sz="2000" baseline="-25000" dirty="0"/>
              <a:t>1</a:t>
            </a:r>
            <a:r>
              <a:rPr lang="ru-RU" sz="2000" dirty="0"/>
              <a:t>,…, </a:t>
            </a:r>
            <a:r>
              <a:rPr lang="en-US" sz="2000" i="1" dirty="0"/>
              <a:t>A</a:t>
            </a:r>
            <a:r>
              <a:rPr lang="en-US" sz="2000" i="1" baseline="-25000" dirty="0"/>
              <a:t>n</a:t>
            </a:r>
            <a:r>
              <a:rPr lang="uk-UA" sz="2000" dirty="0"/>
              <a:t>. Якщо </a:t>
            </a:r>
            <a:r>
              <a:rPr lang="en-US" sz="2000" i="1" dirty="0"/>
              <a:t>f</a:t>
            </a:r>
            <a:r>
              <a:rPr lang="uk-UA" sz="2000" baseline="-25000" dirty="0"/>
              <a:t>1</a:t>
            </a:r>
            <a:r>
              <a:rPr lang="uk-UA" sz="2000" dirty="0"/>
              <a:t>(</a:t>
            </a:r>
            <a:r>
              <a:rPr lang="en-US" sz="2000" i="1" dirty="0"/>
              <a:t>x</a:t>
            </a:r>
            <a:r>
              <a:rPr lang="uk-UA" sz="2000" dirty="0"/>
              <a:t>), …,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n</a:t>
            </a:r>
            <a:r>
              <a:rPr lang="uk-UA" sz="2000" dirty="0"/>
              <a:t>(</a:t>
            </a:r>
            <a:r>
              <a:rPr lang="en-US" sz="2000" i="1" dirty="0"/>
              <a:t>x</a:t>
            </a:r>
            <a:r>
              <a:rPr lang="uk-UA" sz="2000" dirty="0"/>
              <a:t>) рекурсивні або ПР функції, то такими ж будуть і функції </a:t>
            </a:r>
            <a:r>
              <a:rPr lang="en-US" sz="2000" i="1" dirty="0"/>
              <a:t>f</a:t>
            </a:r>
            <a:r>
              <a:rPr lang="uk-UA" sz="2000" dirty="0"/>
              <a:t>(</a:t>
            </a:r>
            <a:r>
              <a:rPr lang="en-US" sz="2000" i="1" dirty="0"/>
              <a:t>x</a:t>
            </a:r>
            <a:r>
              <a:rPr lang="uk-UA" sz="2000" dirty="0"/>
              <a:t>), </a:t>
            </a:r>
            <a:r>
              <a:rPr lang="en-US" sz="2000" i="1" dirty="0"/>
              <a:t>g</a:t>
            </a:r>
            <a:r>
              <a:rPr lang="uk-UA" sz="2000" dirty="0"/>
              <a:t>(</a:t>
            </a:r>
            <a:r>
              <a:rPr lang="en-US" sz="2000" i="1" dirty="0"/>
              <a:t>x</a:t>
            </a:r>
            <a:r>
              <a:rPr lang="uk-UA" sz="2000" dirty="0"/>
              <a:t>), </a:t>
            </a:r>
            <a:r>
              <a:rPr lang="en-US" sz="2000" i="1" dirty="0"/>
              <a:t>h</a:t>
            </a:r>
            <a:r>
              <a:rPr lang="uk-UA" sz="2000" dirty="0"/>
              <a:t>(</a:t>
            </a:r>
            <a:r>
              <a:rPr lang="en-US" sz="2000" i="1" dirty="0"/>
              <a:t>x</a:t>
            </a:r>
            <a:r>
              <a:rPr lang="uk-UA" sz="2000" dirty="0"/>
              <a:t>). </a:t>
            </a:r>
            <a:endParaRPr lang="uk-UA" sz="2000" dirty="0" smtClean="0"/>
          </a:p>
          <a:p>
            <a:pPr marL="0" lvl="5"/>
            <a:r>
              <a:rPr lang="uk-UA" sz="2000" dirty="0" smtClean="0"/>
              <a:t>       Інше </a:t>
            </a:r>
            <a:r>
              <a:rPr lang="uk-UA" sz="2000" dirty="0"/>
              <a:t>доведення полягає в побудові алгоритмів обчислення характеристичних функцій, а саме:</a:t>
            </a:r>
          </a:p>
          <a:p>
            <a:pPr marL="0" lvl="5"/>
            <a:endParaRPr lang="uk-UA" sz="1800" dirty="0"/>
          </a:p>
          <a:p>
            <a:pPr indent="262890" algn="just">
              <a:spcAft>
                <a:spcPts val="0"/>
              </a:spcAft>
            </a:pP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-273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587798"/>
              </p:ext>
            </p:extLst>
          </p:nvPr>
        </p:nvGraphicFramePr>
        <p:xfrm>
          <a:off x="3275856" y="3077592"/>
          <a:ext cx="2968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22" name="Equation" r:id="rId3" imgW="291960" imgH="279360" progId="Equation.3">
                  <p:embed/>
                </p:oleObj>
              </mc:Choice>
              <mc:Fallback>
                <p:oleObj name="Equation" r:id="rId3" imgW="291960" imgH="27936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077592"/>
                        <a:ext cx="29686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75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73247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uk-UA" sz="36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uk-UA" sz="3600" dirty="0" smtClean="0">
              <a:sym typeface="Symbol" panose="05050102010706020507" pitchFamily="18" charset="2"/>
            </a:endParaRP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sz="3200" i="1" dirty="0" smtClean="0"/>
              <a:t>Поняття а</a:t>
            </a:r>
            <a:r>
              <a:rPr lang="ru-RU" sz="3200" i="1" dirty="0" err="1" smtClean="0">
                <a:cs typeface="Times New Roman" pitchFamily="18" charset="0"/>
              </a:rPr>
              <a:t>лгоритм</a:t>
            </a:r>
            <a:r>
              <a:rPr lang="uk-UA" sz="3200" i="1" dirty="0" smtClean="0"/>
              <a:t>у</a:t>
            </a:r>
            <a:endParaRPr lang="en-US" sz="3200" i="1" dirty="0" smtClean="0"/>
          </a:p>
          <a:p>
            <a:pPr indent="457200"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en-US" dirty="0" smtClean="0"/>
          </a:p>
          <a:p>
            <a:pPr indent="457200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Приклад 5. Нехай </a:t>
            </a:r>
          </a:p>
          <a:p>
            <a:pPr indent="457200" algn="ctr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 smtClean="0"/>
              <a:t>{(</a:t>
            </a:r>
            <a:r>
              <a:rPr lang="en-US" dirty="0" err="1" smtClean="0"/>
              <a:t>abbb,b</a:t>
            </a:r>
            <a:r>
              <a:rPr lang="en-US" dirty="0" smtClean="0"/>
              <a:t>), (</a:t>
            </a:r>
            <a:r>
              <a:rPr lang="en-US" dirty="0" err="1" smtClean="0"/>
              <a:t>a,aab</a:t>
            </a:r>
            <a:r>
              <a:rPr lang="en-US" dirty="0" smtClean="0"/>
              <a:t>),</a:t>
            </a:r>
            <a:r>
              <a:rPr lang="uk-UA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ba,b</a:t>
            </a:r>
            <a:r>
              <a:rPr lang="en-US" dirty="0" smtClean="0"/>
              <a:t>)} –</a:t>
            </a:r>
            <a:endParaRPr lang="uk-UA" dirty="0" smtClean="0"/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скінченна множина пар в алфавіті </a:t>
            </a:r>
            <a:r>
              <a:rPr lang="uk-UA" dirty="0" smtClean="0">
                <a:sym typeface="Symbol" panose="05050102010706020507" pitchFamily="18" charset="2"/>
              </a:rPr>
              <a:t> = </a:t>
            </a:r>
            <a:r>
              <a:rPr lang="en-US" dirty="0" smtClean="0">
                <a:sym typeface="Symbol" panose="05050102010706020507" pitchFamily="18" charset="2"/>
              </a:rPr>
              <a:t>{a, b}</a:t>
            </a:r>
            <a:r>
              <a:rPr lang="uk-UA" dirty="0" smtClean="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>
                <a:sym typeface="Symbol" panose="05050102010706020507" pitchFamily="18" charset="2"/>
              </a:rPr>
              <a:t>Тоді послідовність 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 smtClean="0"/>
              <a:t>(</a:t>
            </a:r>
            <a:r>
              <a:rPr lang="en-US" dirty="0" err="1" smtClean="0"/>
              <a:t>a,aab</a:t>
            </a:r>
            <a:r>
              <a:rPr lang="en-US" dirty="0" smtClean="0"/>
              <a:t>)</a:t>
            </a:r>
            <a:r>
              <a:rPr lang="uk-UA" dirty="0" smtClean="0"/>
              <a:t>, </a:t>
            </a:r>
            <a:r>
              <a:rPr lang="en-US" dirty="0" smtClean="0"/>
              <a:t>(</a:t>
            </a:r>
            <a:r>
              <a:rPr lang="en-US" dirty="0" err="1" smtClean="0"/>
              <a:t>a,aab</a:t>
            </a:r>
            <a:r>
              <a:rPr lang="en-US" dirty="0" smtClean="0"/>
              <a:t>)</a:t>
            </a:r>
            <a:r>
              <a:rPr lang="uk-UA" dirty="0" smtClean="0"/>
              <a:t>, </a:t>
            </a:r>
            <a:r>
              <a:rPr lang="en-US" dirty="0" smtClean="0"/>
              <a:t>(</a:t>
            </a:r>
            <a:r>
              <a:rPr lang="en-US" dirty="0" err="1" smtClean="0"/>
              <a:t>ba,b</a:t>
            </a:r>
            <a:r>
              <a:rPr lang="en-US" dirty="0" smtClean="0"/>
              <a:t>)</a:t>
            </a:r>
            <a:r>
              <a:rPr lang="uk-UA" dirty="0" smtClean="0"/>
              <a:t>, </a:t>
            </a:r>
            <a:r>
              <a:rPr lang="en-US" dirty="0" smtClean="0"/>
              <a:t>(</a:t>
            </a:r>
            <a:r>
              <a:rPr lang="en-US" dirty="0" err="1" smtClean="0"/>
              <a:t>abbb,b</a:t>
            </a:r>
            <a:r>
              <a:rPr lang="en-US" dirty="0" smtClean="0"/>
              <a:t>)</a:t>
            </a:r>
            <a:r>
              <a:rPr lang="uk-UA" dirty="0" smtClean="0"/>
              <a:t> –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розв</a:t>
            </a:r>
            <a:r>
              <a:rPr lang="en-US" dirty="0" smtClean="0"/>
              <a:t>’</a:t>
            </a:r>
            <a:r>
              <a:rPr lang="uk-UA" dirty="0" smtClean="0"/>
              <a:t>язуюча так, як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(</a:t>
            </a:r>
            <a:r>
              <a:rPr lang="en-US" dirty="0" smtClean="0"/>
              <a:t>a)(a)(</a:t>
            </a:r>
            <a:r>
              <a:rPr lang="en-US" dirty="0" err="1" smtClean="0"/>
              <a:t>ba</a:t>
            </a:r>
            <a:r>
              <a:rPr lang="en-US" dirty="0" smtClean="0"/>
              <a:t>)(</a:t>
            </a:r>
            <a:r>
              <a:rPr lang="en-US" dirty="0" err="1" smtClean="0"/>
              <a:t>abbb</a:t>
            </a:r>
            <a:r>
              <a:rPr lang="en-US" dirty="0" smtClean="0"/>
              <a:t>) = (</a:t>
            </a:r>
            <a:r>
              <a:rPr lang="en-US" dirty="0" err="1" smtClean="0"/>
              <a:t>aab</a:t>
            </a:r>
            <a:r>
              <a:rPr lang="en-US" dirty="0" smtClean="0"/>
              <a:t>)(</a:t>
            </a:r>
            <a:r>
              <a:rPr lang="en-US" dirty="0" err="1" smtClean="0"/>
              <a:t>aab</a:t>
            </a:r>
            <a:r>
              <a:rPr lang="en-US" dirty="0" smtClean="0"/>
              <a:t>)(b)(b)</a:t>
            </a:r>
            <a:r>
              <a:rPr lang="uk-UA" dirty="0" smtClean="0"/>
              <a:t>.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 </a:t>
            </a:r>
            <a:endParaRPr lang="en-US" dirty="0" smtClean="0"/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 smtClean="0"/>
              <a:t>      </a:t>
            </a:r>
            <a:r>
              <a:rPr lang="uk-UA" dirty="0" smtClean="0"/>
              <a:t>Скінченна множина 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dirty="0" smtClean="0"/>
              <a:t>{(</a:t>
            </a:r>
            <a:r>
              <a:rPr lang="en-US" dirty="0" err="1" smtClean="0"/>
              <a:t>ab,aba</a:t>
            </a:r>
            <a:r>
              <a:rPr lang="en-US" dirty="0" smtClean="0"/>
              <a:t>), (</a:t>
            </a:r>
            <a:r>
              <a:rPr lang="en-US" dirty="0" err="1" smtClean="0"/>
              <a:t>aba,baa</a:t>
            </a:r>
            <a:r>
              <a:rPr lang="en-US" dirty="0" smtClean="0"/>
              <a:t>),</a:t>
            </a:r>
            <a:r>
              <a:rPr lang="uk-UA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baa,aa</a:t>
            </a:r>
            <a:r>
              <a:rPr lang="en-US" dirty="0" smtClean="0"/>
              <a:t>)}</a:t>
            </a:r>
            <a:r>
              <a:rPr lang="uk-UA" dirty="0" smtClean="0"/>
              <a:t>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пар в цьому ж алфавіті</a:t>
            </a:r>
            <a:r>
              <a:rPr lang="en-US" dirty="0" smtClean="0"/>
              <a:t> </a:t>
            </a:r>
            <a:r>
              <a:rPr lang="uk-UA" dirty="0" smtClean="0"/>
              <a:t>розв</a:t>
            </a:r>
            <a:r>
              <a:rPr lang="en-US" dirty="0" smtClean="0"/>
              <a:t>’</a:t>
            </a:r>
            <a:r>
              <a:rPr lang="uk-UA" dirty="0" smtClean="0"/>
              <a:t>язуючих</a:t>
            </a:r>
            <a:r>
              <a:rPr lang="en-US" dirty="0" smtClean="0"/>
              <a:t> </a:t>
            </a:r>
            <a:r>
              <a:rPr lang="uk-UA" dirty="0" smtClean="0"/>
              <a:t>послідовностей не має.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uk-UA" dirty="0" smtClean="0"/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Побудувати алгоритм, який розв</a:t>
            </a:r>
            <a:r>
              <a:rPr lang="en-US" dirty="0" smtClean="0"/>
              <a:t>’</a:t>
            </a:r>
            <a:r>
              <a:rPr lang="uk-UA" dirty="0" smtClean="0"/>
              <a:t>язує цю проблему неможливо. Але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для цього потрібно довести неіснування алгоритму.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  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9583" y="908720"/>
            <a:ext cx="4544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Властивості Р та ПР множин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84482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Нехай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),…,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) –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алгоритми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для обчислення характеристичних функцій множин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,…,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. Тоді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3808" y="2708920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ea typeface="Calibri" panose="020F0502020204030204" pitchFamily="34" charset="0"/>
              </a:rPr>
              <a:t>function</a:t>
            </a:r>
            <a:endParaRPr lang="uk-UA" sz="1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3779912" y="270892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i="1" dirty="0">
                <a:ea typeface="Calibri" panose="020F0502020204030204" pitchFamily="34" charset="0"/>
              </a:rPr>
              <a:t>f</a:t>
            </a:r>
            <a:r>
              <a:rPr lang="en-US" sz="1800" dirty="0">
                <a:ea typeface="Calibri" panose="020F0502020204030204" pitchFamily="34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</a:rPr>
              <a:t>x</a:t>
            </a:r>
            <a:r>
              <a:rPr lang="en-US" sz="1800" dirty="0" smtClean="0">
                <a:ea typeface="Calibri" panose="020F0502020204030204" pitchFamily="34" charset="0"/>
              </a:rPr>
              <a:t>)</a:t>
            </a:r>
            <a:endParaRPr lang="uk-UA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2924944"/>
            <a:ext cx="9144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a typeface="Calibri" panose="020F0502020204030204" pitchFamily="34" charset="0"/>
              </a:rPr>
              <a:t>                          </a:t>
            </a:r>
            <a:r>
              <a:rPr lang="uk-UA" sz="1800" dirty="0">
                <a:ea typeface="Calibri" panose="020F0502020204030204" pitchFamily="34" charset="0"/>
              </a:rPr>
              <a:t>  </a:t>
            </a:r>
            <a:r>
              <a:rPr lang="en-US" sz="1800" dirty="0">
                <a:ea typeface="Calibri" panose="020F0502020204030204" pitchFamily="34" charset="0"/>
              </a:rPr>
              <a:t>                          </a:t>
            </a:r>
            <a:r>
              <a:rPr lang="en-US" sz="1800" dirty="0" smtClean="0">
                <a:ea typeface="Calibri" panose="020F0502020204030204" pitchFamily="34" charset="0"/>
              </a:rPr>
              <a:t>     if </a:t>
            </a:r>
            <a:r>
              <a:rPr lang="en-US" sz="1800" i="1" dirty="0">
                <a:ea typeface="Calibri" panose="020F0502020204030204" pitchFamily="34" charset="0"/>
              </a:rPr>
              <a:t>f</a:t>
            </a:r>
            <a:r>
              <a:rPr lang="en-US" sz="1800" i="1" baseline="-25000" dirty="0">
                <a:ea typeface="Calibri" panose="020F0502020204030204" pitchFamily="34" charset="0"/>
              </a:rPr>
              <a:t>i</a:t>
            </a:r>
            <a:r>
              <a:rPr lang="en-US" sz="1800" dirty="0">
                <a:ea typeface="Calibri" panose="020F0502020204030204" pitchFamily="34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</a:rPr>
              <a:t>x</a:t>
            </a:r>
            <a:r>
              <a:rPr lang="en-US" sz="1800" dirty="0">
                <a:ea typeface="Calibri" panose="020F0502020204030204" pitchFamily="34" charset="0"/>
              </a:rPr>
              <a:t>) = 0 </a:t>
            </a:r>
            <a:r>
              <a:rPr lang="en-US" sz="1800" dirty="0" smtClean="0">
                <a:ea typeface="Calibri" panose="020F0502020204030204" pitchFamily="34" charset="0"/>
              </a:rPr>
              <a:t>then</a:t>
            </a:r>
            <a:r>
              <a:rPr lang="uk-UA" sz="1800" dirty="0" smtClean="0">
                <a:ea typeface="Calibri" panose="020F0502020204030204" pitchFamily="34" charset="0"/>
              </a:rPr>
              <a:t> </a:t>
            </a:r>
            <a:r>
              <a:rPr lang="en-US" sz="1800" dirty="0" smtClean="0">
                <a:ea typeface="Calibri" panose="020F0502020204030204" pitchFamily="34" charset="0"/>
              </a:rPr>
              <a:t> </a:t>
            </a:r>
            <a:r>
              <a:rPr lang="en-US" sz="1800" i="1" dirty="0" smtClean="0">
                <a:ea typeface="Calibri" panose="020F0502020204030204" pitchFamily="34" charset="0"/>
              </a:rPr>
              <a:t>f</a:t>
            </a:r>
            <a:r>
              <a:rPr lang="en-US" sz="1800" dirty="0" smtClean="0">
                <a:ea typeface="Calibri" panose="020F0502020204030204" pitchFamily="34" charset="0"/>
              </a:rPr>
              <a:t> = 1</a:t>
            </a:r>
          </a:p>
          <a:p>
            <a:r>
              <a:rPr lang="en-US" sz="1800" dirty="0" smtClean="0"/>
              <a:t>                                                           else </a:t>
            </a:r>
            <a:r>
              <a:rPr lang="en-US" sz="1800" i="1" dirty="0" smtClean="0"/>
              <a:t>f</a:t>
            </a:r>
            <a:r>
              <a:rPr lang="en-US" sz="1800" dirty="0" smtClean="0"/>
              <a:t> = 0</a:t>
            </a:r>
          </a:p>
          <a:p>
            <a:r>
              <a:rPr lang="en-US" sz="1800" dirty="0" smtClean="0"/>
              <a:t>			       end</a:t>
            </a:r>
            <a:endParaRPr lang="uk-UA" sz="1800" dirty="0"/>
          </a:p>
          <a:p>
            <a:r>
              <a:rPr lang="en-US" dirty="0" smtClean="0"/>
              <a:t> </a:t>
            </a:r>
            <a:r>
              <a:rPr lang="ru-RU" sz="2000" dirty="0"/>
              <a:t>обчислює характеристичну для </a:t>
            </a:r>
            <a:r>
              <a:rPr lang="uk-UA" sz="2000" dirty="0" smtClean="0"/>
              <a:t>доповнення </a:t>
            </a:r>
            <a:r>
              <a:rPr lang="en-US" sz="20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76428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9583" y="908720"/>
            <a:ext cx="4544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Властивості Р та ПР множин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476067"/>
            <a:ext cx="9144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			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 algn="just"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function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   begin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		             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if </a:t>
            </a:r>
            <a:r>
              <a:rPr lang="en-US" sz="20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2000" baseline="-25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... </a:t>
            </a:r>
            <a:r>
              <a:rPr lang="en-US" sz="2000" dirty="0"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 = 0 then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		  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1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			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обчислює характеристичну функцію об’єднання множин.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Алгоритм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 algn="just"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function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	 	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	  	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 + ... +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)) = 0 then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= 0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 		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1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	 		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end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обчислює характеристичну функцію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перетину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множин.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9583" y="908720"/>
            <a:ext cx="4544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Властивості Р та ПР множин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628800"/>
            <a:ext cx="914400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Теорема 5.2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. Якщо всюди визначена функція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рекурсивна (ПР), то множина </a:t>
            </a:r>
            <a:r>
              <a:rPr lang="uk-UA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розв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язків рівняння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		              		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) = 0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рекурсивна (ПР).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Доведення. 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Характе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истична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функція множини розв’язків обчислюється наступним алгоритмом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				function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			       begin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I		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 = 0 then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		           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    else 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1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			       end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262890" algn="just">
              <a:spcAft>
                <a:spcPts val="0"/>
              </a:spcAft>
            </a:pPr>
            <a:endParaRPr lang="en-US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sz="2000" dirty="0"/>
              <a:t>Множина значень ПР функції, взагалі кажучи, не буде ПР множиною, ні навіть Р множиною. Але існують умови того, щоб множина значень ПР (Р) функції була ПР (Р) множиною. </a:t>
            </a:r>
            <a:r>
              <a:rPr lang="ru-RU" sz="2000" dirty="0"/>
              <a:t>  </a:t>
            </a:r>
            <a:endParaRPr lang="uk-UA" sz="2000" dirty="0"/>
          </a:p>
          <a:p>
            <a:pPr indent="262890" algn="just">
              <a:spcAft>
                <a:spcPts val="0"/>
              </a:spcAft>
            </a:pP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90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9583" y="908720"/>
            <a:ext cx="4544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Властивості Р та ПР множин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631697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Теорема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 5</a:t>
            </a:r>
            <a:r>
              <a:rPr lang="uk-UA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Якщо ПР функція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 задовольняє умові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0, 1, 2, …), зокрема, якщо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 монотонно зростає, то множина </a:t>
            </a:r>
            <a:r>
              <a:rPr lang="uk-UA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всіх значень цієї функції є ПР множиною.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Доведення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{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(0),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(1), …}.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Алгоритм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обчисл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ення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характеристичн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ої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функці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ї цієї множини наступний: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sz="20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begin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for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0 to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if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then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1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1 then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sz="20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else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sz="20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1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7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98072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Рекурсивно перелічимі множини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263512"/>
            <a:ext cx="91440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Множина чисел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називається рекурсивно перелічимою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РПМ), якщо існує двомісна ПР функція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така, що рівняння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= 0 має розв’язок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тоді і тільки тоді, коли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Наслідок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 Множина чисел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рекурсивно перелічима тоді і тільки тоді, коли існує алгоритм, який для довільного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дає відповідь на питання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якщо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дійсно належить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або працює нескінченно довго, якщо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74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98072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Рекурсивно перелічимі множини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42368"/>
            <a:ext cx="9144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Теорема 6.1</a:t>
            </a: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Кожна ПР множина є рекурсивно перелічимою.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Доведення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Існує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алгоритм</a:t>
            </a:r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 algn="just">
              <a:spcAft>
                <a:spcPts val="0"/>
              </a:spcAft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function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begin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0                                                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while 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 0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do 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 + 1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який обчислює часткову характеристичну функцію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ПР множини.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2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90872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Рекурсивно перелічимі множини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19729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Теорема 6.2.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Нехай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– ПР функція від змінних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 Множина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М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тих значень параметра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для яких рівняння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				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) = 0   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має хоча б один розв’язок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є РП множиною.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Доведення.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Часткова характеристична функція множини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обчислюється наступним алгоритмом: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		function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      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begin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0                                                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while 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 0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809625">
              <a:spcAft>
                <a:spcPts val="0"/>
              </a:spcAft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pl-PL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 + 1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452120">
              <a:spcAft>
                <a:spcPts val="0"/>
              </a:spcAft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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= 0                                                   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9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90872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Рекурсивно перелічимі множини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857013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Теорема 6.</a:t>
            </a:r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Непуста множина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РП множина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коли вона співпадає з множиною значень деякої ПРФ.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Необх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ідність (множина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значень ПРФ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є РПМ). Дійсно, часткова характеристична функція множини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може бути обчислена алгоритмом: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 algn="just">
              <a:spcAft>
                <a:spcPts val="0"/>
              </a:spcAft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uk-UA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function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a)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begin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0                                                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while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+ 1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5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90872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Рекурсивно перелічимі множини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01" y="2060848"/>
            <a:ext cx="918051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Достатність (якщо множина </a:t>
            </a:r>
            <a:r>
              <a:rPr lang="uk-UA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– РПМ, то співпадає з множиною значень деякої ПРФ). Розглянемо функцію, яка обчислюється 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алгоритмом</a:t>
            </a:r>
            <a:endParaRPr lang="en-US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uk-UA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         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begin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if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20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)) = 0 then 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else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end,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endParaRPr lang="en-US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де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ПРФ така, що рівняння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0 має розв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язок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Ця функція ПРФ за побудовою. Крім того: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а) Значення цієї функції належать до </a:t>
            </a:r>
            <a:r>
              <a:rPr lang="uk-UA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 Якщо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– довільний елемент множини </a:t>
            </a:r>
            <a:r>
              <a:rPr lang="uk-UA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, то рівняння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 = 0 має розв’язок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. Покладемо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). Тоді значення функції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в точці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дорівнює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7699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62068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Рекурсивно перелічимі множини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622405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ru-RU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Теорема 6.4.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Сума та перетин скінченної кількості РПМ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є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РПМ.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Доведення. Нехай </a:t>
            </a:r>
            <a:r>
              <a:rPr lang="ru-RU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20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і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– РПМ, а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20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і</a:t>
            </a:r>
            <a:r>
              <a:rPr lang="ru-RU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функції такі, що рівняння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20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і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) = 0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має розв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язок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Тоді часткові характеристичні функції с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ум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та перетин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у обчислюються алгоритмами: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) function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sz="1800" baseline="-25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)      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begin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US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= 0                                                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while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) … </a:t>
            </a:r>
            <a:r>
              <a:rPr lang="en-US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en-US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+ 1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sz="1800" baseline="-25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1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= 0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end.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b) function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sz="1800" baseline="-25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)      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begin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US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= 0                                                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while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) + … + </a:t>
            </a:r>
            <a:r>
              <a:rPr lang="en-US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8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en-US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+ 1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sz="1800" baseline="-25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sz="18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 end.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35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ChangeArrowheads="1"/>
          </p:cNvSpPr>
          <p:nvPr/>
        </p:nvSpPr>
        <p:spPr bwMode="auto">
          <a:xfrm>
            <a:off x="0" y="0"/>
            <a:ext cx="9144000" cy="62166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uk-UA" sz="3600" dirty="0" smtClean="0"/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uk-UA" sz="3600" dirty="0" smtClean="0"/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sz="3200" i="1" dirty="0" smtClean="0"/>
              <a:t>Поняття а</a:t>
            </a:r>
            <a:r>
              <a:rPr lang="ru-RU" sz="3200" i="1" dirty="0" err="1" smtClean="0">
                <a:cs typeface="Times New Roman" pitchFamily="18" charset="0"/>
              </a:rPr>
              <a:t>лгоритм</a:t>
            </a:r>
            <a:r>
              <a:rPr lang="uk-UA" sz="3200" i="1" dirty="0" smtClean="0"/>
              <a:t>у</a:t>
            </a:r>
            <a:endParaRPr lang="en-US" sz="3200" i="1" dirty="0" smtClean="0"/>
          </a:p>
          <a:p>
            <a:pPr indent="457200"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en-US" dirty="0" smtClean="0"/>
          </a:p>
          <a:p>
            <a:pPr indent="457200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Як це зробити</a:t>
            </a:r>
            <a:r>
              <a:rPr lang="en-US" dirty="0" smtClean="0"/>
              <a:t>? </a:t>
            </a:r>
            <a:r>
              <a:rPr lang="uk-UA" dirty="0" smtClean="0"/>
              <a:t>Для цього треба точно</a:t>
            </a:r>
            <a:r>
              <a:rPr lang="en-US" dirty="0" smtClean="0"/>
              <a:t> </a:t>
            </a:r>
            <a:r>
              <a:rPr lang="uk-UA" dirty="0" smtClean="0"/>
              <a:t>знати, що таке алгоритм, </a:t>
            </a:r>
            <a:endParaRPr lang="en-US" dirty="0" smtClean="0"/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тобто мати якесь</a:t>
            </a:r>
            <a:r>
              <a:rPr lang="en-US" dirty="0" smtClean="0"/>
              <a:t> </a:t>
            </a:r>
            <a:r>
              <a:rPr lang="uk-UA" dirty="0" smtClean="0"/>
              <a:t>математичне поняття, еквівалентне поняттю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алгоритму. </a:t>
            </a:r>
            <a:endParaRPr lang="en-US" dirty="0" smtClean="0"/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uk-UA" dirty="0" smtClean="0"/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     Розв</a:t>
            </a:r>
            <a:r>
              <a:rPr lang="en-US" dirty="0" smtClean="0"/>
              <a:t>’</a:t>
            </a:r>
            <a:r>
              <a:rPr lang="uk-UA" dirty="0" smtClean="0"/>
              <a:t>язання задачі точного визначення</a:t>
            </a:r>
            <a:r>
              <a:rPr lang="en-US" dirty="0" smtClean="0"/>
              <a:t> </a:t>
            </a:r>
            <a:r>
              <a:rPr lang="uk-UA" dirty="0" smtClean="0"/>
              <a:t>алгоритму було одержано </a:t>
            </a:r>
            <a:endParaRPr lang="en-US" dirty="0" smtClean="0"/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в роботах Гільберта, Геделя, Чьорча, Кліні, Поста, Т</a:t>
            </a:r>
            <a:r>
              <a:rPr lang="en-US" dirty="0" smtClean="0"/>
              <a:t>’</a:t>
            </a:r>
            <a:r>
              <a:rPr lang="uk-UA" dirty="0" smtClean="0"/>
              <a:t>юрінга.</a:t>
            </a:r>
            <a:endParaRPr lang="en-US" dirty="0" smtClean="0"/>
          </a:p>
          <a:p>
            <a:pPr indent="457200" eaLnBrk="1" hangingPunct="1">
              <a:lnSpc>
                <a:spcPct val="50000"/>
              </a:lnSpc>
              <a:spcBef>
                <a:spcPct val="50000"/>
              </a:spcBef>
              <a:defRPr/>
            </a:pPr>
            <a:endParaRPr lang="en-US" dirty="0" smtClean="0"/>
          </a:p>
          <a:p>
            <a:pPr indent="457200"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Для цього розглядалися функції </a:t>
            </a:r>
            <a:r>
              <a:rPr lang="en-US" dirty="0" smtClean="0"/>
              <a:t>f:N</a:t>
            </a:r>
            <a:r>
              <a:rPr lang="en-US" dirty="0" smtClean="0">
                <a:sym typeface="Symbol" panose="05050102010706020507" pitchFamily="18" charset="2"/>
              </a:rPr>
              <a:t>N </a:t>
            </a:r>
            <a:r>
              <a:rPr lang="uk-UA" dirty="0" smtClean="0"/>
              <a:t>і клас функцій, які </a:t>
            </a:r>
            <a:endParaRPr lang="en-US" dirty="0" smtClean="0"/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обчислюються алгоритмами ототожнювався з класом спеціально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побудованих функцій – рекурсивних (таке</a:t>
            </a:r>
            <a:r>
              <a:rPr lang="en-US" dirty="0" smtClean="0"/>
              <a:t> </a:t>
            </a:r>
            <a:r>
              <a:rPr lang="uk-UA" dirty="0" smtClean="0"/>
              <a:t>ототожнення або гіпотеза </a:t>
            </a:r>
            <a:endParaRPr lang="en-US" dirty="0" smtClean="0"/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відома під назвою</a:t>
            </a:r>
            <a:r>
              <a:rPr lang="en-US" dirty="0" smtClean="0"/>
              <a:t> </a:t>
            </a:r>
            <a:r>
              <a:rPr lang="uk-UA" dirty="0" smtClean="0"/>
              <a:t>тези Чьорча).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defRPr/>
            </a:pPr>
            <a:r>
              <a:rPr lang="uk-UA" dirty="0" smtClean="0"/>
              <a:t> 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62068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Рекурсивно перелічимі множини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30181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Теорема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6.5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(Поста). Якщо множина </a:t>
            </a:r>
            <a:r>
              <a:rPr lang="uk-UA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і її доповнення </a:t>
            </a:r>
            <a:r>
              <a:rPr lang="uk-UA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рекурсивно перелічимі, то </a:t>
            </a:r>
            <a:r>
              <a:rPr lang="uk-UA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і </a:t>
            </a:r>
            <a:r>
              <a:rPr lang="uk-UA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рекурсивні.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Доведення.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Розглянемо алгоритм обчислення функції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20520"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                             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20520"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begin                                          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20520"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0                                                                                       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20520"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while |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 –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||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 –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|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0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20520"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l-PL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pl-PL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pl-PL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sz="2000" dirty="0">
                <a:ea typeface="Calibri" panose="020F0502020204030204" pitchFamily="34" charset="0"/>
                <a:cs typeface="Times New Roman" panose="02020603050405020304" pitchFamily="18" charset="0"/>
              </a:rPr>
              <a:t> + 1                                                                  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20520" indent="262890" algn="just">
              <a:spcAft>
                <a:spcPts val="0"/>
              </a:spcAft>
            </a:pPr>
            <a:r>
              <a:rPr lang="pl-PL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l-PL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pl-PL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pl-PL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20520" indent="262890" algn="just">
              <a:spcAft>
                <a:spcPts val="0"/>
              </a:spcAft>
            </a:pPr>
            <a:r>
              <a:rPr lang="pl-PL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end.</a:t>
            </a:r>
            <a:r>
              <a:rPr lang="pl-P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Тоді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характеристичні функції множин </a:t>
            </a:r>
            <a:r>
              <a:rPr lang="uk-UA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і </a:t>
            </a:r>
            <a:r>
              <a:rPr lang="uk-UA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обчислюються алгоритмами: 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8555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62068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Рекурсивно перелічимі множини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622405"/>
            <a:ext cx="9144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38275" indent="542290" algn="just">
              <a:spcAft>
                <a:spcPts val="0"/>
              </a:spcAft>
            </a:pP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 function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ru-RU" sz="20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  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begin                                                                                                       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		       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if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)) –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| = 0 then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ru-RU" sz="20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0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		       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else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ru-RU" sz="20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1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			  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b) function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ru-RU" sz="20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2000" baseline="-25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  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begin                                                                                                       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 if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)) –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| = 0 then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ru-RU" sz="20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2000" baseline="-25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0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 else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ru-RU" sz="20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2000" baseline="-25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1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    end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де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ПРФ з множинами значень </a:t>
            </a:r>
            <a:r>
              <a:rPr lang="uk-UA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і </a:t>
            </a:r>
            <a:r>
              <a:rPr lang="uk-UA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відповідно.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Таким чином, доповнення РП множини яка не є рекурсивною не може бути РП множиною.  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743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16832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b="1" dirty="0">
                <a:ea typeface="Calibri" panose="020F0502020204030204" pitchFamily="34" charset="0"/>
                <a:cs typeface="Times New Roman" panose="02020603050405020304" pitchFamily="18" charset="0"/>
              </a:rPr>
              <a:t>Теорема 6.6.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Сукупність значень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ПР функції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є РП множиною.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Доведення.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Часткова характеристична функція множини </a:t>
            </a: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 може бути обчислена алгоритмом: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1905" algn="just">
              <a:spcAft>
                <a:spcPts val="0"/>
              </a:spcAft>
            </a:pP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    function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ru-RU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)      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begin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l-PL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= 0                                                    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l-PL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b="1" i="1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l-PL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l-PL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), … , </a:t>
            </a:r>
            <a:r>
              <a:rPr lang="pl-PL" b="1" i="1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l-PL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nn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pl-PL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pl-PL" i="1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 + 1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pl-PL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</a:t>
            </a:r>
            <a:r>
              <a:rPr lang="uk-UA" dirty="0"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uk-UA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		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end.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62068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Рекурсивно перелічимі множини</a:t>
            </a: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522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836712"/>
            <a:ext cx="5094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i="1" dirty="0">
                <a:ea typeface="Calibri" panose="020F0502020204030204" pitchFamily="34" charset="0"/>
              </a:rPr>
              <a:t>Множини </a:t>
            </a:r>
            <a:r>
              <a:rPr lang="en-US" b="1" i="1" dirty="0">
                <a:ea typeface="Calibri" panose="020F0502020204030204" pitchFamily="34" charset="0"/>
              </a:rPr>
              <a:t>n</a:t>
            </a:r>
            <a:r>
              <a:rPr lang="ru-RU" b="1" i="1" dirty="0">
                <a:ea typeface="Calibri" panose="020F0502020204030204" pitchFamily="34" charset="0"/>
              </a:rPr>
              <a:t>-</a:t>
            </a:r>
            <a:r>
              <a:rPr lang="uk-UA" b="1" i="1" dirty="0">
                <a:ea typeface="Calibri" panose="020F0502020204030204" pitchFamily="34" charset="0"/>
              </a:rPr>
              <a:t>ок </a:t>
            </a:r>
            <a:r>
              <a:rPr lang="uk-UA" b="1" i="1" dirty="0" smtClean="0">
                <a:ea typeface="Calibri" panose="020F0502020204030204" pitchFamily="34" charset="0"/>
              </a:rPr>
              <a:t>натуральних  </a:t>
            </a:r>
            <a:r>
              <a:rPr lang="uk-UA" b="1" i="1" dirty="0">
                <a:ea typeface="Calibri" panose="020F0502020204030204" pitchFamily="34" charset="0"/>
              </a:rPr>
              <a:t>чисел</a:t>
            </a:r>
            <a:endParaRPr lang="uk-UA" dirty="0"/>
          </a:p>
        </p:txBody>
      </p:sp>
      <p:sp>
        <p:nvSpPr>
          <p:cNvPr id="3" name="Rectangle 2"/>
          <p:cNvSpPr/>
          <p:nvPr/>
        </p:nvSpPr>
        <p:spPr>
          <a:xfrm>
            <a:off x="0" y="1622405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Множина </a:t>
            </a:r>
            <a:r>
              <a:rPr lang="uk-UA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к натуральних чисел називається ПР, Р або РП, якщо такою є множина </a:t>
            </a:r>
            <a:r>
              <a:rPr lang="uk-UA" sz="20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uk-UA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 номерів всіх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ок із </a:t>
            </a:r>
            <a:r>
              <a:rPr lang="uk-UA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Теорема 7.1.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Якщо функція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 рекурсивна (примітивно рекурсивна), то множина </a:t>
            </a:r>
            <a:r>
              <a:rPr lang="uk-UA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розв’язків рівняння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ctr">
              <a:spcAft>
                <a:spcPts val="0"/>
              </a:spcAft>
            </a:pP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 = 0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є рекурсивною (примітивно рекурсивною) множиною. </a:t>
            </a:r>
            <a:endParaRPr lang="uk-UA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</a:pP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Доведення.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Алгоритм для обчислення характеристичної функції множини </a:t>
            </a:r>
            <a:r>
              <a:rPr lang="uk-UA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наступний: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1905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ru-RU" sz="20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         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begin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 = 0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then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ru-RU" sz="20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sz="20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1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end.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912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836712"/>
            <a:ext cx="5094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i="1" dirty="0">
                <a:ea typeface="Calibri" panose="020F0502020204030204" pitchFamily="34" charset="0"/>
              </a:rPr>
              <a:t>Множини </a:t>
            </a:r>
            <a:r>
              <a:rPr lang="en-US" b="1" i="1" dirty="0">
                <a:ea typeface="Calibri" panose="020F0502020204030204" pitchFamily="34" charset="0"/>
              </a:rPr>
              <a:t>n</a:t>
            </a:r>
            <a:r>
              <a:rPr lang="ru-RU" b="1" i="1" dirty="0">
                <a:ea typeface="Calibri" panose="020F0502020204030204" pitchFamily="34" charset="0"/>
              </a:rPr>
              <a:t>-</a:t>
            </a:r>
            <a:r>
              <a:rPr lang="uk-UA" b="1" i="1" dirty="0">
                <a:ea typeface="Calibri" panose="020F0502020204030204" pitchFamily="34" charset="0"/>
              </a:rPr>
              <a:t>ок </a:t>
            </a:r>
            <a:r>
              <a:rPr lang="uk-UA" b="1" i="1" dirty="0" smtClean="0">
                <a:ea typeface="Calibri" panose="020F0502020204030204" pitchFamily="34" charset="0"/>
              </a:rPr>
              <a:t>натуральних  </a:t>
            </a:r>
            <a:r>
              <a:rPr lang="uk-UA" b="1" i="1" dirty="0">
                <a:ea typeface="Calibri" panose="020F0502020204030204" pitchFamily="34" charset="0"/>
              </a:rPr>
              <a:t>чисел</a:t>
            </a:r>
            <a:endParaRPr lang="uk-UA" dirty="0"/>
          </a:p>
        </p:txBody>
      </p:sp>
      <p:sp>
        <p:nvSpPr>
          <p:cNvPr id="3" name="Rectangle 2"/>
          <p:cNvSpPr/>
          <p:nvPr/>
        </p:nvSpPr>
        <p:spPr>
          <a:xfrm>
            <a:off x="0" y="1772816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Теорема 7.</a:t>
            </a:r>
            <a:r>
              <a:rPr lang="en-US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uk-UA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Для того, щоб непуста сукупність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-ок була РП необхідно і достатньо, щоб вона була сукупністю всіх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-ок виду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ctr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&lt;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), … ,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)&gt;,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0, 1, … .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де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), … ,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 – деякі ПРФ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uk-UA" sz="2000" dirty="0" smtClean="0"/>
              <a:t>    Достатність </a:t>
            </a:r>
            <a:r>
              <a:rPr lang="uk-UA" sz="2000" dirty="0"/>
              <a:t>(множина всіх </a:t>
            </a:r>
            <a:r>
              <a:rPr lang="en-US" sz="2000" i="1" dirty="0"/>
              <a:t>n</a:t>
            </a:r>
            <a:r>
              <a:rPr lang="uk-UA" sz="2000" dirty="0"/>
              <a:t>-ок виду &lt;</a:t>
            </a:r>
            <a:r>
              <a:rPr lang="en-US" sz="2000" i="1" dirty="0"/>
              <a:t>f</a:t>
            </a:r>
            <a:r>
              <a:rPr lang="uk-UA" sz="2000" baseline="-25000" dirty="0"/>
              <a:t>1</a:t>
            </a:r>
            <a:r>
              <a:rPr lang="uk-UA" sz="2000" dirty="0"/>
              <a:t>(</a:t>
            </a:r>
            <a:r>
              <a:rPr lang="en-US" sz="2000" i="1" dirty="0"/>
              <a:t>x</a:t>
            </a:r>
            <a:r>
              <a:rPr lang="uk-UA" sz="2000" dirty="0"/>
              <a:t>), … ,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n</a:t>
            </a:r>
            <a:r>
              <a:rPr lang="uk-UA" sz="2000" dirty="0"/>
              <a:t>(</a:t>
            </a:r>
            <a:r>
              <a:rPr lang="en-US" sz="2000" i="1" dirty="0"/>
              <a:t>x</a:t>
            </a:r>
            <a:r>
              <a:rPr lang="uk-UA" sz="2000" dirty="0"/>
              <a:t>)&gt;, </a:t>
            </a:r>
            <a:r>
              <a:rPr lang="en-US" sz="2000" i="1" dirty="0"/>
              <a:t>x</a:t>
            </a:r>
            <a:r>
              <a:rPr lang="uk-UA" sz="2000" dirty="0"/>
              <a:t> = 0, 1, … , де </a:t>
            </a:r>
            <a:r>
              <a:rPr lang="en-US" sz="2000" i="1" dirty="0"/>
              <a:t>f</a:t>
            </a:r>
            <a:r>
              <a:rPr lang="en-US" sz="2000" i="1" baseline="-25000" dirty="0"/>
              <a:t>i</a:t>
            </a:r>
            <a:r>
              <a:rPr lang="en-US" sz="2000" i="1" dirty="0"/>
              <a:t> </a:t>
            </a:r>
            <a:r>
              <a:rPr lang="uk-UA" sz="2000" dirty="0"/>
              <a:t>– ПРФ є РПМ множиною). Часткова характеристична функція </a:t>
            </a:r>
            <a:r>
              <a:rPr lang="en-US" sz="2000" dirty="0">
                <a:sym typeface="Symbol" panose="05050102010706020507" pitchFamily="18" charset="2"/>
              </a:rPr>
              <a:t></a:t>
            </a:r>
            <a:r>
              <a:rPr lang="ru-RU" sz="2000" i="1" baseline="-25000" dirty="0"/>
              <a:t>М</a:t>
            </a:r>
            <a:r>
              <a:rPr lang="uk-UA" sz="2000" dirty="0"/>
              <a:t> множини </a:t>
            </a:r>
            <a:r>
              <a:rPr lang="uk-UA" sz="2000" i="1" dirty="0"/>
              <a:t>М</a:t>
            </a:r>
            <a:r>
              <a:rPr lang="uk-UA" sz="2000" dirty="0"/>
              <a:t> канторових номерів </a:t>
            </a:r>
            <a:r>
              <a:rPr lang="en-US" sz="2000" i="1" dirty="0"/>
              <a:t>n</a:t>
            </a:r>
            <a:r>
              <a:rPr lang="uk-UA" sz="2000" dirty="0"/>
              <a:t>-ок виду &lt;</a:t>
            </a:r>
            <a:r>
              <a:rPr lang="en-US" sz="2000" i="1" dirty="0"/>
              <a:t>f</a:t>
            </a:r>
            <a:r>
              <a:rPr lang="uk-UA" sz="2000" baseline="-25000" dirty="0"/>
              <a:t>1</a:t>
            </a:r>
            <a:r>
              <a:rPr lang="uk-UA" sz="2000" dirty="0"/>
              <a:t>(</a:t>
            </a:r>
            <a:r>
              <a:rPr lang="en-US" sz="2000" i="1" dirty="0"/>
              <a:t>x</a:t>
            </a:r>
            <a:r>
              <a:rPr lang="uk-UA" sz="2000" dirty="0"/>
              <a:t>), … ,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n</a:t>
            </a:r>
            <a:r>
              <a:rPr lang="uk-UA" sz="2000" dirty="0"/>
              <a:t>(</a:t>
            </a:r>
            <a:r>
              <a:rPr lang="en-US" sz="2000" i="1" dirty="0"/>
              <a:t>x</a:t>
            </a:r>
            <a:r>
              <a:rPr lang="uk-UA" sz="2000" dirty="0"/>
              <a:t>)&gt;, </a:t>
            </a:r>
            <a:r>
              <a:rPr lang="en-US" sz="2000" i="1" dirty="0"/>
              <a:t>x</a:t>
            </a:r>
            <a:r>
              <a:rPr lang="uk-UA" sz="2000" dirty="0"/>
              <a:t> = 0, 1, … , може бути обчислена алгоритмом:</a:t>
            </a:r>
          </a:p>
          <a:p>
            <a:r>
              <a:rPr lang="uk-UA" sz="2000" dirty="0"/>
              <a:t> </a:t>
            </a:r>
          </a:p>
          <a:p>
            <a:r>
              <a:rPr lang="uk-UA" sz="2000" dirty="0" smtClean="0"/>
              <a:t>		</a:t>
            </a:r>
            <a:r>
              <a:rPr lang="en-US" sz="2000" dirty="0" smtClean="0"/>
              <a:t>function </a:t>
            </a:r>
            <a:r>
              <a:rPr lang="en-US" sz="2000" dirty="0">
                <a:sym typeface="Symbol" panose="05050102010706020507" pitchFamily="18" charset="2"/>
              </a:rPr>
              <a:t></a:t>
            </a:r>
            <a:r>
              <a:rPr lang="ru-RU" sz="2000" i="1" baseline="-25000" dirty="0"/>
              <a:t>М</a:t>
            </a:r>
            <a:r>
              <a:rPr lang="ru-RU" sz="2000" dirty="0"/>
              <a:t> (</a:t>
            </a:r>
            <a:r>
              <a:rPr lang="en-US" sz="2000" i="1" dirty="0"/>
              <a:t>n</a:t>
            </a:r>
            <a:r>
              <a:rPr lang="ru-RU" sz="2000" dirty="0"/>
              <a:t>)          </a:t>
            </a:r>
            <a:endParaRPr lang="uk-UA" sz="2000" dirty="0"/>
          </a:p>
          <a:p>
            <a:r>
              <a:rPr lang="ru-RU" sz="2000" dirty="0"/>
              <a:t>                                     </a:t>
            </a:r>
            <a:r>
              <a:rPr lang="ru-RU" sz="2000" dirty="0" smtClean="0"/>
              <a:t>   </a:t>
            </a:r>
            <a:r>
              <a:rPr lang="en-US" sz="2000" dirty="0"/>
              <a:t>begin </a:t>
            </a:r>
            <a:endParaRPr lang="uk-UA" sz="2000" dirty="0"/>
          </a:p>
          <a:p>
            <a:r>
              <a:rPr lang="en-US" sz="2000" dirty="0"/>
              <a:t>                                     </a:t>
            </a:r>
            <a:r>
              <a:rPr lang="en-US" sz="2000" dirty="0" smtClean="0"/>
              <a:t>         </a:t>
            </a:r>
            <a:r>
              <a:rPr lang="en-US" sz="2000" i="1" dirty="0" err="1"/>
              <a:t>i</a:t>
            </a:r>
            <a:r>
              <a:rPr lang="en-US" sz="2000" dirty="0"/>
              <a:t> = 0                                                    </a:t>
            </a:r>
            <a:endParaRPr lang="uk-UA" sz="2000" dirty="0"/>
          </a:p>
          <a:p>
            <a:r>
              <a:rPr lang="en-US" sz="2000" dirty="0"/>
              <a:t>                                     </a:t>
            </a:r>
            <a:r>
              <a:rPr lang="en-US" sz="2000" dirty="0" smtClean="0"/>
              <a:t>         </a:t>
            </a:r>
            <a:r>
              <a:rPr lang="en-US" sz="2000" dirty="0"/>
              <a:t>while </a:t>
            </a:r>
            <a:r>
              <a:rPr lang="ru-RU" sz="2000" b="1" i="1" dirty="0"/>
              <a:t>с</a:t>
            </a:r>
            <a:r>
              <a:rPr lang="en-US" sz="2000" dirty="0"/>
              <a:t>(</a:t>
            </a:r>
            <a:r>
              <a:rPr lang="en-US" sz="2000" i="1" dirty="0"/>
              <a:t>f</a:t>
            </a:r>
            <a:r>
              <a:rPr lang="en-US" sz="2000" baseline="-25000" dirty="0"/>
              <a:t>1</a:t>
            </a:r>
            <a:r>
              <a:rPr lang="en-US" sz="2000" dirty="0"/>
              <a:t>(</a:t>
            </a:r>
            <a:r>
              <a:rPr lang="en-US" sz="2000" i="1" dirty="0" err="1"/>
              <a:t>i</a:t>
            </a:r>
            <a:r>
              <a:rPr lang="en-US" sz="2000" dirty="0"/>
              <a:t>), … , </a:t>
            </a:r>
            <a:r>
              <a:rPr lang="en-US" sz="2000" i="1" dirty="0" err="1"/>
              <a:t>f</a:t>
            </a:r>
            <a:r>
              <a:rPr lang="en-US" sz="2000" i="1" baseline="-25000" dirty="0" err="1"/>
              <a:t>n</a:t>
            </a:r>
            <a:r>
              <a:rPr lang="en-US" sz="2000" dirty="0"/>
              <a:t> (</a:t>
            </a:r>
            <a:r>
              <a:rPr lang="en-US" sz="2000" i="1" dirty="0" err="1"/>
              <a:t>i</a:t>
            </a:r>
            <a:r>
              <a:rPr lang="en-US" sz="2000" dirty="0"/>
              <a:t>)) </a:t>
            </a:r>
            <a:r>
              <a:rPr lang="en-US" sz="2000" dirty="0">
                <a:sym typeface="Symbol" panose="05050102010706020507" pitchFamily="18" charset="2"/>
              </a:rPr>
              <a:t>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endParaRPr lang="uk-UA" sz="2000" dirty="0"/>
          </a:p>
          <a:p>
            <a:r>
              <a:rPr lang="en-US" sz="2000" dirty="0"/>
              <a:t>                                     </a:t>
            </a:r>
            <a:r>
              <a:rPr lang="en-US" sz="2000" dirty="0" smtClean="0"/>
              <a:t>                </a:t>
            </a:r>
            <a:r>
              <a:rPr lang="en-US" sz="2000" dirty="0"/>
              <a:t>do </a:t>
            </a:r>
            <a:r>
              <a:rPr lang="pl-PL" sz="2000" i="1" dirty="0"/>
              <a:t>i</a:t>
            </a:r>
            <a:r>
              <a:rPr lang="ru-RU" sz="2000" dirty="0"/>
              <a:t> = </a:t>
            </a:r>
            <a:r>
              <a:rPr lang="pl-PL" sz="2000" i="1" dirty="0"/>
              <a:t>i</a:t>
            </a:r>
            <a:r>
              <a:rPr lang="ru-RU" sz="2000" dirty="0"/>
              <a:t> + 1</a:t>
            </a:r>
            <a:endParaRPr lang="uk-UA" sz="2000" dirty="0"/>
          </a:p>
          <a:p>
            <a:r>
              <a:rPr lang="ru-RU" sz="2000" dirty="0"/>
              <a:t>                                     </a:t>
            </a:r>
            <a:r>
              <a:rPr lang="ru-RU" sz="2000" dirty="0" smtClean="0"/>
              <a:t>          </a:t>
            </a:r>
            <a:r>
              <a:rPr lang="en-US" sz="2000" dirty="0">
                <a:sym typeface="Symbol" panose="05050102010706020507" pitchFamily="18" charset="2"/>
              </a:rPr>
              <a:t></a:t>
            </a:r>
            <a:r>
              <a:rPr lang="en-US" sz="2000" i="1" baseline="-25000" dirty="0"/>
              <a:t>M</a:t>
            </a:r>
            <a:r>
              <a:rPr lang="ru-RU" sz="2000" dirty="0"/>
              <a:t> = 0</a:t>
            </a:r>
            <a:endParaRPr lang="uk-UA" sz="2000" dirty="0"/>
          </a:p>
          <a:p>
            <a:r>
              <a:rPr lang="ru-RU" sz="2000" dirty="0"/>
              <a:t>                             </a:t>
            </a:r>
            <a:r>
              <a:rPr lang="en-US" sz="2000" dirty="0" smtClean="0"/>
              <a:t>end</a:t>
            </a:r>
            <a:r>
              <a:rPr lang="ru-RU" sz="2000" dirty="0"/>
              <a:t>.</a:t>
            </a:r>
            <a:endParaRPr lang="uk-UA" sz="2000" dirty="0"/>
          </a:p>
          <a:p>
            <a:pPr algn="just">
              <a:spcAft>
                <a:spcPts val="0"/>
              </a:spcAft>
            </a:pP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7160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836712"/>
            <a:ext cx="5094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i="1" dirty="0">
                <a:ea typeface="Calibri" panose="020F0502020204030204" pitchFamily="34" charset="0"/>
              </a:rPr>
              <a:t>Множини </a:t>
            </a:r>
            <a:r>
              <a:rPr lang="en-US" b="1" i="1" dirty="0">
                <a:ea typeface="Calibri" panose="020F0502020204030204" pitchFamily="34" charset="0"/>
              </a:rPr>
              <a:t>n</a:t>
            </a:r>
            <a:r>
              <a:rPr lang="ru-RU" b="1" i="1" dirty="0">
                <a:ea typeface="Calibri" panose="020F0502020204030204" pitchFamily="34" charset="0"/>
              </a:rPr>
              <a:t>-</a:t>
            </a:r>
            <a:r>
              <a:rPr lang="uk-UA" b="1" i="1" dirty="0">
                <a:ea typeface="Calibri" panose="020F0502020204030204" pitchFamily="34" charset="0"/>
              </a:rPr>
              <a:t>ок </a:t>
            </a:r>
            <a:r>
              <a:rPr lang="uk-UA" b="1" i="1" dirty="0" smtClean="0">
                <a:ea typeface="Calibri" panose="020F0502020204030204" pitchFamily="34" charset="0"/>
              </a:rPr>
              <a:t>натуральних  </a:t>
            </a:r>
            <a:r>
              <a:rPr lang="uk-UA" b="1" i="1" dirty="0">
                <a:ea typeface="Calibri" panose="020F0502020204030204" pitchFamily="34" charset="0"/>
              </a:rPr>
              <a:t>чисел</a:t>
            </a:r>
            <a:endParaRPr lang="uk-UA" dirty="0"/>
          </a:p>
        </p:txBody>
      </p:sp>
      <p:sp>
        <p:nvSpPr>
          <p:cNvPr id="3" name="Rectangle 2"/>
          <p:cNvSpPr/>
          <p:nvPr/>
        </p:nvSpPr>
        <p:spPr>
          <a:xfrm>
            <a:off x="0" y="1556792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Необхідність (множина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-ок </a:t>
            </a:r>
            <a:r>
              <a:rPr lang="uk-UA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– РПМ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співпадає з множиною всіх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-ок виду &lt;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), … ,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)&gt;,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0,1, … , де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– ПРФ). Множина </a:t>
            </a:r>
            <a:r>
              <a:rPr lang="uk-UA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канторових номерів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-ок з </a:t>
            </a:r>
            <a:r>
              <a:rPr lang="uk-UA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М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співпадає з множиною значень функції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 algn="just">
              <a:spcAft>
                <a:spcPts val="0"/>
              </a:spcAft>
            </a:pP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         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begin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if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20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)) = 0 then 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else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uk-UA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де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 така, що рівняння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 = 0 має розв’язок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, а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. Тому, множина </a:t>
            </a:r>
            <a:r>
              <a:rPr lang="uk-UA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співпадає з множиною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ctr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uk-UA" sz="20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en-US" sz="20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)), … , </a:t>
            </a:r>
            <a:r>
              <a:rPr lang="en-US" sz="2000" b="1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))&gt;,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= 0, 1, ...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ctr">
              <a:spcAft>
                <a:spcPts val="0"/>
              </a:spcAft>
            </a:pP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Графіком функції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називається сукупність 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+ 1)-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ок виду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… , 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)&gt;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667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836712"/>
            <a:ext cx="5094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i="1" dirty="0">
                <a:ea typeface="Calibri" panose="020F0502020204030204" pitchFamily="34" charset="0"/>
              </a:rPr>
              <a:t>Множини </a:t>
            </a:r>
            <a:r>
              <a:rPr lang="en-US" b="1" i="1" dirty="0">
                <a:ea typeface="Calibri" panose="020F0502020204030204" pitchFamily="34" charset="0"/>
              </a:rPr>
              <a:t>n</a:t>
            </a:r>
            <a:r>
              <a:rPr lang="ru-RU" b="1" i="1" dirty="0">
                <a:ea typeface="Calibri" panose="020F0502020204030204" pitchFamily="34" charset="0"/>
              </a:rPr>
              <a:t>-</a:t>
            </a:r>
            <a:r>
              <a:rPr lang="uk-UA" b="1" i="1" dirty="0">
                <a:ea typeface="Calibri" panose="020F0502020204030204" pitchFamily="34" charset="0"/>
              </a:rPr>
              <a:t>ок </a:t>
            </a:r>
            <a:r>
              <a:rPr lang="uk-UA" b="1" i="1" dirty="0" smtClean="0">
                <a:ea typeface="Calibri" panose="020F0502020204030204" pitchFamily="34" charset="0"/>
              </a:rPr>
              <a:t>натуральних  </a:t>
            </a:r>
            <a:r>
              <a:rPr lang="uk-UA" b="1" i="1" dirty="0">
                <a:ea typeface="Calibri" panose="020F0502020204030204" pitchFamily="34" charset="0"/>
              </a:rPr>
              <a:t>чисел</a:t>
            </a:r>
            <a:endParaRPr lang="uk-UA" dirty="0"/>
          </a:p>
        </p:txBody>
      </p:sp>
      <p:sp>
        <p:nvSpPr>
          <p:cNvPr id="3" name="Rectangle 2"/>
          <p:cNvSpPr/>
          <p:nvPr/>
        </p:nvSpPr>
        <p:spPr>
          <a:xfrm>
            <a:off x="0" y="1394767"/>
            <a:ext cx="925252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sz="2000" b="1" dirty="0">
                <a:ea typeface="Calibri" panose="020F0502020204030204" pitchFamily="34" charset="0"/>
                <a:cs typeface="Times New Roman" panose="02020603050405020304" pitchFamily="18" charset="0"/>
              </a:rPr>
              <a:t>Теорема 7.3.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Якщо графік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всюди визначеної функції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 є РПМ, то функція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рекурсивна.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Доведення.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Графік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– це сукупність 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+ 1)-ок виду: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ctr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), … ,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&gt;,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де 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– ПРФ. Тоді значення функції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в довільній точці можна обчислити за допомогою наступного алгоритму: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begin  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0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98320" indent="44958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while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…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l-PL" sz="2000" dirty="0">
                <a:ea typeface="Calibri" panose="020F0502020204030204" pitchFamily="34" charset="0"/>
                <a:cs typeface="Times New Roman" panose="02020603050405020304" pitchFamily="18" charset="0"/>
              </a:rPr>
              <a:t>do </a:t>
            </a:r>
            <a:r>
              <a:rPr lang="pl-PL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pl-PL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sz="2000" dirty="0">
                <a:ea typeface="Calibri" panose="020F0502020204030204" pitchFamily="34" charset="0"/>
                <a:cs typeface="Times New Roman" panose="02020603050405020304" pitchFamily="18" charset="0"/>
              </a:rPr>
              <a:t> +1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pl-PL" sz="2000" dirty="0"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pl-PL" sz="20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pl-PL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2000" dirty="0"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pl-PL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pl-PL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pl-PL" sz="20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 algn="just">
              <a:spcAft>
                <a:spcPts val="0"/>
              </a:spcAft>
            </a:pPr>
            <a:r>
              <a:rPr lang="pl-PL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l-PL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end,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отже, функція </a:t>
            </a:r>
            <a:r>
              <a:rPr lang="en-US" sz="20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рекурсивна.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86876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29962"/>
            <a:ext cx="9144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>
              <a:spcAft>
                <a:spcPts val="0"/>
              </a:spcAft>
            </a:pPr>
            <a:r>
              <a:rPr lang="uk-UA" sz="1600" b="1" dirty="0">
                <a:ea typeface="Calibri" panose="020F0502020204030204" pitchFamily="34" charset="0"/>
                <a:cs typeface="Times New Roman" panose="02020603050405020304" pitchFamily="18" charset="0"/>
              </a:rPr>
              <a:t>Теорема 7.4. 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Нехай функція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16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,…, </a:t>
            </a:r>
            <a:r>
              <a:rPr lang="en-US" sz="16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) обчислюється алгоритмом: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</a:pP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 algn="just"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sz="16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 algn="just">
              <a:spcAft>
                <a:spcPts val="0"/>
              </a:spcAft>
            </a:pP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begin 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 algn="just"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if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= 0 then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sz="16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 algn="just"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sz="16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sz="16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1))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 algn="just"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 end.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Тоді функцію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16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,…, </a:t>
            </a:r>
            <a:r>
              <a:rPr lang="en-US" sz="16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) можна обчислити алгоритмом: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>
              <a:spcAft>
                <a:spcPts val="0"/>
              </a:spcAft>
            </a:pP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 algn="just"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sz="16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 algn="just">
              <a:spcAft>
                <a:spcPts val="0"/>
              </a:spcAft>
            </a:pP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begin 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 		</a:t>
            </a:r>
            <a:r>
              <a:rPr lang="uk-UA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16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+2</a:t>
            </a:r>
            <a:r>
              <a:rPr lang="en-US" sz="16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+2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uk-UA" sz="1600" i="1" dirty="0" smtClean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1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600" i="1" baseline="30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sz="16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)),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		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end,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де функція </a:t>
            </a:r>
            <a:r>
              <a:rPr lang="uk-UA" sz="1600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обчислюється алгоритмом: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uk-UA" sz="1600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>
              <a:spcAft>
                <a:spcPts val="0"/>
              </a:spcAft>
            </a:pP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>
              <a:spcAft>
                <a:spcPts val="0"/>
              </a:spcAft>
            </a:pP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= 0 then </a:t>
            </a:r>
            <a:r>
              <a:rPr lang="uk-UA" sz="1600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else </a:t>
            </a:r>
            <a:r>
              <a:rPr lang="uk-UA" sz="1600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uk-UA" sz="1600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600" dirty="0"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1))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     		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end,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>
              <a:spcAft>
                <a:spcPts val="0"/>
              </a:spcAf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а 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ctr">
              <a:spcAft>
                <a:spcPts val="0"/>
              </a:spcAft>
            </a:pP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ru-RU" sz="16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en-US" sz="1600" i="1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+2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), … , </a:t>
            </a:r>
            <a:r>
              <a:rPr lang="en-US" sz="1600" b="1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nn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), 0, 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6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), … , </a:t>
            </a:r>
            <a:r>
              <a:rPr lang="en-US" sz="1600" b="1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nn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))),</a:t>
            </a:r>
            <a:endParaRPr lang="uk-UA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ctr">
              <a:spcAft>
                <a:spcPts val="0"/>
              </a:spcAft>
            </a:pPr>
            <a:r>
              <a:rPr lang="en-US" sz="1600" i="1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pl-PL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pl-PL" sz="1600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ru-RU" sz="16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pl-PL" sz="1600" i="1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l-PL" sz="1600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+2</a:t>
            </a:r>
            <a:r>
              <a:rPr lang="pl-PL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sz="16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l-PL" sz="16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l-PL" sz="16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+21</a:t>
            </a:r>
            <a:r>
              <a:rPr lang="pl-PL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pl-PL" sz="1600" dirty="0">
                <a:ea typeface="Calibri" panose="020F0502020204030204" pitchFamily="34" charset="0"/>
                <a:cs typeface="Times New Roman" panose="02020603050405020304" pitchFamily="18" charset="0"/>
              </a:rPr>
              <a:t>), … , </a:t>
            </a:r>
            <a:r>
              <a:rPr lang="pl-PL" sz="16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l-PL" sz="16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l-PL" sz="16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+2</a:t>
            </a:r>
            <a:r>
              <a:rPr lang="pl-PL" sz="16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l-PL" sz="16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+1</a:t>
            </a:r>
            <a:r>
              <a:rPr lang="pl-PL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pl-PL" sz="1600" dirty="0">
                <a:ea typeface="Calibri" panose="020F0502020204030204" pitchFamily="34" charset="0"/>
                <a:cs typeface="Times New Roman" panose="02020603050405020304" pitchFamily="18" charset="0"/>
              </a:rPr>
              <a:t>) + 1, </a:t>
            </a:r>
            <a:r>
              <a:rPr lang="pl-PL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pl-PL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sz="16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l-PL" sz="16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pl-PL" sz="16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+21</a:t>
            </a:r>
            <a:r>
              <a:rPr lang="pl-PL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pl-PL" sz="1600" dirty="0">
                <a:ea typeface="Calibri" panose="020F0502020204030204" pitchFamily="34" charset="0"/>
                <a:cs typeface="Times New Roman" panose="02020603050405020304" pitchFamily="18" charset="0"/>
              </a:rPr>
              <a:t>), … , </a:t>
            </a:r>
            <a:r>
              <a:rPr lang="pl-PL" sz="1600" b="1" i="1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pl-PL" sz="16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n+</a:t>
            </a:r>
            <a:r>
              <a:rPr lang="pl-PL" sz="16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l-PL" sz="1600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n+</a:t>
            </a:r>
            <a:r>
              <a:rPr lang="pl-PL" sz="16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pl-PL" sz="16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pl-PL" sz="1600" i="1" dirty="0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pl-PL" sz="1600" dirty="0">
                <a:ea typeface="Calibri" panose="020F0502020204030204" pitchFamily="34" charset="0"/>
                <a:cs typeface="Times New Roman" panose="02020603050405020304" pitchFamily="18" charset="0"/>
              </a:rPr>
              <a:t>))).</a:t>
            </a:r>
            <a:endParaRPr lang="uk-U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620688"/>
            <a:ext cx="5094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i="1" dirty="0">
                <a:ea typeface="Calibri" panose="020F0502020204030204" pitchFamily="34" charset="0"/>
              </a:rPr>
              <a:t>Множини </a:t>
            </a:r>
            <a:r>
              <a:rPr lang="en-US" b="1" i="1" dirty="0">
                <a:ea typeface="Calibri" panose="020F0502020204030204" pitchFamily="34" charset="0"/>
              </a:rPr>
              <a:t>n</a:t>
            </a:r>
            <a:r>
              <a:rPr lang="ru-RU" b="1" i="1" dirty="0">
                <a:ea typeface="Calibri" panose="020F0502020204030204" pitchFamily="34" charset="0"/>
              </a:rPr>
              <a:t>-</a:t>
            </a:r>
            <a:r>
              <a:rPr lang="uk-UA" b="1" i="1" dirty="0">
                <a:ea typeface="Calibri" panose="020F0502020204030204" pitchFamily="34" charset="0"/>
              </a:rPr>
              <a:t>ок </a:t>
            </a:r>
            <a:r>
              <a:rPr lang="uk-UA" b="1" i="1" dirty="0" smtClean="0">
                <a:ea typeface="Calibri" panose="020F0502020204030204" pitchFamily="34" charset="0"/>
              </a:rPr>
              <a:t>натуральних  </a:t>
            </a:r>
            <a:r>
              <a:rPr lang="uk-UA" b="1" i="1" dirty="0">
                <a:ea typeface="Calibri" panose="020F0502020204030204" pitchFamily="34" charset="0"/>
              </a:rPr>
              <a:t>чисел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072115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8907" y="879103"/>
            <a:ext cx="2926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Допустимі функції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496" y="1620083"/>
            <a:ext cx="91085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Клас ПРФ визначається наступним чином. Задається клас найпростіших ПРФ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 = 0,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+ 1,  </a:t>
            </a:r>
            <a:r>
              <a:rPr lang="uk-UA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, …,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, де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1. Будь-яка функція, яка обчислюється алгоритмом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 algn="just">
              <a:spcAft>
                <a:spcPts val="0"/>
              </a:spcAft>
              <a:buFont typeface="+mj-lt"/>
              <a:buAutoNum type="alphaLcParenR"/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begin  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ctr">
              <a:spcAft>
                <a:spcPts val="0"/>
              </a:spcAft>
            </a:pPr>
            <a:r>
              <a:rPr lang="uk-UA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uk-UA" sz="20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pl-PL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uk-UA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,…,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), … ,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uk-UA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,…,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pl-PL" sz="2000" dirty="0"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або алгоритмом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 algn="just">
              <a:spcAft>
                <a:spcPts val="0"/>
              </a:spcAft>
              <a:buFont typeface="+mj-lt"/>
              <a:buAutoNum type="alphaLcParenR"/>
            </a:pPr>
            <a:r>
              <a:rPr lang="pl-PL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begin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if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0 then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else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… ,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1))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48740" indent="449580" algn="just">
              <a:spcAft>
                <a:spcPts val="0"/>
              </a:spcAf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end,</a:t>
            </a:r>
            <a:endParaRPr lang="uk-U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62890" algn="just">
              <a:spcAft>
                <a:spcPts val="0"/>
              </a:spcAft>
            </a:pP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де </a:t>
            </a:r>
            <a:r>
              <a:rPr lang="en-U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2000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– ПРФ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, назива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є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ться</a:t>
            </a:r>
            <a:r>
              <a:rPr lang="uk-UA" sz="2000" dirty="0">
                <a:ea typeface="Calibri" panose="020F0502020204030204" pitchFamily="34" charset="0"/>
                <a:cs typeface="Times New Roman" panose="02020603050405020304" pitchFamily="18" charset="0"/>
              </a:rPr>
              <a:t> ПРФ.</a:t>
            </a:r>
            <a:endParaRPr lang="uk-U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513241"/>
              </p:ext>
            </p:extLst>
          </p:nvPr>
        </p:nvGraphicFramePr>
        <p:xfrm>
          <a:off x="2877840" y="2003425"/>
          <a:ext cx="254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1" name="Equation" r:id="rId3" imgW="253800" imgH="279360" progId="Equation.3">
                  <p:embed/>
                </p:oleObj>
              </mc:Choice>
              <mc:Fallback>
                <p:oleObj name="Equation" r:id="rId3" imgW="253800" imgH="2793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7840" y="2003425"/>
                        <a:ext cx="2540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72341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8907" y="879103"/>
            <a:ext cx="2926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2890" algn="ctr">
              <a:spcAft>
                <a:spcPts val="0"/>
              </a:spcAft>
            </a:pPr>
            <a:r>
              <a:rPr lang="uk-UA" i="1" dirty="0">
                <a:ea typeface="Calibri" panose="020F0502020204030204" pitchFamily="34" charset="0"/>
                <a:cs typeface="Times New Roman" panose="02020603050405020304" pitchFamily="18" charset="0"/>
              </a:rPr>
              <a:t>Допустимі функції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412776"/>
            <a:ext cx="91440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800" dirty="0" smtClean="0">
                <a:ea typeface="Calibri" panose="020F0502020204030204" pitchFamily="34" charset="0"/>
              </a:rPr>
              <a:t>     Виявляється</a:t>
            </a:r>
            <a:r>
              <a:rPr lang="uk-UA" sz="1800" dirty="0">
                <a:ea typeface="Calibri" panose="020F0502020204030204" pitchFamily="34" charset="0"/>
              </a:rPr>
              <a:t>, що клас ПРФ можна визначити іншим способом. А саме, функції </a:t>
            </a:r>
            <a:r>
              <a:rPr lang="en-US" sz="1800" i="1" dirty="0">
                <a:ea typeface="Calibri" panose="020F0502020204030204" pitchFamily="34" charset="0"/>
              </a:rPr>
              <a:t>s</a:t>
            </a:r>
            <a:r>
              <a:rPr lang="uk-UA" sz="1800" dirty="0">
                <a:ea typeface="Calibri" panose="020F0502020204030204" pitchFamily="34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</a:rPr>
              <a:t>x</a:t>
            </a:r>
            <a:r>
              <a:rPr lang="uk-UA" sz="1800" dirty="0">
                <a:ea typeface="Calibri" panose="020F0502020204030204" pitchFamily="34" charset="0"/>
              </a:rPr>
              <a:t>) = </a:t>
            </a:r>
            <a:r>
              <a:rPr lang="en-US" sz="1800" i="1" dirty="0">
                <a:ea typeface="Calibri" panose="020F0502020204030204" pitchFamily="34" charset="0"/>
              </a:rPr>
              <a:t>x </a:t>
            </a:r>
            <a:r>
              <a:rPr lang="uk-UA" sz="1800" dirty="0">
                <a:ea typeface="Calibri" panose="020F0502020204030204" pitchFamily="34" charset="0"/>
              </a:rPr>
              <a:t>+ 1, </a:t>
            </a:r>
            <a:r>
              <a:rPr lang="en-US" sz="1800" i="1" dirty="0">
                <a:ea typeface="Calibri" panose="020F0502020204030204" pitchFamily="34" charset="0"/>
              </a:rPr>
              <a:t>q</a:t>
            </a:r>
            <a:r>
              <a:rPr lang="ru-RU" sz="1800" dirty="0">
                <a:ea typeface="Calibri" panose="020F0502020204030204" pitchFamily="34" charset="0"/>
              </a:rPr>
              <a:t>(</a:t>
            </a:r>
            <a:r>
              <a:rPr lang="en-US" sz="1800" i="1" dirty="0">
                <a:ea typeface="Calibri" panose="020F0502020204030204" pitchFamily="34" charset="0"/>
              </a:rPr>
              <a:t>x</a:t>
            </a:r>
            <a:r>
              <a:rPr lang="ru-RU" sz="1800" dirty="0">
                <a:ea typeface="Calibri" panose="020F0502020204030204" pitchFamily="34" charset="0"/>
              </a:rPr>
              <a:t>) = </a:t>
            </a:r>
            <a:r>
              <a:rPr lang="en-US" sz="1800" i="1" dirty="0">
                <a:ea typeface="Calibri" panose="020F0502020204030204" pitchFamily="34" charset="0"/>
              </a:rPr>
              <a:t>x </a:t>
            </a:r>
            <a:r>
              <a:rPr lang="uk-UA" sz="1800" dirty="0" smtClean="0">
                <a:latin typeface="Lucida Sans Unicode" panose="020B0602030504020204" pitchFamily="34" charset="0"/>
                <a:ea typeface="Calibri" panose="020F0502020204030204" pitchFamily="34" charset="0"/>
              </a:rPr>
              <a:t>∸</a:t>
            </a:r>
            <a:r>
              <a:rPr lang="en-US" sz="1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[    ]</a:t>
            </a:r>
            <a:r>
              <a:rPr lang="uk-UA" sz="1800" dirty="0" smtClean="0">
                <a:latin typeface="Lucida Sans Unicode" panose="020B0602030504020204" pitchFamily="34" charset="0"/>
                <a:ea typeface="Calibri" panose="020F0502020204030204" pitchFamily="34" charset="0"/>
              </a:rPr>
              <a:t> </a:t>
            </a:r>
            <a:r>
              <a:rPr lang="ru-RU" sz="1800" dirty="0"/>
              <a:t>будемо н</a:t>
            </a:r>
            <a:r>
              <a:rPr lang="uk-UA" sz="1800" dirty="0"/>
              <a:t>азивати найпростішими допустимими функціями. Будь-яка одномісна функція, яка обчислюється алгоритмом </a:t>
            </a:r>
          </a:p>
          <a:p>
            <a:pPr lvl="6"/>
            <a:r>
              <a:rPr lang="uk-UA" sz="1800" dirty="0"/>
              <a:t>с) </a:t>
            </a:r>
            <a:r>
              <a:rPr lang="en-US" sz="1800" dirty="0"/>
              <a:t>function </a:t>
            </a:r>
            <a:r>
              <a:rPr lang="en-US" sz="1800" i="1" dirty="0"/>
              <a:t>f</a:t>
            </a:r>
            <a:r>
              <a:rPr lang="uk-UA" sz="1800" dirty="0"/>
              <a:t>(</a:t>
            </a:r>
            <a:r>
              <a:rPr lang="en-US" sz="1800" i="1" dirty="0"/>
              <a:t>x</a:t>
            </a:r>
            <a:r>
              <a:rPr lang="uk-UA" sz="1800" dirty="0"/>
              <a:t>)</a:t>
            </a:r>
          </a:p>
          <a:p>
            <a:pPr lvl="6"/>
            <a:r>
              <a:rPr lang="uk-UA" sz="1800" dirty="0"/>
              <a:t>      </a:t>
            </a:r>
            <a:r>
              <a:rPr lang="en-US" sz="1800" dirty="0"/>
              <a:t>     begin</a:t>
            </a:r>
            <a:endParaRPr lang="uk-UA" sz="1800" dirty="0"/>
          </a:p>
          <a:p>
            <a:pPr lvl="6"/>
            <a:r>
              <a:rPr lang="en-US" sz="1800" dirty="0"/>
              <a:t>                 </a:t>
            </a:r>
            <a:r>
              <a:rPr lang="en-US" sz="1800" i="1" dirty="0"/>
              <a:t>f</a:t>
            </a:r>
            <a:r>
              <a:rPr lang="en-US" sz="1800" dirty="0"/>
              <a:t> = </a:t>
            </a:r>
            <a:r>
              <a:rPr lang="en-US" sz="1800" i="1" dirty="0"/>
              <a:t>h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) + </a:t>
            </a:r>
            <a:r>
              <a:rPr lang="en-US" sz="1800" i="1" dirty="0"/>
              <a:t>g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)</a:t>
            </a:r>
            <a:endParaRPr lang="uk-UA" sz="1800" dirty="0"/>
          </a:p>
          <a:p>
            <a:pPr lvl="6"/>
            <a:r>
              <a:rPr lang="en-US" sz="1800" dirty="0"/>
              <a:t>           end,</a:t>
            </a:r>
            <a:endParaRPr lang="uk-UA" sz="1800" dirty="0"/>
          </a:p>
          <a:p>
            <a:r>
              <a:rPr lang="ru-RU" sz="1800" dirty="0"/>
              <a:t>або алгоритмом           </a:t>
            </a:r>
            <a:endParaRPr lang="uk-UA" sz="1800" dirty="0"/>
          </a:p>
          <a:p>
            <a:pPr lvl="6"/>
            <a:r>
              <a:rPr lang="en-US" sz="1800" dirty="0" smtClean="0"/>
              <a:t>d) function </a:t>
            </a:r>
            <a:r>
              <a:rPr lang="en-US" sz="1800" i="1" dirty="0"/>
              <a:t>f</a:t>
            </a:r>
            <a:r>
              <a:rPr lang="uk-UA" sz="1800" dirty="0"/>
              <a:t>(</a:t>
            </a:r>
            <a:r>
              <a:rPr lang="en-US" sz="1800" i="1" dirty="0"/>
              <a:t>x</a:t>
            </a:r>
            <a:r>
              <a:rPr lang="uk-UA" sz="1800" dirty="0"/>
              <a:t>)</a:t>
            </a:r>
          </a:p>
          <a:p>
            <a:pPr lvl="6"/>
            <a:r>
              <a:rPr lang="uk-UA" sz="1800" dirty="0"/>
              <a:t>      </a:t>
            </a:r>
            <a:r>
              <a:rPr lang="en-US" sz="1800" dirty="0"/>
              <a:t>     begin</a:t>
            </a:r>
            <a:endParaRPr lang="uk-UA" sz="1800" dirty="0"/>
          </a:p>
          <a:p>
            <a:pPr lvl="6"/>
            <a:r>
              <a:rPr lang="en-US" sz="1800" dirty="0"/>
              <a:t>                 </a:t>
            </a:r>
            <a:r>
              <a:rPr lang="en-US" sz="1800" i="1" dirty="0"/>
              <a:t>f</a:t>
            </a:r>
            <a:r>
              <a:rPr lang="en-US" sz="1800" dirty="0"/>
              <a:t> = </a:t>
            </a:r>
            <a:r>
              <a:rPr lang="en-US" sz="1800" i="1" dirty="0"/>
              <a:t>h</a:t>
            </a:r>
            <a:r>
              <a:rPr lang="en-US" sz="1800" dirty="0"/>
              <a:t>(</a:t>
            </a:r>
            <a:r>
              <a:rPr lang="en-US" sz="1800" i="1" dirty="0"/>
              <a:t>g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))</a:t>
            </a:r>
            <a:endParaRPr lang="uk-UA" sz="1800" dirty="0"/>
          </a:p>
          <a:p>
            <a:pPr lvl="6"/>
            <a:r>
              <a:rPr lang="en-US" sz="1800" dirty="0"/>
              <a:t>           end,</a:t>
            </a:r>
            <a:endParaRPr lang="uk-UA" sz="1800" dirty="0"/>
          </a:p>
          <a:p>
            <a:r>
              <a:rPr lang="ru-RU" sz="1800" dirty="0"/>
              <a:t>або алгоритмом</a:t>
            </a:r>
            <a:r>
              <a:rPr lang="en-US" sz="1800" dirty="0"/>
              <a:t>  </a:t>
            </a:r>
            <a:endParaRPr lang="uk-UA" sz="1800" dirty="0"/>
          </a:p>
          <a:p>
            <a:pPr lvl="6"/>
            <a:r>
              <a:rPr lang="en-US" sz="1800" dirty="0" smtClean="0"/>
              <a:t>e) function </a:t>
            </a:r>
            <a:r>
              <a:rPr lang="en-US" sz="1800" i="1" dirty="0"/>
              <a:t>f</a:t>
            </a:r>
            <a:r>
              <a:rPr lang="uk-UA" sz="1800" dirty="0"/>
              <a:t>(</a:t>
            </a:r>
            <a:r>
              <a:rPr lang="en-US" sz="1800" i="1" dirty="0"/>
              <a:t>x</a:t>
            </a:r>
            <a:r>
              <a:rPr lang="uk-UA" sz="1800" dirty="0"/>
              <a:t>)</a:t>
            </a:r>
          </a:p>
          <a:p>
            <a:pPr lvl="6"/>
            <a:r>
              <a:rPr lang="uk-UA" sz="1800" dirty="0"/>
              <a:t>      </a:t>
            </a:r>
            <a:r>
              <a:rPr lang="en-US" sz="1800" dirty="0"/>
              <a:t>     begin</a:t>
            </a:r>
            <a:endParaRPr lang="uk-UA" sz="1800" dirty="0"/>
          </a:p>
          <a:p>
            <a:pPr lvl="6"/>
            <a:r>
              <a:rPr lang="en-US" sz="1800" dirty="0"/>
              <a:t>                 if </a:t>
            </a:r>
            <a:r>
              <a:rPr lang="en-US" sz="1800" i="1" dirty="0"/>
              <a:t>x</a:t>
            </a:r>
            <a:r>
              <a:rPr lang="en-US" sz="1800" dirty="0"/>
              <a:t> = 0 then </a:t>
            </a:r>
            <a:r>
              <a:rPr lang="en-US" sz="1800" i="1" dirty="0"/>
              <a:t>f</a:t>
            </a:r>
            <a:r>
              <a:rPr lang="en-US" sz="1800" dirty="0"/>
              <a:t> =0 </a:t>
            </a:r>
            <a:endParaRPr lang="uk-UA" sz="1800" dirty="0"/>
          </a:p>
          <a:p>
            <a:pPr lvl="6"/>
            <a:r>
              <a:rPr lang="en-US" sz="1800" dirty="0"/>
              <a:t>                  else </a:t>
            </a:r>
            <a:r>
              <a:rPr lang="en-US" sz="1800" i="1" dirty="0"/>
              <a:t>f</a:t>
            </a:r>
            <a:r>
              <a:rPr lang="en-US" sz="1800" dirty="0"/>
              <a:t> = </a:t>
            </a:r>
            <a:r>
              <a:rPr lang="en-US" sz="1800" i="1" dirty="0"/>
              <a:t>h</a:t>
            </a:r>
            <a:r>
              <a:rPr lang="en-US" sz="1800" dirty="0"/>
              <a:t>(</a:t>
            </a:r>
            <a:r>
              <a:rPr lang="en-US" sz="1800" i="1" dirty="0"/>
              <a:t>f</a:t>
            </a:r>
            <a:r>
              <a:rPr lang="en-US" sz="1800" dirty="0"/>
              <a:t>(</a:t>
            </a:r>
            <a:r>
              <a:rPr lang="en-US" sz="1800" i="1" dirty="0"/>
              <a:t>x </a:t>
            </a:r>
            <a:r>
              <a:rPr lang="uk-UA" sz="1800" dirty="0"/>
              <a:t>– </a:t>
            </a:r>
            <a:r>
              <a:rPr lang="en-US" sz="1800" dirty="0"/>
              <a:t>1))</a:t>
            </a:r>
            <a:endParaRPr lang="uk-UA" sz="1800" dirty="0"/>
          </a:p>
          <a:p>
            <a:pPr lvl="6"/>
            <a:r>
              <a:rPr lang="en-US" sz="1800" dirty="0"/>
              <a:t>           end,</a:t>
            </a:r>
            <a:endParaRPr lang="uk-UA" sz="1800" dirty="0"/>
          </a:p>
          <a:p>
            <a:r>
              <a:rPr lang="uk-UA" sz="1800" dirty="0"/>
              <a:t>де </a:t>
            </a:r>
            <a:r>
              <a:rPr lang="en-US" sz="1800" i="1" dirty="0"/>
              <a:t>g</a:t>
            </a:r>
            <a:r>
              <a:rPr lang="uk-UA" sz="1800" dirty="0"/>
              <a:t>, </a:t>
            </a:r>
            <a:r>
              <a:rPr lang="en-US" sz="1800" i="1" dirty="0"/>
              <a:t>h</a:t>
            </a:r>
            <a:r>
              <a:rPr lang="en-US" sz="1800" dirty="0"/>
              <a:t> </a:t>
            </a:r>
            <a:r>
              <a:rPr lang="uk-UA" sz="1800" dirty="0"/>
              <a:t>– допустимі функції</a:t>
            </a:r>
            <a:r>
              <a:rPr lang="ru-RU" sz="1800" dirty="0"/>
              <a:t>, назива</a:t>
            </a:r>
            <a:r>
              <a:rPr lang="uk-UA" sz="1800" dirty="0"/>
              <a:t>є</a:t>
            </a:r>
            <a:r>
              <a:rPr lang="ru-RU" sz="1800" dirty="0"/>
              <a:t>ться</a:t>
            </a:r>
            <a:r>
              <a:rPr lang="uk-UA" sz="1800" dirty="0"/>
              <a:t> допустимою функцією (ДФ).</a:t>
            </a:r>
          </a:p>
          <a:p>
            <a:endParaRPr lang="uk-UA" sz="2000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615081"/>
              </p:ext>
            </p:extLst>
          </p:nvPr>
        </p:nvGraphicFramePr>
        <p:xfrm>
          <a:off x="1280964" y="1731665"/>
          <a:ext cx="2667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0" name="Equation" r:id="rId3" imgW="266469" imgH="253780" progId="Equation.3">
                  <p:embed/>
                </p:oleObj>
              </mc:Choice>
              <mc:Fallback>
                <p:oleObj name="Equation" r:id="rId3" imgW="266469" imgH="2537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964" y="1731665"/>
                        <a:ext cx="266700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6048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6581</TotalTime>
  <Words>6756</Words>
  <Application>Microsoft Office PowerPoint</Application>
  <PresentationFormat>Экран (4:3)</PresentationFormat>
  <Paragraphs>1131</Paragraphs>
  <Slides>100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100</vt:i4>
      </vt:variant>
    </vt:vector>
  </HeadingPairs>
  <TitlesOfParts>
    <vt:vector size="110" baseType="lpstr">
      <vt:lpstr>Arial</vt:lpstr>
      <vt:lpstr>Calibri</vt:lpstr>
      <vt:lpstr>Constantia</vt:lpstr>
      <vt:lpstr>Lucida Sans Unicode</vt:lpstr>
      <vt:lpstr>Symbol</vt:lpstr>
      <vt:lpstr>Times New Roman</vt:lpstr>
      <vt:lpstr>Wingdings 2</vt:lpstr>
      <vt:lpstr>Поток</vt:lpstr>
      <vt:lpstr>Equation</vt:lpstr>
      <vt:lpstr>Формула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InCyb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Провотар А.И.</dc:creator>
  <cp:lastModifiedBy>Admin</cp:lastModifiedBy>
  <cp:revision>197</cp:revision>
  <dcterms:created xsi:type="dcterms:W3CDTF">2002-07-17T15:02:06Z</dcterms:created>
  <dcterms:modified xsi:type="dcterms:W3CDTF">2022-09-04T17:55:57Z</dcterms:modified>
</cp:coreProperties>
</file>