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1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1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8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3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2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E508-8BEC-4F4A-8773-8FC8DF16D2A9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564E-60B9-4D01-A73F-9B2B2836F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9496" y="694437"/>
            <a:ext cx="9108504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alt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Алгоритм</a:t>
            </a:r>
          </a:p>
          <a:p>
            <a:pPr algn="ctr" eaLnBrk="1" hangingPunct="1">
              <a:defRPr/>
            </a:pPr>
            <a:r>
              <a:rPr lang="uk-UA" alt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Знаходимо множини констант рівнів 0,1, …</a:t>
            </a: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{a},</a:t>
            </a: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{a, f(a)},</a:t>
            </a: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{a, f(a), f(f(a))},</a:t>
            </a: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….</a:t>
            </a:r>
          </a:p>
          <a:p>
            <a:pPr marL="0"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констант рівня 0 утворюємо розміщення з повтореннями із одного елемента по три (три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юнкти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Одержимо множину основних прикладів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{F(a)G(a), F(a), G(f(a))}.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 допомогою правила резолюцій будуємо всі можливі резольвенти та перевіряємо чи є серед них пустий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Існує всього одна резольвента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G(a)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lvl="6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771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Прямоугольник 1"/>
          <p:cNvSpPr>
            <a:spLocks noChangeArrowheads="1"/>
          </p:cNvSpPr>
          <p:nvPr/>
        </p:nvSpPr>
        <p:spPr bwMode="auto">
          <a:xfrm>
            <a:off x="1524000" y="692151"/>
            <a:ext cx="903605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Стратегія викреслювання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Полягає в тому,</a:t>
            </a:r>
            <a:r>
              <a:rPr lang="uk-UA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що з множини резольвент викреслюються тавтології, тобто такі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юнкти, які містять контрарну пару.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11. P                 (2,4)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PQ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12. Q                (3, 4)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PQ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13.                    (5, 12)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PQ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                   (1,2)     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                    (1,3) 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algn="ctr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43967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Прямоугольник 1"/>
          <p:cNvSpPr>
            <a:spLocks noChangeArrowheads="1"/>
          </p:cNvSpPr>
          <p:nvPr/>
        </p:nvSpPr>
        <p:spPr bwMode="auto">
          <a:xfrm>
            <a:off x="3835400" y="765176"/>
            <a:ext cx="452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Універсальні числові множини</a:t>
            </a:r>
            <a:endParaRPr lang="ru-RU" altLang="ru-R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395" name="Прямоугольник 2"/>
          <p:cNvSpPr>
            <a:spLocks noChangeArrowheads="1"/>
          </p:cNvSpPr>
          <p:nvPr/>
        </p:nvSpPr>
        <p:spPr bwMode="auto">
          <a:xfrm>
            <a:off x="1524000" y="1484313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altLang="ru-RU" sz="18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Універсальною числовою множиною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будемо називати множину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 чисел 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таких, що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1, тобто</a:t>
            </a:r>
            <a:endParaRPr lang="ru-RU" altLang="ru-R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altLang="ru-R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l-PL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{(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l-PL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1}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altLang="ru-R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Теорема.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належності до універсальної числової множини є алгоритмічно нерозв’язною.</a:t>
            </a: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uk-UA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Доведення.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Дійсно, розв’язність цієї проблеми означає, що характеристична функція </a:t>
            </a: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</a:t>
            </a:r>
            <a:r>
              <a:rPr lang="uk-UA" altLang="ru-RU" sz="180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pl-PL" altLang="ru-RU" sz="1800" i="1" baseline="-2500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l-PL" altLang="ru-RU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altLang="ru-RU" sz="1800" i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altLang="ru-RU" sz="18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altLang="ru-RU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altLang="ru-RU" sz="180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altLang="ru-RU" sz="180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US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є рекурсивною.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це не так.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524001" y="291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59397" name="Объект 7"/>
          <p:cNvGraphicFramePr>
            <a:graphicFrameLocks noChangeAspect="1"/>
          </p:cNvGraphicFramePr>
          <p:nvPr/>
        </p:nvGraphicFramePr>
        <p:xfrm>
          <a:off x="4876800" y="5345114"/>
          <a:ext cx="15065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497950" imgH="723586" progId="Equation.DSMT4">
                  <p:embed/>
                </p:oleObj>
              </mc:Choice>
              <mc:Fallback>
                <p:oleObj name="Equation" r:id="rId3" imgW="1497950" imgH="723586" progId="Equation.DSMT4">
                  <p:embed/>
                  <p:pic>
                    <p:nvPicPr>
                      <p:cNvPr id="59397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45114"/>
                        <a:ext cx="15065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94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Прямоугольник 1"/>
          <p:cNvSpPr>
            <a:spLocks noChangeArrowheads="1"/>
          </p:cNvSpPr>
          <p:nvPr/>
        </p:nvSpPr>
        <p:spPr bwMode="auto">
          <a:xfrm>
            <a:off x="3835401" y="765176"/>
            <a:ext cx="469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/>
              <a:t>Словарні множини та функції</a:t>
            </a:r>
            <a:endParaRPr lang="ru-RU" altLang="ru-RU" sz="2400"/>
          </a:p>
        </p:txBody>
      </p:sp>
      <p:sp>
        <p:nvSpPr>
          <p:cNvPr id="60419" name="Прямоугольник 2"/>
          <p:cNvSpPr>
            <a:spLocks noChangeArrowheads="1"/>
          </p:cNvSpPr>
          <p:nvPr/>
        </p:nvSpPr>
        <p:spPr bwMode="auto">
          <a:xfrm>
            <a:off x="1524000" y="1557338"/>
            <a:ext cx="91440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Нехай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{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– алфавіт. Через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позначимо множину всих слів в алфавіті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Довільну підмножину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множини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будемо називати словарною множиною або мовою в алфавіті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Граматикою називається четвірка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де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множ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нетерм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нальн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 символ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множ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терм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нальн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 символ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ru-RU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дмнож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множ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ини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)*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)*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лемент 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множ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ини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є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ь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ся продукц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ією 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запис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ується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гляді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символ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який називається початковим символом граматики.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0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Прямоугольник 1"/>
          <p:cNvSpPr>
            <a:spLocks noChangeArrowheads="1"/>
          </p:cNvSpPr>
          <p:nvPr/>
        </p:nvSpPr>
        <p:spPr bwMode="auto">
          <a:xfrm>
            <a:off x="3835401" y="765176"/>
            <a:ext cx="469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/>
              <a:t>Словарні множини та функції</a:t>
            </a:r>
            <a:endParaRPr lang="ru-RU" altLang="ru-RU" sz="2400"/>
          </a:p>
        </p:txBody>
      </p:sp>
      <p:sp>
        <p:nvSpPr>
          <p:cNvPr id="61443" name="Прямоугольник 2"/>
          <p:cNvSpPr>
            <a:spLocks noChangeArrowheads="1"/>
          </p:cNvSpPr>
          <p:nvPr/>
        </p:nvSpPr>
        <p:spPr bwMode="auto">
          <a:xfrm>
            <a:off x="1524000" y="1720850"/>
            <a:ext cx="9144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Граматика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поро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джує мову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множину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терминальн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их слів, які ви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дяться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цій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грамати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Напри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клад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то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ивідне слово;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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ивідне слово і продукція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знаходиться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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еж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ідне слово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Слово, яке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містить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нетерм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нальн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 символ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в, наз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є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ь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ся терм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нальн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83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Прямоугольник 1"/>
          <p:cNvSpPr>
            <a:spLocks noChangeArrowheads="1"/>
          </p:cNvSpPr>
          <p:nvPr/>
        </p:nvSpPr>
        <p:spPr bwMode="auto">
          <a:xfrm>
            <a:off x="3835401" y="765176"/>
            <a:ext cx="469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/>
              <a:t>Словарні множини та функції</a:t>
            </a:r>
            <a:endParaRPr lang="ru-RU" altLang="ru-RU" sz="2400"/>
          </a:p>
        </p:txBody>
      </p:sp>
      <p:sp>
        <p:nvSpPr>
          <p:cNvPr id="62467" name="Прямоугольник 2"/>
          <p:cNvSpPr>
            <a:spLocks noChangeArrowheads="1"/>
          </p:cNvSpPr>
          <p:nvPr/>
        </p:nvSpPr>
        <p:spPr bwMode="auto">
          <a:xfrm>
            <a:off x="1524000" y="1582739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Нехай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{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– алфавіт. Кожну граматику над алфавітом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можна подати словом в алфавіті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де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*}. 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Наприклад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граматику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продукціями </a:t>
            </a: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aABb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Bbb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Bb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aac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можна подати словом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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aac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Множину всіх таких слів будемо називати базою. 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1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Прямоугольник 1"/>
          <p:cNvSpPr>
            <a:spLocks noChangeArrowheads="1"/>
          </p:cNvSpPr>
          <p:nvPr/>
        </p:nvSpPr>
        <p:spPr bwMode="auto">
          <a:xfrm>
            <a:off x="3835401" y="765176"/>
            <a:ext cx="469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/>
              <a:t>Словарні множини та функції</a:t>
            </a:r>
            <a:endParaRPr lang="ru-RU" altLang="ru-RU" sz="2400"/>
          </a:p>
        </p:txBody>
      </p:sp>
      <p:sp>
        <p:nvSpPr>
          <p:cNvPr id="63491" name="Прямоугольник 2"/>
          <p:cNvSpPr>
            <a:spLocks noChangeArrowheads="1"/>
          </p:cNvSpPr>
          <p:nvPr/>
        </p:nvSpPr>
        <p:spPr bwMode="auto">
          <a:xfrm>
            <a:off x="1416050" y="1196975"/>
            <a:ext cx="92519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Універсальною словарною множиною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будемо називати множину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слів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таких, що слово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виводиться в граматиці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продукціями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тобто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pl-PL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}.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Зрозуміло, що кожна граматика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породжує РПМ – множину всіх слів, які виводяться в граматиці. Тому, універсальна словарна множина – це множина слів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таких, що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належить РПМ, яка породжується граматикою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продукціями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тобто 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altLang="ru-RU" sz="2400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altLang="ru-RU" sz="2400" i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РПМ, яка породжується </a:t>
            </a:r>
            <a:r>
              <a:rPr lang="pl-PL" altLang="ru-RU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}.</a:t>
            </a: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altLang="ru-RU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Теорема. </a:t>
            </a:r>
            <a:r>
              <a:rPr lang="uk-UA" altLang="ru-RU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належності до універсальної словарної множини є алгоритмічно нерозв’язною.</a:t>
            </a: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Прямоугольник 1"/>
          <p:cNvSpPr>
            <a:spLocks noChangeArrowheads="1"/>
          </p:cNvSpPr>
          <p:nvPr/>
        </p:nvSpPr>
        <p:spPr bwMode="auto">
          <a:xfrm>
            <a:off x="3835400" y="765176"/>
            <a:ext cx="5151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/>
              <a:t>Проблема відповідностей Поста</a:t>
            </a:r>
            <a:endParaRPr lang="ru-RU" altLang="ru-RU" sz="2400"/>
          </a:p>
        </p:txBody>
      </p:sp>
      <p:sp>
        <p:nvSpPr>
          <p:cNvPr id="64515" name="Прямоугольник 7"/>
          <p:cNvSpPr>
            <a:spLocks noChangeArrowheads="1"/>
          </p:cNvSpPr>
          <p:nvPr/>
        </p:nvSpPr>
        <p:spPr bwMode="auto">
          <a:xfrm>
            <a:off x="1524000" y="1196975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Нехай 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pl-PL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uk-UA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l-PL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uk-UA" altLang="ru-RU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… , (</a:t>
            </a:r>
            <a:r>
              <a:rPr lang="pl-PL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ru-RU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ru-RU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ru-RU" alt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пар слів в алфавіті </a:t>
            </a:r>
            <a:r>
              <a:rPr lang="uk-UA" altLang="ru-RU" sz="2400" i="1">
                <a:latin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</a:t>
            </a:r>
            <a:r>
              <a:rPr lang="uk-UA" altLang="ru-RU" sz="2400">
                <a:latin typeface="Times New Roman" panose="02020603050405020304" pitchFamily="18" charset="0"/>
                <a:cs typeface="Calibri" panose="020F0502020204030204" pitchFamily="34" charset="0"/>
              </a:rPr>
              <a:t>. Говорять, що множина пар слів має розв’язок, якщо існує така послідовність</a:t>
            </a:r>
            <a:endParaRPr lang="en-US" altLang="ru-RU" sz="24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пар слів, що </a:t>
            </a:r>
            <a:endParaRPr lang="en-US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тобто слово, утворене лівими координатами послідовності пар співпадає зі словом, утвореним правими координатами послідовності пар. </a:t>
            </a: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     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ПВП полягає в тому, щоб дати  відповідь на питання про існування алгоритму, виходом якого для довільної вхідної множини </a:t>
            </a:r>
            <a:r>
              <a:rPr lang="en-US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пар слів є 0, якщо </a:t>
            </a:r>
            <a:r>
              <a:rPr lang="en-US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має розвязок і 1, якщо </a:t>
            </a:r>
            <a:r>
              <a:rPr lang="en-US" altLang="ru-R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uk-UA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не має розв’язку.</a:t>
            </a: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1524001" y="-140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64517" name="Объект 9"/>
          <p:cNvGraphicFramePr>
            <a:graphicFrameLocks noChangeAspect="1"/>
          </p:cNvGraphicFramePr>
          <p:nvPr/>
        </p:nvGraphicFramePr>
        <p:xfrm>
          <a:off x="4440239" y="2781300"/>
          <a:ext cx="3322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314700" imgH="419100" progId="Equation.DSMT4">
                  <p:embed/>
                </p:oleObj>
              </mc:Choice>
              <mc:Fallback>
                <p:oleObj name="Equation" r:id="rId3" imgW="3314700" imgH="419100" progId="Equation.DSMT4">
                  <p:embed/>
                  <p:pic>
                    <p:nvPicPr>
                      <p:cNvPr id="64517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2781300"/>
                        <a:ext cx="33226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aphicFrame>
        <p:nvGraphicFramePr>
          <p:cNvPr id="64519" name="Объект 11"/>
          <p:cNvGraphicFramePr>
            <a:graphicFrameLocks noChangeAspect="1"/>
          </p:cNvGraphicFramePr>
          <p:nvPr/>
        </p:nvGraphicFramePr>
        <p:xfrm>
          <a:off x="4554539" y="3429000"/>
          <a:ext cx="290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908300" imgH="419100" progId="Equation.DSMT4">
                  <p:embed/>
                </p:oleObj>
              </mc:Choice>
              <mc:Fallback>
                <p:oleObj name="Equation" r:id="rId5" imgW="2908300" imgH="419100" progId="Equation.DSMT4">
                  <p:embed/>
                  <p:pic>
                    <p:nvPicPr>
                      <p:cNvPr id="64519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9" y="3429000"/>
                        <a:ext cx="290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1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92696"/>
            <a:ext cx="9144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4.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Якщо пустого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юнкта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немає, то переходимо на множину констант наступного рівня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 утворюємо розміщення з повтореннями двох елементів по три. Одержимо множини основних прикладів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 marL="0" lvl="6"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8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{F(a)G(a), F(a), G(f(a))}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914400" lvl="8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={F(f(a))G(f(a)), F(a), G(f(a))}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914400" lvl="8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={F(a)G(a), F(f(a)), G(f(a))}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914400" lvl="8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={F(f(a))G(f(a)), F(f(a)), G(f(a))}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914400" lvl="8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={F(a)G(a), F(a), G(f(f(a)))}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914400" lvl="8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={F(a)G(a), F(f(a)), G(f(f(a)))}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914400" lvl="8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={F(f(a))G(f(a)), F(f(a)), G(f(f(a)))}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914400" lvl="8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={F(f(a))G(f(a)), F(a), G(f(f(a)))}.</a:t>
            </a:r>
          </a:p>
          <a:p>
            <a:pPr marL="914400" lvl="8">
              <a:defRPr/>
            </a:pP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5.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Для кожної множини основних прикладів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утворюємо всі можливі резольвенти та перевіряємо чи є серед них пустий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25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Прямоугольник 1"/>
          <p:cNvSpPr>
            <a:spLocks noChangeArrowheads="1"/>
          </p:cNvSpPr>
          <p:nvPr/>
        </p:nvSpPr>
        <p:spPr bwMode="auto">
          <a:xfrm>
            <a:off x="1524001" y="692151"/>
            <a:ext cx="91090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5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{G(a)},</a:t>
            </a:r>
          </a:p>
          <a:p>
            <a:pPr lvl="5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{F(f(a))},</a:t>
            </a:r>
          </a:p>
          <a:p>
            <a:pPr lvl="5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,</a:t>
            </a:r>
          </a:p>
          <a:p>
            <a:pPr lvl="5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{G(f(a)), }. </a:t>
            </a:r>
          </a:p>
          <a:p>
            <a:pPr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 Якщо пустого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юнкта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немає, то переходимо на множину констант наступного рівня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 утворюємо розміщення з трьох елементів по три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юнкти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І так далі.</a:t>
            </a:r>
          </a:p>
          <a:p>
            <a:pPr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7. Якщо пустий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є резольвентою якоїсь множини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то формула є тавтологією. Кінець.</a:t>
            </a:r>
          </a:p>
          <a:p>
            <a:pPr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 випадку, коли формула не є тавтологією, алгоритм працює нескінченно довго. 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1217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Прямоугольник 1"/>
          <p:cNvSpPr>
            <a:spLocks noChangeArrowheads="1"/>
          </p:cNvSpPr>
          <p:nvPr/>
        </p:nvSpPr>
        <p:spPr bwMode="auto">
          <a:xfrm>
            <a:off x="1416050" y="476672"/>
            <a:ext cx="9144000" cy="895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x(F(x)G(x))  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–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тавтологія?.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(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x(F(x)G(x))  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x(F(x)G(x))  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x(F(x)G(x))  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x(F(x)G(x)) 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xF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xz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(F(x)G(x))  F(z)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</a:t>
            </a: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x(F(x)G(x))  F(f(x)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= {F(x)G(x), F(f(x)}, E = {a, f(a), f(f(a), 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Знаходимо множини констант рівнів 0,1, …</a:t>
            </a:r>
          </a:p>
          <a:p>
            <a:pPr marL="2743200" lvl="6" indent="0">
              <a:buNone/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{a},</a:t>
            </a:r>
          </a:p>
          <a:p>
            <a:pPr marL="2743200" lvl="6" indent="0">
              <a:buNone/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{a, f(a)},</a:t>
            </a:r>
          </a:p>
          <a:p>
            <a:pPr marL="2743200" lvl="6" indent="0">
              <a:buNone/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{a, f(a), f(f(a))},</a:t>
            </a:r>
          </a:p>
          <a:p>
            <a:pPr marL="2743200" lvl="6" indent="0">
              <a:buNone/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67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04" y="620689"/>
            <a:ext cx="9036496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Знаходимо множини констант рівнів 0,1, …</a:t>
            </a: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{a},</a:t>
            </a: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{a, f(a)},</a:t>
            </a: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{a, f(a), f(f(a))},</a:t>
            </a: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….</a:t>
            </a:r>
          </a:p>
          <a:p>
            <a:pPr marL="0" lvl="6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Множина основних прикладів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констант рівня 0:</a:t>
            </a:r>
          </a:p>
          <a:p>
            <a:pPr marL="0" lvl="6">
              <a:defRPr/>
            </a:pP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6">
              <a:defRPr/>
            </a:pP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{F(a)G(a), F(a)}.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6"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Множина резольвент: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{G(a)}.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6"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6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Множина основних прикладів 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констант рівня 1:</a:t>
            </a:r>
          </a:p>
          <a:p>
            <a:pPr marL="914400" lvl="8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{F(a)G(a), F(a)}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8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={F(f(a))G(f(a)), F(a)}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8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={F(a)G(a), F(f(a))}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914400" lvl="8"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uk-UA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={F(f(a))G(f(a)), F(f(a))}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6">
              <a:defRPr/>
            </a:pP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000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92696"/>
            <a:ext cx="9036496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Множина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резольвент:</a:t>
            </a:r>
          </a:p>
          <a:p>
            <a:pPr marL="0" lvl="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{G(a)}.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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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{G(f(a))}.</a:t>
            </a: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uk-UA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Продовжуючи далі будувати резольвенти, можна переконатися, що алгоритм працює нескінченно довго. </a:t>
            </a:r>
          </a:p>
          <a:p>
            <a:pPr>
              <a:defRPr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865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ru-RU" sz="3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Приклад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Розглянемо формулу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((x)(C(x)(W(x)R(x)))  (x)(C(x)O(x))  (x)(O(x)R(x)).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Покажемо, що вона істинна. Для цього заперечення цієї формули перетворимо до стандартного вигляду. Одержимо наступні п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ять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юнктів: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1. C(x)  W(x),      5.O(x)R(x)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2. C(x)  R(x),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3. C(a),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4. O(a)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Ця множина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 суперечлива. Дійсно, за методом резолюцій будемо мати: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5. </a:t>
            </a:r>
            <a:r>
              <a:rPr lang="pl-PL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(a)     (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3,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R(a)  (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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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(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резольвента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 чином, заперечення формули суперечливе.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417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Стратегії методу резолюцій</a:t>
            </a:r>
            <a:r>
              <a:rPr lang="en-US" altLang="ru-RU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Необмежене застосування методу резолюцій може викликати генерацію великої кількості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юнктів. 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Наприклад, припустимо, що ми хочемо показати методом резолюцій, що множина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= {PQ, PQ, PQ, PQ}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суперечлива.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Виконання методу резолюцій для цієї множини полягає в побудові всіх можливих резольвент множини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першого рівня, другого рівня і т. д. Таким чином можна породити дизюнкти: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24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499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7. Q Q          (1,4)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PQ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8. P P           (1,4)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PQ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9. Q Q          (2,3)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PQ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10. P P           (2,3).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                   (1,2)  11. P                 (2,4)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                    (1,3)  12. Q                (3, 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13.                    (5, 12)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чином генерується багато лишніх або однакових дизюнктів.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Насправді для доведення суперечливості достатньо породити лише  диз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юнкти: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Q,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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Для розвязання цієї проблеми надлишковості існують різні </a:t>
            </a:r>
            <a:r>
              <a:rPr lang="uk-UA" altLang="ru-RU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стратегії</a:t>
            </a:r>
            <a:r>
              <a:rPr lang="uk-UA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методу резолюцій. 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1145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Microsoft Office PowerPoint</Application>
  <PresentationFormat>Широкоэкранный</PresentationFormat>
  <Paragraphs>193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MT Extra</vt:lpstr>
      <vt:lpstr>Symbol</vt:lpstr>
      <vt:lpstr>Times New Roman</vt:lpstr>
      <vt:lpstr>Wingdings</vt:lpstr>
      <vt:lpstr>Тема Office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2021-05-14T09:14:06Z</dcterms:created>
  <dcterms:modified xsi:type="dcterms:W3CDTF">2021-05-14T09:14:38Z</dcterms:modified>
</cp:coreProperties>
</file>