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71" r:id="rId7"/>
    <p:sldId id="272" r:id="rId8"/>
    <p:sldId id="27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9914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2634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666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2317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381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413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01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9203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223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63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EA026-4067-4FE5-B292-BB6F8B778A02}" type="datetimeFigureOut">
              <a:rPr lang="ru-RU" smtClean="0"/>
              <a:t>10.04.2022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B8C54-9A92-4AA1-B78A-3A0A5700C3A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953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4894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 b="1" i="1">
                <a:latin typeface="Times New Roman" panose="02020603050405020304" pitchFamily="18" charset="0"/>
                <a:sym typeface="MT Extra" panose="05050102010205020202" pitchFamily="18" charset="2"/>
              </a:rPr>
              <a:t>Інтуїционістська логіка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 b="1" i="1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Для “формалізації” АВ, як уже говорилось, можна розглядати й інші системи аксіом. Наприклад, четверту групу аксіом можна замінити наступною: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IV.</a:t>
            </a: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1.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a).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3. 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a.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5269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6802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За теоремою дедукції достатньо показати, що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А.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цього достатньо вивести із посилань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В, А яку-небудь формулу і її заперечення (що очевидно: це формули В і В). Отже,  маємо: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		1.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В, 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В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		2.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В, 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B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		3.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Т. дедукції)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4.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В   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Т. дедукції)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5.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(ПП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IV.2)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6.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(A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B)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МП 4,5)</a:t>
            </a:r>
          </a:p>
          <a:p>
            <a:pPr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7.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В), В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МП 4,5)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МП 3,6)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9295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Прямоугольник 1"/>
          <p:cNvSpPr>
            <a:spLocks noChangeArrowheads="1"/>
          </p:cNvSpPr>
          <p:nvPr/>
        </p:nvSpPr>
        <p:spPr bwMode="auto">
          <a:xfrm>
            <a:off x="1524000" y="890588"/>
            <a:ext cx="9144000" cy="600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Щоб вивести формулу (АА), треба показати, що з А виводиться А. Для цього достатньо із А і А вивести дві суперечливі формули (можна взяти самі формули А і А). Отже,</a:t>
            </a:r>
          </a:p>
          <a:p>
            <a:pPr eaLnBrk="1" hangingPunct="1"/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1. А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,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А Ⱶ 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</a:t>
            </a:r>
          </a:p>
          <a:p>
            <a:pPr eaLnBrk="1" hangingPunct="1"/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               2.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,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А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А</a:t>
            </a:r>
            <a:endParaRPr lang="en-US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               3.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 Ⱶ 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                                     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Т. дедукції)</a:t>
            </a:r>
            <a:endParaRPr lang="en-US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               4.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 Ⱶ 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                                 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Т. дедукції)</a:t>
            </a:r>
            <a:endParaRPr lang="en-US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                     5.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 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(ПП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IV.2)</a:t>
            </a:r>
          </a:p>
          <a:p>
            <a:pPr eaLnBrk="1" hangingPunct="1"/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6.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 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((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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                    (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МП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3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,5)</a:t>
            </a:r>
            <a:endParaRPr lang="en-US" altLang="ru-RU" sz="24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7. 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А Ⱶ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uk-UA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</a:t>
            </a:r>
            <a:r>
              <a:rPr lang="en-US" altLang="ru-RU" sz="24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A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                    (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МП 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6</a:t>
            </a:r>
            <a:r>
              <a:rPr lang="uk-UA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 eaLnBrk="1" hangingPunct="1"/>
            <a:r>
              <a:rPr lang="en-US" altLang="ru-RU" sz="24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  </a:t>
            </a:r>
          </a:p>
          <a:p>
            <a:pPr eaLnBrk="1" hangingPunct="1"/>
            <a:endParaRPr lang="en-US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uk-UA" altLang="ru-RU" sz="2400">
              <a:latin typeface="Microsoft Sans Serif" panose="020B0604020202020204" pitchFamily="34" charset="0"/>
              <a:cs typeface="Microsoft Sans Serif" panose="020B0604020202020204" pitchFamily="34" charset="0"/>
              <a:sym typeface="Symbol" panose="05050102010706020507" pitchFamily="18" charset="2"/>
            </a:endParaRPr>
          </a:p>
          <a:p>
            <a:pPr eaLnBrk="1" hangingPunct="1"/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20731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 іншого боку, багато законів класичної логіки не можна вивести без закону виключення третього. Такі, наприклад, формули: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pp,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pp,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(qp)  (pq),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(pq)  (pq).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Як це показати?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7467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Теорема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pp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не виводиться в інтуїционістській логіці.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b="1">
                <a:latin typeface="Times New Roman" panose="02020603050405020304" pitchFamily="18" charset="0"/>
                <a:sym typeface="Symbol" panose="05050102010706020507" pitchFamily="18" charset="2"/>
              </a:rPr>
              <a:t>Доведення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Розширимо множину істиносних значень для змінних новим значенням 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Треба показати, що вивідні формули інтуїционістської логіки завжди приймають значення 1, а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pp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не така і тому не є вивідною.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0034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5"/>
          <p:cNvSpPr>
            <a:spLocks noChangeArrowheads="1"/>
          </p:cNvSpPr>
          <p:nvPr/>
        </p:nvSpPr>
        <p:spPr bwMode="auto">
          <a:xfrm>
            <a:off x="1524000" y="1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Щоб визначити значення формул в трьох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-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значній логіці, необхідно задати таблиці істинності для логічних зв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язок.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Кон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юнкцію визначимо як мінімум із двох значень (наприклад, 0 ½ = 0, 1½ = ½),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Диз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’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юнкцію – як максимум. Для заперечення: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1=0, 0=1, ½ = 0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Для імплікації: 1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x=x, 0x=1,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½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0=0,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½ 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=1,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½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1=1.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Назвемо формулу 3-тавтологією, якщо вона приймає значення 1 при будь-яких значеннях змінних з множини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{1,0,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½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}.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477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21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Тепер треба перевірити, що всі аксіоми і вивідні формули інтуїционістської логіки є 3-тавтологіями. Друге випливає з визначення імплікації. Перше можна перевірити за допомогою істинностних таблиць.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Отже, всяка вивідна формула інтуїционістської логіки є 3-тавтологією.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Але формула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pp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приймає значення ½ при р = ½, і тому не є 3-тавтологією, а, отже, не виводиться.  </a:t>
            </a:r>
            <a:endParaRPr lang="ru-RU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9379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Одержана аксіоматична система буде “еквівалентна” приведеній на початку (суть еквівалентності – у справедливості теорем про коректність і повноту).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Обидві аксіоматичні системи називаються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класичними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системами аксіом ЧВ.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Якщо виключити із числа аксіом нової аксіоматичної системи аксіому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IV.3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, то одержане числення буде називатись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інтуіционістським численням висловлювань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       </a:t>
            </a:r>
            <a:endParaRPr lang="ru-RU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2353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MT Extra" panose="05050102010205020202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Таке числення виникло як спроба формалізувати методи міркувань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інтуїционістської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 i="1">
                <a:latin typeface="Times New Roman" panose="02020603050405020304" pitchFamily="18" charset="0"/>
                <a:sym typeface="MT Extra" panose="05050102010205020202" pitchFamily="18" charset="2"/>
              </a:rPr>
              <a:t>математики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. В такій математиці кожне математичне поняття або твердження мають певний інтуїтивний зміст (на відміну від класичної математики, де використовуються дуже абстрактні поняття, які існують тільки в нашій уяві, дуже часто суперечливій).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Наприклад, коли йдеться про твердження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В, то його можна розуміти наступним чином:</a:t>
            </a:r>
            <a:endParaRPr lang="ru-RU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239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1. “Твердження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В справедливе, якщо справедливе твердження А або твердження В”.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2. “Твердження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В справедливе, якщо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показано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що справедливе твердження А, або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показано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що справедливе твердження В”. 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Перша  інтерпретація характерна для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класичної логіки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, друга – для </a:t>
            </a:r>
            <a:r>
              <a:rPr lang="uk-UA" altLang="ru-RU" sz="2800" i="1">
                <a:latin typeface="Times New Roman" panose="02020603050405020304" pitchFamily="18" charset="0"/>
                <a:sym typeface="Symbol" panose="05050102010706020507" pitchFamily="18" charset="2"/>
              </a:rPr>
              <a:t>інтуїционістської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 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Щоб пояснити відмінності цих логік більш наглядно, розглянемо наступну задачу.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56881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5"/>
          <p:cNvSpPr>
            <a:spLocks noChangeArrowheads="1"/>
          </p:cNvSpPr>
          <p:nvPr/>
        </p:nvSpPr>
        <p:spPr bwMode="auto">
          <a:xfrm>
            <a:off x="1524000" y="644437"/>
            <a:ext cx="9144000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 dirty="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Треба показати, що існують ірраціональні числа  і , для яких </a:t>
            </a:r>
            <a:r>
              <a:rPr lang="uk-UA" altLang="ru-RU" sz="28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раціональне число.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Для цього розглядається число        .                                                                </a:t>
            </a:r>
            <a:r>
              <a:rPr lang="uk-UA" altLang="ru-RU" sz="2800" dirty="0">
                <a:latin typeface="Times New Roman" panose="02020603050405020304" pitchFamily="18" charset="0"/>
                <a:sym typeface="MT Extra" panose="05050102010205020202" pitchFamily="18" charset="2"/>
              </a:rPr>
              <a:t>    </a:t>
            </a:r>
            <a:endParaRPr lang="ru-RU" altLang="ru-RU" sz="2800" dirty="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Справедливе наступне твердження: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</a:t>
            </a:r>
            <a:r>
              <a:rPr lang="uk-UA" altLang="ru-RU" sz="2800" i="1" dirty="0">
                <a:latin typeface="Times New Roman" panose="02020603050405020304" pitchFamily="18" charset="0"/>
                <a:sym typeface="Symbol" panose="05050102010706020507" pitchFamily="18" charset="2"/>
              </a:rPr>
              <a:t>раціональне</a:t>
            </a: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         </a:t>
            </a:r>
            <a:r>
              <a:rPr lang="uk-UA" altLang="ru-RU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 i="1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ірраціональне</a:t>
            </a: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Але це твердження не буде справедливим в </a:t>
            </a:r>
            <a:r>
              <a:rPr lang="uk-UA" altLang="ru-RU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інтуїционісткій</a:t>
            </a: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логіці</a:t>
            </a: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, оскільки його справедливість залежить від того, чи ми показали раціональність чи </a:t>
            </a:r>
            <a:r>
              <a:rPr lang="uk-UA" altLang="ru-RU" sz="2800" dirty="0" smtClean="0">
                <a:latin typeface="Times New Roman" panose="02020603050405020304" pitchFamily="18" charset="0"/>
                <a:sym typeface="Symbol" panose="05050102010706020507" pitchFamily="18" charset="2"/>
              </a:rPr>
              <a:t>ірраціональність числа          .</a:t>
            </a:r>
            <a:endParaRPr lang="uk-UA" altLang="ru-RU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</a:t>
            </a:r>
            <a:endParaRPr lang="ru-RU" altLang="ru-RU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5939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893991"/>
              </p:ext>
            </p:extLst>
          </p:nvPr>
        </p:nvGraphicFramePr>
        <p:xfrm>
          <a:off x="6356350" y="2073868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Equation" r:id="rId3" imgW="774364" imgH="533169" progId="Equation.3">
                  <p:embed/>
                </p:oleObj>
              </mc:Choice>
              <mc:Fallback>
                <p:oleObj name="Equation" r:id="rId3" imgW="774364" imgH="533169" progId="Equation.3">
                  <p:embed/>
                  <p:pic>
                    <p:nvPicPr>
                      <p:cNvPr id="5939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6350" y="2073868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1857761"/>
              </p:ext>
            </p:extLst>
          </p:nvPr>
        </p:nvGraphicFramePr>
        <p:xfrm>
          <a:off x="2433727" y="2930523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Equation" r:id="rId5" imgW="774364" imgH="533169" progId="Equation.3">
                  <p:embed/>
                </p:oleObj>
              </mc:Choice>
              <mc:Fallback>
                <p:oleObj name="Equation" r:id="rId5" imgW="774364" imgH="533169" progId="Equation.3">
                  <p:embed/>
                  <p:pic>
                    <p:nvPicPr>
                      <p:cNvPr id="5939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3727" y="2930523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8638403"/>
              </p:ext>
            </p:extLst>
          </p:nvPr>
        </p:nvGraphicFramePr>
        <p:xfrm>
          <a:off x="5384889" y="2921823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Equation" r:id="rId7" imgW="774364" imgH="533169" progId="Equation.3">
                  <p:embed/>
                </p:oleObj>
              </mc:Choice>
              <mc:Fallback>
                <p:oleObj name="Equation" r:id="rId7" imgW="774364" imgH="533169" progId="Equation.3">
                  <p:embed/>
                  <p:pic>
                    <p:nvPicPr>
                      <p:cNvPr id="5939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4889" y="2921823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8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430446"/>
              </p:ext>
            </p:extLst>
          </p:nvPr>
        </p:nvGraphicFramePr>
        <p:xfrm>
          <a:off x="5205413" y="5045987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Equation" r:id="rId9" imgW="774364" imgH="533169" progId="Equation.3">
                  <p:embed/>
                </p:oleObj>
              </mc:Choice>
              <mc:Fallback>
                <p:oleObj name="Equation" r:id="rId9" imgW="774364" imgH="533169" progId="Equation.3">
                  <p:embed/>
                  <p:pic>
                    <p:nvPicPr>
                      <p:cNvPr id="5939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5413" y="5045987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16144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Прямоугольник 1"/>
          <p:cNvSpPr>
            <a:spLocks noChangeArrowheads="1"/>
          </p:cNvSpPr>
          <p:nvPr/>
        </p:nvSpPr>
        <p:spPr bwMode="auto">
          <a:xfrm>
            <a:off x="1631950" y="1052513"/>
            <a:ext cx="9036050" cy="526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Розглянемо висловлювання: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A=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“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раціональне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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A = “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ірраціональне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”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Тоді, в класичній аксіоматичній системі наступні висловлювання будуть теоремами:</a:t>
            </a:r>
            <a:endParaRPr lang="en-US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“       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раціональне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2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раціональне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uk-UA" altLang="ru-RU" sz="28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         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ірраціональне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2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раціональне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altLang="ru-RU" sz="28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ru-RU" altLang="ru-RU" sz="2800"/>
          </a:p>
        </p:txBody>
      </p:sp>
      <p:graphicFrame>
        <p:nvGraphicFramePr>
          <p:cNvPr id="60419" name="Object 7"/>
          <p:cNvGraphicFramePr>
            <a:graphicFrameLocks noChangeAspect="1"/>
          </p:cNvGraphicFramePr>
          <p:nvPr/>
        </p:nvGraphicFramePr>
        <p:xfrm>
          <a:off x="3376613" y="1773238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774364" imgH="533169" progId="Equation.3">
                  <p:embed/>
                </p:oleObj>
              </mc:Choice>
              <mc:Fallback>
                <p:oleObj name="Equation" r:id="rId3" imgW="774364" imgH="533169" progId="Equation.3">
                  <p:embed/>
                  <p:pic>
                    <p:nvPicPr>
                      <p:cNvPr id="604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6613" y="1773238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7"/>
          <p:cNvGraphicFramePr>
            <a:graphicFrameLocks noChangeAspect="1"/>
          </p:cNvGraphicFramePr>
          <p:nvPr/>
        </p:nvGraphicFramePr>
        <p:xfrm>
          <a:off x="3500438" y="2708275"/>
          <a:ext cx="7239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723586" imgH="520474" progId="Equation.DSMT4">
                  <p:embed/>
                </p:oleObj>
              </mc:Choice>
              <mc:Fallback>
                <p:oleObj name="Equation" r:id="rId5" imgW="723586" imgH="520474" progId="Equation.DSMT4">
                  <p:embed/>
                  <p:pic>
                    <p:nvPicPr>
                      <p:cNvPr id="604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0438" y="2708275"/>
                        <a:ext cx="7239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7"/>
          <p:cNvGraphicFramePr>
            <a:graphicFrameLocks noChangeAspect="1"/>
          </p:cNvGraphicFramePr>
          <p:nvPr/>
        </p:nvGraphicFramePr>
        <p:xfrm>
          <a:off x="2081213" y="4797425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7" imgW="774364" imgH="533169" progId="Equation.DSMT4">
                  <p:embed/>
                </p:oleObj>
              </mc:Choice>
              <mc:Fallback>
                <p:oleObj name="Equation" r:id="rId7" imgW="774364" imgH="533169" progId="Equation.DSMT4">
                  <p:embed/>
                  <p:pic>
                    <p:nvPicPr>
                      <p:cNvPr id="604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1213" y="4797425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7"/>
          <p:cNvGraphicFramePr>
            <a:graphicFrameLocks noChangeAspect="1"/>
          </p:cNvGraphicFramePr>
          <p:nvPr/>
        </p:nvGraphicFramePr>
        <p:xfrm>
          <a:off x="2008188" y="5229225"/>
          <a:ext cx="7747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Equation" r:id="rId8" imgW="774364" imgH="533169" progId="Equation.3">
                  <p:embed/>
                </p:oleObj>
              </mc:Choice>
              <mc:Fallback>
                <p:oleObj name="Equation" r:id="rId8" imgW="774364" imgH="533169" progId="Equation.3">
                  <p:embed/>
                  <p:pic>
                    <p:nvPicPr>
                      <p:cNvPr id="604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8188" y="5229225"/>
                        <a:ext cx="7747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8742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Прямоугольник 1"/>
          <p:cNvSpPr>
            <a:spLocks noChangeArrowheads="1"/>
          </p:cNvSpPr>
          <p:nvPr/>
        </p:nvSpPr>
        <p:spPr bwMode="auto">
          <a:xfrm>
            <a:off x="1631950" y="908051"/>
            <a:ext cx="8928100" cy="6126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Позначивши висловлювання </a:t>
            </a: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ru-RU" sz="2800" i="1" baseline="30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– раціональне</a:t>
            </a: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через В, перепишемо ці висловлювання у вигляді логічних формул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Тоді наступна послідовність формул є виведенням формули В із формул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ru-RU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1.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B, 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2. 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3. A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A, 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4. (A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((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((A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B)), 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5. (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B)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((A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B),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6. ((A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B),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7.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uk-UA" altLang="ru-RU" sz="280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84778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Прямоугольник 1"/>
          <p:cNvSpPr>
            <a:spLocks noChangeArrowheads="1"/>
          </p:cNvSpPr>
          <p:nvPr/>
        </p:nvSpPr>
        <p:spPr bwMode="auto">
          <a:xfrm>
            <a:off x="1631950" y="836613"/>
            <a:ext cx="9036050" cy="483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Отже, так як формули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є теоремами, формула В теж є теоремою класичного числення висловлювань. </a:t>
            </a:r>
            <a:endParaRPr lang="en-US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У випадку інтуїционістського числення висловлювань формули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теж є теоремами, оскільки можна показати їх справедливість, а, отже, вивідність в інтуїционістському численні. </a:t>
            </a:r>
            <a:endParaRPr lang="en-US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Але можна показати, що формула В не буде теоремою спираючись на те, що формула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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ru-RU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не є теоремою.</a:t>
            </a:r>
            <a:endParaRPr lang="ru-RU" altLang="ru-RU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162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563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uk-UA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Приведемо декілька вивідних формул в інтуїционістському численні.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Аксіома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IV.1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гарантує, що якщо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А і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А, то 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В 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для будь-якого В.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     Аксіома </a:t>
            </a:r>
            <a:r>
              <a:rPr lang="en-US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IV.2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дає можливість із тверджень 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В і</a:t>
            </a:r>
            <a:r>
              <a:rPr lang="en-US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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В </a:t>
            </a:r>
            <a:endParaRPr lang="en-US" altLang="ru-RU" sz="2800">
              <a:latin typeface="Times New Roman" panose="02020603050405020304" pitchFamily="18" charset="0"/>
              <a:sym typeface="MT Extra" panose="05050102010205020202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вивести твердження </a:t>
            </a: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sym typeface="Symbol" panose="05050102010706020507" pitchFamily="18" charset="2"/>
              </a:rPr>
              <a:t>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А . 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      Ці аксіоми дозволяють вивести деякі логічні закони для заперечення. Доведемо, наприклад, що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uk-UA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Ⱶ</a:t>
            </a:r>
            <a:r>
              <a:rPr lang="en-US" altLang="ru-RU" sz="2800">
                <a:latin typeface="Microsoft Sans Serif" panose="020B0604020202020204" pitchFamily="34" charset="0"/>
                <a:cs typeface="Microsoft Sans Serif" panose="020B0604020202020204" pitchFamily="34" charset="0"/>
                <a:sym typeface="Symbol" panose="05050102010706020507" pitchFamily="18" charset="2"/>
              </a:rPr>
              <a:t> </a:t>
            </a:r>
            <a:r>
              <a:rPr lang="uk-UA" altLang="ru-RU" sz="2800">
                <a:latin typeface="Times New Roman" panose="02020603050405020304" pitchFamily="18" charset="0"/>
                <a:sym typeface="MT Extra" panose="05050102010205020202" pitchFamily="18" charset="2"/>
              </a:rPr>
              <a:t>(А</a:t>
            </a:r>
            <a:r>
              <a:rPr lang="uk-UA" altLang="ru-RU" sz="2800">
                <a:latin typeface="Times New Roman" panose="02020603050405020304" pitchFamily="18" charset="0"/>
                <a:sym typeface="Symbol" panose="05050102010706020507" pitchFamily="18" charset="2"/>
              </a:rPr>
              <a:t>В)(ВА).     </a:t>
            </a:r>
            <a:r>
              <a:rPr lang="uk-UA" altLang="ru-RU" sz="36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endParaRPr lang="ru-RU" altLang="ru-RU" sz="360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1015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1182</Words>
  <Application>Microsoft Office PowerPoint</Application>
  <PresentationFormat>Широкоэкранный</PresentationFormat>
  <Paragraphs>114</Paragraphs>
  <Slides>15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3</vt:i4>
      </vt:variant>
      <vt:variant>
        <vt:lpstr>Заголовки слайдов</vt:lpstr>
      </vt:variant>
      <vt:variant>
        <vt:i4>15</vt:i4>
      </vt:variant>
    </vt:vector>
  </HeadingPairs>
  <TitlesOfParts>
    <vt:vector size="27" baseType="lpstr">
      <vt:lpstr>Arial</vt:lpstr>
      <vt:lpstr>Calibri</vt:lpstr>
      <vt:lpstr>Calibri Light</vt:lpstr>
      <vt:lpstr>Microsoft Sans Serif</vt:lpstr>
      <vt:lpstr>MT Extra</vt:lpstr>
      <vt:lpstr>Symbol</vt:lpstr>
      <vt:lpstr>Times New Roman</vt:lpstr>
      <vt:lpstr>Wingdings</vt:lpstr>
      <vt:lpstr>Тема Office</vt:lpstr>
      <vt:lpstr>Equation</vt:lpstr>
      <vt:lpstr>Microsoft Equation 3.0</vt:lpstr>
      <vt:lpstr>MathType 6.0 Equation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</dc:creator>
  <cp:lastModifiedBy>Admin</cp:lastModifiedBy>
  <cp:revision>2</cp:revision>
  <dcterms:created xsi:type="dcterms:W3CDTF">2021-02-27T12:55:12Z</dcterms:created>
  <dcterms:modified xsi:type="dcterms:W3CDTF">2022-04-10T09:08:55Z</dcterms:modified>
</cp:coreProperties>
</file>