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8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1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06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1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7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9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CEB6-EE61-43EF-82D8-9FAC67A1BCB8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5DE8-105D-4775-9D8E-A1BA10E38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7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ru-RU"/>
          </a:p>
          <a:p>
            <a:pPr algn="ctr"/>
            <a:r>
              <a:rPr lang="uk-UA" altLang="ru-RU" sz="2800" b="1"/>
              <a:t>ЛОГІКА ПРЕДИКАТІВ</a:t>
            </a:r>
          </a:p>
          <a:p>
            <a:pPr algn="ctr"/>
            <a:endParaRPr lang="uk-UA" altLang="ru-RU" sz="2800" b="1"/>
          </a:p>
          <a:p>
            <a:r>
              <a:rPr lang="uk-UA" altLang="ru-RU" sz="2800"/>
              <a:t>      Крім логічних зв</a:t>
            </a:r>
            <a:r>
              <a:rPr lang="en-US" altLang="ru-RU" sz="2800"/>
              <a:t>’</a:t>
            </a:r>
            <a:r>
              <a:rPr lang="uk-UA" altLang="ru-RU" sz="2800"/>
              <a:t>язок в математичних міркуваннях часто зустрічаються </a:t>
            </a:r>
            <a:r>
              <a:rPr lang="uk-UA" altLang="ru-RU" sz="2800" i="1"/>
              <a:t>квантори</a:t>
            </a:r>
            <a:r>
              <a:rPr lang="uk-UA" altLang="ru-RU" sz="2800"/>
              <a:t> “для всякого (</a:t>
            </a:r>
            <a:r>
              <a:rPr lang="uk-UA" altLang="ru-RU" sz="2800">
                <a:sym typeface="Symbol" panose="05050102010706020507" pitchFamily="18" charset="2"/>
              </a:rPr>
              <a:t>)” і “існує ()”. Наприклад, визначення неперервності починається словами “для всякого </a:t>
            </a:r>
            <a:r>
              <a:rPr lang="en-US" altLang="ru-RU" sz="2800">
                <a:sym typeface="Symbol" panose="05050102010706020507" pitchFamily="18" charset="2"/>
              </a:rPr>
              <a:t>&gt;0</a:t>
            </a:r>
            <a:r>
              <a:rPr lang="uk-UA" altLang="ru-RU" sz="2800">
                <a:sym typeface="Symbol" panose="05050102010706020507" pitchFamily="18" charset="2"/>
              </a:rPr>
              <a:t> існує </a:t>
            </a:r>
            <a:r>
              <a:rPr lang="en-US" altLang="ru-RU" sz="2800">
                <a:sym typeface="Symbol" panose="05050102010706020507" pitchFamily="18" charset="2"/>
              </a:rPr>
              <a:t>&gt;0 </a:t>
            </a:r>
            <a:r>
              <a:rPr lang="uk-UA" altLang="ru-RU" sz="2800">
                <a:sym typeface="Symbol" panose="05050102010706020507" pitchFamily="18" charset="2"/>
              </a:rPr>
              <a:t>таке</a:t>
            </a:r>
            <a:r>
              <a:rPr lang="en-US" altLang="ru-RU" sz="2800">
                <a:sym typeface="Symbol" panose="05050102010706020507" pitchFamily="18" charset="2"/>
              </a:rPr>
              <a:t>,</a:t>
            </a:r>
            <a:r>
              <a:rPr lang="uk-UA" altLang="ru-RU" sz="2800">
                <a:sym typeface="Symbol" panose="05050102010706020507" pitchFamily="18" charset="2"/>
              </a:rPr>
              <a:t> ...”.</a:t>
            </a:r>
          </a:p>
          <a:p>
            <a:endParaRPr lang="uk-UA" altLang="ru-RU" sz="2800">
              <a:sym typeface="Symbol" panose="05050102010706020507" pitchFamily="18" charset="2"/>
            </a:endParaRPr>
          </a:p>
          <a:p>
            <a:r>
              <a:rPr lang="uk-UA" altLang="ru-RU" sz="2800">
                <a:sym typeface="Symbol" panose="05050102010706020507" pitchFamily="18" charset="2"/>
              </a:rPr>
              <a:t>      Можна формулювати різні твердження, що включають квантори. Ми будемо записувати такі твердження з допомогою </a:t>
            </a:r>
            <a:r>
              <a:rPr lang="uk-UA" altLang="ru-RU" sz="2800" i="1">
                <a:sym typeface="Symbol" panose="05050102010706020507" pitchFamily="18" charset="2"/>
              </a:rPr>
              <a:t>формул</a:t>
            </a:r>
            <a:r>
              <a:rPr lang="uk-UA" altLang="ru-RU" sz="2800">
                <a:sym typeface="Symbol" panose="05050102010706020507" pitchFamily="18" charset="2"/>
              </a:rPr>
              <a:t> і дамо визначення істинності формул при даній інтерпретації вхідних символів.</a:t>
            </a:r>
          </a:p>
        </p:txBody>
      </p:sp>
    </p:spTree>
    <p:extLst>
      <p:ext uri="{BB962C8B-B14F-4D97-AF65-F5344CB8AC3E}">
        <p14:creationId xmlns:p14="http://schemas.microsoft.com/office/powerpoint/2010/main" val="39861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723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pl-PL" altLang="ru-RU">
                <a:sym typeface="MT Extra" panose="05050102010205020202" pitchFamily="18" charset="2"/>
              </a:rPr>
              <a:t>      </a:t>
            </a:r>
            <a:r>
              <a:rPr lang="uk-UA" altLang="ru-RU" sz="2800">
                <a:sym typeface="MT Extra" panose="05050102010205020202" pitchFamily="18" charset="2"/>
              </a:rPr>
              <a:t>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</a:t>
            </a:r>
            <a:r>
              <a:rPr lang="en-US" altLang="ru-RU" sz="2800" b="1">
                <a:sym typeface="MT Extra" panose="05050102010205020202" pitchFamily="18" charset="2"/>
              </a:rPr>
              <a:t>Df</a:t>
            </a:r>
            <a:r>
              <a:rPr lang="en-US" altLang="ru-RU" sz="2800">
                <a:sym typeface="MT Extra" panose="05050102010205020202" pitchFamily="18" charset="2"/>
              </a:rPr>
              <a:t>. </a:t>
            </a:r>
            <a:r>
              <a:rPr lang="uk-UA" altLang="ru-RU" sz="2800" i="1">
                <a:sym typeface="MT Extra" panose="05050102010205020202" pitchFamily="18" charset="2"/>
              </a:rPr>
              <a:t>Параметрами</a:t>
            </a:r>
            <a:r>
              <a:rPr lang="uk-UA" altLang="ru-RU" sz="2800">
                <a:sym typeface="MT Extra" panose="05050102010205020202" pitchFamily="18" charset="2"/>
              </a:rPr>
              <a:t> (</a:t>
            </a:r>
            <a:r>
              <a:rPr lang="uk-UA" altLang="ru-RU" sz="2800" i="1">
                <a:sym typeface="MT Extra" panose="05050102010205020202" pitchFamily="18" charset="2"/>
              </a:rPr>
              <a:t>вільними змінними</a:t>
            </a:r>
            <a:r>
              <a:rPr lang="uk-UA" altLang="ru-RU" sz="2800">
                <a:sym typeface="MT Extra" panose="05050102010205020202" pitchFamily="18" charset="2"/>
              </a:rPr>
              <a:t>)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- терма є всі змінні, що в нього входять;</a:t>
            </a:r>
          </a:p>
          <a:p>
            <a:pPr eaLnBrk="1" hangingPunct="1"/>
            <a:endParaRPr lang="uk-UA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- атомарної формули є параметри всіх термів, що в неї входять;</a:t>
            </a:r>
          </a:p>
          <a:p>
            <a:pPr eaLnBrk="1" hangingPunct="1"/>
            <a:endParaRPr lang="uk-UA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- формули </a:t>
            </a:r>
            <a:r>
              <a:rPr lang="uk-UA" altLang="ru-RU" sz="2800">
                <a:sym typeface="Symbol" panose="05050102010706020507" pitchFamily="18" charset="2"/>
              </a:rPr>
              <a:t> є параметри формули ;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- формул (), (), () є всі параметри формул  і ;</a:t>
            </a:r>
            <a:r>
              <a:rPr lang="uk-UA" altLang="ru-RU" sz="2800">
                <a:sym typeface="MT Extra" panose="05050102010205020202" pitchFamily="18" charset="2"/>
              </a:rPr>
              <a:t> </a:t>
            </a:r>
          </a:p>
          <a:p>
            <a:pPr eaLnBrk="1" hangingPunct="1"/>
            <a:endParaRPr lang="uk-UA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- формул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) і (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) є всі параметри  формули , крім змінної </a:t>
            </a:r>
            <a:r>
              <a:rPr lang="en-US" altLang="ru-RU" sz="2800">
                <a:sym typeface="Symbol" panose="05050102010706020507" pitchFamily="18" charset="2"/>
              </a:rPr>
              <a:t>x.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995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Зазначимо, що формула може мати змінну, яка вільно і зв</a:t>
            </a:r>
            <a:r>
              <a:rPr lang="en-US" altLang="ru-RU" sz="2800">
                <a:sym typeface="Symbol" panose="05050102010706020507" pitchFamily="18" charset="2"/>
              </a:rPr>
              <a:t>’</a:t>
            </a:r>
            <a:r>
              <a:rPr lang="uk-UA" altLang="ru-RU" sz="2800">
                <a:sym typeface="Symbol" panose="05050102010706020507" pitchFamily="18" charset="2"/>
              </a:rPr>
              <a:t>язано входить в формулу.  </a:t>
            </a:r>
            <a:r>
              <a:rPr lang="uk-UA" altLang="ru-RU" sz="2800">
                <a:sym typeface="MT Extra" panose="05050102010205020202" pitchFamily="18" charset="2"/>
              </a:rPr>
              <a:t> </a:t>
            </a:r>
          </a:p>
          <a:p>
            <a:pPr eaLnBrk="1" hangingPunct="1"/>
            <a:endParaRPr lang="uk-UA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</a:t>
            </a:r>
            <a:r>
              <a:rPr lang="uk-UA" altLang="ru-RU" sz="2800" b="1">
                <a:sym typeface="MT Extra" panose="05050102010205020202" pitchFamily="18" charset="2"/>
              </a:rPr>
              <a:t>Приклад</a:t>
            </a:r>
            <a:r>
              <a:rPr lang="uk-UA" altLang="ru-RU" sz="2800">
                <a:sym typeface="MT Extra" panose="05050102010205020202" pitchFamily="18" charset="2"/>
              </a:rPr>
              <a:t>. Розглянемо формули 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P(x) </a:t>
            </a:r>
            <a:r>
              <a:rPr lang="uk-UA" altLang="ru-RU" sz="2800">
                <a:sym typeface="Symbol" panose="05050102010706020507" pitchFamily="18" charset="2"/>
              </a:rPr>
              <a:t>і (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)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.</a:t>
            </a:r>
          </a:p>
          <a:p>
            <a:pPr algn="ctr"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Нехай задана інтерпретація: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М = </a:t>
            </a:r>
            <a:r>
              <a:rPr lang="en-US" altLang="ru-RU" sz="2800">
                <a:sym typeface="Symbol" panose="05050102010706020507" pitchFamily="18" charset="2"/>
              </a:rPr>
              <a:t>{1,2}, P(1) = 1, P(2) = 0.  </a:t>
            </a:r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</a:t>
            </a:r>
            <a:r>
              <a:rPr lang="uk-UA" altLang="ru-RU" sz="2800">
                <a:sym typeface="Symbol" panose="05050102010706020507" pitchFamily="18" charset="2"/>
              </a:rPr>
              <a:t>  Легко бачити, що значення формули 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 є 0 так, як </a:t>
            </a:r>
            <a:r>
              <a:rPr lang="en-US" altLang="ru-RU" sz="2800">
                <a:sym typeface="Symbol" panose="05050102010706020507" pitchFamily="18" charset="2"/>
              </a:rPr>
              <a:t>P(2)</a:t>
            </a:r>
            <a:r>
              <a:rPr lang="uk-UA" altLang="ru-RU" sz="2800">
                <a:sym typeface="Symbol" panose="05050102010706020507" pitchFamily="18" charset="2"/>
              </a:rPr>
              <a:t> = 0. Значення формули (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)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 є 1 так, як </a:t>
            </a:r>
            <a:r>
              <a:rPr lang="en-US" altLang="ru-RU" sz="2800">
                <a:sym typeface="Symbol" panose="05050102010706020507" pitchFamily="18" charset="2"/>
              </a:rPr>
              <a:t>P(2)</a:t>
            </a:r>
            <a:r>
              <a:rPr lang="uk-UA" altLang="ru-RU" sz="2800">
                <a:sym typeface="Symbol" panose="05050102010706020507" pitchFamily="18" charset="2"/>
              </a:rPr>
              <a:t> = 1 в цій інтерпретації.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11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pl-PL" altLang="ru-RU">
                <a:sym typeface="MT Extra" panose="05050102010205020202" pitchFamily="18" charset="2"/>
              </a:rPr>
              <a:t>     </a:t>
            </a:r>
            <a:r>
              <a:rPr lang="uk-UA" altLang="ru-RU" sz="2800" b="1">
                <a:sym typeface="MT Extra" panose="05050102010205020202" pitchFamily="18" charset="2"/>
              </a:rPr>
              <a:t>Приклад</a:t>
            </a:r>
            <a:r>
              <a:rPr lang="uk-UA" altLang="ru-RU" sz="2800">
                <a:sym typeface="MT Extra" panose="05050102010205020202" pitchFamily="18" charset="2"/>
              </a:rPr>
              <a:t>. Розглянемо формулу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(</a:t>
            </a:r>
            <a:r>
              <a:rPr lang="en-US" altLang="ru-RU" sz="2800">
                <a:sym typeface="Symbol" panose="05050102010706020507" pitchFamily="18" charset="2"/>
              </a:rPr>
              <a:t>y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P(x,y).</a:t>
            </a:r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Задамо наступну інтерпретацію: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М=</a:t>
            </a:r>
            <a:r>
              <a:rPr lang="en-US" altLang="ru-RU" sz="2800">
                <a:sym typeface="Symbol" panose="05050102010706020507" pitchFamily="18" charset="2"/>
              </a:rPr>
              <a:t>{1,2}, P(1,1)=1, P(1,2)=0, P(2,1)=0, P(2,2)=1. 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Якщо </a:t>
            </a:r>
            <a:r>
              <a:rPr lang="en-US" altLang="ru-RU" sz="2800">
                <a:sym typeface="Symbol" panose="05050102010706020507" pitchFamily="18" charset="2"/>
              </a:rPr>
              <a:t>x=1, </a:t>
            </a:r>
            <a:r>
              <a:rPr lang="uk-UA" altLang="ru-RU" sz="2800">
                <a:sym typeface="Symbol" panose="05050102010706020507" pitchFamily="18" charset="2"/>
              </a:rPr>
              <a:t>то існує </a:t>
            </a:r>
            <a:r>
              <a:rPr lang="en-US" altLang="ru-RU" sz="2800">
                <a:sym typeface="Symbol" panose="05050102010706020507" pitchFamily="18" charset="2"/>
              </a:rPr>
              <a:t>y (y=1) </a:t>
            </a:r>
            <a:r>
              <a:rPr lang="uk-UA" altLang="ru-RU" sz="2800">
                <a:sym typeface="Symbol" panose="05050102010706020507" pitchFamily="18" charset="2"/>
              </a:rPr>
              <a:t>таке, </a:t>
            </a:r>
            <a:r>
              <a:rPr lang="en-US" altLang="ru-RU" sz="2800">
                <a:sym typeface="Symbol" panose="05050102010706020507" pitchFamily="18" charset="2"/>
              </a:rPr>
              <a:t>P(1,y)= 1.   </a:t>
            </a:r>
            <a:r>
              <a:rPr lang="uk-UA" altLang="ru-RU" sz="2800">
                <a:sym typeface="Symbol" panose="05050102010706020507" pitchFamily="18" charset="2"/>
              </a:rPr>
              <a:t>Якщо </a:t>
            </a:r>
            <a:r>
              <a:rPr lang="en-US" altLang="ru-RU" sz="2800">
                <a:sym typeface="Symbol" panose="05050102010706020507" pitchFamily="18" charset="2"/>
              </a:rPr>
              <a:t>x=2, </a:t>
            </a:r>
            <a:r>
              <a:rPr lang="uk-UA" altLang="ru-RU" sz="2800">
                <a:sym typeface="Symbol" panose="05050102010706020507" pitchFamily="18" charset="2"/>
              </a:rPr>
              <a:t>то існує </a:t>
            </a:r>
            <a:r>
              <a:rPr lang="en-US" altLang="ru-RU" sz="2800">
                <a:sym typeface="Symbol" panose="05050102010706020507" pitchFamily="18" charset="2"/>
              </a:rPr>
              <a:t>y (y=2) </a:t>
            </a:r>
            <a:r>
              <a:rPr lang="uk-UA" altLang="ru-RU" sz="2800">
                <a:sym typeface="Symbol" panose="05050102010706020507" pitchFamily="18" charset="2"/>
              </a:rPr>
              <a:t>таке, </a:t>
            </a:r>
            <a:r>
              <a:rPr lang="en-US" altLang="ru-RU" sz="2800">
                <a:sym typeface="Symbol" panose="05050102010706020507" pitchFamily="18" charset="2"/>
              </a:rPr>
              <a:t>P(1,y) = 1. </a:t>
            </a:r>
            <a:r>
              <a:rPr lang="uk-UA" altLang="ru-RU" sz="2800">
                <a:sym typeface="Symbol" panose="05050102010706020507" pitchFamily="18" charset="2"/>
              </a:rPr>
              <a:t>Отже, при заданій інтерпретації для кожного </a:t>
            </a:r>
            <a:r>
              <a:rPr lang="en-US" altLang="ru-RU" sz="2800">
                <a:sym typeface="Symbol" panose="05050102010706020507" pitchFamily="18" charset="2"/>
              </a:rPr>
              <a:t>x </a:t>
            </a:r>
            <a:r>
              <a:rPr lang="uk-UA" altLang="ru-RU" sz="2800">
                <a:sym typeface="Symbol" panose="05050102010706020507" pitchFamily="18" charset="2"/>
              </a:rPr>
              <a:t>із М існує </a:t>
            </a:r>
            <a:r>
              <a:rPr lang="en-US" altLang="ru-RU" sz="2800">
                <a:sym typeface="Symbol" panose="05050102010706020507" pitchFamily="18" charset="2"/>
              </a:rPr>
              <a:t>y </a:t>
            </a:r>
            <a:r>
              <a:rPr lang="uk-UA" altLang="ru-RU" sz="2800">
                <a:sym typeface="Symbol" panose="05050102010706020507" pitchFamily="18" charset="2"/>
              </a:rPr>
              <a:t>таке, що </a:t>
            </a:r>
            <a:r>
              <a:rPr lang="en-US" altLang="ru-RU" sz="2800">
                <a:sym typeface="Symbol" panose="05050102010706020507" pitchFamily="18" charset="2"/>
              </a:rPr>
              <a:t>P(x,y) = 1, </a:t>
            </a:r>
            <a:r>
              <a:rPr lang="uk-UA" altLang="ru-RU" sz="2800">
                <a:sym typeface="Symbol" panose="05050102010706020507" pitchFamily="18" charset="2"/>
              </a:rPr>
              <a:t>тобто формула 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(</a:t>
            </a:r>
            <a:r>
              <a:rPr lang="en-US" altLang="ru-RU" sz="2800">
                <a:sym typeface="Symbol" panose="05050102010706020507" pitchFamily="18" charset="2"/>
              </a:rPr>
              <a:t>y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</a:t>
            </a:r>
            <a:r>
              <a:rPr lang="uk-UA" altLang="ru-RU" sz="2800">
                <a:sym typeface="Symbol" panose="05050102010706020507" pitchFamily="18" charset="2"/>
              </a:rPr>
              <a:t> є істинною в цій інтерпретації. 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39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>
                <a:sym typeface="MT Extra" panose="05050102010205020202" pitchFamily="18" charset="2"/>
              </a:rPr>
              <a:t>      </a:t>
            </a:r>
            <a:r>
              <a:rPr lang="uk-UA" altLang="ru-RU" sz="2800" b="1">
                <a:sym typeface="MT Extra" panose="05050102010205020202" pitchFamily="18" charset="2"/>
              </a:rPr>
              <a:t>Приклад</a:t>
            </a:r>
            <a:r>
              <a:rPr lang="uk-UA" altLang="ru-RU" sz="2800">
                <a:sym typeface="MT Extra" panose="05050102010205020202" pitchFamily="18" charset="2"/>
              </a:rPr>
              <a:t>.  Розглянемо формулу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(P(x)</a:t>
            </a:r>
            <a:r>
              <a:rPr lang="uk-UA" altLang="ru-RU" sz="2800">
                <a:sym typeface="Symbol" panose="05050102010706020507" pitchFamily="18" charset="2"/>
              </a:rPr>
              <a:t> </a:t>
            </a:r>
            <a:r>
              <a:rPr lang="en-US" altLang="ru-RU" sz="2800">
                <a:sym typeface="Symbol" panose="05050102010706020507" pitchFamily="18" charset="2"/>
              </a:rPr>
              <a:t>Q(f(x),a)).</a:t>
            </a:r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В цій формулі маємо константу а, одномісний функціональний символ </a:t>
            </a:r>
            <a:r>
              <a:rPr lang="en-US" altLang="ru-RU" sz="2800">
                <a:sym typeface="Symbol" panose="05050102010706020507" pitchFamily="18" charset="2"/>
              </a:rPr>
              <a:t>f,</a:t>
            </a:r>
            <a:r>
              <a:rPr lang="uk-UA" altLang="ru-RU" sz="2800">
                <a:sym typeface="Symbol" panose="05050102010706020507" pitchFamily="18" charset="2"/>
              </a:rPr>
              <a:t> одномісний предикатний символ </a:t>
            </a:r>
            <a:r>
              <a:rPr lang="en-US" altLang="ru-RU" sz="2800">
                <a:sym typeface="Symbol" panose="05050102010706020507" pitchFamily="18" charset="2"/>
              </a:rPr>
              <a:t>P </a:t>
            </a:r>
            <a:r>
              <a:rPr lang="uk-UA" altLang="ru-RU" sz="2800">
                <a:sym typeface="Symbol" panose="05050102010706020507" pitchFamily="18" charset="2"/>
              </a:rPr>
              <a:t>і один двохмісний предикатний символ </a:t>
            </a:r>
            <a:r>
              <a:rPr lang="en-US" altLang="ru-RU" sz="2800">
                <a:sym typeface="Symbol" panose="05050102010706020507" pitchFamily="18" charset="2"/>
              </a:rPr>
              <a:t>Q. 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Нехай маємо наступну інтерпретацію: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М=</a:t>
            </a:r>
            <a:r>
              <a:rPr lang="en-US" altLang="ru-RU" sz="2800">
                <a:sym typeface="Symbol" panose="05050102010706020507" pitchFamily="18" charset="2"/>
              </a:rPr>
              <a:t>{1,2}, a=1, f(1)=2, f(2)=1, P(1)=0, P(2)=1, Q(1,1)=1, Q(1,2)=1, Q(2,1)=0, Q(2,2)=1.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MT Extra" panose="05050102010205020202" pitchFamily="18" charset="2"/>
              </a:rPr>
              <a:t>      </a:t>
            </a:r>
            <a:endParaRPr lang="en-US" altLang="ru-RU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82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ru-RU">
              <a:sym typeface="MT Extra" panose="05050102010205020202" pitchFamily="18" charset="2"/>
            </a:endParaRPr>
          </a:p>
          <a:p>
            <a:pPr eaLnBrk="1" hangingPunct="1"/>
            <a:r>
              <a:rPr lang="en-US" altLang="ru-RU">
                <a:sym typeface="MT Extra" panose="05050102010205020202" pitchFamily="18" charset="2"/>
              </a:rPr>
              <a:t>     </a:t>
            </a:r>
            <a:r>
              <a:rPr lang="uk-UA" altLang="ru-RU" sz="2800">
                <a:sym typeface="MT Extra" panose="05050102010205020202" pitchFamily="18" charset="2"/>
              </a:rPr>
              <a:t>Якщо </a:t>
            </a:r>
            <a:r>
              <a:rPr lang="en-US" altLang="ru-RU" sz="2800">
                <a:sym typeface="MT Extra" panose="05050102010205020202" pitchFamily="18" charset="2"/>
              </a:rPr>
              <a:t>x=1, </a:t>
            </a:r>
            <a:r>
              <a:rPr lang="uk-UA" altLang="ru-RU" sz="2800">
                <a:sym typeface="MT Extra" panose="05050102010205020202" pitchFamily="18" charset="2"/>
              </a:rPr>
              <a:t>то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 </a:t>
            </a:r>
            <a:r>
              <a:rPr lang="en-US" altLang="ru-RU" sz="2800">
                <a:sym typeface="Symbol" panose="05050102010706020507" pitchFamily="18" charset="2"/>
              </a:rPr>
              <a:t>Q(f(x),a)</a:t>
            </a:r>
            <a:r>
              <a:rPr lang="uk-UA" altLang="ru-RU" sz="2800">
                <a:sym typeface="Symbol" panose="05050102010706020507" pitchFamily="18" charset="2"/>
              </a:rPr>
              <a:t> = </a:t>
            </a:r>
            <a:r>
              <a:rPr lang="en-US" altLang="ru-RU" sz="2800">
                <a:sym typeface="Symbol" panose="05050102010706020507" pitchFamily="18" charset="2"/>
              </a:rPr>
              <a:t>P(1)  Q(f(1),a) = P(1)Q(2,1) = 00 = 1.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MT Extra" panose="05050102010205020202" pitchFamily="18" charset="2"/>
              </a:rPr>
              <a:t>Якщо </a:t>
            </a:r>
            <a:r>
              <a:rPr lang="en-US" altLang="ru-RU" sz="2800">
                <a:sym typeface="MT Extra" panose="05050102010205020202" pitchFamily="18" charset="2"/>
              </a:rPr>
              <a:t>x=2, </a:t>
            </a:r>
            <a:r>
              <a:rPr lang="uk-UA" altLang="ru-RU" sz="2800">
                <a:sym typeface="MT Extra" panose="05050102010205020202" pitchFamily="18" charset="2"/>
              </a:rPr>
              <a:t>то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 </a:t>
            </a:r>
            <a:r>
              <a:rPr lang="en-US" altLang="ru-RU" sz="2800">
                <a:sym typeface="Symbol" panose="05050102010706020507" pitchFamily="18" charset="2"/>
              </a:rPr>
              <a:t>Q(f(x),a)</a:t>
            </a:r>
            <a:r>
              <a:rPr lang="uk-UA" altLang="ru-RU" sz="2800">
                <a:sym typeface="Symbol" panose="05050102010706020507" pitchFamily="18" charset="2"/>
              </a:rPr>
              <a:t> = </a:t>
            </a:r>
            <a:r>
              <a:rPr lang="en-US" altLang="ru-RU" sz="2800">
                <a:sym typeface="Symbol" panose="05050102010706020507" pitchFamily="18" charset="2"/>
              </a:rPr>
              <a:t>P(2)  Q(f(2),a) = P(2)Q(1,1) = 11 = 1.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Так як </a:t>
            </a:r>
            <a:r>
              <a:rPr lang="en-US" altLang="ru-RU" sz="2800">
                <a:sym typeface="Symbol" panose="05050102010706020507" pitchFamily="18" charset="2"/>
              </a:rPr>
              <a:t>P(x)</a:t>
            </a:r>
            <a:r>
              <a:rPr lang="uk-UA" altLang="ru-RU" sz="2800">
                <a:sym typeface="Symbol" panose="05050102010706020507" pitchFamily="18" charset="2"/>
              </a:rPr>
              <a:t> </a:t>
            </a:r>
            <a:r>
              <a:rPr lang="en-US" altLang="ru-RU" sz="2800">
                <a:sym typeface="Symbol" panose="05050102010706020507" pitchFamily="18" charset="2"/>
              </a:rPr>
              <a:t>Q(f(x),a)</a:t>
            </a:r>
            <a:r>
              <a:rPr lang="uk-UA" altLang="ru-RU" sz="2800">
                <a:sym typeface="Symbol" panose="05050102010706020507" pitchFamily="18" charset="2"/>
              </a:rPr>
              <a:t> істинна для всіх </a:t>
            </a:r>
            <a:r>
              <a:rPr lang="en-US" altLang="ru-RU" sz="2800">
                <a:sym typeface="Symbol" panose="05050102010706020507" pitchFamily="18" charset="2"/>
              </a:rPr>
              <a:t>xM,</a:t>
            </a:r>
            <a:r>
              <a:rPr lang="uk-UA" altLang="ru-RU" sz="2800">
                <a:sym typeface="Symbol" panose="05050102010706020507" pitchFamily="18" charset="2"/>
              </a:rPr>
              <a:t> то формула 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(P(x)</a:t>
            </a:r>
            <a:r>
              <a:rPr lang="uk-UA" altLang="ru-RU" sz="2800">
                <a:sym typeface="Symbol" panose="05050102010706020507" pitchFamily="18" charset="2"/>
              </a:rPr>
              <a:t> </a:t>
            </a:r>
            <a:r>
              <a:rPr lang="en-US" altLang="ru-RU" sz="2800">
                <a:sym typeface="Symbol" panose="05050102010706020507" pitchFamily="18" charset="2"/>
              </a:rPr>
              <a:t>Q(f(x),a))</a:t>
            </a:r>
            <a:r>
              <a:rPr lang="uk-UA" altLang="ru-RU" sz="2800">
                <a:sym typeface="Symbol" panose="05050102010706020507" pitchFamily="18" charset="2"/>
              </a:rPr>
              <a:t> істинна в заданій інтерпретації. </a:t>
            </a:r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endParaRPr lang="pl-PL" altLang="ru-RU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158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>
                <a:sym typeface="MT Extra" panose="05050102010205020202" pitchFamily="18" charset="2"/>
              </a:rPr>
              <a:t>      </a:t>
            </a:r>
            <a:r>
              <a:rPr lang="uk-UA" altLang="ru-RU" sz="2800" b="1">
                <a:sym typeface="MT Extra" panose="05050102010205020202" pitchFamily="18" charset="2"/>
              </a:rPr>
              <a:t>Приклад</a:t>
            </a:r>
            <a:r>
              <a:rPr lang="uk-UA" altLang="ru-RU" sz="2800">
                <a:sym typeface="MT Extra" panose="05050102010205020202" pitchFamily="18" charset="2"/>
              </a:rPr>
              <a:t>. В формулі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 </a:t>
            </a:r>
            <a:r>
              <a:rPr lang="uk-UA" altLang="ru-RU" sz="2800">
                <a:sym typeface="Symbol" panose="05050102010706020507" pitchFamily="18" charset="2"/>
              </a:rPr>
              <a:t>параметром </a:t>
            </a:r>
            <a:r>
              <a:rPr lang="en-US" altLang="ru-RU" sz="2800">
                <a:sym typeface="Symbol" panose="05050102010706020507" pitchFamily="18" charset="2"/>
              </a:rPr>
              <a:t>(</a:t>
            </a:r>
            <a:r>
              <a:rPr lang="uk-UA" altLang="ru-RU" sz="2800">
                <a:sym typeface="Symbol" panose="05050102010706020507" pitchFamily="18" charset="2"/>
              </a:rPr>
              <a:t>вільною змінною) є змінна </a:t>
            </a:r>
            <a:r>
              <a:rPr lang="en-US" altLang="ru-RU" sz="2800">
                <a:sym typeface="Symbol" panose="05050102010706020507" pitchFamily="18" charset="2"/>
              </a:rPr>
              <a:t>y. </a:t>
            </a: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В формулі 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</a:t>
            </a:r>
            <a:r>
              <a:rPr lang="uk-UA" altLang="ru-RU" sz="2800">
                <a:sym typeface="Symbol" panose="05050102010706020507" pitchFamily="18" charset="2"/>
              </a:rPr>
              <a:t>  (</a:t>
            </a:r>
            <a:r>
              <a:rPr lang="en-US" altLang="ru-RU" sz="2800">
                <a:sym typeface="Symbol" panose="05050102010706020507" pitchFamily="18" charset="2"/>
              </a:rPr>
              <a:t>y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Q(y) </a:t>
            </a:r>
            <a:r>
              <a:rPr lang="uk-UA" altLang="ru-RU" sz="2800">
                <a:sym typeface="Symbol" panose="05050102010706020507" pitchFamily="18" charset="2"/>
              </a:rPr>
              <a:t>змінна </a:t>
            </a:r>
            <a:r>
              <a:rPr lang="en-US" altLang="ru-RU" sz="2800">
                <a:sym typeface="Symbol" panose="05050102010706020507" pitchFamily="18" charset="2"/>
              </a:rPr>
              <a:t>y </a:t>
            </a:r>
            <a:r>
              <a:rPr lang="uk-UA" altLang="ru-RU" sz="2800">
                <a:sym typeface="Symbol" panose="05050102010706020507" pitchFamily="18" charset="2"/>
              </a:rPr>
              <a:t>є одночасно і вільною і зв</a:t>
            </a:r>
            <a:r>
              <a:rPr lang="en-US" altLang="ru-RU" sz="2800">
                <a:sym typeface="Symbol" panose="05050102010706020507" pitchFamily="18" charset="2"/>
              </a:rPr>
              <a:t>’</a:t>
            </a:r>
            <a:r>
              <a:rPr lang="uk-UA" altLang="ru-RU" sz="2800">
                <a:sym typeface="Symbol" panose="05050102010706020507" pitchFamily="18" charset="2"/>
              </a:rPr>
              <a:t>язаною. </a:t>
            </a:r>
            <a:r>
              <a:rPr lang="uk-UA" altLang="ru-RU" sz="2800">
                <a:sym typeface="MT Extra" panose="05050102010205020202" pitchFamily="18" charset="2"/>
              </a:rPr>
              <a:t>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В формулі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 </a:t>
            </a:r>
            <a:r>
              <a:rPr lang="uk-UA" altLang="ru-RU" sz="2800">
                <a:sym typeface="Symbol" panose="05050102010706020507" pitchFamily="18" charset="2"/>
              </a:rPr>
              <a:t>змінна </a:t>
            </a:r>
            <a:r>
              <a:rPr lang="en-US" altLang="ru-RU" sz="2800">
                <a:sym typeface="Symbol" panose="05050102010706020507" pitchFamily="18" charset="2"/>
              </a:rPr>
              <a:t>x </a:t>
            </a:r>
            <a:r>
              <a:rPr lang="uk-UA" altLang="ru-RU" sz="2800">
                <a:sym typeface="Symbol" panose="05050102010706020507" pitchFamily="18" charset="2"/>
              </a:rPr>
              <a:t>є зв</a:t>
            </a:r>
            <a:r>
              <a:rPr lang="en-US" altLang="ru-RU" sz="2800">
                <a:sym typeface="Symbol" panose="05050102010706020507" pitchFamily="18" charset="2"/>
              </a:rPr>
              <a:t>’</a:t>
            </a:r>
            <a:r>
              <a:rPr lang="uk-UA" altLang="ru-RU" sz="2800">
                <a:sym typeface="Symbol" panose="05050102010706020507" pitchFamily="18" charset="2"/>
              </a:rPr>
              <a:t>язаною.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</a:t>
            </a:r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pl-PL" altLang="ru-RU" sz="2800" b="1">
                <a:sym typeface="Symbol" panose="05050102010706020507" pitchFamily="18" charset="2"/>
              </a:rPr>
              <a:t>Df</a:t>
            </a:r>
            <a:r>
              <a:rPr lang="pl-PL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Формула називається </a:t>
            </a:r>
            <a:r>
              <a:rPr lang="uk-UA" altLang="ru-RU" sz="2800" i="1">
                <a:sym typeface="Symbol" panose="05050102010706020507" pitchFamily="18" charset="2"/>
              </a:rPr>
              <a:t>замкнутою</a:t>
            </a:r>
            <a:r>
              <a:rPr lang="uk-UA" altLang="ru-RU" sz="2800">
                <a:sym typeface="Symbol" panose="05050102010706020507" pitchFamily="18" charset="2"/>
              </a:rPr>
              <a:t>, якщо вона не має параметрів.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ym typeface="Symbol" panose="05050102010706020507" pitchFamily="18" charset="2"/>
              </a:rPr>
              <a:t>. Формула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 (</a:t>
            </a:r>
            <a:r>
              <a:rPr lang="en-US" altLang="ru-RU" sz="2800">
                <a:sym typeface="Symbol" panose="05050102010706020507" pitchFamily="18" charset="2"/>
              </a:rPr>
              <a:t>y</a:t>
            </a:r>
            <a:r>
              <a:rPr lang="uk-UA" altLang="ru-RU" sz="2800">
                <a:sym typeface="Symbol" panose="05050102010706020507" pitchFamily="18" charset="2"/>
              </a:rPr>
              <a:t>) </a:t>
            </a:r>
            <a:r>
              <a:rPr lang="en-US" altLang="ru-RU" sz="2800">
                <a:sym typeface="Symbol" panose="05050102010706020507" pitchFamily="18" charset="2"/>
              </a:rPr>
              <a:t>P(x,y)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є замкнутою формулою.</a:t>
            </a:r>
            <a:endParaRPr lang="pl-PL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18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>
                <a:sym typeface="MT Extra" panose="05050102010205020202" pitchFamily="18" charset="2"/>
              </a:rPr>
              <a:t>      </a:t>
            </a:r>
            <a:r>
              <a:rPr lang="uk-UA" altLang="ru-RU" sz="2800">
                <a:sym typeface="MT Extra" panose="05050102010205020202" pitchFamily="18" charset="2"/>
              </a:rPr>
              <a:t>Як і у випадку алгебри (логіки) висловлювань</a:t>
            </a:r>
            <a:r>
              <a:rPr lang="en-US" altLang="ru-RU" sz="2800">
                <a:sym typeface="MT Extra" panose="05050102010205020202" pitchFamily="18" charset="2"/>
              </a:rPr>
              <a:t>,</a:t>
            </a:r>
            <a:r>
              <a:rPr lang="uk-UA" altLang="ru-RU" sz="2800">
                <a:sym typeface="MT Extra" panose="05050102010205020202" pitchFamily="18" charset="2"/>
              </a:rPr>
              <a:t> можна ввести наступні визначення:</a:t>
            </a:r>
          </a:p>
          <a:p>
            <a:pPr eaLnBrk="1" hangingPunct="1"/>
            <a:endParaRPr lang="uk-UA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Говорять, що формула </a:t>
            </a:r>
            <a:r>
              <a:rPr lang="en-US" altLang="ru-RU" sz="2800">
                <a:sym typeface="Symbol" panose="05050102010706020507" pitchFamily="18" charset="2"/>
              </a:rPr>
              <a:t>G </a:t>
            </a:r>
            <a:r>
              <a:rPr lang="uk-UA" altLang="ru-RU" sz="2800">
                <a:sym typeface="Symbol" panose="05050102010706020507" pitchFamily="18" charset="2"/>
              </a:rPr>
              <a:t>істинна при деякій інтерпретації </a:t>
            </a:r>
            <a:r>
              <a:rPr lang="en-US" altLang="ru-RU" sz="2800">
                <a:sym typeface="Symbol" panose="05050102010706020507" pitchFamily="18" charset="2"/>
              </a:rPr>
              <a:t>I</a:t>
            </a:r>
            <a:r>
              <a:rPr lang="uk-UA" altLang="ru-RU" sz="2800">
                <a:sym typeface="Symbol" panose="05050102010706020507" pitchFamily="18" charset="2"/>
              </a:rPr>
              <a:t>, якщо її значення є істиною при цій інтерпретації. При цьому говорять, що </a:t>
            </a:r>
            <a:r>
              <a:rPr lang="en-US" altLang="ru-RU" sz="2800">
                <a:sym typeface="Symbol" panose="05050102010706020507" pitchFamily="18" charset="2"/>
              </a:rPr>
              <a:t>I </a:t>
            </a:r>
            <a:r>
              <a:rPr lang="uk-UA" altLang="ru-RU" sz="2800">
                <a:sym typeface="Symbol" panose="05050102010706020507" pitchFamily="18" charset="2"/>
              </a:rPr>
              <a:t>є </a:t>
            </a:r>
            <a:r>
              <a:rPr lang="uk-UA" altLang="ru-RU" sz="2800" i="1">
                <a:sym typeface="Symbol" panose="05050102010706020507" pitchFamily="18" charset="2"/>
              </a:rPr>
              <a:t>моделлю</a:t>
            </a:r>
            <a:r>
              <a:rPr lang="uk-UA" altLang="ru-RU" sz="2800">
                <a:sym typeface="Symbol" panose="05050102010706020507" pitchFamily="18" charset="2"/>
              </a:rPr>
              <a:t> формули </a:t>
            </a:r>
            <a:r>
              <a:rPr lang="en-US" altLang="ru-RU" sz="2800">
                <a:sym typeface="Symbol" panose="05050102010706020507" pitchFamily="18" charset="2"/>
              </a:rPr>
              <a:t>G.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Говорять, що формула </a:t>
            </a:r>
            <a:r>
              <a:rPr lang="uk-UA" altLang="ru-RU" sz="2800" i="1">
                <a:sym typeface="Symbol" panose="05050102010706020507" pitchFamily="18" charset="2"/>
              </a:rPr>
              <a:t>загальнозначима (тавтологія)</a:t>
            </a:r>
            <a:r>
              <a:rPr lang="uk-UA" altLang="ru-RU" sz="2800">
                <a:sym typeface="Symbol" panose="05050102010706020507" pitchFamily="18" charset="2"/>
              </a:rPr>
              <a:t>, якщо вона істинна при всіх можливих інтерпретаціях.</a:t>
            </a:r>
          </a:p>
          <a:p>
            <a:pPr eaLnBrk="1" hangingPunct="1"/>
            <a:endParaRPr lang="pl-PL" altLang="ru-RU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134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pl-PL" altLang="ru-RU">
                <a:sym typeface="MT Extra" panose="05050102010205020202" pitchFamily="18" charset="2"/>
              </a:rPr>
              <a:t>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Формула </a:t>
            </a:r>
            <a:r>
              <a:rPr lang="uk-UA" altLang="ru-RU" sz="2800" i="1">
                <a:sym typeface="Symbol" panose="05050102010706020507" pitchFamily="18" charset="2"/>
              </a:rPr>
              <a:t>незагальнозначима</a:t>
            </a:r>
            <a:r>
              <a:rPr lang="uk-UA" altLang="ru-RU" sz="2800">
                <a:sym typeface="Symbol" panose="05050102010706020507" pitchFamily="18" charset="2"/>
              </a:rPr>
              <a:t>, якщо вона не є загальнозначимою.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Говорять, що формула </a:t>
            </a:r>
            <a:r>
              <a:rPr lang="uk-UA" altLang="ru-RU" sz="2800" i="1">
                <a:sym typeface="Symbol" panose="05050102010706020507" pitchFamily="18" charset="2"/>
              </a:rPr>
              <a:t>суперечлива</a:t>
            </a:r>
            <a:r>
              <a:rPr lang="uk-UA" altLang="ru-RU" sz="2800">
                <a:sym typeface="Symbol" panose="05050102010706020507" pitchFamily="18" charset="2"/>
              </a:rPr>
              <a:t>, якщо вона фальшива при всіх можливих інтерпретаціях.     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Формула </a:t>
            </a:r>
            <a:r>
              <a:rPr lang="uk-UA" altLang="ru-RU" sz="2800" i="1">
                <a:sym typeface="Symbol" panose="05050102010706020507" pitchFamily="18" charset="2"/>
              </a:rPr>
              <a:t>несуперечлива (виконувана)</a:t>
            </a:r>
            <a:r>
              <a:rPr lang="uk-UA" altLang="ru-RU" sz="2800">
                <a:sym typeface="Symbol" panose="05050102010706020507" pitchFamily="18" charset="2"/>
              </a:rPr>
              <a:t>, якщо вона не є суперечливою.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 b="1"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Говорять, що </a:t>
            </a:r>
            <a:r>
              <a:rPr lang="en-US" altLang="ru-RU" sz="2800">
                <a:sym typeface="Symbol" panose="05050102010706020507" pitchFamily="18" charset="2"/>
              </a:rPr>
              <a:t>G </a:t>
            </a:r>
            <a:r>
              <a:rPr lang="uk-UA" altLang="ru-RU" sz="2800">
                <a:sym typeface="Symbol" panose="05050102010706020507" pitchFamily="18" charset="2"/>
              </a:rPr>
              <a:t>є </a:t>
            </a:r>
            <a:r>
              <a:rPr lang="uk-UA" altLang="ru-RU" sz="2800" i="1">
                <a:sym typeface="Symbol" panose="05050102010706020507" pitchFamily="18" charset="2"/>
              </a:rPr>
              <a:t>логічним наслідком</a:t>
            </a:r>
            <a:r>
              <a:rPr lang="uk-UA" altLang="ru-RU" sz="2800">
                <a:sym typeface="Symbol" panose="05050102010706020507" pitchFamily="18" charset="2"/>
              </a:rPr>
              <a:t> формул </a:t>
            </a:r>
            <a:r>
              <a:rPr lang="en-US" altLang="ru-RU" sz="2800"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sym typeface="Symbol" panose="05050102010706020507" pitchFamily="18" charset="2"/>
              </a:rPr>
              <a:t>1</a:t>
            </a:r>
            <a:r>
              <a:rPr lang="uk-UA" altLang="ru-RU" sz="2800">
                <a:sym typeface="Symbol" panose="05050102010706020507" pitchFamily="18" charset="2"/>
              </a:rPr>
              <a:t>,</a:t>
            </a:r>
            <a:r>
              <a:rPr lang="en-US" altLang="ru-RU" sz="2800">
                <a:sym typeface="Symbol" panose="05050102010706020507" pitchFamily="18" charset="2"/>
              </a:rPr>
              <a:t> F</a:t>
            </a:r>
            <a:r>
              <a:rPr lang="en-US" altLang="ru-RU" sz="2800" baseline="-25000">
                <a:sym typeface="Symbol" panose="05050102010706020507" pitchFamily="18" charset="2"/>
              </a:rPr>
              <a:t>2</a:t>
            </a:r>
            <a:r>
              <a:rPr lang="uk-UA" altLang="ru-RU" sz="2800">
                <a:sym typeface="Symbol" panose="05050102010706020507" pitchFamily="18" charset="2"/>
              </a:rPr>
              <a:t>, ..., </a:t>
            </a:r>
            <a:r>
              <a:rPr lang="en-US" altLang="ru-RU" sz="2800"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sym typeface="Symbol" panose="05050102010706020507" pitchFamily="18" charset="2"/>
              </a:rPr>
              <a:t>n</a:t>
            </a:r>
            <a:r>
              <a:rPr lang="uk-UA" altLang="ru-RU" sz="2800">
                <a:sym typeface="Symbol" panose="05050102010706020507" pitchFamily="18" charset="2"/>
              </a:rPr>
              <a:t>, якщо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для всякої інтерпретації </a:t>
            </a:r>
            <a:r>
              <a:rPr lang="en-US" altLang="ru-RU" sz="2800">
                <a:sym typeface="Symbol" panose="05050102010706020507" pitchFamily="18" charset="2"/>
              </a:rPr>
              <a:t>I </a:t>
            </a:r>
            <a:r>
              <a:rPr lang="uk-UA" altLang="ru-RU" sz="2800">
                <a:sym typeface="Symbol" panose="05050102010706020507" pitchFamily="18" charset="2"/>
              </a:rPr>
              <a:t>в якій </a:t>
            </a:r>
            <a:r>
              <a:rPr lang="en-US" altLang="ru-RU" sz="2800">
                <a:sym typeface="Symbol" panose="05050102010706020507" pitchFamily="18" charset="2"/>
              </a:rPr>
              <a:t>F</a:t>
            </a:r>
            <a:r>
              <a:rPr lang="en-US" altLang="ru-RU" sz="2800" baseline="-25000">
                <a:sym typeface="Symbol" panose="05050102010706020507" pitchFamily="18" charset="2"/>
              </a:rPr>
              <a:t>1</a:t>
            </a:r>
            <a:r>
              <a:rPr lang="en-US" altLang="ru-RU" sz="2800">
                <a:sym typeface="Symbol" panose="05050102010706020507" pitchFamily="18" charset="2"/>
              </a:rPr>
              <a:t>  F</a:t>
            </a:r>
            <a:r>
              <a:rPr lang="en-US" altLang="ru-RU" sz="2800" baseline="-25000">
                <a:sym typeface="Symbol" panose="05050102010706020507" pitchFamily="18" charset="2"/>
              </a:rPr>
              <a:t>2</a:t>
            </a:r>
            <a:r>
              <a:rPr lang="en-US" altLang="ru-RU" sz="2800">
                <a:sym typeface="Symbol" panose="05050102010706020507" pitchFamily="18" charset="2"/>
              </a:rPr>
              <a:t>  …  F</a:t>
            </a:r>
            <a:r>
              <a:rPr lang="en-US" altLang="ru-RU" sz="2800" baseline="-25000">
                <a:sym typeface="Symbol" panose="05050102010706020507" pitchFamily="18" charset="2"/>
              </a:rPr>
              <a:t>n</a:t>
            </a:r>
            <a:r>
              <a:rPr lang="uk-UA" altLang="ru-RU" sz="2800">
                <a:sym typeface="Symbol" panose="05050102010706020507" pitchFamily="18" charset="2"/>
              </a:rPr>
              <a:t> істинна, </a:t>
            </a:r>
            <a:r>
              <a:rPr lang="en-US" altLang="ru-RU" sz="2800">
                <a:sym typeface="Symbol" panose="05050102010706020507" pitchFamily="18" charset="2"/>
              </a:rPr>
              <a:t>G </a:t>
            </a:r>
            <a:r>
              <a:rPr lang="uk-UA" altLang="ru-RU" sz="2800">
                <a:sym typeface="Symbol" panose="05050102010706020507" pitchFamily="18" charset="2"/>
              </a:rPr>
              <a:t>також істинна.</a:t>
            </a:r>
            <a:endParaRPr lang="en-US" altLang="ru-RU" sz="28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156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Так як в логіці предикатів існує нескінченна кількість областей, то відповідно існує і нескінченна кількість інтерпретацій.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Отже, на відміну від алгебри висловлювань, </a:t>
            </a:r>
            <a:r>
              <a:rPr lang="uk-UA" altLang="ru-RU" sz="2800" i="1">
                <a:sym typeface="Symbol" panose="05050102010706020507" pitchFamily="18" charset="2"/>
              </a:rPr>
              <a:t>не можна</a:t>
            </a:r>
            <a:r>
              <a:rPr lang="uk-UA" altLang="ru-RU" sz="2800">
                <a:sym typeface="Symbol" panose="05050102010706020507" pitchFamily="18" charset="2"/>
              </a:rPr>
              <a:t> довести загальнозначимість чи суперечливість формули її оцінкою при всіх можливих інтерпретаціях.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В випадку логіки предикатів потрібна інша процедура або інший метод перевірки загальнозначимості формули.   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652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>
                <a:sym typeface="Symbol" panose="05050102010706020507" pitchFamily="18" charset="2"/>
              </a:rPr>
              <a:t>     </a:t>
            </a:r>
            <a:r>
              <a:rPr lang="uk-UA" altLang="ru-RU" sz="2400">
                <a:sym typeface="Symbol" panose="05050102010706020507" pitchFamily="18" charset="2"/>
              </a:rPr>
              <a:t>В алгебрі висловлювань ми вводили дві нормальні форми – кон</a:t>
            </a:r>
            <a:r>
              <a:rPr lang="en-US" altLang="ru-RU" sz="2400">
                <a:sym typeface="Symbol" panose="05050102010706020507" pitchFamily="18" charset="2"/>
              </a:rPr>
              <a:t>’</a:t>
            </a:r>
            <a:r>
              <a:rPr lang="uk-UA" altLang="ru-RU" sz="2400">
                <a:sym typeface="Symbol" panose="05050102010706020507" pitchFamily="18" charset="2"/>
              </a:rPr>
              <a:t>юнктивну і диз</a:t>
            </a:r>
            <a:r>
              <a:rPr lang="en-US" altLang="ru-RU" sz="2400">
                <a:sym typeface="Symbol" panose="05050102010706020507" pitchFamily="18" charset="2"/>
              </a:rPr>
              <a:t>’</a:t>
            </a:r>
            <a:r>
              <a:rPr lang="uk-UA" altLang="ru-RU" sz="2400">
                <a:sym typeface="Symbol" panose="05050102010706020507" pitchFamily="18" charset="2"/>
              </a:rPr>
              <a:t>юнктивну. В логіці предикатів теж є нормальні форми. Мета їх введення – спрощення процедури доведення загальнозначимості. Одна з них – так звана </a:t>
            </a:r>
            <a:r>
              <a:rPr lang="uk-UA" altLang="ru-RU" sz="2400" i="1">
                <a:sym typeface="Symbol" panose="05050102010706020507" pitchFamily="18" charset="2"/>
              </a:rPr>
              <a:t>попередня нормальна форма</a:t>
            </a:r>
            <a:r>
              <a:rPr lang="uk-UA" altLang="ru-RU" sz="2400">
                <a:sym typeface="Symbol" panose="05050102010706020507" pitchFamily="18" charset="2"/>
              </a:rPr>
              <a:t>.  </a:t>
            </a:r>
          </a:p>
          <a:p>
            <a:pPr eaLnBrk="1" hangingPunct="1"/>
            <a:endParaRPr lang="uk-UA" altLang="ru-RU" sz="24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400">
                <a:sym typeface="Symbol" panose="05050102010706020507" pitchFamily="18" charset="2"/>
              </a:rPr>
              <a:t>       </a:t>
            </a:r>
            <a:r>
              <a:rPr lang="en-US" altLang="ru-RU" sz="2400" b="1">
                <a:sym typeface="Symbol" panose="05050102010706020507" pitchFamily="18" charset="2"/>
              </a:rPr>
              <a:t>Df</a:t>
            </a:r>
            <a:r>
              <a:rPr lang="en-US" altLang="ru-RU" sz="2400">
                <a:sym typeface="Symbol" panose="05050102010706020507" pitchFamily="18" charset="2"/>
              </a:rPr>
              <a:t>. </a:t>
            </a:r>
            <a:r>
              <a:rPr lang="uk-UA" altLang="ru-RU" sz="2400">
                <a:sym typeface="Symbol" panose="05050102010706020507" pitchFamily="18" charset="2"/>
              </a:rPr>
              <a:t>Формула </a:t>
            </a:r>
            <a:r>
              <a:rPr lang="en-US" altLang="ru-RU" sz="2400">
                <a:sym typeface="Symbol" panose="05050102010706020507" pitchFamily="18" charset="2"/>
              </a:rPr>
              <a:t>F </a:t>
            </a:r>
            <a:r>
              <a:rPr lang="uk-UA" altLang="ru-RU" sz="2400">
                <a:sym typeface="Symbol" panose="05050102010706020507" pitchFamily="18" charset="2"/>
              </a:rPr>
              <a:t>логіки предикатів знаходиться в </a:t>
            </a:r>
            <a:r>
              <a:rPr lang="uk-UA" altLang="ru-RU" sz="2400" i="1">
                <a:sym typeface="Symbol" panose="05050102010706020507" pitchFamily="18" charset="2"/>
              </a:rPr>
              <a:t>попередній нормальній формі</a:t>
            </a:r>
            <a:r>
              <a:rPr lang="uk-UA" altLang="ru-RU" sz="2400">
                <a:sym typeface="Symbol" panose="05050102010706020507" pitchFamily="18" charset="2"/>
              </a:rPr>
              <a:t> тоді і тільки тоді, коли формула </a:t>
            </a:r>
            <a:r>
              <a:rPr lang="en-US" altLang="ru-RU" sz="2400">
                <a:sym typeface="Symbol" panose="05050102010706020507" pitchFamily="18" charset="2"/>
              </a:rPr>
              <a:t>F </a:t>
            </a:r>
            <a:r>
              <a:rPr lang="uk-UA" altLang="ru-RU" sz="2400">
                <a:sym typeface="Symbol" panose="05050102010706020507" pitchFamily="18" charset="2"/>
              </a:rPr>
              <a:t>має вигляд</a:t>
            </a:r>
          </a:p>
          <a:p>
            <a:pPr eaLnBrk="1" hangingPunct="1"/>
            <a:endParaRPr lang="uk-UA" altLang="ru-RU" sz="2400"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ru-RU" sz="2400"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sym typeface="Symbol" panose="05050102010706020507" pitchFamily="18" charset="2"/>
              </a:rPr>
              <a:t>1</a:t>
            </a:r>
            <a:r>
              <a:rPr lang="en-US" altLang="ru-RU" sz="2400"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sym typeface="Symbol" panose="05050102010706020507" pitchFamily="18" charset="2"/>
              </a:rPr>
              <a:t>1</a:t>
            </a:r>
            <a:r>
              <a:rPr lang="en-US" altLang="ru-RU" sz="2400">
                <a:sym typeface="Symbol" panose="05050102010706020507" pitchFamily="18" charset="2"/>
              </a:rPr>
              <a:t>) …</a:t>
            </a:r>
            <a:r>
              <a:rPr lang="uk-UA" altLang="ru-RU" sz="2400">
                <a:sym typeface="Symbol" panose="05050102010706020507" pitchFamily="18" charset="2"/>
              </a:rPr>
              <a:t> </a:t>
            </a:r>
            <a:r>
              <a:rPr lang="en-US" altLang="ru-RU" sz="2400"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sym typeface="Symbol" panose="05050102010706020507" pitchFamily="18" charset="2"/>
              </a:rPr>
              <a:t>n</a:t>
            </a:r>
            <a:r>
              <a:rPr lang="en-US" altLang="ru-RU" sz="2400"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sym typeface="Symbol" panose="05050102010706020507" pitchFamily="18" charset="2"/>
              </a:rPr>
              <a:t>n</a:t>
            </a:r>
            <a:r>
              <a:rPr lang="en-US" altLang="ru-RU" sz="2400">
                <a:sym typeface="Symbol" panose="05050102010706020507" pitchFamily="18" charset="2"/>
              </a:rPr>
              <a:t>) (M),</a:t>
            </a:r>
          </a:p>
          <a:p>
            <a:pPr eaLnBrk="1" hangingPunct="1"/>
            <a:endParaRPr lang="uk-UA" altLang="ru-RU" sz="24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400">
                <a:sym typeface="Symbol" panose="05050102010706020507" pitchFamily="18" charset="2"/>
              </a:rPr>
              <a:t>де </a:t>
            </a:r>
            <a:r>
              <a:rPr lang="en-US" altLang="ru-RU" sz="2400"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sym typeface="Symbol" panose="05050102010706020507" pitchFamily="18" charset="2"/>
              </a:rPr>
              <a:t>i</a:t>
            </a:r>
            <a:r>
              <a:rPr lang="en-US" altLang="ru-RU" sz="2400"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sym typeface="Symbol" panose="05050102010706020507" pitchFamily="18" charset="2"/>
              </a:rPr>
              <a:t>i</a:t>
            </a:r>
            <a:r>
              <a:rPr lang="en-US" altLang="ru-RU" sz="2400">
                <a:sym typeface="Symbol" panose="05050102010706020507" pitchFamily="18" charset="2"/>
              </a:rPr>
              <a:t>), i=1,…n, </a:t>
            </a:r>
            <a:r>
              <a:rPr lang="uk-UA" altLang="ru-RU" sz="2400">
                <a:sym typeface="Symbol" panose="05050102010706020507" pitchFamily="18" charset="2"/>
              </a:rPr>
              <a:t>є або </a:t>
            </a:r>
            <a:r>
              <a:rPr lang="en-US" altLang="ru-RU" sz="2400">
                <a:sym typeface="Symbol" panose="05050102010706020507" pitchFamily="18" charset="2"/>
              </a:rPr>
              <a:t>(x</a:t>
            </a:r>
            <a:r>
              <a:rPr lang="en-US" altLang="ru-RU" sz="2400" baseline="-25000">
                <a:sym typeface="Symbol" panose="05050102010706020507" pitchFamily="18" charset="2"/>
              </a:rPr>
              <a:t>i</a:t>
            </a:r>
            <a:r>
              <a:rPr lang="en-US" altLang="ru-RU" sz="2400">
                <a:sym typeface="Symbol" panose="05050102010706020507" pitchFamily="18" charset="2"/>
              </a:rPr>
              <a:t>)</a:t>
            </a:r>
            <a:r>
              <a:rPr lang="uk-UA" altLang="ru-RU" sz="2400">
                <a:sym typeface="Symbol" panose="05050102010706020507" pitchFamily="18" charset="2"/>
              </a:rPr>
              <a:t> або </a:t>
            </a:r>
            <a:r>
              <a:rPr lang="en-US" altLang="ru-RU" sz="2400">
                <a:sym typeface="Symbol" panose="05050102010706020507" pitchFamily="18" charset="2"/>
              </a:rPr>
              <a:t>(x</a:t>
            </a:r>
            <a:r>
              <a:rPr lang="en-US" altLang="ru-RU" sz="2400" baseline="-25000">
                <a:sym typeface="Symbol" panose="05050102010706020507" pitchFamily="18" charset="2"/>
              </a:rPr>
              <a:t>i</a:t>
            </a:r>
            <a:r>
              <a:rPr lang="en-US" altLang="ru-RU" sz="2400">
                <a:sym typeface="Symbol" panose="05050102010706020507" pitchFamily="18" charset="2"/>
              </a:rPr>
              <a:t>)</a:t>
            </a:r>
            <a:r>
              <a:rPr lang="uk-UA" altLang="ru-RU" sz="2400">
                <a:sym typeface="Symbol" panose="05050102010706020507" pitchFamily="18" charset="2"/>
              </a:rPr>
              <a:t>, М - формула, яка не містить кванторів. </a:t>
            </a:r>
          </a:p>
          <a:p>
            <a:pPr eaLnBrk="1" hangingPunct="1"/>
            <a:r>
              <a:rPr lang="uk-UA" altLang="ru-RU" sz="2400">
                <a:sym typeface="Symbol" panose="05050102010706020507" pitchFamily="18" charset="2"/>
              </a:rPr>
              <a:t>      </a:t>
            </a:r>
            <a:r>
              <a:rPr lang="en-US" altLang="ru-RU" sz="2400"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sym typeface="Symbol" panose="05050102010706020507" pitchFamily="18" charset="2"/>
              </a:rPr>
              <a:t>1</a:t>
            </a:r>
            <a:r>
              <a:rPr lang="en-US" altLang="ru-RU" sz="2400"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sym typeface="Symbol" panose="05050102010706020507" pitchFamily="18" charset="2"/>
              </a:rPr>
              <a:t>1</a:t>
            </a:r>
            <a:r>
              <a:rPr lang="en-US" altLang="ru-RU" sz="2400">
                <a:sym typeface="Symbol" panose="05050102010706020507" pitchFamily="18" charset="2"/>
              </a:rPr>
              <a:t>) …</a:t>
            </a:r>
            <a:r>
              <a:rPr lang="uk-UA" altLang="ru-RU" sz="2400">
                <a:sym typeface="Symbol" panose="05050102010706020507" pitchFamily="18" charset="2"/>
              </a:rPr>
              <a:t> </a:t>
            </a:r>
            <a:r>
              <a:rPr lang="en-US" altLang="ru-RU" sz="2400">
                <a:sym typeface="Symbol" panose="05050102010706020507" pitchFamily="18" charset="2"/>
              </a:rPr>
              <a:t>(Q</a:t>
            </a:r>
            <a:r>
              <a:rPr lang="en-US" altLang="ru-RU" sz="2400" baseline="-25000">
                <a:sym typeface="Symbol" panose="05050102010706020507" pitchFamily="18" charset="2"/>
              </a:rPr>
              <a:t>n</a:t>
            </a:r>
            <a:r>
              <a:rPr lang="en-US" altLang="ru-RU" sz="2400">
                <a:sym typeface="Symbol" panose="05050102010706020507" pitchFamily="18" charset="2"/>
              </a:rPr>
              <a:t>x</a:t>
            </a:r>
            <a:r>
              <a:rPr lang="en-US" altLang="ru-RU" sz="2400" baseline="-25000">
                <a:sym typeface="Symbol" panose="05050102010706020507" pitchFamily="18" charset="2"/>
              </a:rPr>
              <a:t>n</a:t>
            </a:r>
            <a:r>
              <a:rPr lang="en-US" altLang="ru-RU" sz="2400">
                <a:sym typeface="Symbol" panose="05050102010706020507" pitchFamily="18" charset="2"/>
              </a:rPr>
              <a:t>)</a:t>
            </a:r>
            <a:r>
              <a:rPr lang="uk-UA" altLang="ru-RU" sz="2400">
                <a:sym typeface="Symbol" panose="05050102010706020507" pitchFamily="18" charset="2"/>
              </a:rPr>
              <a:t> є </a:t>
            </a:r>
            <a:r>
              <a:rPr lang="uk-UA" altLang="ru-RU" sz="2400" i="1">
                <a:sym typeface="Symbol" panose="05050102010706020507" pitchFamily="18" charset="2"/>
              </a:rPr>
              <a:t>префіксом</a:t>
            </a:r>
            <a:r>
              <a:rPr lang="uk-UA" altLang="ru-RU" sz="2400">
                <a:sym typeface="Symbol" panose="05050102010706020507" pitchFamily="18" charset="2"/>
              </a:rPr>
              <a:t> , а М – </a:t>
            </a:r>
            <a:r>
              <a:rPr lang="uk-UA" altLang="ru-RU" sz="2400" i="1">
                <a:sym typeface="Symbol" panose="05050102010706020507" pitchFamily="18" charset="2"/>
              </a:rPr>
              <a:t>матрицею</a:t>
            </a:r>
            <a:r>
              <a:rPr lang="uk-UA" altLang="ru-RU" sz="2400">
                <a:sym typeface="Symbol" panose="05050102010706020507" pitchFamily="18" charset="2"/>
              </a:rPr>
              <a:t> формули </a:t>
            </a:r>
            <a:r>
              <a:rPr lang="en-US" altLang="ru-RU" sz="2400">
                <a:sym typeface="Symbol" panose="05050102010706020507" pitchFamily="18" charset="2"/>
              </a:rPr>
              <a:t>F. </a:t>
            </a:r>
          </a:p>
          <a:p>
            <a:pPr eaLnBrk="1" hangingPunct="1"/>
            <a:r>
              <a:rPr lang="pl-PL" altLang="ru-RU" sz="2800">
                <a:sym typeface="Symbol" panose="05050102010706020507" pitchFamily="18" charset="2"/>
              </a:rPr>
              <a:t> 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algn="ctr" eaLnBrk="1" hangingPunct="1"/>
            <a:r>
              <a:rPr lang="uk-UA" altLang="ru-RU" sz="2800" i="1">
                <a:sym typeface="Symbol" panose="05050102010706020507" pitchFamily="18" charset="2"/>
              </a:rPr>
              <a:t>Формули і інтерпретації  </a:t>
            </a:r>
          </a:p>
          <a:p>
            <a:pPr algn="ctr" eaLnBrk="1" hangingPunct="1"/>
            <a:r>
              <a:rPr lang="uk-UA" altLang="ru-RU" sz="2800" i="1">
                <a:sym typeface="Symbol" panose="05050102010706020507" pitchFamily="18" charset="2"/>
              </a:rPr>
              <a:t>    </a:t>
            </a:r>
          </a:p>
          <a:p>
            <a:pPr eaLnBrk="1" hangingPunct="1"/>
            <a:r>
              <a:rPr lang="uk-UA" altLang="ru-RU" sz="2800" i="1">
                <a:sym typeface="Symbol" panose="05050102010706020507" pitchFamily="18" charset="2"/>
              </a:rPr>
              <a:t>     </a:t>
            </a:r>
            <a:r>
              <a:rPr lang="uk-UA" altLang="ru-RU" sz="2800">
                <a:sym typeface="Symbol" panose="05050102010706020507" pitchFamily="18" charset="2"/>
              </a:rPr>
              <a:t> Почнемо з прикладу. Нехай М – деяка непуста множина, а </a:t>
            </a:r>
            <a:r>
              <a:rPr lang="en-US" altLang="ru-RU" sz="2800">
                <a:sym typeface="Symbol" panose="05050102010706020507" pitchFamily="18" charset="2"/>
              </a:rPr>
              <a:t>R – </a:t>
            </a:r>
            <a:r>
              <a:rPr lang="uk-UA" altLang="ru-RU" sz="2800">
                <a:sym typeface="Symbol" panose="05050102010706020507" pitchFamily="18" charset="2"/>
              </a:rPr>
              <a:t>бінарне відношення на ній. Розглянемо формулу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</a:t>
            </a:r>
            <a:r>
              <a:rPr lang="en-US" altLang="ru-RU" sz="2800">
                <a:sym typeface="Symbol" panose="05050102010706020507" pitchFamily="18" charset="2"/>
              </a:rPr>
              <a:t>yR(x,y).</a:t>
            </a: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Ця формула виражає деяку властивість відношення </a:t>
            </a:r>
            <a:r>
              <a:rPr lang="en-US" altLang="ru-RU" sz="2800">
                <a:sym typeface="Symbol" panose="05050102010706020507" pitchFamily="18" charset="2"/>
              </a:rPr>
              <a:t>R </a:t>
            </a:r>
            <a:r>
              <a:rPr lang="uk-UA" altLang="ru-RU" sz="2800">
                <a:sym typeface="Symbol" panose="05050102010706020507" pitchFamily="18" charset="2"/>
              </a:rPr>
              <a:t>(а саме, для всякого елемента </a:t>
            </a:r>
            <a:r>
              <a:rPr lang="en-US" altLang="ru-RU" sz="2800">
                <a:sym typeface="Symbol" panose="05050102010706020507" pitchFamily="18" charset="2"/>
              </a:rPr>
              <a:t>xM </a:t>
            </a:r>
            <a:r>
              <a:rPr lang="uk-UA" altLang="ru-RU" sz="2800">
                <a:sym typeface="Symbol" panose="05050102010706020507" pitchFamily="18" charset="2"/>
              </a:rPr>
              <a:t>існує елемент </a:t>
            </a:r>
            <a:r>
              <a:rPr lang="en-US" altLang="ru-RU" sz="2800">
                <a:sym typeface="Symbol" panose="05050102010706020507" pitchFamily="18" charset="2"/>
              </a:rPr>
              <a:t>yM </a:t>
            </a:r>
            <a:r>
              <a:rPr lang="uk-UA" altLang="ru-RU" sz="2800">
                <a:sym typeface="Symbol" panose="05050102010706020507" pitchFamily="18" charset="2"/>
              </a:rPr>
              <a:t>такий, що </a:t>
            </a:r>
            <a:r>
              <a:rPr lang="en-US" altLang="ru-RU" sz="2800">
                <a:sym typeface="Symbol" panose="05050102010706020507" pitchFamily="18" charset="2"/>
              </a:rPr>
              <a:t>R(x,y)</a:t>
            </a:r>
            <a:r>
              <a:rPr lang="uk-UA" altLang="ru-RU" sz="2800">
                <a:sym typeface="Symbol" panose="05050102010706020507" pitchFamily="18" charset="2"/>
              </a:rPr>
              <a:t>) і може бути істинною або фальшивою в залежності від області М.</a:t>
            </a:r>
          </a:p>
          <a:p>
            <a:pPr eaLnBrk="1" hangingPunct="1"/>
            <a:r>
              <a:rPr lang="en-US" altLang="ru-RU">
                <a:sym typeface="Symbol" panose="05050102010706020507" pitchFamily="18" charset="2"/>
              </a:rPr>
              <a:t> </a:t>
            </a:r>
            <a:r>
              <a:rPr lang="uk-UA" altLang="ru-RU">
                <a:sym typeface="Symbol" panose="05050102010706020507" pitchFamily="18" charset="2"/>
              </a:rPr>
              <a:t> </a:t>
            </a:r>
            <a:endParaRPr lang="ru-RU" altLang="ru-RU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45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9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 b="1">
                <a:sym typeface="Symbol" panose="05050102010706020507" pitchFamily="18" charset="2"/>
              </a:rPr>
              <a:t>      Приклад</a:t>
            </a:r>
            <a:r>
              <a:rPr lang="uk-UA" altLang="ru-RU" sz="2800">
                <a:sym typeface="Symbol" panose="05050102010706020507" pitchFamily="18" charset="2"/>
              </a:rPr>
              <a:t>. Формули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x)(</a:t>
            </a:r>
            <a:r>
              <a:rPr lang="uk-UA" altLang="ru-RU" sz="2800">
                <a:sym typeface="Symbol" panose="05050102010706020507" pitchFamily="18" charset="2"/>
              </a:rPr>
              <a:t></a:t>
            </a:r>
            <a:r>
              <a:rPr lang="en-US" altLang="ru-RU" sz="2800">
                <a:sym typeface="Symbol" panose="05050102010706020507" pitchFamily="18" charset="2"/>
              </a:rPr>
              <a:t>y)(P(x,y)Q(y)),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x)(</a:t>
            </a:r>
            <a:r>
              <a:rPr lang="uk-UA" altLang="ru-RU" sz="2800">
                <a:sym typeface="Symbol" panose="05050102010706020507" pitchFamily="18" charset="2"/>
              </a:rPr>
              <a:t></a:t>
            </a:r>
            <a:r>
              <a:rPr lang="en-US" altLang="ru-RU" sz="2800">
                <a:sym typeface="Symbol" panose="05050102010706020507" pitchFamily="18" charset="2"/>
              </a:rPr>
              <a:t>y)(P(x,y)Q(y)),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x)(</a:t>
            </a:r>
            <a:r>
              <a:rPr lang="uk-UA" altLang="ru-RU" sz="2800">
                <a:sym typeface="Symbol" panose="05050102010706020507" pitchFamily="18" charset="2"/>
              </a:rPr>
              <a:t></a:t>
            </a:r>
            <a:r>
              <a:rPr lang="en-US" altLang="ru-RU" sz="2800">
                <a:sym typeface="Symbol" panose="05050102010706020507" pitchFamily="18" charset="2"/>
              </a:rPr>
              <a:t>y)(z)(Q(x,y)R(z))</a:t>
            </a:r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знаходяться в попередній нормальній формі.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Як перетворити формулу до попередньої нормальної форми?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1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>
                <a:sym typeface="Symbol" panose="05050102010706020507" pitchFamily="18" charset="2"/>
              </a:rPr>
              <a:t>      </a:t>
            </a:r>
            <a:r>
              <a:rPr lang="en-US" altLang="ru-RU" sz="2800" b="1">
                <a:sym typeface="Symbol" panose="05050102010706020507" pitchFamily="18" charset="2"/>
              </a:rPr>
              <a:t>Df</a:t>
            </a:r>
            <a:r>
              <a:rPr lang="en-US" altLang="ru-RU" sz="2800">
                <a:sym typeface="Symbol" panose="05050102010706020507" pitchFamily="18" charset="2"/>
              </a:rPr>
              <a:t>. </a:t>
            </a:r>
            <a:r>
              <a:rPr lang="uk-UA" altLang="ru-RU" sz="2800">
                <a:sym typeface="Symbol" panose="05050102010706020507" pitchFamily="18" charset="2"/>
              </a:rPr>
              <a:t>Формули </a:t>
            </a:r>
            <a:r>
              <a:rPr lang="en-US" altLang="ru-RU" sz="2800">
                <a:sym typeface="Symbol" panose="05050102010706020507" pitchFamily="18" charset="2"/>
              </a:rPr>
              <a:t>F </a:t>
            </a:r>
            <a:r>
              <a:rPr lang="uk-UA" altLang="ru-RU" sz="2800">
                <a:sym typeface="Symbol" panose="05050102010706020507" pitchFamily="18" charset="2"/>
              </a:rPr>
              <a:t>і </a:t>
            </a:r>
            <a:r>
              <a:rPr lang="en-US" altLang="ru-RU" sz="2800">
                <a:sym typeface="Symbol" panose="05050102010706020507" pitchFamily="18" charset="2"/>
              </a:rPr>
              <a:t>G </a:t>
            </a:r>
            <a:r>
              <a:rPr lang="uk-UA" altLang="ru-RU" sz="2800" i="1">
                <a:sym typeface="Symbol" panose="05050102010706020507" pitchFamily="18" charset="2"/>
              </a:rPr>
              <a:t>еквівалентні </a:t>
            </a:r>
            <a:r>
              <a:rPr lang="uk-UA" altLang="ru-RU" sz="2800">
                <a:sym typeface="Symbol" panose="05050102010706020507" pitchFamily="18" charset="2"/>
              </a:rPr>
              <a:t>(записується </a:t>
            </a:r>
            <a:r>
              <a:rPr lang="en-US" altLang="ru-RU" sz="2800">
                <a:sym typeface="Symbol" panose="05050102010706020507" pitchFamily="18" charset="2"/>
              </a:rPr>
              <a:t>F=G) </a:t>
            </a:r>
            <a:r>
              <a:rPr lang="uk-UA" altLang="ru-RU" sz="2800">
                <a:sym typeface="Symbol" panose="05050102010706020507" pitchFamily="18" charset="2"/>
              </a:rPr>
              <a:t>тоді і тільки тоді, коли істинносні значення цих формул одні і ті ж при будь-яких інтерпретаціях.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Основні пари еквівалентних формул алгебри висловлювань будуть, зрозуміло, еквівалентними і логіці предикатів. Крім них існують еквівалентності, що містять квантори. Розглянемо такі еквівалентності. </a:t>
            </a:r>
            <a:endParaRPr lang="pl-PL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38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sym typeface="Symbol" panose="05050102010706020507" pitchFamily="18" charset="2"/>
              </a:rPr>
              <a:t>F </a:t>
            </a:r>
            <a:r>
              <a:rPr lang="uk-UA" altLang="ru-RU" sz="2800">
                <a:sym typeface="Symbol" panose="05050102010706020507" pitchFamily="18" charset="2"/>
              </a:rPr>
              <a:t>є формулою, що містить вільну змінну </a:t>
            </a:r>
            <a:r>
              <a:rPr lang="en-US" altLang="ru-RU" sz="2800">
                <a:sym typeface="Symbol" panose="05050102010706020507" pitchFamily="18" charset="2"/>
              </a:rPr>
              <a:t>x. </a:t>
            </a:r>
            <a:r>
              <a:rPr lang="uk-UA" altLang="ru-RU" sz="2800">
                <a:sym typeface="Symbol" panose="05050102010706020507" pitchFamily="18" charset="2"/>
              </a:rPr>
              <a:t>Щоб підкреслити, що вільна змінна </a:t>
            </a:r>
            <a:r>
              <a:rPr lang="en-US" altLang="ru-RU" sz="2800">
                <a:sym typeface="Symbol" panose="05050102010706020507" pitchFamily="18" charset="2"/>
              </a:rPr>
              <a:t>x </a:t>
            </a:r>
            <a:r>
              <a:rPr lang="uk-UA" altLang="ru-RU" sz="2800">
                <a:sym typeface="Symbol" panose="05050102010706020507" pitchFamily="18" charset="2"/>
              </a:rPr>
              <a:t>входить в </a:t>
            </a:r>
            <a:r>
              <a:rPr lang="en-US" altLang="ru-RU" sz="2800">
                <a:sym typeface="Symbol" panose="05050102010706020507" pitchFamily="18" charset="2"/>
              </a:rPr>
              <a:t>F, </a:t>
            </a:r>
            <a:r>
              <a:rPr lang="uk-UA" altLang="ru-RU" sz="2800">
                <a:sym typeface="Symbol" panose="05050102010706020507" pitchFamily="18" charset="2"/>
              </a:rPr>
              <a:t>будемо записувати </a:t>
            </a:r>
            <a:r>
              <a:rPr lang="en-US" altLang="ru-RU" sz="2800">
                <a:sym typeface="Symbol" panose="05050102010706020507" pitchFamily="18" charset="2"/>
              </a:rPr>
              <a:t>F </a:t>
            </a:r>
            <a:r>
              <a:rPr lang="uk-UA" altLang="ru-RU" sz="2800">
                <a:sym typeface="Symbol" panose="05050102010706020507" pitchFamily="18" charset="2"/>
              </a:rPr>
              <a:t>в вигляді </a:t>
            </a:r>
            <a:r>
              <a:rPr lang="en-US" altLang="ru-RU" sz="2800">
                <a:sym typeface="Symbol" panose="05050102010706020507" pitchFamily="18" charset="2"/>
              </a:rPr>
              <a:t>F[x]. </a:t>
            </a:r>
            <a:r>
              <a:rPr lang="uk-UA" altLang="ru-RU" sz="2800"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sym typeface="Symbol" panose="05050102010706020507" pitchFamily="18" charset="2"/>
              </a:rPr>
              <a:t>G </a:t>
            </a:r>
            <a:r>
              <a:rPr lang="uk-UA" altLang="ru-RU" sz="2800">
                <a:sym typeface="Symbol" panose="05050102010706020507" pitchFamily="18" charset="2"/>
              </a:rPr>
              <a:t>є формулою, яка не містить змінної </a:t>
            </a:r>
            <a:r>
              <a:rPr lang="en-US" altLang="ru-RU" sz="2800">
                <a:sym typeface="Symbol" panose="05050102010706020507" pitchFamily="18" charset="2"/>
              </a:rPr>
              <a:t>x. </a:t>
            </a:r>
            <a:r>
              <a:rPr lang="uk-UA" altLang="ru-RU" sz="2800">
                <a:sym typeface="Symbol" panose="05050102010706020507" pitchFamily="18" charset="2"/>
              </a:rPr>
              <a:t>Тоді будемо мати наступні пари еквівалентних формул (де </a:t>
            </a:r>
            <a:r>
              <a:rPr lang="en-US" altLang="ru-RU" sz="2800">
                <a:sym typeface="Symbol" panose="05050102010706020507" pitchFamily="18" charset="2"/>
              </a:rPr>
              <a:t>Q </a:t>
            </a:r>
            <a:r>
              <a:rPr lang="uk-UA" altLang="ru-RU" sz="2800">
                <a:sym typeface="Symbol" panose="05050102010706020507" pitchFamily="18" charset="2"/>
              </a:rPr>
              <a:t>є  або ):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   </a:t>
            </a:r>
            <a:r>
              <a:rPr lang="en-US" altLang="ru-RU" sz="2800">
                <a:sym typeface="Symbol" panose="05050102010706020507" pitchFamily="18" charset="2"/>
              </a:rPr>
              <a:t>1. </a:t>
            </a:r>
            <a:r>
              <a:rPr lang="uk-UA" altLang="ru-RU" sz="2800">
                <a:sym typeface="Symbol" panose="05050102010706020507" pitchFamily="18" charset="2"/>
              </a:rPr>
              <a:t>(</a:t>
            </a:r>
            <a:r>
              <a:rPr lang="en-US" altLang="ru-RU" sz="2800">
                <a:sym typeface="Symbol" panose="05050102010706020507" pitchFamily="18" charset="2"/>
              </a:rPr>
              <a:t>Qx)F[x]G = (Qx)(F[x]G),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   </a:t>
            </a:r>
            <a:r>
              <a:rPr lang="en-US" altLang="ru-RU" sz="2800">
                <a:sym typeface="Symbol" panose="05050102010706020507" pitchFamily="18" charset="2"/>
              </a:rPr>
              <a:t>2. </a:t>
            </a:r>
            <a:r>
              <a:rPr lang="uk-UA" altLang="ru-RU" sz="2800">
                <a:sym typeface="Symbol" panose="05050102010706020507" pitchFamily="18" charset="2"/>
              </a:rPr>
              <a:t>(</a:t>
            </a:r>
            <a:r>
              <a:rPr lang="en-US" altLang="ru-RU" sz="2800">
                <a:sym typeface="Symbol" panose="05050102010706020507" pitchFamily="18" charset="2"/>
              </a:rPr>
              <a:t>Qx)F[x]G = (Qx)(F[x]G),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3. ((x)F[x]) = (x)(F[x]), 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4. ((x)F[x]) = (x)(F[x]). </a:t>
            </a:r>
          </a:p>
        </p:txBody>
      </p:sp>
    </p:spTree>
    <p:extLst>
      <p:ext uri="{BB962C8B-B14F-4D97-AF65-F5344CB8AC3E}">
        <p14:creationId xmlns:p14="http://schemas.microsoft.com/office/powerpoint/2010/main" val="21163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Symbol" panose="05050102010706020507" pitchFamily="18" charset="2"/>
              </a:rPr>
              <a:t>     </a:t>
            </a:r>
            <a:r>
              <a:rPr lang="uk-UA" altLang="ru-RU" sz="2800">
                <a:sym typeface="Symbol" panose="05050102010706020507" pitchFamily="18" charset="2"/>
              </a:rPr>
              <a:t>Еквівалентності 1 і 2 істинні, так як</a:t>
            </a:r>
            <a:r>
              <a:rPr lang="en-US" altLang="ru-RU" sz="2800">
                <a:sym typeface="Symbol" panose="05050102010706020507" pitchFamily="18" charset="2"/>
              </a:rPr>
              <a:t> G </a:t>
            </a:r>
            <a:r>
              <a:rPr lang="uk-UA" altLang="ru-RU" sz="2800">
                <a:sym typeface="Symbol" panose="05050102010706020507" pitchFamily="18" charset="2"/>
              </a:rPr>
              <a:t>не містить </a:t>
            </a:r>
            <a:r>
              <a:rPr lang="en-US" altLang="ru-RU" sz="2800">
                <a:sym typeface="Symbol" panose="05050102010706020507" pitchFamily="18" charset="2"/>
              </a:rPr>
              <a:t>x, </a:t>
            </a:r>
            <a:r>
              <a:rPr lang="uk-UA" altLang="ru-RU" sz="2800">
                <a:sym typeface="Symbol" panose="05050102010706020507" pitchFamily="18" charset="2"/>
              </a:rPr>
              <a:t>а, отже, може бути внесена в область дії квантора </a:t>
            </a:r>
            <a:r>
              <a:rPr lang="en-US" altLang="ru-RU" sz="2800">
                <a:sym typeface="Symbol" panose="05050102010706020507" pitchFamily="18" charset="2"/>
              </a:rPr>
              <a:t>Q.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</a:t>
            </a: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Еквівалентності </a:t>
            </a:r>
            <a:r>
              <a:rPr lang="en-US" altLang="ru-RU" sz="2800">
                <a:sym typeface="Symbol" panose="05050102010706020507" pitchFamily="18" charset="2"/>
              </a:rPr>
              <a:t>3</a:t>
            </a:r>
            <a:r>
              <a:rPr lang="uk-UA" altLang="ru-RU" sz="2800">
                <a:sym typeface="Symbol" panose="05050102010706020507" pitchFamily="18" charset="2"/>
              </a:rPr>
              <a:t> і</a:t>
            </a:r>
            <a:r>
              <a:rPr lang="en-US" altLang="ru-RU" sz="2800">
                <a:sym typeface="Symbol" panose="05050102010706020507" pitchFamily="18" charset="2"/>
              </a:rPr>
              <a:t> 4 </a:t>
            </a:r>
            <a:r>
              <a:rPr lang="uk-UA" altLang="ru-RU" sz="2800">
                <a:sym typeface="Symbol" panose="05050102010706020507" pitchFamily="18" charset="2"/>
              </a:rPr>
              <a:t>можна довести безпосередньо.    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Нехай </a:t>
            </a:r>
            <a:r>
              <a:rPr lang="en-US" altLang="ru-RU" sz="2800">
                <a:sym typeface="Symbol" panose="05050102010706020507" pitchFamily="18" charset="2"/>
              </a:rPr>
              <a:t>I – </a:t>
            </a:r>
            <a:r>
              <a:rPr lang="uk-UA" altLang="ru-RU" sz="2800">
                <a:sym typeface="Symbol" panose="05050102010706020507" pitchFamily="18" charset="2"/>
              </a:rPr>
              <a:t>довільна інтерпретація з областю М. Якщо </a:t>
            </a:r>
            <a:r>
              <a:rPr lang="en-US" altLang="ru-RU" sz="2800">
                <a:sym typeface="Symbol" panose="05050102010706020507" pitchFamily="18" charset="2"/>
              </a:rPr>
              <a:t>((x)F[x])</a:t>
            </a:r>
            <a:r>
              <a:rPr lang="uk-UA" altLang="ru-RU" sz="2800">
                <a:sym typeface="Symbol" panose="05050102010706020507" pitchFamily="18" charset="2"/>
              </a:rPr>
              <a:t> істинна в </a:t>
            </a:r>
            <a:r>
              <a:rPr lang="en-US" altLang="ru-RU" sz="2800">
                <a:sym typeface="Symbol" panose="05050102010706020507" pitchFamily="18" charset="2"/>
              </a:rPr>
              <a:t>I, </a:t>
            </a:r>
            <a:r>
              <a:rPr lang="uk-UA" altLang="ru-RU" sz="2800">
                <a:sym typeface="Symbol" panose="05050102010706020507" pitchFamily="18" charset="2"/>
              </a:rPr>
              <a:t>то  </a:t>
            </a:r>
            <a:r>
              <a:rPr lang="en-US" altLang="ru-RU" sz="2800">
                <a:sym typeface="Symbol" panose="05050102010706020507" pitchFamily="18" charset="2"/>
              </a:rPr>
              <a:t>(x)F[x]</a:t>
            </a:r>
            <a:r>
              <a:rPr lang="uk-UA" altLang="ru-RU" sz="2800">
                <a:sym typeface="Symbol" panose="05050102010706020507" pitchFamily="18" charset="2"/>
              </a:rPr>
              <a:t> фальшива в </a:t>
            </a:r>
            <a:r>
              <a:rPr lang="en-US" altLang="ru-RU" sz="2800">
                <a:sym typeface="Symbol" panose="05050102010706020507" pitchFamily="18" charset="2"/>
              </a:rPr>
              <a:t>I.</a:t>
            </a:r>
            <a:r>
              <a:rPr lang="uk-UA" altLang="ru-RU" sz="2800">
                <a:sym typeface="Symbol" panose="05050102010706020507" pitchFamily="18" charset="2"/>
              </a:rPr>
              <a:t> Це означає, що існує такий елемент </a:t>
            </a:r>
            <a:r>
              <a:rPr lang="en-US" altLang="ru-RU" sz="2800">
                <a:sym typeface="Symbol" panose="05050102010706020507" pitchFamily="18" charset="2"/>
              </a:rPr>
              <a:t>e </a:t>
            </a:r>
            <a:r>
              <a:rPr lang="uk-UA" altLang="ru-RU" sz="2800">
                <a:sym typeface="Symbol" panose="05050102010706020507" pitchFamily="18" charset="2"/>
              </a:rPr>
              <a:t>в М, що </a:t>
            </a:r>
            <a:r>
              <a:rPr lang="en-US" altLang="ru-RU" sz="2800">
                <a:sym typeface="Symbol" panose="05050102010706020507" pitchFamily="18" charset="2"/>
              </a:rPr>
              <a:t>F[e] </a:t>
            </a:r>
            <a:r>
              <a:rPr lang="uk-UA" altLang="ru-RU" sz="2800">
                <a:sym typeface="Symbol" panose="05050102010706020507" pitchFamily="18" charset="2"/>
              </a:rPr>
              <a:t>фальшива, тобто </a:t>
            </a:r>
            <a:r>
              <a:rPr lang="en-US" altLang="ru-RU" sz="2800">
                <a:sym typeface="Symbol" panose="05050102010706020507" pitchFamily="18" charset="2"/>
              </a:rPr>
              <a:t>F[e]</a:t>
            </a:r>
            <a:r>
              <a:rPr lang="uk-UA" altLang="ru-RU" sz="2800">
                <a:sym typeface="Symbol" panose="05050102010706020507" pitchFamily="18" charset="2"/>
              </a:rPr>
              <a:t> істинна в </a:t>
            </a:r>
            <a:r>
              <a:rPr lang="en-US" altLang="ru-RU" sz="2800">
                <a:sym typeface="Symbol" panose="05050102010706020507" pitchFamily="18" charset="2"/>
              </a:rPr>
              <a:t>I. </a:t>
            </a:r>
            <a:r>
              <a:rPr lang="uk-UA" altLang="ru-RU" sz="2800"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sym typeface="Symbol" panose="05050102010706020507" pitchFamily="18" charset="2"/>
              </a:rPr>
              <a:t>(x)(F[x])</a:t>
            </a:r>
            <a:r>
              <a:rPr lang="uk-UA" altLang="ru-RU" sz="2800">
                <a:sym typeface="Symbol" panose="05050102010706020507" pitchFamily="18" charset="2"/>
              </a:rPr>
              <a:t> істинна в </a:t>
            </a:r>
            <a:r>
              <a:rPr lang="en-US" altLang="ru-RU" sz="2800">
                <a:sym typeface="Symbol" panose="05050102010706020507" pitchFamily="18" charset="2"/>
              </a:rPr>
              <a:t>I. </a:t>
            </a:r>
          </a:p>
        </p:txBody>
      </p:sp>
    </p:spTree>
    <p:extLst>
      <p:ext uri="{BB962C8B-B14F-4D97-AF65-F5344CB8AC3E}">
        <p14:creationId xmlns:p14="http://schemas.microsoft.com/office/powerpoint/2010/main" val="21108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З іншого боку, якщо </a:t>
            </a:r>
            <a:r>
              <a:rPr lang="en-US" altLang="ru-RU" sz="2800">
                <a:sym typeface="Symbol" panose="05050102010706020507" pitchFamily="18" charset="2"/>
              </a:rPr>
              <a:t>((x)F[x])</a:t>
            </a:r>
            <a:r>
              <a:rPr lang="uk-UA" altLang="ru-RU" sz="2800">
                <a:sym typeface="Symbol" panose="05050102010706020507" pitchFamily="18" charset="2"/>
              </a:rPr>
              <a:t> фальшива в </a:t>
            </a:r>
            <a:r>
              <a:rPr lang="en-US" altLang="ru-RU" sz="2800">
                <a:sym typeface="Symbol" panose="05050102010706020507" pitchFamily="18" charset="2"/>
              </a:rPr>
              <a:t>I, </a:t>
            </a:r>
            <a:r>
              <a:rPr lang="uk-UA" altLang="ru-RU" sz="2800">
                <a:sym typeface="Symbol" panose="05050102010706020507" pitchFamily="18" charset="2"/>
              </a:rPr>
              <a:t>то </a:t>
            </a:r>
            <a:r>
              <a:rPr lang="en-US" altLang="ru-RU" sz="2800">
                <a:sym typeface="Symbol" panose="05050102010706020507" pitchFamily="18" charset="2"/>
              </a:rPr>
              <a:t>(x)F[x]</a:t>
            </a:r>
            <a:r>
              <a:rPr lang="uk-UA" altLang="ru-RU" sz="2800">
                <a:sym typeface="Symbol" panose="05050102010706020507" pitchFamily="18" charset="2"/>
              </a:rPr>
              <a:t> істинна в </a:t>
            </a:r>
            <a:r>
              <a:rPr lang="en-US" altLang="ru-RU" sz="2800">
                <a:sym typeface="Symbol" panose="05050102010706020507" pitchFamily="18" charset="2"/>
              </a:rPr>
              <a:t>I. </a:t>
            </a:r>
            <a:r>
              <a:rPr lang="uk-UA" altLang="ru-RU" sz="2800">
                <a:sym typeface="Symbol" panose="05050102010706020507" pitchFamily="18" charset="2"/>
              </a:rPr>
              <a:t>Це означає, що </a:t>
            </a:r>
            <a:r>
              <a:rPr lang="en-US" altLang="ru-RU" sz="2800">
                <a:sym typeface="Symbol" panose="05050102010706020507" pitchFamily="18" charset="2"/>
              </a:rPr>
              <a:t>F[x]</a:t>
            </a:r>
            <a:r>
              <a:rPr lang="uk-UA" altLang="ru-RU" sz="2800">
                <a:sym typeface="Symbol" panose="05050102010706020507" pitchFamily="18" charset="2"/>
              </a:rPr>
              <a:t> істинна для кожного елемента 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 в М, тобто </a:t>
            </a:r>
            <a:r>
              <a:rPr lang="en-US" altLang="ru-RU" sz="2800">
                <a:sym typeface="Symbol" panose="05050102010706020507" pitchFamily="18" charset="2"/>
              </a:rPr>
              <a:t>F[x]</a:t>
            </a:r>
            <a:r>
              <a:rPr lang="uk-UA" altLang="ru-RU" sz="2800">
                <a:sym typeface="Symbol" panose="05050102010706020507" pitchFamily="18" charset="2"/>
              </a:rPr>
              <a:t> фальшива для кожного елемента </a:t>
            </a:r>
            <a:r>
              <a:rPr lang="en-US" altLang="ru-RU" sz="2800">
                <a:sym typeface="Symbol" panose="05050102010706020507" pitchFamily="18" charset="2"/>
              </a:rPr>
              <a:t>x </a:t>
            </a:r>
            <a:r>
              <a:rPr lang="ru-RU" altLang="ru-RU" sz="2800">
                <a:sym typeface="Symbol" panose="05050102010706020507" pitchFamily="18" charset="2"/>
              </a:rPr>
              <a:t>в М. </a:t>
            </a:r>
            <a:r>
              <a:rPr lang="uk-UA" altLang="ru-RU" sz="2800"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sym typeface="Symbol" panose="05050102010706020507" pitchFamily="18" charset="2"/>
              </a:rPr>
              <a:t>(x)(F[x])</a:t>
            </a:r>
            <a:r>
              <a:rPr lang="uk-UA" altLang="ru-RU" sz="2800">
                <a:sym typeface="Symbol" panose="05050102010706020507" pitchFamily="18" charset="2"/>
              </a:rPr>
              <a:t> фальшива в </a:t>
            </a:r>
            <a:r>
              <a:rPr lang="en-US" altLang="ru-RU" sz="2800">
                <a:sym typeface="Symbol" panose="05050102010706020507" pitchFamily="18" charset="2"/>
              </a:rPr>
              <a:t>I. </a:t>
            </a:r>
            <a:r>
              <a:rPr lang="uk-UA" altLang="ru-RU" sz="2800">
                <a:sym typeface="Symbol" panose="05050102010706020507" pitchFamily="18" charset="2"/>
              </a:rPr>
              <a:t>Так як </a:t>
            </a:r>
            <a:r>
              <a:rPr lang="en-US" altLang="ru-RU" sz="2800">
                <a:sym typeface="Symbol" panose="05050102010706020507" pitchFamily="18" charset="2"/>
              </a:rPr>
              <a:t>((x)F[x])</a:t>
            </a:r>
            <a:r>
              <a:rPr lang="uk-UA" altLang="ru-RU" sz="2800">
                <a:sym typeface="Symbol" panose="05050102010706020507" pitchFamily="18" charset="2"/>
              </a:rPr>
              <a:t> і </a:t>
            </a:r>
            <a:r>
              <a:rPr lang="en-US" altLang="ru-RU" sz="2800">
                <a:sym typeface="Symbol" panose="05050102010706020507" pitchFamily="18" charset="2"/>
              </a:rPr>
              <a:t>(x)(F[x])</a:t>
            </a:r>
            <a:r>
              <a:rPr lang="uk-UA" altLang="ru-RU" sz="2800">
                <a:sym typeface="Symbol" panose="05050102010706020507" pitchFamily="18" charset="2"/>
              </a:rPr>
              <a:t> завжди приймають одне і те ж істиносне значення для довільної інтерпретації </a:t>
            </a:r>
            <a:r>
              <a:rPr lang="en-US" altLang="ru-RU" sz="2800">
                <a:sym typeface="Symbol" panose="05050102010706020507" pitchFamily="18" charset="2"/>
              </a:rPr>
              <a:t>I, </a:t>
            </a:r>
            <a:r>
              <a:rPr lang="uk-UA" altLang="ru-RU" sz="2800">
                <a:sym typeface="Symbol" panose="05050102010706020507" pitchFamily="18" charset="2"/>
              </a:rPr>
              <a:t>то за визначенням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((x)F[x])=(x)(F[x])</a:t>
            </a:r>
            <a:r>
              <a:rPr lang="uk-UA" altLang="ru-RU" sz="2800">
                <a:sym typeface="Symbol" panose="05050102010706020507" pitchFamily="18" charset="2"/>
              </a:rPr>
              <a:t>.</a:t>
            </a:r>
          </a:p>
          <a:p>
            <a:pPr algn="ctr"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Аналогічно доводиться 4.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48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ru-RU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Нехай </a:t>
            </a:r>
            <a:r>
              <a:rPr lang="en-US" altLang="ru-RU" sz="2800">
                <a:sym typeface="Symbol" panose="05050102010706020507" pitchFamily="18" charset="2"/>
              </a:rPr>
              <a:t>F[x] </a:t>
            </a:r>
            <a:r>
              <a:rPr lang="uk-UA" altLang="ru-RU" sz="2800">
                <a:sym typeface="Symbol" panose="05050102010706020507" pitchFamily="18" charset="2"/>
              </a:rPr>
              <a:t>і </a:t>
            </a:r>
            <a:r>
              <a:rPr lang="en-US" altLang="ru-RU" sz="2800">
                <a:sym typeface="Symbol" panose="05050102010706020507" pitchFamily="18" charset="2"/>
              </a:rPr>
              <a:t>H[x] – </a:t>
            </a:r>
            <a:r>
              <a:rPr lang="uk-UA" altLang="ru-RU" sz="2800">
                <a:sym typeface="Symbol" panose="05050102010706020507" pitchFamily="18" charset="2"/>
              </a:rPr>
              <a:t>формули з вільною змінною </a:t>
            </a:r>
            <a:r>
              <a:rPr lang="en-US" altLang="ru-RU" sz="2800">
                <a:sym typeface="Symbol" panose="05050102010706020507" pitchFamily="18" charset="2"/>
              </a:rPr>
              <a:t>x. </a:t>
            </a:r>
            <a:r>
              <a:rPr lang="uk-UA" altLang="ru-RU" sz="2800">
                <a:sym typeface="Symbol" panose="05050102010706020507" pitchFamily="18" charset="2"/>
              </a:rPr>
              <a:t>Тоді справедливі наступні тотожності: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         5. (</a:t>
            </a:r>
            <a:r>
              <a:rPr lang="en-US" altLang="ru-RU" sz="2800">
                <a:sym typeface="Symbol" panose="05050102010706020507" pitchFamily="18" charset="2"/>
              </a:rPr>
              <a:t>x)F[x]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x)H[x]=(x)(F[x]H[x]),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         6. (</a:t>
            </a:r>
            <a:r>
              <a:rPr lang="en-US" altLang="ru-RU" sz="2800">
                <a:sym typeface="Symbol" panose="05050102010706020507" pitchFamily="18" charset="2"/>
              </a:rPr>
              <a:t>x)F[x] </a:t>
            </a:r>
            <a:r>
              <a:rPr lang="uk-UA" altLang="ru-RU" sz="2800">
                <a:sym typeface="Symbol" panose="05050102010706020507" pitchFamily="18" charset="2"/>
              </a:rPr>
              <a:t>(</a:t>
            </a:r>
            <a:r>
              <a:rPr lang="en-US" altLang="ru-RU" sz="2800">
                <a:sym typeface="Symbol" panose="05050102010706020507" pitchFamily="18" charset="2"/>
              </a:rPr>
              <a:t>x)H[x]=(x)(F[x]H[x]),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тобто квантор загальності  і квантор існування  можна розподіляти по  і  відповідно.   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34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В загальному випадку справедливі наступні тотожності:</a:t>
            </a:r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7.(</a:t>
            </a:r>
            <a:r>
              <a:rPr lang="en-US" altLang="ru-RU" sz="2800"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sym typeface="Symbol" panose="05050102010706020507" pitchFamily="18" charset="2"/>
              </a:rPr>
              <a:t>1</a:t>
            </a:r>
            <a:r>
              <a:rPr lang="en-US" altLang="ru-RU" sz="2800">
                <a:sym typeface="Symbol" panose="05050102010706020507" pitchFamily="18" charset="2"/>
              </a:rPr>
              <a:t>x)F[x]</a:t>
            </a:r>
            <a:r>
              <a:rPr lang="uk-UA" altLang="ru-RU" sz="2800">
                <a:sym typeface="Symbol" panose="05050102010706020507" pitchFamily="18" charset="2"/>
              </a:rPr>
              <a:t>(</a:t>
            </a:r>
            <a:r>
              <a:rPr lang="en-US" altLang="ru-RU" sz="2800"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sym typeface="Symbol" panose="05050102010706020507" pitchFamily="18" charset="2"/>
              </a:rPr>
              <a:t>2</a:t>
            </a:r>
            <a:r>
              <a:rPr lang="en-US" altLang="ru-RU" sz="2800">
                <a:sym typeface="Symbol" panose="05050102010706020507" pitchFamily="18" charset="2"/>
              </a:rPr>
              <a:t>x)H[x]=(Q</a:t>
            </a:r>
            <a:r>
              <a:rPr lang="en-US" altLang="ru-RU" sz="2800" baseline="-25000">
                <a:sym typeface="Symbol" panose="05050102010706020507" pitchFamily="18" charset="2"/>
              </a:rPr>
              <a:t>1</a:t>
            </a:r>
            <a:r>
              <a:rPr lang="en-US" altLang="ru-RU" sz="2800">
                <a:sym typeface="Symbol" panose="05050102010706020507" pitchFamily="18" charset="2"/>
              </a:rPr>
              <a:t>x)(Q</a:t>
            </a:r>
            <a:r>
              <a:rPr lang="en-US" altLang="ru-RU" sz="2800" baseline="-25000">
                <a:sym typeface="Symbol" panose="05050102010706020507" pitchFamily="18" charset="2"/>
              </a:rPr>
              <a:t>2</a:t>
            </a:r>
            <a:r>
              <a:rPr lang="en-US" altLang="ru-RU" sz="2800">
                <a:sym typeface="Symbol" panose="05050102010706020507" pitchFamily="18" charset="2"/>
              </a:rPr>
              <a:t>z)(F[x]H[z]),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8.(</a:t>
            </a:r>
            <a:r>
              <a:rPr lang="en-US" altLang="ru-RU" sz="2800"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sym typeface="Symbol" panose="05050102010706020507" pitchFamily="18" charset="2"/>
              </a:rPr>
              <a:t>3</a:t>
            </a:r>
            <a:r>
              <a:rPr lang="en-US" altLang="ru-RU" sz="2800">
                <a:sym typeface="Symbol" panose="05050102010706020507" pitchFamily="18" charset="2"/>
              </a:rPr>
              <a:t>x)F[x]</a:t>
            </a:r>
            <a:r>
              <a:rPr lang="uk-UA" altLang="ru-RU" sz="2800">
                <a:sym typeface="Symbol" panose="05050102010706020507" pitchFamily="18" charset="2"/>
              </a:rPr>
              <a:t>(</a:t>
            </a:r>
            <a:r>
              <a:rPr lang="en-US" altLang="ru-RU" sz="2800"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sym typeface="Symbol" panose="05050102010706020507" pitchFamily="18" charset="2"/>
              </a:rPr>
              <a:t>4</a:t>
            </a:r>
            <a:r>
              <a:rPr lang="en-US" altLang="ru-RU" sz="2800">
                <a:sym typeface="Symbol" panose="05050102010706020507" pitchFamily="18" charset="2"/>
              </a:rPr>
              <a:t>x)H[x]=(Q</a:t>
            </a:r>
            <a:r>
              <a:rPr lang="en-US" altLang="ru-RU" sz="2800" baseline="-25000">
                <a:sym typeface="Symbol" panose="05050102010706020507" pitchFamily="18" charset="2"/>
              </a:rPr>
              <a:t>3</a:t>
            </a:r>
            <a:r>
              <a:rPr lang="en-US" altLang="ru-RU" sz="2800">
                <a:sym typeface="Symbol" panose="05050102010706020507" pitchFamily="18" charset="2"/>
              </a:rPr>
              <a:t>x)(Q</a:t>
            </a:r>
            <a:r>
              <a:rPr lang="en-US" altLang="ru-RU" sz="2800" baseline="-25000">
                <a:sym typeface="Symbol" panose="05050102010706020507" pitchFamily="18" charset="2"/>
              </a:rPr>
              <a:t>4</a:t>
            </a:r>
            <a:r>
              <a:rPr lang="en-US" altLang="ru-RU" sz="2800">
                <a:sym typeface="Symbol" panose="05050102010706020507" pitchFamily="18" charset="2"/>
              </a:rPr>
              <a:t>z)(F[x]H[z]),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де </a:t>
            </a:r>
            <a:r>
              <a:rPr lang="en-US" altLang="ru-RU" sz="2800">
                <a:sym typeface="Symbol" panose="05050102010706020507" pitchFamily="18" charset="2"/>
              </a:rPr>
              <a:t>Q</a:t>
            </a:r>
            <a:r>
              <a:rPr lang="en-US" altLang="ru-RU" sz="2800" baseline="-25000">
                <a:sym typeface="Symbol" panose="05050102010706020507" pitchFamily="18" charset="2"/>
              </a:rPr>
              <a:t>1</a:t>
            </a:r>
            <a:r>
              <a:rPr lang="en-US" altLang="ru-RU" sz="2800">
                <a:sym typeface="Symbol" panose="05050102010706020507" pitchFamily="18" charset="2"/>
              </a:rPr>
              <a:t>, Q</a:t>
            </a:r>
            <a:r>
              <a:rPr lang="en-US" altLang="ru-RU" sz="2800" baseline="-25000">
                <a:sym typeface="Symbol" panose="05050102010706020507" pitchFamily="18" charset="2"/>
              </a:rPr>
              <a:t>2</a:t>
            </a:r>
            <a:r>
              <a:rPr lang="en-US" altLang="ru-RU" sz="2800">
                <a:sym typeface="Symbol" panose="05050102010706020507" pitchFamily="18" charset="2"/>
              </a:rPr>
              <a:t>, Q</a:t>
            </a:r>
            <a:r>
              <a:rPr lang="en-US" altLang="ru-RU" sz="2800" baseline="-25000">
                <a:sym typeface="Symbol" panose="05050102010706020507" pitchFamily="18" charset="2"/>
              </a:rPr>
              <a:t>3</a:t>
            </a:r>
            <a:r>
              <a:rPr lang="en-US" altLang="ru-RU" sz="2800">
                <a:sym typeface="Symbol" panose="05050102010706020507" pitchFamily="18" charset="2"/>
              </a:rPr>
              <a:t>, Q</a:t>
            </a:r>
            <a:r>
              <a:rPr lang="en-US" altLang="ru-RU" sz="2800" baseline="-25000">
                <a:sym typeface="Symbol" panose="05050102010706020507" pitchFamily="18" charset="2"/>
              </a:rPr>
              <a:t>4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є  або , а </a:t>
            </a:r>
            <a:r>
              <a:rPr lang="en-US" altLang="ru-RU" sz="2800">
                <a:sym typeface="Symbol" panose="05050102010706020507" pitchFamily="18" charset="2"/>
              </a:rPr>
              <a:t>z </a:t>
            </a:r>
            <a:r>
              <a:rPr lang="uk-UA" altLang="ru-RU" sz="2800">
                <a:sym typeface="Symbol" panose="05050102010706020507" pitchFamily="18" charset="2"/>
              </a:rPr>
              <a:t>не входить в </a:t>
            </a:r>
            <a:r>
              <a:rPr lang="en-US" altLang="ru-RU" sz="2800">
                <a:sym typeface="Symbol" panose="05050102010706020507" pitchFamily="18" charset="2"/>
              </a:rPr>
              <a:t>F[x].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Використовуючи тотожності алгебри висловлювань та логіки предикатів можна перетворити формулу ЛП до нормальної форми.  </a:t>
            </a:r>
            <a:endParaRPr lang="pl-PL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88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723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algn="ctr" eaLnBrk="1" hangingPunct="1"/>
            <a:r>
              <a:rPr lang="pl-PL" altLang="ru-RU"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sym typeface="Symbol" panose="05050102010706020507" pitchFamily="18" charset="2"/>
              </a:rPr>
              <a:t>Алгоритм перетворення формул ЛП до попередньої нормальної форми </a:t>
            </a:r>
          </a:p>
          <a:p>
            <a:pPr algn="ctr" eaLnBrk="1" hangingPunct="1"/>
            <a:endParaRPr lang="uk-UA" altLang="ru-RU" sz="2800" i="1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 i="1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1. Використовуючи правила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FG=(FG)(GF),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FG=FG,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виключити логічні операції </a:t>
            </a:r>
            <a:r>
              <a:rPr lang="en-US" altLang="ru-RU" sz="2800">
                <a:sym typeface="Symbol" panose="05050102010706020507" pitchFamily="18" charset="2"/>
              </a:rPr>
              <a:t></a:t>
            </a:r>
            <a:r>
              <a:rPr lang="uk-UA" altLang="ru-RU" sz="2800">
                <a:sym typeface="Symbol" panose="05050102010706020507" pitchFamily="18" charset="2"/>
              </a:rPr>
              <a:t>, </a:t>
            </a:r>
            <a:r>
              <a:rPr lang="en-US" altLang="ru-RU" sz="2800">
                <a:sym typeface="Symbol" panose="05050102010706020507" pitchFamily="18" charset="2"/>
              </a:rPr>
              <a:t></a:t>
            </a:r>
            <a:r>
              <a:rPr lang="uk-UA" altLang="ru-RU" sz="280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2. Використовуючи правило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(</a:t>
            </a:r>
            <a:r>
              <a:rPr lang="en-US" altLang="ru-RU" sz="2800">
                <a:sym typeface="Symbol" panose="05050102010706020507" pitchFamily="18" charset="2"/>
              </a:rPr>
              <a:t>F)=F,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закони де Моргана і закони</a:t>
            </a:r>
          </a:p>
          <a:p>
            <a:pPr algn="ctr" eaLnBrk="1" hangingPunct="1"/>
            <a:r>
              <a:rPr lang="en-US" altLang="ru-RU" sz="2800">
                <a:sym typeface="Symbol" panose="05050102010706020507" pitchFamily="18" charset="2"/>
              </a:rPr>
              <a:t>((x)F[x])=(x)(F[x]), ((x)F[x])=(x)(F[x])</a:t>
            </a:r>
            <a:r>
              <a:rPr lang="uk-UA" altLang="ru-RU" sz="280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переносимо знак заперечення всередину формули.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8579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9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3. Перейменовуємо зв</a:t>
            </a:r>
            <a:r>
              <a:rPr lang="en-US" altLang="ru-RU" sz="2800">
                <a:sym typeface="Symbol" panose="05050102010706020507" pitchFamily="18" charset="2"/>
              </a:rPr>
              <a:t>’</a:t>
            </a:r>
            <a:r>
              <a:rPr lang="uk-UA" altLang="ru-RU" sz="2800">
                <a:sym typeface="Symbol" panose="05050102010706020507" pitchFamily="18" charset="2"/>
              </a:rPr>
              <a:t>язані змінні, якщо це потрібно.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4. Використовуємо тотожності ЛП 1-6 з тим, щоб винести квантори на початок формули. 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ym typeface="Symbol" panose="05050102010706020507" pitchFamily="18" charset="2"/>
              </a:rPr>
              <a:t>. Привести формулу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x)P(x)(x)Q(x)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до попередньої нормальної форми.</a:t>
            </a:r>
            <a:endParaRPr lang="en-US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385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x)P(x)(x)Q(x) </a:t>
            </a:r>
            <a:r>
              <a:rPr lang="uk-UA" altLang="ru-RU" sz="2800">
                <a:sym typeface="Symbol" panose="05050102010706020507" pitchFamily="18" charset="2"/>
              </a:rPr>
              <a:t>= (</a:t>
            </a:r>
            <a:r>
              <a:rPr lang="en-US" altLang="ru-RU" sz="2800">
                <a:sym typeface="Symbol" panose="05050102010706020507" pitchFamily="18" charset="2"/>
              </a:rPr>
              <a:t>x)P(x)(x)Q(x)</a:t>
            </a:r>
            <a:r>
              <a:rPr lang="uk-UA" altLang="ru-RU" sz="2800">
                <a:sym typeface="Symbol" panose="05050102010706020507" pitchFamily="18" charset="2"/>
              </a:rPr>
              <a:t> =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                     = (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(</a:t>
            </a:r>
            <a:r>
              <a:rPr lang="en-US" altLang="ru-RU" sz="2800">
                <a:sym typeface="Symbol" panose="05050102010706020507" pitchFamily="18" charset="2"/>
              </a:rPr>
              <a:t>P(x))(x)Q(x)</a:t>
            </a:r>
            <a:r>
              <a:rPr lang="uk-UA" altLang="ru-RU" sz="2800">
                <a:sym typeface="Symbol" panose="05050102010706020507" pitchFamily="18" charset="2"/>
              </a:rPr>
              <a:t>=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                            = (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(</a:t>
            </a:r>
            <a:r>
              <a:rPr lang="en-US" altLang="ru-RU" sz="2800">
                <a:sym typeface="Symbol" panose="05050102010706020507" pitchFamily="18" charset="2"/>
              </a:rPr>
              <a:t>P(x)Q(x)</a:t>
            </a:r>
            <a:r>
              <a:rPr lang="uk-UA" altLang="ru-RU" sz="2800">
                <a:sym typeface="Symbol" panose="05050102010706020507" pitchFamily="18" charset="2"/>
              </a:rPr>
              <a:t>).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Отже, попередня нормальна форма формули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x)P(x)(x)Q(x)</a:t>
            </a:r>
            <a:r>
              <a:rPr lang="uk-UA" altLang="ru-RU" sz="2800">
                <a:sym typeface="Symbol" panose="05050102010706020507" pitchFamily="18" charset="2"/>
              </a:rPr>
              <a:t> є (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(</a:t>
            </a:r>
            <a:r>
              <a:rPr lang="en-US" altLang="ru-RU" sz="2800">
                <a:sym typeface="Symbol" panose="05050102010706020507" pitchFamily="18" charset="2"/>
              </a:rPr>
              <a:t>P(x)Q(x)</a:t>
            </a:r>
            <a:r>
              <a:rPr lang="uk-UA" altLang="ru-RU" sz="2800">
                <a:sym typeface="Symbol" panose="05050102010706020507" pitchFamily="18" charset="2"/>
              </a:rPr>
              <a:t>).</a:t>
            </a:r>
          </a:p>
          <a:p>
            <a:pPr eaLnBrk="1" hangingPunct="1"/>
            <a:r>
              <a:rPr lang="uk-UA" altLang="ru-RU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l-PL" altLang="ru-RU"/>
              <a:t>     </a:t>
            </a:r>
          </a:p>
          <a:p>
            <a:r>
              <a:rPr lang="pl-PL" altLang="ru-RU"/>
              <a:t>     </a:t>
            </a:r>
            <a:r>
              <a:rPr lang="uk-UA" altLang="ru-RU" sz="2800"/>
              <a:t>Питання про істинність чи фальшивість формули </a:t>
            </a:r>
          </a:p>
          <a:p>
            <a:endParaRPr lang="uk-UA" altLang="ru-RU" sz="2800"/>
          </a:p>
          <a:p>
            <a:pPr algn="ctr"/>
            <a:r>
              <a:rPr lang="uk-UA" altLang="ru-RU" sz="2800">
                <a:sym typeface="Symbol" panose="05050102010706020507" pitchFamily="18" charset="2"/>
              </a:rPr>
              <a:t>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</a:t>
            </a:r>
            <a:r>
              <a:rPr lang="en-US" altLang="ru-RU" sz="2800">
                <a:sym typeface="Symbol" panose="05050102010706020507" pitchFamily="18" charset="2"/>
              </a:rPr>
              <a:t>yR(x,y)</a:t>
            </a:r>
            <a:endParaRPr lang="uk-UA" altLang="ru-RU" sz="2800">
              <a:sym typeface="Symbol" panose="05050102010706020507" pitchFamily="18" charset="2"/>
            </a:endParaRPr>
          </a:p>
          <a:p>
            <a:endParaRPr lang="uk-UA" altLang="ru-RU" sz="2800"/>
          </a:p>
          <a:p>
            <a:r>
              <a:rPr lang="uk-UA" altLang="ru-RU" sz="2800"/>
              <a:t>для даних множини М і бінарного відношення </a:t>
            </a:r>
            <a:r>
              <a:rPr lang="en-US" altLang="ru-RU" sz="2800"/>
              <a:t>R </a:t>
            </a:r>
            <a:r>
              <a:rPr lang="uk-UA" altLang="ru-RU" sz="2800"/>
              <a:t>на ній не має змісту, поки не уточнена область М. Наприклад, якщо М = </a:t>
            </a:r>
            <a:r>
              <a:rPr lang="en-US" altLang="ru-RU" sz="2800" b="1"/>
              <a:t>N</a:t>
            </a:r>
            <a:r>
              <a:rPr lang="en-US" altLang="ru-RU" sz="2800"/>
              <a:t> </a:t>
            </a:r>
            <a:r>
              <a:rPr lang="uk-UA" altLang="ru-RU" sz="2800"/>
              <a:t>і </a:t>
            </a:r>
            <a:r>
              <a:rPr lang="en-US" altLang="ru-RU" sz="2800"/>
              <a:t>R(x,y) </a:t>
            </a:r>
            <a:r>
              <a:rPr lang="uk-UA" altLang="ru-RU" sz="2800"/>
              <a:t>є </a:t>
            </a:r>
            <a:r>
              <a:rPr lang="en-US" altLang="ru-RU" sz="2800"/>
              <a:t>x&gt;y, </a:t>
            </a:r>
            <a:r>
              <a:rPr lang="uk-UA" altLang="ru-RU" sz="2800"/>
              <a:t>то формула є фальшивою. Якщо </a:t>
            </a:r>
            <a:r>
              <a:rPr lang="en-US" altLang="ru-RU" sz="2800"/>
              <a:t>R(x,y) </a:t>
            </a:r>
            <a:r>
              <a:rPr lang="uk-UA" altLang="ru-RU" sz="2800"/>
              <a:t>є </a:t>
            </a:r>
            <a:r>
              <a:rPr lang="en-US" altLang="ru-RU" sz="2800"/>
              <a:t>x&lt;y, </a:t>
            </a:r>
            <a:r>
              <a:rPr lang="uk-UA" altLang="ru-RU" sz="2800"/>
              <a:t>то формула є істинною. </a:t>
            </a:r>
          </a:p>
          <a:p>
            <a:endParaRPr lang="uk-UA" altLang="ru-RU" sz="2800"/>
          </a:p>
          <a:p>
            <a:r>
              <a:rPr lang="uk-UA" altLang="ru-RU" sz="2800"/>
              <a:t>      Перейдемо до формальних визначень.</a:t>
            </a:r>
            <a:endParaRPr lang="pl-PL" altLang="ru-RU" sz="2800"/>
          </a:p>
          <a:p>
            <a:r>
              <a:rPr lang="pl-PL" altLang="ru-RU"/>
              <a:t>      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1205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Symbol" panose="05050102010706020507" pitchFamily="18" charset="2"/>
            </a:endParaRPr>
          </a:p>
          <a:p>
            <a:pPr eaLnBrk="1" hangingPunct="1"/>
            <a:r>
              <a:rPr lang="pl-PL" altLang="ru-RU" sz="2800"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sym typeface="Symbol" panose="05050102010706020507" pitchFamily="18" charset="2"/>
              </a:rPr>
              <a:t>Приклад</a:t>
            </a:r>
            <a:r>
              <a:rPr lang="uk-UA" altLang="ru-RU" sz="2800">
                <a:sym typeface="Symbol" panose="05050102010706020507" pitchFamily="18" charset="2"/>
              </a:rPr>
              <a:t>. Привести формулу</a:t>
            </a:r>
          </a:p>
          <a:p>
            <a:pPr algn="ctr"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y)((z)P(x,z)P(y,z))(u)Q(x,y,u))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до попередньої нормальної форми.</a:t>
            </a:r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y)((z)P(x,z)P(y,z))(u)Q(x,y,u)) = 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y)(((z)P(x,z)P(y,z)))(u)Q(x,y,u))=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y)((z)(P(x,z)P(y,z))(u)Q(x,y,u))</a:t>
            </a:r>
          </a:p>
          <a:p>
            <a:pPr eaLnBrk="1" hangingPunct="1"/>
            <a:endParaRPr lang="en-US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800">
                <a:sym typeface="Symbol" panose="05050102010706020507" pitchFamily="18" charset="2"/>
              </a:rPr>
              <a:t>=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x)</a:t>
            </a:r>
            <a:r>
              <a:rPr lang="uk-UA" altLang="ru-RU" sz="2800">
                <a:sym typeface="Symbol" panose="05050102010706020507" pitchFamily="18" charset="2"/>
              </a:rPr>
              <a:t>(</a:t>
            </a:r>
            <a:r>
              <a:rPr lang="en-US" altLang="ru-RU" sz="2800">
                <a:sym typeface="Symbol" panose="05050102010706020507" pitchFamily="18" charset="2"/>
              </a:rPr>
              <a:t>y)(z)(u)(P(x,z)P(y,z)Q(x,y,u). </a:t>
            </a:r>
            <a:endParaRPr lang="ru-RU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/>
          </a:p>
          <a:p>
            <a:pPr eaLnBrk="1" hangingPunct="1"/>
            <a:r>
              <a:rPr lang="pl-PL" altLang="ru-RU"/>
              <a:t>     </a:t>
            </a:r>
            <a:r>
              <a:rPr lang="uk-UA" altLang="ru-RU" sz="2800"/>
              <a:t>Нехай М – непорожня множина. </a:t>
            </a:r>
          </a:p>
          <a:p>
            <a:pPr eaLnBrk="1" hangingPunct="1"/>
            <a:endParaRPr lang="uk-UA" altLang="ru-RU" sz="2800"/>
          </a:p>
          <a:p>
            <a:pPr eaLnBrk="1" hangingPunct="1"/>
            <a:r>
              <a:rPr lang="uk-UA" altLang="ru-RU" sz="2800"/>
              <a:t>      </a:t>
            </a:r>
            <a:r>
              <a:rPr lang="en-US" altLang="ru-RU" sz="2800" b="1"/>
              <a:t>Df</a:t>
            </a:r>
            <a:r>
              <a:rPr lang="en-US" altLang="ru-RU" sz="2800"/>
              <a:t>. </a:t>
            </a:r>
            <a:r>
              <a:rPr lang="uk-UA" altLang="ru-RU" sz="2800"/>
              <a:t>Назвемо </a:t>
            </a:r>
            <a:r>
              <a:rPr lang="en-US" altLang="ru-RU" sz="2800"/>
              <a:t>k-</a:t>
            </a:r>
            <a:r>
              <a:rPr lang="uk-UA" altLang="ru-RU" sz="2800"/>
              <a:t>місною </a:t>
            </a:r>
            <a:r>
              <a:rPr lang="uk-UA" altLang="ru-RU" sz="2800" i="1"/>
              <a:t>функцією</a:t>
            </a:r>
            <a:r>
              <a:rPr lang="uk-UA" altLang="ru-RU" sz="2800"/>
              <a:t> довільне відображення </a:t>
            </a:r>
            <a:r>
              <a:rPr lang="en-US" altLang="ru-RU" sz="2800"/>
              <a:t>M</a:t>
            </a:r>
            <a:r>
              <a:rPr lang="en-US" altLang="ru-RU" sz="2800" baseline="30000"/>
              <a:t>k</a:t>
            </a:r>
            <a:r>
              <a:rPr lang="en-US" altLang="ru-RU" sz="2800"/>
              <a:t> </a:t>
            </a:r>
            <a:r>
              <a:rPr lang="uk-UA" altLang="ru-RU" sz="2800"/>
              <a:t>в М визначене на всьому </a:t>
            </a:r>
            <a:r>
              <a:rPr lang="en-US" altLang="ru-RU" sz="2800"/>
              <a:t>M</a:t>
            </a:r>
            <a:r>
              <a:rPr lang="en-US" altLang="ru-RU" sz="2800" baseline="30000"/>
              <a:t>k</a:t>
            </a:r>
            <a:r>
              <a:rPr lang="uk-UA" altLang="ru-RU" sz="2800"/>
              <a:t>.</a:t>
            </a:r>
            <a:endParaRPr lang="en-US" altLang="ru-RU" sz="2800"/>
          </a:p>
          <a:p>
            <a:pPr eaLnBrk="1" hangingPunct="1"/>
            <a:endParaRPr lang="uk-UA" altLang="ru-RU" sz="2800"/>
          </a:p>
          <a:p>
            <a:pPr eaLnBrk="1" hangingPunct="1"/>
            <a:r>
              <a:rPr lang="en-US" altLang="ru-RU" sz="2800"/>
              <a:t>     </a:t>
            </a:r>
            <a:r>
              <a:rPr lang="en-US" altLang="ru-RU" sz="2800" b="1"/>
              <a:t>Df</a:t>
            </a:r>
            <a:r>
              <a:rPr lang="en-US" altLang="ru-RU" sz="2800"/>
              <a:t>. </a:t>
            </a:r>
            <a:r>
              <a:rPr lang="uk-UA" altLang="ru-RU" sz="2800"/>
              <a:t>Назвемо </a:t>
            </a:r>
            <a:r>
              <a:rPr lang="en-US" altLang="ru-RU" sz="2800"/>
              <a:t>k-</a:t>
            </a:r>
            <a:r>
              <a:rPr lang="uk-UA" altLang="ru-RU" sz="2800"/>
              <a:t>місним </a:t>
            </a:r>
            <a:r>
              <a:rPr lang="uk-UA" altLang="ru-RU" sz="2800" i="1"/>
              <a:t>предикатом</a:t>
            </a:r>
            <a:r>
              <a:rPr lang="en-US" altLang="ru-RU" sz="2800"/>
              <a:t> </a:t>
            </a:r>
            <a:r>
              <a:rPr lang="uk-UA" altLang="ru-RU" sz="2800"/>
              <a:t>на множині М довільне відображення </a:t>
            </a:r>
            <a:r>
              <a:rPr lang="en-US" altLang="ru-RU" sz="2800"/>
              <a:t>M</a:t>
            </a:r>
            <a:r>
              <a:rPr lang="en-US" altLang="ru-RU" sz="2800" baseline="30000"/>
              <a:t>k</a:t>
            </a:r>
            <a:r>
              <a:rPr lang="en-US" altLang="ru-RU" sz="2800"/>
              <a:t> </a:t>
            </a:r>
            <a:r>
              <a:rPr lang="uk-UA" altLang="ru-RU" sz="2800"/>
              <a:t>в множину </a:t>
            </a:r>
            <a:r>
              <a:rPr lang="en-US" altLang="ru-RU" sz="2800"/>
              <a:t>{0,1}.    </a:t>
            </a:r>
          </a:p>
          <a:p>
            <a:pPr eaLnBrk="1" hangingPunct="1"/>
            <a:endParaRPr lang="uk-UA" altLang="ru-RU" sz="2800"/>
          </a:p>
          <a:p>
            <a:pPr eaLnBrk="1" hangingPunct="1"/>
            <a:r>
              <a:rPr lang="en-US" altLang="ru-RU" sz="2800"/>
              <a:t>      </a:t>
            </a:r>
            <a:r>
              <a:rPr lang="uk-UA" altLang="ru-RU" sz="2800"/>
              <a:t>Зафіксуємо деякий набір символів, які будемо називати </a:t>
            </a:r>
            <a:r>
              <a:rPr lang="uk-UA" altLang="ru-RU" sz="2800" i="1"/>
              <a:t>змінними</a:t>
            </a:r>
            <a:r>
              <a:rPr lang="uk-UA" altLang="ru-RU" sz="2800"/>
              <a:t>. Як правило</a:t>
            </a:r>
            <a:r>
              <a:rPr lang="en-US" altLang="ru-RU" sz="2800"/>
              <a:t>,</a:t>
            </a:r>
            <a:r>
              <a:rPr lang="uk-UA" altLang="ru-RU" sz="2800"/>
              <a:t> це латинські букви </a:t>
            </a:r>
            <a:r>
              <a:rPr lang="en-US" altLang="ru-RU" sz="2800"/>
              <a:t>x, y, z, u, … </a:t>
            </a:r>
            <a:r>
              <a:rPr lang="uk-UA" altLang="ru-RU" sz="2800"/>
              <a:t>або ті ж букви з індексами.</a:t>
            </a:r>
            <a:r>
              <a:rPr lang="pl-PL" altLang="ru-RU" sz="2800"/>
              <a:t> </a:t>
            </a:r>
            <a:endParaRPr lang="en-US" altLang="ru-RU" sz="2800"/>
          </a:p>
        </p:txBody>
      </p:sp>
    </p:spTree>
    <p:extLst>
      <p:ext uri="{BB962C8B-B14F-4D97-AF65-F5344CB8AC3E}">
        <p14:creationId xmlns:p14="http://schemas.microsoft.com/office/powerpoint/2010/main" val="370679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/>
          </a:p>
          <a:p>
            <a:pPr eaLnBrk="1" hangingPunct="1"/>
            <a:r>
              <a:rPr lang="pl-PL" altLang="ru-RU"/>
              <a:t>     </a:t>
            </a:r>
            <a:r>
              <a:rPr lang="uk-UA" altLang="ru-RU" sz="2800"/>
              <a:t>Символи </a:t>
            </a:r>
            <a:r>
              <a:rPr lang="en-US" altLang="ru-RU" sz="2800"/>
              <a:t>f, g, h, … </a:t>
            </a:r>
            <a:r>
              <a:rPr lang="uk-UA" altLang="ru-RU" sz="2800"/>
              <a:t>будемо називати </a:t>
            </a:r>
            <a:r>
              <a:rPr lang="uk-UA" altLang="ru-RU" sz="2800" i="1"/>
              <a:t>функціональними</a:t>
            </a:r>
            <a:r>
              <a:rPr lang="uk-UA" altLang="ru-RU" sz="2800"/>
              <a:t>.</a:t>
            </a:r>
            <a:r>
              <a:rPr lang="pl-PL" altLang="ru-RU" sz="2800"/>
              <a:t> </a:t>
            </a:r>
            <a:endParaRPr lang="uk-UA" altLang="ru-RU" sz="2800"/>
          </a:p>
          <a:p>
            <a:pPr eaLnBrk="1" hangingPunct="1"/>
            <a:r>
              <a:rPr lang="uk-UA" altLang="ru-RU" sz="2800"/>
              <a:t>      </a:t>
            </a:r>
          </a:p>
          <a:p>
            <a:pPr eaLnBrk="1" hangingPunct="1"/>
            <a:r>
              <a:rPr lang="uk-UA" altLang="ru-RU" sz="2800"/>
              <a:t>      Символи </a:t>
            </a:r>
            <a:r>
              <a:rPr lang="en-US" altLang="ru-RU" sz="2800"/>
              <a:t>P, Q, R, … </a:t>
            </a:r>
            <a:r>
              <a:rPr lang="uk-UA" altLang="ru-RU" sz="2800"/>
              <a:t>будемо називати </a:t>
            </a:r>
            <a:r>
              <a:rPr lang="uk-UA" altLang="ru-RU" sz="2800" i="1"/>
              <a:t>предикатними</a:t>
            </a:r>
            <a:r>
              <a:rPr lang="uk-UA" altLang="ru-RU" sz="2800"/>
              <a:t>. </a:t>
            </a:r>
          </a:p>
          <a:p>
            <a:pPr eaLnBrk="1" hangingPunct="1"/>
            <a:r>
              <a:rPr lang="uk-UA" altLang="ru-RU" sz="2800"/>
              <a:t>      </a:t>
            </a:r>
          </a:p>
          <a:p>
            <a:pPr eaLnBrk="1" hangingPunct="1"/>
            <a:r>
              <a:rPr lang="uk-UA" altLang="ru-RU" sz="2800"/>
              <a:t>       Всякий функціональний або предикатний символи, як було зазначено, мають визначену кількість аргументів.</a:t>
            </a:r>
            <a:r>
              <a:rPr lang="pl-PL" altLang="ru-RU" sz="2800"/>
              <a:t> </a:t>
            </a:r>
            <a:endParaRPr lang="uk-UA" altLang="ru-RU" sz="2800"/>
          </a:p>
          <a:p>
            <a:pPr eaLnBrk="1" hangingPunct="1"/>
            <a:r>
              <a:rPr lang="uk-UA" altLang="ru-RU" sz="2800"/>
              <a:t>      </a:t>
            </a:r>
          </a:p>
          <a:p>
            <a:pPr eaLnBrk="1" hangingPunct="1"/>
            <a:r>
              <a:rPr lang="uk-UA" altLang="ru-RU" sz="2800"/>
              <a:t>       Функціональний символ без аргументів будемо ототожнювати з елементами множини М.</a:t>
            </a:r>
          </a:p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968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/>
          </a:p>
          <a:p>
            <a:pPr eaLnBrk="1" hangingPunct="1"/>
            <a:r>
              <a:rPr lang="pl-PL" altLang="ru-RU"/>
              <a:t>     </a:t>
            </a:r>
            <a:r>
              <a:rPr lang="uk-UA" altLang="ru-RU" sz="2800"/>
              <a:t>Визначимо поняття </a:t>
            </a:r>
            <a:r>
              <a:rPr lang="uk-UA" altLang="ru-RU" sz="2800" i="1"/>
              <a:t>терма</a:t>
            </a:r>
            <a:r>
              <a:rPr lang="uk-UA" altLang="ru-RU" sz="2800"/>
              <a:t>. </a:t>
            </a:r>
          </a:p>
          <a:p>
            <a:pPr eaLnBrk="1" hangingPunct="1"/>
            <a:endParaRPr lang="uk-UA" altLang="ru-RU" sz="2800"/>
          </a:p>
          <a:p>
            <a:pPr eaLnBrk="1" hangingPunct="1"/>
            <a:r>
              <a:rPr lang="uk-UA" altLang="ru-RU" sz="2800"/>
              <a:t>      </a:t>
            </a:r>
            <a:r>
              <a:rPr lang="en-US" altLang="ru-RU" sz="2800" b="1"/>
              <a:t>Df</a:t>
            </a:r>
            <a:r>
              <a:rPr lang="en-US" altLang="ru-RU" sz="2800"/>
              <a:t>. </a:t>
            </a:r>
            <a:r>
              <a:rPr lang="uk-UA" altLang="ru-RU" sz="2800" i="1"/>
              <a:t>Термом</a:t>
            </a:r>
            <a:r>
              <a:rPr lang="uk-UA" altLang="ru-RU" sz="2800"/>
              <a:t> називається послідовність змінних, ком, дужок і функціональних символів, яку можна побудувати за наступними правилами:</a:t>
            </a:r>
          </a:p>
          <a:p>
            <a:pPr eaLnBrk="1" hangingPunct="1"/>
            <a:endParaRPr lang="uk-UA" altLang="ru-RU" sz="2800"/>
          </a:p>
          <a:p>
            <a:pPr eaLnBrk="1" hangingPunct="1"/>
            <a:r>
              <a:rPr lang="uk-UA" altLang="ru-RU" sz="2800"/>
              <a:t>      1. </a:t>
            </a:r>
            <a:r>
              <a:rPr lang="uk-UA" altLang="ru-RU" sz="2800" i="1"/>
              <a:t>Змінна</a:t>
            </a:r>
            <a:r>
              <a:rPr lang="uk-UA" altLang="ru-RU" sz="2800"/>
              <a:t> є терм.</a:t>
            </a:r>
          </a:p>
          <a:p>
            <a:pPr eaLnBrk="1" hangingPunct="1"/>
            <a:r>
              <a:rPr lang="uk-UA" altLang="ru-RU" sz="2800"/>
              <a:t>      2. </a:t>
            </a:r>
            <a:r>
              <a:rPr lang="uk-UA" altLang="ru-RU" sz="2800" i="1"/>
              <a:t>Константа </a:t>
            </a:r>
            <a:r>
              <a:rPr lang="uk-UA" altLang="ru-RU" sz="2800"/>
              <a:t>є терм (функ. символ без аргументів).</a:t>
            </a:r>
          </a:p>
          <a:p>
            <a:pPr eaLnBrk="1" hangingPunct="1"/>
            <a:r>
              <a:rPr lang="uk-UA" altLang="ru-RU" sz="2800"/>
              <a:t>      3. Якщо </a:t>
            </a:r>
            <a:r>
              <a:rPr lang="en-US" altLang="ru-RU" sz="2800"/>
              <a:t>t</a:t>
            </a:r>
            <a:r>
              <a:rPr lang="en-US" altLang="ru-RU" sz="2800" baseline="-25000"/>
              <a:t>1</a:t>
            </a:r>
            <a:r>
              <a:rPr lang="en-US" altLang="ru-RU" sz="2800"/>
              <a:t>, …, t</a:t>
            </a:r>
            <a:r>
              <a:rPr lang="en-US" altLang="ru-RU" sz="2800" baseline="-25000"/>
              <a:t>k</a:t>
            </a:r>
            <a:r>
              <a:rPr lang="en-US" altLang="ru-RU" sz="2800"/>
              <a:t> – </a:t>
            </a:r>
            <a:r>
              <a:rPr lang="uk-UA" altLang="ru-RU" sz="2800"/>
              <a:t>терми, а</a:t>
            </a:r>
            <a:r>
              <a:rPr lang="en-US" altLang="ru-RU" sz="2800"/>
              <a:t> f </a:t>
            </a:r>
            <a:r>
              <a:rPr lang="uk-UA" altLang="ru-RU" sz="2800"/>
              <a:t>– функціональний символ розмірності </a:t>
            </a:r>
            <a:r>
              <a:rPr lang="en-US" altLang="ru-RU" sz="2800"/>
              <a:t>k&gt;0</a:t>
            </a:r>
            <a:r>
              <a:rPr lang="uk-UA" altLang="ru-RU" sz="2800"/>
              <a:t>, то</a:t>
            </a:r>
            <a:r>
              <a:rPr lang="en-US" altLang="ru-RU" sz="2800"/>
              <a:t> </a:t>
            </a:r>
            <a:endParaRPr lang="uk-UA" altLang="ru-RU" sz="2800"/>
          </a:p>
          <a:p>
            <a:pPr algn="ctr" eaLnBrk="1" hangingPunct="1"/>
            <a:r>
              <a:rPr lang="en-US" altLang="ru-RU" sz="2800"/>
              <a:t>f(t</a:t>
            </a:r>
            <a:r>
              <a:rPr lang="en-US" altLang="ru-RU" sz="2800" baseline="-25000"/>
              <a:t>1</a:t>
            </a:r>
            <a:r>
              <a:rPr lang="en-US" altLang="ru-RU" sz="2800"/>
              <a:t>, …, t</a:t>
            </a:r>
            <a:r>
              <a:rPr lang="en-US" altLang="ru-RU" sz="2800" baseline="-25000"/>
              <a:t>k</a:t>
            </a:r>
            <a:r>
              <a:rPr lang="en-US" altLang="ru-RU" sz="2800"/>
              <a:t>)</a:t>
            </a:r>
            <a:endParaRPr lang="uk-UA" altLang="ru-RU" sz="2800"/>
          </a:p>
          <a:p>
            <a:pPr eaLnBrk="1" hangingPunct="1"/>
            <a:r>
              <a:rPr lang="uk-UA" altLang="ru-RU" sz="2800"/>
              <a:t> є </a:t>
            </a:r>
            <a:r>
              <a:rPr lang="uk-UA" altLang="ru-RU" sz="2800" i="1"/>
              <a:t>термом</a:t>
            </a:r>
            <a:r>
              <a:rPr lang="uk-UA" altLang="ru-RU" sz="2800"/>
              <a:t>. </a:t>
            </a:r>
            <a:endParaRPr lang="en-US" altLang="ru-RU" sz="2800"/>
          </a:p>
        </p:txBody>
      </p:sp>
    </p:spTree>
    <p:extLst>
      <p:ext uri="{BB962C8B-B14F-4D97-AF65-F5344CB8AC3E}">
        <p14:creationId xmlns:p14="http://schemas.microsoft.com/office/powerpoint/2010/main" val="18559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/>
          </a:p>
          <a:p>
            <a:pPr eaLnBrk="1" hangingPunct="1"/>
            <a:r>
              <a:rPr lang="uk-UA" altLang="ru-RU">
                <a:sym typeface="MT Extra" panose="05050102010205020202" pitchFamily="18" charset="2"/>
              </a:rPr>
              <a:t>      </a:t>
            </a:r>
            <a:r>
              <a:rPr lang="en-US" altLang="ru-RU" sz="2800" b="1">
                <a:sym typeface="MT Extra" panose="05050102010205020202" pitchFamily="18" charset="2"/>
              </a:rPr>
              <a:t>Df</a:t>
            </a:r>
            <a:r>
              <a:rPr lang="en-US" altLang="ru-RU" sz="2800">
                <a:sym typeface="MT Extra" panose="05050102010205020202" pitchFamily="18" charset="2"/>
              </a:rPr>
              <a:t>. </a:t>
            </a:r>
            <a:r>
              <a:rPr lang="uk-UA" altLang="ru-RU" sz="2800">
                <a:sym typeface="MT Extra" panose="05050102010205020202" pitchFamily="18" charset="2"/>
              </a:rPr>
              <a:t>Якщо А – предикатний символ розмірності </a:t>
            </a:r>
            <a:r>
              <a:rPr lang="en-US" altLang="ru-RU" sz="2800">
                <a:sym typeface="MT Extra" panose="05050102010205020202" pitchFamily="18" charset="2"/>
              </a:rPr>
              <a:t>k, </a:t>
            </a:r>
            <a:r>
              <a:rPr lang="uk-UA" altLang="ru-RU" sz="2800">
                <a:sym typeface="MT Extra" panose="05050102010205020202" pitchFamily="18" charset="2"/>
              </a:rPr>
              <a:t>а </a:t>
            </a:r>
            <a:r>
              <a:rPr lang="en-US" altLang="ru-RU" sz="2800"/>
              <a:t>t</a:t>
            </a:r>
            <a:r>
              <a:rPr lang="en-US" altLang="ru-RU" sz="2800" baseline="-25000"/>
              <a:t>1</a:t>
            </a:r>
            <a:r>
              <a:rPr lang="en-US" altLang="ru-RU" sz="2800"/>
              <a:t>, …, t</a:t>
            </a:r>
            <a:r>
              <a:rPr lang="en-US" altLang="ru-RU" sz="2800" baseline="-25000"/>
              <a:t>k</a:t>
            </a:r>
            <a:r>
              <a:rPr lang="en-US" altLang="ru-RU" sz="2800"/>
              <a:t> – </a:t>
            </a:r>
            <a:r>
              <a:rPr lang="uk-UA" altLang="ru-RU" sz="2800"/>
              <a:t>терми, то вираз </a:t>
            </a:r>
          </a:p>
          <a:p>
            <a:pPr algn="ctr" eaLnBrk="1" hangingPunct="1"/>
            <a:r>
              <a:rPr lang="uk-UA" altLang="ru-RU" sz="2800"/>
              <a:t>А(</a:t>
            </a:r>
            <a:r>
              <a:rPr lang="en-US" altLang="ru-RU" sz="2800"/>
              <a:t>t</a:t>
            </a:r>
            <a:r>
              <a:rPr lang="en-US" altLang="ru-RU" sz="2800" baseline="-25000"/>
              <a:t>1</a:t>
            </a:r>
            <a:r>
              <a:rPr lang="en-US" altLang="ru-RU" sz="2800"/>
              <a:t>, …, t</a:t>
            </a:r>
            <a:r>
              <a:rPr lang="en-US" altLang="ru-RU" sz="2800" baseline="-25000"/>
              <a:t>k</a:t>
            </a:r>
            <a:r>
              <a:rPr lang="en-US" altLang="ru-RU" sz="2800"/>
              <a:t>)</a:t>
            </a:r>
            <a:r>
              <a:rPr lang="uk-UA" altLang="ru-RU" sz="2800"/>
              <a:t> </a:t>
            </a:r>
          </a:p>
          <a:p>
            <a:pPr eaLnBrk="1" hangingPunct="1"/>
            <a:r>
              <a:rPr lang="uk-UA" altLang="ru-RU" sz="2800"/>
              <a:t>є </a:t>
            </a:r>
            <a:r>
              <a:rPr lang="uk-UA" altLang="ru-RU" sz="2800" i="1"/>
              <a:t>атомарною формулою</a:t>
            </a:r>
            <a:r>
              <a:rPr lang="uk-UA" altLang="ru-RU" sz="2800"/>
              <a:t>. </a:t>
            </a:r>
          </a:p>
          <a:p>
            <a:pPr eaLnBrk="1" hangingPunct="1"/>
            <a:r>
              <a:rPr lang="uk-UA" altLang="ru-RU" sz="2800"/>
              <a:t>      </a:t>
            </a:r>
            <a:r>
              <a:rPr lang="uk-UA" altLang="ru-RU" sz="2800" i="1"/>
              <a:t>Формули </a:t>
            </a:r>
            <a:r>
              <a:rPr lang="uk-UA" altLang="ru-RU" sz="2800"/>
              <a:t>логіки предикатів будуються за такими правилами:</a:t>
            </a:r>
          </a:p>
          <a:p>
            <a:pPr eaLnBrk="1" hangingPunct="1"/>
            <a:r>
              <a:rPr lang="uk-UA" altLang="ru-RU" sz="2800"/>
              <a:t>      1. Атомарна формула – формула. </a:t>
            </a:r>
            <a:endParaRPr lang="en-US" altLang="ru-RU" sz="2800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2. Якщо </a:t>
            </a:r>
            <a:r>
              <a:rPr lang="uk-UA" altLang="ru-RU" sz="2800">
                <a:sym typeface="Symbol" panose="05050102010706020507" pitchFamily="18" charset="2"/>
              </a:rPr>
              <a:t> - формула, то  - формула.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3. Якщо  і  - формули, то вирази (), (), () – формули.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Якщо  є формулою, а  - змінна, то вирази  і  - формули.   </a:t>
            </a:r>
            <a:r>
              <a:rPr lang="uk-UA" altLang="ru-RU" sz="2800">
                <a:sym typeface="MT Extra" panose="05050102010205020202" pitchFamily="18" charset="2"/>
              </a:rPr>
              <a:t> </a:t>
            </a:r>
            <a:endParaRPr lang="en-US" altLang="ru-RU" sz="280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617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latin typeface="Arial" panose="020B0604020202020204" pitchFamily="34" charset="0"/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>
                <a:latin typeface="Arial" panose="020B0604020202020204" pitchFamily="34" charset="0"/>
                <a:sym typeface="MT Extra" panose="05050102010205020202" pitchFamily="18" charset="2"/>
              </a:rPr>
              <a:t>      </a:t>
            </a:r>
            <a:endParaRPr lang="pl-PL" altLang="ru-RU">
              <a:latin typeface="Arial" panose="020B0604020202020204" pitchFamily="34" charset="0"/>
              <a:sym typeface="MT Extra" panose="05050102010205020202" pitchFamily="18" charset="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altLang="ru-RU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>
                <a:sym typeface="Symbol" panose="05050102010706020507" pitchFamily="18" charset="2"/>
              </a:rPr>
              <a:t>      </a:t>
            </a:r>
            <a:r>
              <a:rPr lang="uk-UA" altLang="ru-RU" sz="2800">
                <a:sym typeface="Symbol" panose="05050102010706020507" pitchFamily="18" charset="2"/>
              </a:rPr>
              <a:t>Отже, поняття формули повністю визначене. Такі формули іноді називають </a:t>
            </a:r>
            <a:r>
              <a:rPr lang="uk-UA" altLang="ru-RU" sz="2800" i="1">
                <a:sym typeface="Symbol" panose="05050102010706020507" pitchFamily="18" charset="2"/>
              </a:rPr>
              <a:t>формулами першого порядку </a:t>
            </a:r>
            <a:r>
              <a:rPr lang="uk-UA" altLang="ru-RU" sz="2800">
                <a:sym typeface="Symbol" panose="05050102010706020507" pitchFamily="18" charset="2"/>
              </a:rPr>
              <a:t>або </a:t>
            </a:r>
            <a:r>
              <a:rPr lang="uk-UA" altLang="ru-RU" sz="2800" i="1">
                <a:sym typeface="Symbol" panose="05050102010706020507" pitchFamily="18" charset="2"/>
              </a:rPr>
              <a:t>формулами мови першого порядку</a:t>
            </a:r>
            <a:r>
              <a:rPr lang="uk-UA" altLang="ru-RU" sz="280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Наступний крок – це визначення </a:t>
            </a:r>
            <a:r>
              <a:rPr lang="uk-UA" altLang="ru-RU" sz="2800" i="1">
                <a:sym typeface="Symbol" panose="05050102010706020507" pitchFamily="18" charset="2"/>
              </a:rPr>
              <a:t>інтерпретації</a:t>
            </a:r>
            <a:r>
              <a:rPr lang="uk-UA" altLang="ru-RU" sz="2800">
                <a:sym typeface="Symbol" panose="05050102010706020507" pitchFamily="18" charset="2"/>
              </a:rPr>
              <a:t>. Щоб задати інтерпретацію необхідно: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1. Задати не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порожню множину М (носій інтерпрета-ції).</a:t>
            </a: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2. Для кожного предикатного символа вказати предикат, визначений на множині М. </a:t>
            </a: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3. </a:t>
            </a:r>
            <a:r>
              <a:rPr lang="uk-UA" altLang="ru-RU" sz="2800">
                <a:sym typeface="Symbol" panose="05050102010706020507" pitchFamily="18" charset="2"/>
              </a:rPr>
              <a:t>Для кожного функціонального символу вказати функцію з аргументами і значеннями в множині М.</a:t>
            </a:r>
          </a:p>
          <a:p>
            <a:pPr eaLnBrk="1" hangingPunct="1"/>
            <a:endParaRPr lang="ru-RU" altLang="ru-RU" sz="28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7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l-PL" altLang="ru-RU">
              <a:sym typeface="MT Extra" panose="05050102010205020202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Для кожної інтерпретації формула може приймати значення 1 або 0 згідно з наступними правилами: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1. Якщо задані значення формул  і , то значення формул , (), (), () можна одержати з відповідних таблиць.</a:t>
            </a: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Symbol" panose="05050102010706020507" pitchFamily="18" charset="2"/>
              </a:rPr>
              <a:t>      2. Значення формули (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) рівне 1 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коли  приймає значення 1 для кожного </a:t>
            </a:r>
            <a:r>
              <a:rPr lang="en-US" altLang="ru-RU" sz="2800">
                <a:sym typeface="Symbol" panose="05050102010706020507" pitchFamily="18" charset="2"/>
              </a:rPr>
              <a:t>xM. </a:t>
            </a:r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sym typeface="Symbol" panose="05050102010706020507" pitchFamily="18" charset="2"/>
            </a:endParaRPr>
          </a:p>
          <a:p>
            <a:pPr eaLnBrk="1" hangingPunct="1"/>
            <a:r>
              <a:rPr lang="uk-UA" altLang="ru-RU" sz="2800">
                <a:sym typeface="MT Extra" panose="05050102010205020202" pitchFamily="18" charset="2"/>
              </a:rPr>
              <a:t>      3. </a:t>
            </a:r>
            <a:r>
              <a:rPr lang="uk-UA" altLang="ru-RU" sz="2800">
                <a:sym typeface="Symbol" panose="05050102010706020507" pitchFamily="18" charset="2"/>
              </a:rPr>
              <a:t>Значення формули (</a:t>
            </a:r>
            <a:r>
              <a:rPr lang="en-US" altLang="ru-RU" sz="2800">
                <a:sym typeface="Symbol" panose="05050102010706020507" pitchFamily="18" charset="2"/>
              </a:rPr>
              <a:t>x</a:t>
            </a:r>
            <a:r>
              <a:rPr lang="uk-UA" altLang="ru-RU" sz="2800">
                <a:sym typeface="Symbol" panose="05050102010706020507" pitchFamily="18" charset="2"/>
              </a:rPr>
              <a:t>) рівне 1 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коли  приймає значення 1 хоча б для одного  </a:t>
            </a:r>
            <a:r>
              <a:rPr lang="en-US" altLang="ru-RU" sz="2800">
                <a:sym typeface="Symbol" panose="05050102010706020507" pitchFamily="18" charset="2"/>
              </a:rPr>
              <a:t>xM.</a:t>
            </a:r>
          </a:p>
        </p:txBody>
      </p:sp>
    </p:spTree>
    <p:extLst>
      <p:ext uri="{BB962C8B-B14F-4D97-AF65-F5344CB8AC3E}">
        <p14:creationId xmlns:p14="http://schemas.microsoft.com/office/powerpoint/2010/main" val="3189023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Microsoft Office PowerPoint</Application>
  <PresentationFormat>Широкоэкранный</PresentationFormat>
  <Paragraphs>259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MT Extra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2021-03-26T17:31:13Z</dcterms:created>
  <dcterms:modified xsi:type="dcterms:W3CDTF">2021-03-26T17:32:03Z</dcterms:modified>
</cp:coreProperties>
</file>