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82" r:id="rId2"/>
    <p:sldId id="293" r:id="rId3"/>
    <p:sldId id="297" r:id="rId4"/>
    <p:sldId id="306" r:id="rId5"/>
    <p:sldId id="307" r:id="rId6"/>
    <p:sldId id="308" r:id="rId7"/>
    <p:sldId id="311" r:id="rId8"/>
    <p:sldId id="309" r:id="rId9"/>
    <p:sldId id="321" r:id="rId10"/>
    <p:sldId id="322" r:id="rId11"/>
    <p:sldId id="323" r:id="rId12"/>
    <p:sldId id="324" r:id="rId13"/>
    <p:sldId id="325" r:id="rId14"/>
    <p:sldId id="326" r:id="rId15"/>
    <p:sldId id="296" r:id="rId16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94"/>
  </p:normalViewPr>
  <p:slideViewPr>
    <p:cSldViewPr snapToGrid="0" snapToObjects="1">
      <p:cViewPr>
        <p:scale>
          <a:sx n="100" d="100"/>
          <a:sy n="100" d="100"/>
        </p:scale>
        <p:origin x="100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D1372-A9D7-DE4A-9995-3342DD87010C}" type="datetimeFigureOut">
              <a:rPr lang="en-UA" smtClean="0"/>
              <a:t>05.04.2023</a:t>
            </a:fld>
            <a:endParaRPr lang="en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A92B-D002-694D-9C82-4BB54B6439F0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513085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460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121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085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319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402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8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949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884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900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812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711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528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126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402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05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4C733-C728-984B-AD31-43A5A71B9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B3D50-1AFE-C64B-B1BA-354BDD331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E0375-CB98-8940-AB1E-98197686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5B02-9F70-624F-BA08-51810E3E9351}" type="datetimeFigureOut">
              <a:rPr lang="en-UA" smtClean="0"/>
              <a:t>05.04.2023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3C351-CA0A-C942-87E7-6E6029610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771B6-7552-4349-B7DC-38A0BAB3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F3E5-FE7D-2049-B120-3726771B899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92280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6832-8A7E-3445-919F-4F56DF86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7D9F0-AA2C-F143-8D6A-5BE3586E9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92D4C-EA23-E44B-A7D9-AF7E0345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5B02-9F70-624F-BA08-51810E3E9351}" type="datetimeFigureOut">
              <a:rPr lang="en-UA" smtClean="0"/>
              <a:t>05.04.2023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D13F6-3B06-4E49-B6FF-B5B88F8D0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42397-9273-A944-876A-F41F2899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F3E5-FE7D-2049-B120-3726771B899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95902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EADC19-AB74-E84F-85C0-9500AA972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D8B9C-8042-A64F-B229-CC2B2C6A0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5346E-C71F-3442-8E84-FA1744A4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5B02-9F70-624F-BA08-51810E3E9351}" type="datetimeFigureOut">
              <a:rPr lang="en-UA" smtClean="0"/>
              <a:t>05.04.2023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99E0E-C0F6-6F47-AD7F-0030CBBE3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E3B2A-7DEA-A842-AF5A-09DFB9F7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F3E5-FE7D-2049-B120-3726771B899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954056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35350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4671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41439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-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210996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5AE1-73CB-1245-933A-DF2886A21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D0B76-140A-0149-A8FA-F91BFA92D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2E08C-DFD9-F241-AEF2-59E958AC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5B02-9F70-624F-BA08-51810E3E9351}" type="datetimeFigureOut">
              <a:rPr lang="en-UA" smtClean="0"/>
              <a:t>05.04.2023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8AC67-DE1A-494A-B7D1-4B250B564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67CC7-0657-9447-B95A-843B59FE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F3E5-FE7D-2049-B120-3726771B899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27255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4652A-383D-3740-8A78-A9C98181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364CC-C650-1745-8885-B9306128A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46522-E318-F741-A9CC-C5C8C967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5B02-9F70-624F-BA08-51810E3E9351}" type="datetimeFigureOut">
              <a:rPr lang="en-UA" smtClean="0"/>
              <a:t>05.04.2023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30008-2CC5-344F-B204-56ED02991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DE931-5B8F-AD49-8D73-DD7D9F79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F3E5-FE7D-2049-B120-3726771B899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97378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E348-9904-BC47-B660-5C8714F4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D11A8-EEB9-3941-A1C9-B96492CBF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83D0A-37E5-3542-9682-962B6B833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780A0-061E-F74A-85A7-D0773BB13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5B02-9F70-624F-BA08-51810E3E9351}" type="datetimeFigureOut">
              <a:rPr lang="en-UA" smtClean="0"/>
              <a:t>05.04.2023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6ACBD-9CCC-E948-82F3-A0491A33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A9286-1BDB-1744-9AF5-4E5A332C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F3E5-FE7D-2049-B120-3726771B899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83706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005D0-A385-8E4C-A770-103D3651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06C4C-CF82-3C4A-8517-4AC329C63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39EC3-78A0-5343-8199-1DF1251C2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6D24A-73F7-974A-BAC5-9DBFE0BCF9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6B6F4-CC5D-FE47-BABF-CF4FFB43F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2E5B1D-AD95-2F46-BD49-F6F191D67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5B02-9F70-624F-BA08-51810E3E9351}" type="datetimeFigureOut">
              <a:rPr lang="en-UA" smtClean="0"/>
              <a:t>05.04.2023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CAEE8C-D7F8-884D-B3B4-DC44F496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7ECF37-73A9-C34F-802C-11EBA683B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F3E5-FE7D-2049-B120-3726771B899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859678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5D0AF-75A0-104E-837E-5A577962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B343AF-4BD9-A744-8F03-B07DC01A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5B02-9F70-624F-BA08-51810E3E9351}" type="datetimeFigureOut">
              <a:rPr lang="en-UA" smtClean="0"/>
              <a:t>05.04.2023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16819-7EAF-FD49-88EE-E77F6DF7C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94525-0592-EF46-B129-B662632E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F3E5-FE7D-2049-B120-3726771B899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40750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84F20A-8E35-D64B-BCF5-36377A53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5B02-9F70-624F-BA08-51810E3E9351}" type="datetimeFigureOut">
              <a:rPr lang="en-UA" smtClean="0"/>
              <a:t>05.04.2023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D54805-2400-C442-A2AD-376F1D898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FDC25-CF4E-BA40-9CC9-64BB6223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F3E5-FE7D-2049-B120-3726771B899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5308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2383-3D37-1845-8C3E-2D4FA181C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8D0EA-2F97-A140-989B-9D1083BEA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522C5-4D42-1640-95B7-6FDC6B9A8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5FC3C-3A27-484E-B5FA-44CEAA54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5B02-9F70-624F-BA08-51810E3E9351}" type="datetimeFigureOut">
              <a:rPr lang="en-UA" smtClean="0"/>
              <a:t>05.04.2023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E1C0E-9A9F-3D44-A90F-8CC395A72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34342-85E2-4C43-9E16-28369644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F3E5-FE7D-2049-B120-3726771B899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062328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69C3C-630B-3E4E-808A-9E7303937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E90EA-C326-FA46-84A7-E1E48F12E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D69BF-99B5-4947-9B2E-1EF929F10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A3B6F-4AC1-2744-B190-7188B3639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45B02-9F70-624F-BA08-51810E3E9351}" type="datetimeFigureOut">
              <a:rPr lang="en-UA" smtClean="0"/>
              <a:t>05.04.2023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A6590-A53F-F64A-A7BE-BD5C22CD3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69709-DF2C-A542-95C7-77CD7970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F3E5-FE7D-2049-B120-3726771B899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44152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B387D-D102-054E-A700-CFAE491C2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FEA57-33BA-1E49-9488-BE0ED850D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83153-F955-034C-BFA1-B169CA5AD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45B02-9F70-624F-BA08-51810E3E9351}" type="datetimeFigureOut">
              <a:rPr lang="en-UA" smtClean="0"/>
              <a:t>05.04.2023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FA4D4-5C8D-8243-BD9E-B261292FE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FB37B-98BF-5F4E-AC75-0EEDD93BF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8F3E5-FE7D-2049-B120-3726771B899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31115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4" r:id="rId14"/>
    <p:sldLayoutId id="21474836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9861" y="4544364"/>
            <a:ext cx="6992643" cy="1674470"/>
          </a:xfrm>
        </p:spPr>
        <p:txBody>
          <a:bodyPr rtlCol="0">
            <a:noAutofit/>
          </a:bodyPr>
          <a:lstStyle/>
          <a:p>
            <a:pPr rtl="0"/>
            <a:r>
              <a:rPr lang="uk-UA" sz="4400" spc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Українське барокове</a:t>
            </a:r>
            <a:br>
              <a:rPr lang="uk-UA" sz="4400" spc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uk-UA" sz="4400" spc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мистецтво </a:t>
            </a:r>
            <a:endParaRPr lang="en-GB" sz="4800" spc="0" dirty="0">
              <a:latin typeface="Georgia" panose="02040502050405020303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2782" y="5124527"/>
            <a:ext cx="2818118" cy="730750"/>
          </a:xfrm>
        </p:spPr>
        <p:txBody>
          <a:bodyPr rtlCol="0">
            <a:normAutofit/>
          </a:bodyPr>
          <a:lstStyle/>
          <a:p>
            <a:pPr indent="228600" algn="ctr">
              <a:tabLst>
                <a:tab pos="630555" algn="l"/>
              </a:tabLst>
            </a:pPr>
            <a:r>
              <a:rPr lang="uk-UA" sz="1800" dirty="0">
                <a:effectLst/>
                <a:latin typeface="Georgia" panose="02040502050405020303" pitchFamily="18" charset="0"/>
                <a:ea typeface="Calibri" panose="020F0502020204030204" pitchFamily="34" charset="0"/>
              </a:rPr>
              <a:t>архітектура, скульптура, живопис</a:t>
            </a:r>
            <a:r>
              <a:rPr lang="en-UA" dirty="0">
                <a:effectLst/>
                <a:latin typeface="Georgia" panose="02040502050405020303" pitchFamily="18" charset="0"/>
              </a:rPr>
              <a:t> </a:t>
            </a:r>
            <a:endParaRPr lang="en-UA" sz="1800" dirty="0">
              <a:effectLst/>
              <a:latin typeface="Georgia" panose="02040502050405020303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A852A2B-FDB6-8E4F-8D60-109E6D0BF33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37900" r="37900"/>
          <a:stretch>
            <a:fillRect/>
          </a:stretch>
        </p:blipFill>
        <p:spPr/>
      </p:pic>
      <p:pic>
        <p:nvPicPr>
          <p:cNvPr id="9" name="Picture Placeholder 9">
            <a:extLst>
              <a:ext uri="{FF2B5EF4-FFF2-40B4-BE49-F238E27FC236}">
                <a16:creationId xmlns:a16="http://schemas.microsoft.com/office/drawing/2014/main" id="{C744FE76-D849-AA4B-90C0-54A76D7DCC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6188" r="26188"/>
          <a:stretch>
            <a:fillRect/>
          </a:stretch>
        </p:blipFill>
        <p:spPr>
          <a:xfrm>
            <a:off x="9721629" y="0"/>
            <a:ext cx="2451100" cy="686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905" y="1740663"/>
            <a:ext cx="9233193" cy="4010141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uk-UA" sz="2400" b="0" i="0" u="none" strike="noStrike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Українське бароко 17 століття нерідко називають «козацьким». Це, звичайно, перебільшення, але якась частина істини в такому визначенні є, бо саме козацтво було носієм нового художнього смаку. Відомо чимало творів архітектури та живопису, створених на замовлення козацької старшини. Але козацтво не лише споживало художні цінності, виступаючи в ролі багатого замовника. Будучи насамперед величезною військовою і значною суспільно-політичною силою, воно виявилось також здатним утворити власне творче середовище й виступати на </a:t>
            </a:r>
            <a:r>
              <a:rPr lang="uk-UA" sz="2400" b="0" i="0" u="none" strike="noStrike" dirty="0" err="1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кону</a:t>
            </a:r>
            <a:r>
              <a:rPr lang="uk-UA" sz="2400" b="0" i="0" u="none" strike="noStrike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 духовного життя народу ще й як творець самобутніх художніх цінностей.</a:t>
            </a:r>
          </a:p>
          <a:p>
            <a:pPr marL="0" indent="0">
              <a:buNone/>
            </a:pPr>
            <a:endParaRPr lang="uk-UA" sz="2400" b="0" i="0" u="none" strike="noStrike" dirty="0">
              <a:solidFill>
                <a:srgbClr val="202122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159" y="165490"/>
            <a:ext cx="5185321" cy="1955639"/>
          </a:xfrm>
        </p:spPr>
        <p:txBody>
          <a:bodyPr rtlCol="0"/>
          <a:lstStyle/>
          <a:p>
            <a:pPr rtl="0"/>
            <a:r>
              <a:rPr lang="uk-UA" dirty="0">
                <a:latin typeface="Georgia" panose="02040502050405020303" pitchFamily="18" charset="0"/>
              </a:rPr>
              <a:t>Архітектура</a:t>
            </a:r>
            <a:endParaRPr lang="en-GB" dirty="0">
              <a:latin typeface="Georgia" panose="02040502050405020303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10</a:t>
            </a:fld>
            <a:endParaRPr lang="en-GB"/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46AA48A1-E64B-BC42-99F5-000B9CB5B86B}"/>
              </a:ext>
            </a:extLst>
          </p:cNvPr>
          <p:cNvSpPr txBox="1">
            <a:spLocks/>
          </p:cNvSpPr>
          <p:nvPr/>
        </p:nvSpPr>
        <p:spPr>
          <a:xfrm>
            <a:off x="10023806" y="6190915"/>
            <a:ext cx="1296235" cy="580276"/>
          </a:xfrm>
          <a:prstGeom prst="rect">
            <a:avLst/>
          </a:prstGeom>
          <a:solidFill>
            <a:schemeClr val="bg1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565BCB1-B236-3C42-ADE0-01972DAA56EF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27056" r="27056"/>
          <a:stretch>
            <a:fillRect/>
          </a:stretch>
        </p:blipFill>
        <p:spPr>
          <a:xfrm>
            <a:off x="9713098" y="-1"/>
            <a:ext cx="2478902" cy="6940627"/>
          </a:xfrm>
        </p:spPr>
      </p:pic>
      <p:pic>
        <p:nvPicPr>
          <p:cNvPr id="8" name="Picture Placeholder 9">
            <a:extLst>
              <a:ext uri="{FF2B5EF4-FFF2-40B4-BE49-F238E27FC236}">
                <a16:creationId xmlns:a16="http://schemas.microsoft.com/office/drawing/2014/main" id="{6CEFC37D-1DBA-F54A-BA9E-B6F4D19821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6188" r="26188"/>
          <a:stretch>
            <a:fillRect/>
          </a:stretch>
        </p:blipFill>
        <p:spPr>
          <a:xfrm>
            <a:off x="9740900" y="0"/>
            <a:ext cx="2451100" cy="68627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328400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905" y="1740663"/>
            <a:ext cx="9233193" cy="4010141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uk-UA" sz="2000" b="0" i="0" u="none" strike="noStrike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Стиль бароко найвиразніше проявився у кам'яному будівництві. Характерно, що саме в автономній Гетьманщині і пов'язаній з нею Слобідській Україні вироблявсь оригінальний варіант барокової архітектури, який називають українським, або «козацьким» бароко. Позитивне значення мала побудова в Україні храмів за </a:t>
            </a:r>
            <a:r>
              <a:rPr lang="uk-UA" sz="2000" b="0" i="0" u="none" strike="noStrike" dirty="0" err="1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проєктами</a:t>
            </a:r>
            <a:r>
              <a:rPr lang="uk-UA" sz="2000" b="0" i="0" u="none" strike="noStrike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uk-UA" sz="2000" b="0" i="0" u="none" strike="noStrike" dirty="0" err="1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Бартоломео</a:t>
            </a:r>
            <a:r>
              <a:rPr lang="uk-UA" sz="2000" b="0" i="0" u="none" strike="noStrike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 Растреллі (Андріївська церква в Києві, 1766 р.).</a:t>
            </a:r>
          </a:p>
          <a:p>
            <a:pPr marL="0" indent="0">
              <a:buNone/>
            </a:pPr>
            <a:r>
              <a:rPr lang="uk-UA" sz="2000" b="0" i="0" u="none" strike="noStrike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У кам'яних спорудах Правобережжя переважало «загальноєвропейське» бароко, але і тут найвидатніші пам'ятки не позбавлені національної своєрідності (Успенський собор Почаївської лаври, собор </a:t>
            </a:r>
            <a:r>
              <a:rPr lang="uk-UA" sz="2000" b="0" i="0" u="none" strike="noStrike" dirty="0" err="1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св</a:t>
            </a:r>
            <a:r>
              <a:rPr lang="uk-UA" sz="2000" b="0" i="0" u="none" strike="noStrike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. Юра у Львові, а також Києво-Видубицького монастиря, Покровський собор у Харкові та ін.). Продовженням бароко став творчо запозичений у Франції стиль рококо. В ньому перебудовано Київську академію, дзвіниці Києво-Печерської Лаври, Софійського собору, головної церкви в Почаєві.</a:t>
            </a:r>
            <a:endParaRPr lang="uk-UA" sz="3200" b="0" i="0" u="none" strike="noStrike" dirty="0">
              <a:solidFill>
                <a:srgbClr val="202122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159" y="165490"/>
            <a:ext cx="5185321" cy="1955639"/>
          </a:xfrm>
        </p:spPr>
        <p:txBody>
          <a:bodyPr rtlCol="0"/>
          <a:lstStyle/>
          <a:p>
            <a:pPr rtl="0"/>
            <a:r>
              <a:rPr lang="uk-UA" dirty="0">
                <a:latin typeface="Georgia" panose="02040502050405020303" pitchFamily="18" charset="0"/>
              </a:rPr>
              <a:t>Архітектура</a:t>
            </a:r>
            <a:endParaRPr lang="en-GB" dirty="0">
              <a:latin typeface="Georgia" panose="02040502050405020303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11</a:t>
            </a:fld>
            <a:endParaRPr lang="en-GB"/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46AA48A1-E64B-BC42-99F5-000B9CB5B86B}"/>
              </a:ext>
            </a:extLst>
          </p:cNvPr>
          <p:cNvSpPr txBox="1">
            <a:spLocks/>
          </p:cNvSpPr>
          <p:nvPr/>
        </p:nvSpPr>
        <p:spPr>
          <a:xfrm>
            <a:off x="10023806" y="6190915"/>
            <a:ext cx="1296235" cy="580276"/>
          </a:xfrm>
          <a:prstGeom prst="rect">
            <a:avLst/>
          </a:prstGeom>
          <a:solidFill>
            <a:schemeClr val="bg1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565BCB1-B236-3C42-ADE0-01972DAA56EF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27056" r="27056"/>
          <a:stretch>
            <a:fillRect/>
          </a:stretch>
        </p:blipFill>
        <p:spPr>
          <a:xfrm>
            <a:off x="9713098" y="-1"/>
            <a:ext cx="2478902" cy="6940627"/>
          </a:xfrm>
        </p:spPr>
      </p:pic>
      <p:pic>
        <p:nvPicPr>
          <p:cNvPr id="8" name="Picture Placeholder 9">
            <a:extLst>
              <a:ext uri="{FF2B5EF4-FFF2-40B4-BE49-F238E27FC236}">
                <a16:creationId xmlns:a16="http://schemas.microsoft.com/office/drawing/2014/main" id="{52B461C5-DE46-9E48-B3B1-11754E98B0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6188" r="26188"/>
          <a:stretch>
            <a:fillRect/>
          </a:stretch>
        </p:blipFill>
        <p:spPr>
          <a:xfrm>
            <a:off x="9740900" y="0"/>
            <a:ext cx="2451100" cy="68627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807836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905" y="1961000"/>
            <a:ext cx="9233193" cy="4010141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uk-UA" sz="2400" b="0" i="0" u="none" strike="noStrike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Такі хрещаті дерев'яні храми — типове явище в традиційному народному будівництві. Козацтво не вигадало тут нічого незвичайного, неймовірного чи небувалого. Його заслуга в тому, що цей, поширений з давніх часів, тип великої дерев'яної церкви, воно вдягло у камінь, прикрасило безліччю чудових пластичних мотивів, вдосконалило й підняло кілька споруд такого роду на рівень найдосконаліших виявів європейського архітектурного мистецтва.</a:t>
            </a:r>
          </a:p>
          <a:p>
            <a:pPr marL="0" indent="0">
              <a:buNone/>
            </a:pPr>
            <a:endParaRPr lang="uk-UA" sz="3200" b="0" i="0" u="none" strike="noStrike" dirty="0">
              <a:solidFill>
                <a:srgbClr val="202122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159" y="165490"/>
            <a:ext cx="5185321" cy="1955639"/>
          </a:xfrm>
        </p:spPr>
        <p:txBody>
          <a:bodyPr rtlCol="0"/>
          <a:lstStyle/>
          <a:p>
            <a:pPr rtl="0"/>
            <a:r>
              <a:rPr lang="uk-UA" dirty="0">
                <a:latin typeface="Georgia" panose="02040502050405020303" pitchFamily="18" charset="0"/>
              </a:rPr>
              <a:t>Архітектура</a:t>
            </a:r>
            <a:endParaRPr lang="en-GB" dirty="0">
              <a:latin typeface="Georgia" panose="02040502050405020303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12</a:t>
            </a:fld>
            <a:endParaRPr lang="en-GB"/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46AA48A1-E64B-BC42-99F5-000B9CB5B86B}"/>
              </a:ext>
            </a:extLst>
          </p:cNvPr>
          <p:cNvSpPr txBox="1">
            <a:spLocks/>
          </p:cNvSpPr>
          <p:nvPr/>
        </p:nvSpPr>
        <p:spPr>
          <a:xfrm>
            <a:off x="10023806" y="6190915"/>
            <a:ext cx="1296235" cy="580276"/>
          </a:xfrm>
          <a:prstGeom prst="rect">
            <a:avLst/>
          </a:prstGeom>
          <a:solidFill>
            <a:schemeClr val="bg1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D513D64-2AFE-0F48-9EA1-339DD617880B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6676" r="16676"/>
          <a:stretch>
            <a:fillRect/>
          </a:stretch>
        </p:blipFill>
        <p:spPr>
          <a:xfrm>
            <a:off x="9791370" y="-1"/>
            <a:ext cx="2400630" cy="6721475"/>
          </a:xfrm>
        </p:spPr>
      </p:pic>
    </p:spTree>
    <p:extLst>
      <p:ext uri="{BB962C8B-B14F-4D97-AF65-F5344CB8AC3E}">
        <p14:creationId xmlns:p14="http://schemas.microsoft.com/office/powerpoint/2010/main" val="2555504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419EB26-CE8D-9A4C-A444-3DD17B7202E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05" r="105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 bwMode="ltGray">
          <a:xfrm>
            <a:off x="464519" y="4681880"/>
            <a:ext cx="6798250" cy="1674470"/>
          </a:xfrm>
          <a:ln>
            <a:noFill/>
          </a:ln>
        </p:spPr>
        <p:txBody>
          <a:bodyPr rtlCol="0"/>
          <a:lstStyle/>
          <a:p>
            <a:pPr rtl="0"/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Образотворче мистецтво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2495" y="5157034"/>
            <a:ext cx="2456210" cy="934911"/>
          </a:xfrm>
        </p:spPr>
        <p:txBody>
          <a:bodyPr rtlCol="0">
            <a:normAutofit/>
          </a:bodyPr>
          <a:lstStyle/>
          <a:p>
            <a:pPr algn="ctr"/>
            <a:r>
              <a:rPr lang="uk-UA" b="0" i="0" u="none" strike="noStrike" dirty="0">
                <a:solidFill>
                  <a:srgbClr val="000000"/>
                </a:solidFill>
                <a:effectLst/>
                <a:latin typeface="Linux Libertine"/>
              </a:rPr>
              <a:t>І Бароко в </a:t>
            </a:r>
            <a:r>
              <a:rPr lang="uk-UA" i="0" dirty="0">
                <a:solidFill>
                  <a:srgbClr val="000000"/>
                </a:solidFill>
                <a:latin typeface="Linux Libertine"/>
              </a:rPr>
              <a:t>У</a:t>
            </a:r>
            <a:r>
              <a:rPr lang="uk-UA" b="0" i="0" u="none" strike="noStrike" dirty="0">
                <a:solidFill>
                  <a:srgbClr val="000000"/>
                </a:solidFill>
                <a:effectLst/>
                <a:latin typeface="Linux Libertine"/>
              </a:rPr>
              <a:t>країні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13</a:t>
            </a:fld>
            <a:endParaRPr lang="en-GB"/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18D74F64-03DC-4B40-9259-D04778C8805B}"/>
              </a:ext>
            </a:extLst>
          </p:cNvPr>
          <p:cNvSpPr txBox="1">
            <a:spLocks/>
          </p:cNvSpPr>
          <p:nvPr/>
        </p:nvSpPr>
        <p:spPr>
          <a:xfrm>
            <a:off x="10023806" y="6020766"/>
            <a:ext cx="1296235" cy="837234"/>
          </a:xfrm>
          <a:prstGeom prst="rect">
            <a:avLst/>
          </a:prstGeom>
          <a:solidFill>
            <a:schemeClr val="bg1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3652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905" y="1961000"/>
            <a:ext cx="9233193" cy="4010141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uk-UA" sz="2000" b="0" i="0" u="none" strike="noStrike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Твори образотворчого та </a:t>
            </a:r>
            <a:r>
              <a:rPr lang="uk-UA" sz="2000" b="0" i="0" u="none" strike="noStrike" dirty="0" err="1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декоративно</a:t>
            </a:r>
            <a:r>
              <a:rPr lang="uk-UA" sz="2000" b="0" i="0" u="none" strike="noStrike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-ужиткового мистецтва, </a:t>
            </a:r>
            <a:r>
              <a:rPr lang="uk-UA" sz="2000" b="0" i="0" u="none" strike="noStrike" dirty="0" err="1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стародруки</a:t>
            </a:r>
            <a:r>
              <a:rPr lang="uk-UA" sz="2000" b="0" i="0" u="none" strike="noStrike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, що належать до одного з найцікавіших періодів в історії культури українського народу — другої половини </a:t>
            </a:r>
            <a:r>
              <a:rPr lang="en-GB" sz="2000" b="0" i="0" u="none" strike="noStrike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XVII — XVIII </a:t>
            </a:r>
            <a:r>
              <a:rPr lang="uk-UA" sz="2000" b="0" i="0" u="none" strike="noStrike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століть — часу становлення та розвитку в українському мистецтві загальноєвропейського стилю бароко. Характерною особливістю бароко є проникнення світського світогляду в усі сфери художньої діяльності. Монументальність форм, експресивність, введення алегорій та символів, пишна декоративність орнаментики, парадність та урочистість, що притаманні бароко, знайшли відтворення в мистецтві України цього періоду. Злиття принципів бароко з національною народною традицією визначило своєрідність його українського варіанту. </a:t>
            </a:r>
            <a:endParaRPr lang="uk-UA" b="0" i="0" u="none" strike="noStrike" dirty="0">
              <a:solidFill>
                <a:srgbClr val="202122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159" y="165490"/>
            <a:ext cx="5185321" cy="1955639"/>
          </a:xfrm>
        </p:spPr>
        <p:txBody>
          <a:bodyPr rtlCol="0"/>
          <a:lstStyle/>
          <a:p>
            <a:pPr rtl="0"/>
            <a:r>
              <a:rPr lang="uk-UA" dirty="0">
                <a:latin typeface="Georgia" panose="02040502050405020303" pitchFamily="18" charset="0"/>
              </a:rPr>
              <a:t>Образотворче мистецтво</a:t>
            </a:r>
            <a:endParaRPr lang="en-GB" dirty="0">
              <a:latin typeface="Georgia" panose="02040502050405020303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14</a:t>
            </a:fld>
            <a:endParaRPr lang="en-GB"/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46AA48A1-E64B-BC42-99F5-000B9CB5B86B}"/>
              </a:ext>
            </a:extLst>
          </p:cNvPr>
          <p:cNvSpPr txBox="1">
            <a:spLocks/>
          </p:cNvSpPr>
          <p:nvPr/>
        </p:nvSpPr>
        <p:spPr>
          <a:xfrm>
            <a:off x="10023806" y="6190915"/>
            <a:ext cx="1296235" cy="580276"/>
          </a:xfrm>
          <a:prstGeom prst="rect">
            <a:avLst/>
          </a:prstGeom>
          <a:solidFill>
            <a:schemeClr val="bg1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4D4477A-1D22-3343-82AA-EEB60E2C4FF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9215" r="19215"/>
          <a:stretch>
            <a:fillRect/>
          </a:stretch>
        </p:blipFill>
        <p:spPr>
          <a:xfrm>
            <a:off x="9742609" y="0"/>
            <a:ext cx="2449391" cy="6858000"/>
          </a:xfrm>
        </p:spPr>
      </p:pic>
    </p:spTree>
    <p:extLst>
      <p:ext uri="{BB962C8B-B14F-4D97-AF65-F5344CB8AC3E}">
        <p14:creationId xmlns:p14="http://schemas.microsoft.com/office/powerpoint/2010/main" val="4027901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uk-UA" spc="-150" dirty="0">
                <a:latin typeface="Georgia" panose="02040502050405020303" pitchFamily="18" charset="0"/>
              </a:rPr>
              <a:t>Дякую за увагу</a:t>
            </a:r>
            <a:endParaRPr lang="en-GB" spc="-150" dirty="0">
              <a:latin typeface="Georgia" panose="02040502050405020303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uk-UA" dirty="0">
                <a:latin typeface="Georgia" panose="02040502050405020303" pitchFamily="18" charset="0"/>
              </a:rPr>
              <a:t>Ольховатий Ігор</a:t>
            </a:r>
            <a:endParaRPr lang="en-GB" dirty="0">
              <a:latin typeface="Georgia" panose="02040502050405020303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62267" y="4103745"/>
            <a:ext cx="5605720" cy="244786"/>
          </a:xfrm>
        </p:spPr>
        <p:txBody>
          <a:bodyPr rtlCol="0">
            <a:noAutofit/>
          </a:bodyPr>
          <a:lstStyle/>
          <a:p>
            <a:pPr rtl="0"/>
            <a:r>
              <a:rPr lang="en-GB" sz="900" dirty="0"/>
              <a:t>https://</a:t>
            </a:r>
            <a:r>
              <a:rPr lang="en-GB" sz="900" dirty="0" err="1"/>
              <a:t>uk.wikipedia.org</a:t>
            </a:r>
            <a:r>
              <a:rPr lang="en-GB" sz="900" dirty="0"/>
              <a:t>/wiki/</a:t>
            </a:r>
            <a:r>
              <a:rPr lang="uk-UA" sz="900" dirty="0"/>
              <a:t>Відродження</a:t>
            </a:r>
            <a:endParaRPr lang="en-GB" sz="9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62268" y="4540691"/>
            <a:ext cx="5037854" cy="170695"/>
          </a:xfrm>
        </p:spPr>
        <p:txBody>
          <a:bodyPr rtlCol="0">
            <a:noAutofit/>
          </a:bodyPr>
          <a:lstStyle/>
          <a:p>
            <a:pPr rtl="0"/>
            <a:r>
              <a:rPr lang="en-GB" sz="900" dirty="0"/>
              <a:t>https://</a:t>
            </a:r>
            <a:r>
              <a:rPr lang="en-GB" sz="900" dirty="0" err="1"/>
              <a:t>uk.wikipedia.org</a:t>
            </a:r>
            <a:r>
              <a:rPr lang="en-GB" sz="900" dirty="0"/>
              <a:t>/wiki/</a:t>
            </a:r>
            <a:r>
              <a:rPr lang="uk-UA" sz="900" dirty="0"/>
              <a:t>Томмазо_Кампанелла#«</a:t>
            </a:r>
            <a:r>
              <a:rPr lang="uk-UA" sz="900" dirty="0" err="1"/>
              <a:t>Місто_Сонця</a:t>
            </a:r>
            <a:r>
              <a:rPr lang="uk-UA" sz="900" dirty="0"/>
              <a:t>»</a:t>
            </a:r>
            <a:endParaRPr lang="en-GB" sz="9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n-GB" sz="1600" b="1" spc="-10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GB" sz="1600" b="1" spc="-10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GB" sz="1600" b="1" spc="-10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12" name="Subtitle 3">
            <a:extLst>
              <a:ext uri="{FF2B5EF4-FFF2-40B4-BE49-F238E27FC236}">
                <a16:creationId xmlns:a16="http://schemas.microsoft.com/office/drawing/2014/main" id="{4DE052A3-1D9C-4C47-AB81-5495DAF0554A}"/>
              </a:ext>
            </a:extLst>
          </p:cNvPr>
          <p:cNvSpPr txBox="1">
            <a:spLocks/>
          </p:cNvSpPr>
          <p:nvPr/>
        </p:nvSpPr>
        <p:spPr>
          <a:xfrm>
            <a:off x="10617953" y="94753"/>
            <a:ext cx="1296235" cy="580276"/>
          </a:xfrm>
          <a:prstGeom prst="rect">
            <a:avLst/>
          </a:prstGeom>
          <a:solidFill>
            <a:schemeClr val="bg1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14" name="Graphic 13" descr="Link">
            <a:extLst>
              <a:ext uri="{FF2B5EF4-FFF2-40B4-BE49-F238E27FC236}">
                <a16:creationId xmlns:a16="http://schemas.microsoft.com/office/drawing/2014/main" id="{D1D92019-365B-6742-8C39-43E4C9B77F7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9306" y="4511600"/>
            <a:ext cx="244786" cy="244786"/>
          </a:xfrm>
          <a:prstGeom prst="rect">
            <a:avLst/>
          </a:prstGeom>
        </p:spPr>
      </p:pic>
      <p:pic>
        <p:nvPicPr>
          <p:cNvPr id="15" name="Graphic 14" descr="Link">
            <a:extLst>
              <a:ext uri="{FF2B5EF4-FFF2-40B4-BE49-F238E27FC236}">
                <a16:creationId xmlns:a16="http://schemas.microsoft.com/office/drawing/2014/main" id="{6A71D290-0679-8948-8219-5DEB701F53D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8333" y="4103745"/>
            <a:ext cx="244786" cy="244786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A480DD8-A43A-D54E-BBF1-594BFC6A90C8}"/>
              </a:ext>
            </a:extLst>
          </p:cNvPr>
          <p:cNvSpPr txBox="1">
            <a:spLocks/>
          </p:cNvSpPr>
          <p:nvPr/>
        </p:nvSpPr>
        <p:spPr>
          <a:xfrm>
            <a:off x="6054241" y="4979566"/>
            <a:ext cx="5037854" cy="1706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/>
              <a:t>https://</a:t>
            </a:r>
            <a:r>
              <a:rPr lang="en-GB" sz="900" dirty="0" err="1"/>
              <a:t>uk.wikipedia.org</a:t>
            </a:r>
            <a:r>
              <a:rPr lang="en-GB" sz="900" dirty="0"/>
              <a:t>/wiki/</a:t>
            </a:r>
            <a:r>
              <a:rPr lang="uk-UA" sz="900" dirty="0" err="1"/>
              <a:t>Мор_Томас</a:t>
            </a:r>
            <a:endParaRPr lang="en-GB" sz="900" dirty="0"/>
          </a:p>
        </p:txBody>
      </p:sp>
      <p:pic>
        <p:nvPicPr>
          <p:cNvPr id="16" name="Graphic 15" descr="Link">
            <a:extLst>
              <a:ext uri="{FF2B5EF4-FFF2-40B4-BE49-F238E27FC236}">
                <a16:creationId xmlns:a16="http://schemas.microsoft.com/office/drawing/2014/main" id="{0AE4C68F-ED7A-0342-8017-218E047A92E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1279" y="4950475"/>
            <a:ext cx="244786" cy="244786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D6342D27-2047-1E48-B1B7-9CC8BE2A0485}"/>
              </a:ext>
            </a:extLst>
          </p:cNvPr>
          <p:cNvSpPr txBox="1">
            <a:spLocks/>
          </p:cNvSpPr>
          <p:nvPr/>
        </p:nvSpPr>
        <p:spPr>
          <a:xfrm>
            <a:off x="6054241" y="5455486"/>
            <a:ext cx="5037854" cy="1706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29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63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900" dirty="0"/>
              <a:t>https://</a:t>
            </a:r>
            <a:r>
              <a:rPr lang="en-GB" sz="900" dirty="0" err="1"/>
              <a:t>uk.wikipedia.org</a:t>
            </a:r>
            <a:r>
              <a:rPr lang="en-GB" sz="900" dirty="0"/>
              <a:t>/wiki/</a:t>
            </a:r>
            <a:r>
              <a:rPr lang="uk-UA" sz="900" dirty="0"/>
              <a:t>Державець_(книга)</a:t>
            </a:r>
            <a:endParaRPr lang="en-GB" sz="900" dirty="0"/>
          </a:p>
        </p:txBody>
      </p:sp>
      <p:pic>
        <p:nvPicPr>
          <p:cNvPr id="18" name="Graphic 17" descr="Link">
            <a:extLst>
              <a:ext uri="{FF2B5EF4-FFF2-40B4-BE49-F238E27FC236}">
                <a16:creationId xmlns:a16="http://schemas.microsoft.com/office/drawing/2014/main" id="{776BDA1C-7DDE-3B49-826F-00A27C91BE8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41279" y="5426395"/>
            <a:ext cx="244786" cy="2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3571FDFE-5B39-DA48-A6C9-FFDF4F4EF25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0685" b="10685"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2</a:t>
            </a:fld>
            <a:endParaRPr lang="en-GB"/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18D74F64-03DC-4B40-9259-D04778C8805B}"/>
              </a:ext>
            </a:extLst>
          </p:cNvPr>
          <p:cNvSpPr txBox="1">
            <a:spLocks/>
          </p:cNvSpPr>
          <p:nvPr/>
        </p:nvSpPr>
        <p:spPr>
          <a:xfrm>
            <a:off x="10023806" y="6020766"/>
            <a:ext cx="1296235" cy="837234"/>
          </a:xfrm>
          <a:prstGeom prst="rect">
            <a:avLst/>
          </a:prstGeom>
          <a:solidFill>
            <a:schemeClr val="bg1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0EC24AA-F2C4-D84A-89A0-753241FBD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748" y="4864442"/>
            <a:ext cx="6798250" cy="1674470"/>
          </a:xfrm>
        </p:spPr>
        <p:txBody>
          <a:bodyPr>
            <a:normAutofit/>
          </a:bodyPr>
          <a:lstStyle/>
          <a:p>
            <a:pPr algn="ctr"/>
            <a:r>
              <a:rPr lang="uk-UA" sz="8800" dirty="0">
                <a:latin typeface="Arial" panose="020B0604020202020204" pitchFamily="34" charset="0"/>
                <a:cs typeface="Arial" panose="020B0604020202020204" pitchFamily="34" charset="0"/>
              </a:rPr>
              <a:t>БАРОКО</a:t>
            </a:r>
            <a:endParaRPr lang="en-UA" sz="8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479" y="606116"/>
            <a:ext cx="5185321" cy="1955639"/>
          </a:xfrm>
        </p:spPr>
        <p:txBody>
          <a:bodyPr rtlCol="0"/>
          <a:lstStyle/>
          <a:p>
            <a:pPr rtl="0"/>
            <a:r>
              <a:rPr lang="uk-UA" dirty="0">
                <a:latin typeface="Georgia" panose="02040502050405020303" pitchFamily="18" charset="0"/>
              </a:rPr>
              <a:t>Українське бароко</a:t>
            </a:r>
            <a:endParaRPr lang="en-GB" dirty="0">
              <a:latin typeface="Georgia" panose="02040502050405020303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2987" y="2333878"/>
            <a:ext cx="9166813" cy="3448800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uk-UA" sz="2400" dirty="0">
                <a:latin typeface="Georgia" panose="02040502050405020303" pitchFamily="18" charset="0"/>
              </a:rPr>
              <a:t>Українське бароко або Козацьке бароко — мистецький стиль, що був поширений на українських землях Війська Запорозького у </a:t>
            </a:r>
            <a:r>
              <a:rPr lang="en-GB" sz="2400" dirty="0">
                <a:latin typeface="Georgia" panose="02040502050405020303" pitchFamily="18" charset="0"/>
              </a:rPr>
              <a:t>XVII–XVIII </a:t>
            </a:r>
            <a:r>
              <a:rPr lang="uk-UA" sz="2400" dirty="0">
                <a:latin typeface="Georgia" panose="02040502050405020303" pitchFamily="18" charset="0"/>
              </a:rPr>
              <a:t>століттях. Виник унаслідок поєднання місцевих архітектурних традицій та європейського бароко.</a:t>
            </a:r>
            <a:endParaRPr lang="en-GB" sz="2400" dirty="0">
              <a:latin typeface="Georgia" panose="02040502050405020303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3</a:t>
            </a:fld>
            <a:endParaRPr lang="en-GB"/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46AA48A1-E64B-BC42-99F5-000B9CB5B86B}"/>
              </a:ext>
            </a:extLst>
          </p:cNvPr>
          <p:cNvSpPr txBox="1">
            <a:spLocks/>
          </p:cNvSpPr>
          <p:nvPr/>
        </p:nvSpPr>
        <p:spPr>
          <a:xfrm>
            <a:off x="10023806" y="6190915"/>
            <a:ext cx="1296235" cy="580276"/>
          </a:xfrm>
          <a:prstGeom prst="rect">
            <a:avLst/>
          </a:prstGeom>
          <a:solidFill>
            <a:schemeClr val="bg1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B9622B0-48C9-CE40-AB5B-A767EA4C8F3B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36576" r="36576"/>
          <a:stretch>
            <a:fillRect/>
          </a:stretch>
        </p:blipFill>
        <p:spPr>
          <a:xfrm>
            <a:off x="9742609" y="0"/>
            <a:ext cx="2449391" cy="6858000"/>
          </a:xfrm>
        </p:spPr>
      </p:pic>
    </p:spTree>
    <p:extLst>
      <p:ext uri="{BB962C8B-B14F-4D97-AF65-F5344CB8AC3E}">
        <p14:creationId xmlns:p14="http://schemas.microsoft.com/office/powerpoint/2010/main" val="3671351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479" y="787561"/>
            <a:ext cx="5185321" cy="1955639"/>
          </a:xfrm>
        </p:spPr>
        <p:txBody>
          <a:bodyPr rtlCol="0"/>
          <a:lstStyle/>
          <a:p>
            <a:r>
              <a:rPr lang="uk-UA" b="0" i="0" u="none" strike="noStrike" dirty="0">
                <a:solidFill>
                  <a:srgbClr val="000000"/>
                </a:solidFill>
                <a:effectLst/>
                <a:latin typeface="Linux Libertine"/>
              </a:rPr>
              <a:t>Європейський стиль бароко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2987" y="2476982"/>
            <a:ext cx="9166813" cy="3829652"/>
          </a:xfrm>
        </p:spPr>
        <p:txBody>
          <a:bodyPr rtlCol="0">
            <a:normAutofit fontScale="92500" lnSpcReduction="20000"/>
          </a:bodyPr>
          <a:lstStyle/>
          <a:p>
            <a:pPr marL="0" indent="0">
              <a:buNone/>
            </a:pPr>
            <a:r>
              <a:rPr lang="uk-UA" sz="2400" dirty="0">
                <a:latin typeface="Georgia" panose="02040502050405020303" pitchFamily="18" charset="0"/>
              </a:rPr>
              <a:t>Точно етимологія терміну «бароко» не визначена й </a:t>
            </a:r>
            <a:r>
              <a:rPr lang="uk-UA" sz="2400" dirty="0" err="1">
                <a:latin typeface="Georgia" panose="02040502050405020303" pitchFamily="18" charset="0"/>
              </a:rPr>
              <a:t>досьогодні</a:t>
            </a:r>
            <a:r>
              <a:rPr lang="uk-UA" sz="2400" dirty="0">
                <a:latin typeface="Georgia" panose="02040502050405020303" pitchFamily="18" charset="0"/>
              </a:rPr>
              <a:t>, але найпопулярніша версія — від португальського «</a:t>
            </a:r>
            <a:r>
              <a:rPr lang="en-GB" sz="2400" dirty="0" err="1">
                <a:latin typeface="Georgia" panose="02040502050405020303" pitchFamily="18" charset="0"/>
              </a:rPr>
              <a:t>perrola</a:t>
            </a:r>
            <a:r>
              <a:rPr lang="en-GB" sz="2400" dirty="0">
                <a:latin typeface="Georgia" panose="02040502050405020303" pitchFamily="18" charset="0"/>
              </a:rPr>
              <a:t> </a:t>
            </a:r>
            <a:r>
              <a:rPr lang="en-GB" sz="2400" dirty="0" err="1">
                <a:latin typeface="Georgia" panose="02040502050405020303" pitchFamily="18" charset="0"/>
              </a:rPr>
              <a:t>barroca</a:t>
            </a:r>
            <a:r>
              <a:rPr lang="en-GB" sz="2400" dirty="0">
                <a:latin typeface="Georgia" panose="02040502050405020303" pitchFamily="18" charset="0"/>
              </a:rPr>
              <a:t>», </a:t>
            </a:r>
            <a:r>
              <a:rPr lang="uk-UA" sz="2400" dirty="0">
                <a:latin typeface="Georgia" panose="02040502050405020303" pitchFamily="18" charset="0"/>
              </a:rPr>
              <a:t>тобто «перлина неправильної форми», що дуже влучно характеризує стиль. Під бароко розумілося щось примхливе, часом навіть до дивацтва, чудернацтва. Найбільше розповсюдилося в Італії у </a:t>
            </a:r>
            <a:r>
              <a:rPr lang="en-GB" sz="2400" dirty="0">
                <a:latin typeface="Georgia" panose="02040502050405020303" pitchFamily="18" charset="0"/>
              </a:rPr>
              <a:t>XVI </a:t>
            </a:r>
            <a:r>
              <a:rPr lang="uk-UA" sz="2400" dirty="0">
                <a:latin typeface="Georgia" panose="02040502050405020303" pitchFamily="18" charset="0"/>
              </a:rPr>
              <a:t>та </a:t>
            </a:r>
            <a:r>
              <a:rPr lang="en-GB" sz="2400" dirty="0">
                <a:latin typeface="Georgia" panose="02040502050405020303" pitchFamily="18" charset="0"/>
              </a:rPr>
              <a:t>XVII </a:t>
            </a:r>
            <a:r>
              <a:rPr lang="uk-UA" sz="2400" dirty="0">
                <a:latin typeface="Georgia" panose="02040502050405020303" pitchFamily="18" charset="0"/>
              </a:rPr>
              <a:t>століттях. </a:t>
            </a:r>
          </a:p>
          <a:p>
            <a:pPr marL="0" indent="0">
              <a:buNone/>
            </a:pPr>
            <a:r>
              <a:rPr lang="uk-UA" sz="2400" dirty="0">
                <a:latin typeface="Georgia" panose="02040502050405020303" pitchFamily="18" charset="0"/>
              </a:rPr>
              <a:t>Назва була придумана естетами </a:t>
            </a:r>
            <a:r>
              <a:rPr lang="en-GB" sz="2400" dirty="0">
                <a:latin typeface="Georgia" panose="02040502050405020303" pitchFamily="18" charset="0"/>
              </a:rPr>
              <a:t>XVIII </a:t>
            </a:r>
            <a:r>
              <a:rPr lang="uk-UA" sz="2400" dirty="0">
                <a:latin typeface="Georgia" panose="02040502050405020303" pitchFamily="18" charset="0"/>
              </a:rPr>
              <a:t>ст. як глузлива, далі успадкована художньою критикою </a:t>
            </a:r>
            <a:r>
              <a:rPr lang="en-GB" sz="2400" dirty="0">
                <a:latin typeface="Georgia" panose="02040502050405020303" pitchFamily="18" charset="0"/>
              </a:rPr>
              <a:t>XVII </a:t>
            </a:r>
            <a:r>
              <a:rPr lang="uk-UA" sz="2400" dirty="0">
                <a:latin typeface="Georgia" panose="02040502050405020303" pitchFamily="18" charset="0"/>
              </a:rPr>
              <a:t>ст., що вважала цей напрямок кризою стилю, занепадом краси та гарного смаку. Але з часом термін «бароко» втратив негативний підтекст і став використовуватися для визначення цього художнього напрямку, якому притаманні вибагливість, химерність, ошатність, складні динамічні форми.</a:t>
            </a:r>
          </a:p>
          <a:p>
            <a:pPr marL="0" indent="0">
              <a:buNone/>
            </a:pPr>
            <a:endParaRPr lang="en-GB" sz="2400" dirty="0">
              <a:latin typeface="Georgia" panose="02040502050405020303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4</a:t>
            </a:fld>
            <a:endParaRPr lang="en-GB"/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46AA48A1-E64B-BC42-99F5-000B9CB5B86B}"/>
              </a:ext>
            </a:extLst>
          </p:cNvPr>
          <p:cNvSpPr txBox="1">
            <a:spLocks/>
          </p:cNvSpPr>
          <p:nvPr/>
        </p:nvSpPr>
        <p:spPr>
          <a:xfrm>
            <a:off x="10023806" y="6190915"/>
            <a:ext cx="1296235" cy="580276"/>
          </a:xfrm>
          <a:prstGeom prst="rect">
            <a:avLst/>
          </a:prstGeom>
          <a:solidFill>
            <a:schemeClr val="bg1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05B23B1D-0541-0146-8CCC-26199296CFB8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37002" r="37002"/>
          <a:stretch>
            <a:fillRect/>
          </a:stretch>
        </p:blipFill>
        <p:spPr>
          <a:xfrm>
            <a:off x="9742609" y="0"/>
            <a:ext cx="2449391" cy="6858000"/>
          </a:xfrm>
        </p:spPr>
      </p:pic>
    </p:spTree>
    <p:extLst>
      <p:ext uri="{BB962C8B-B14F-4D97-AF65-F5344CB8AC3E}">
        <p14:creationId xmlns:p14="http://schemas.microsoft.com/office/powerpoint/2010/main" val="147915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479" y="787561"/>
            <a:ext cx="5185321" cy="1955639"/>
          </a:xfrm>
        </p:spPr>
        <p:txBody>
          <a:bodyPr rtlCol="0"/>
          <a:lstStyle/>
          <a:p>
            <a:pPr rtl="0"/>
            <a:r>
              <a:rPr lang="uk-UA" b="0" i="0" u="none" strike="noStrike" dirty="0">
                <a:solidFill>
                  <a:srgbClr val="000000"/>
                </a:solidFill>
                <a:effectLst/>
                <a:latin typeface="Linux Libertine"/>
              </a:rPr>
              <a:t>Європейський стиль бароко</a:t>
            </a:r>
            <a:endParaRPr lang="en-GB" dirty="0">
              <a:latin typeface="Georgia" panose="02040502050405020303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2987" y="2743200"/>
            <a:ext cx="9166813" cy="3546139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uk-UA" sz="2400" dirty="0">
                <a:latin typeface="Georgia" panose="02040502050405020303" pitchFamily="18" charset="0"/>
              </a:rPr>
              <a:t>Для барокової архітектури характерні викривлення форм, овальні зали, різноманітні арки, примхливі сходи тощо. Іноді аж занадто складний декор: ліпнина, різьба, карбування, інкрустування, позолота. В оздобленні приміщень переважають рослинні мотиви: гірлянди квітів, листя, вінки.</a:t>
            </a:r>
          </a:p>
          <a:p>
            <a:pPr marL="0" indent="0">
              <a:buNone/>
            </a:pPr>
            <a:endParaRPr lang="en-GB" sz="2400" dirty="0">
              <a:latin typeface="Georgia" panose="02040502050405020303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5</a:t>
            </a:fld>
            <a:endParaRPr lang="en-GB"/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46AA48A1-E64B-BC42-99F5-000B9CB5B86B}"/>
              </a:ext>
            </a:extLst>
          </p:cNvPr>
          <p:cNvSpPr txBox="1">
            <a:spLocks/>
          </p:cNvSpPr>
          <p:nvPr/>
        </p:nvSpPr>
        <p:spPr>
          <a:xfrm>
            <a:off x="10023806" y="6190915"/>
            <a:ext cx="1296235" cy="580276"/>
          </a:xfrm>
          <a:prstGeom prst="rect">
            <a:avLst/>
          </a:prstGeom>
          <a:solidFill>
            <a:schemeClr val="bg1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9BEF056-CAF3-8D47-8AC3-29AFF0E4EE83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27234" r="27234"/>
          <a:stretch>
            <a:fillRect/>
          </a:stretch>
        </p:blipFill>
        <p:spPr>
          <a:xfrm>
            <a:off x="9738911" y="-1"/>
            <a:ext cx="2453089" cy="6868354"/>
          </a:xfrm>
        </p:spPr>
      </p:pic>
    </p:spTree>
    <p:extLst>
      <p:ext uri="{BB962C8B-B14F-4D97-AF65-F5344CB8AC3E}">
        <p14:creationId xmlns:p14="http://schemas.microsoft.com/office/powerpoint/2010/main" val="2434376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479" y="418641"/>
            <a:ext cx="5185321" cy="2324559"/>
          </a:xfrm>
        </p:spPr>
        <p:txBody>
          <a:bodyPr rtlCol="0"/>
          <a:lstStyle/>
          <a:p>
            <a:pPr rtl="0"/>
            <a:r>
              <a:rPr lang="uk-UA" b="0" i="0" u="none" strike="noStrike" dirty="0">
                <a:solidFill>
                  <a:srgbClr val="000000"/>
                </a:solidFill>
                <a:effectLst/>
                <a:latin typeface="Linux Libertine"/>
              </a:rPr>
              <a:t>Європейський стиль бароко</a:t>
            </a:r>
            <a:endParaRPr lang="en-GB" dirty="0">
              <a:latin typeface="Georgia" panose="02040502050405020303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2987" y="2341731"/>
            <a:ext cx="9166813" cy="3546139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buNone/>
            </a:pPr>
            <a:r>
              <a:rPr lang="uk-UA" sz="2400" dirty="0">
                <a:latin typeface="Georgia" panose="02040502050405020303" pitchFamily="18" charset="0"/>
              </a:rPr>
              <a:t>Архітектура бароко нехтує симетрією у композиції, відкриває принципово нові просторові рішення. Стіна начебто позбавляється притаманних їй ознак монументальності, набуваючи натомість такої пластики та динамізму, яких ніколи досі не було. Виникають будівлі із випуклими, увігнутими, криволінійними фасадами. В інтер'єрах з'являється вигадлива ускладненість — </a:t>
            </a:r>
            <a:r>
              <a:rPr lang="uk-UA" sz="2400" dirty="0" err="1">
                <a:latin typeface="Georgia" panose="02040502050405020303" pitchFamily="18" charset="0"/>
              </a:rPr>
              <a:t>скруглені</a:t>
            </a:r>
            <a:r>
              <a:rPr lang="uk-UA" sz="2400" dirty="0">
                <a:latin typeface="Georgia" panose="02040502050405020303" pitchFamily="18" charset="0"/>
              </a:rPr>
              <a:t> кути, широке використання дзеркал, розписи стін і стель із застосуванням ефекту розширення простору, перетікання його у химерну височінь. Всі ці ефекти надають інтер'єрові підкреслену декоративність та деяку театральність. </a:t>
            </a:r>
          </a:p>
          <a:p>
            <a:pPr marL="0" indent="0">
              <a:buNone/>
            </a:pPr>
            <a:endParaRPr lang="en-GB" sz="2400" dirty="0">
              <a:latin typeface="Georgia" panose="02040502050405020303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6</a:t>
            </a:fld>
            <a:endParaRPr lang="en-GB"/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46AA48A1-E64B-BC42-99F5-000B9CB5B86B}"/>
              </a:ext>
            </a:extLst>
          </p:cNvPr>
          <p:cNvSpPr txBox="1">
            <a:spLocks/>
          </p:cNvSpPr>
          <p:nvPr/>
        </p:nvSpPr>
        <p:spPr>
          <a:xfrm>
            <a:off x="10023806" y="6190915"/>
            <a:ext cx="1296235" cy="580276"/>
          </a:xfrm>
          <a:prstGeom prst="rect">
            <a:avLst/>
          </a:prstGeom>
          <a:solidFill>
            <a:schemeClr val="bg1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47DFF75B-8430-2E46-B5FF-D8F5CF6D4B2F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27375" r="27375"/>
          <a:stretch>
            <a:fillRect/>
          </a:stretch>
        </p:blipFill>
        <p:spPr>
          <a:xfrm>
            <a:off x="9738911" y="-1"/>
            <a:ext cx="2453089" cy="6868353"/>
          </a:xfrm>
        </p:spPr>
      </p:pic>
    </p:spTree>
    <p:extLst>
      <p:ext uri="{BB962C8B-B14F-4D97-AF65-F5344CB8AC3E}">
        <p14:creationId xmlns:p14="http://schemas.microsoft.com/office/powerpoint/2010/main" val="258729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214984B-E9B7-1847-B9F0-B2F2A2A5F9B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4775" b="4775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 bwMode="ltGray">
          <a:xfrm>
            <a:off x="365377" y="224115"/>
            <a:ext cx="6798250" cy="1674470"/>
          </a:xfrm>
          <a:ln>
            <a:noFill/>
          </a:ln>
        </p:spPr>
        <p:txBody>
          <a:bodyPr rtlCol="0"/>
          <a:lstStyle/>
          <a:p>
            <a:pPr rtl="0"/>
            <a:r>
              <a:rPr lang="uk-UA" dirty="0">
                <a:latin typeface="Arial" panose="020B0604020202020204" pitchFamily="34" charset="0"/>
                <a:cs typeface="Arial" panose="020B0604020202020204" pitchFamily="34" charset="0"/>
              </a:rPr>
              <a:t>Українське бароко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3353" y="699269"/>
            <a:ext cx="2456210" cy="934911"/>
          </a:xfrm>
        </p:spPr>
        <p:txBody>
          <a:bodyPr rtlCol="0">
            <a:normAutofit/>
          </a:bodyPr>
          <a:lstStyle/>
          <a:p>
            <a:pPr algn="ctr"/>
            <a:r>
              <a:rPr lang="uk-UA" b="0" i="0" u="none" strike="noStrike" dirty="0">
                <a:solidFill>
                  <a:srgbClr val="000000"/>
                </a:solidFill>
                <a:effectLst/>
                <a:latin typeface="Linux Libertine"/>
              </a:rPr>
              <a:t>Та його особли</a:t>
            </a:r>
            <a:r>
              <a:rPr lang="uk-UA" i="0" dirty="0">
                <a:solidFill>
                  <a:srgbClr val="000000"/>
                </a:solidFill>
                <a:latin typeface="Linux Libertine"/>
              </a:rPr>
              <a:t>вості</a:t>
            </a:r>
            <a:endParaRPr lang="uk-UA" b="0" i="0" u="none" strike="noStrike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7</a:t>
            </a:fld>
            <a:endParaRPr lang="en-GB"/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18D74F64-03DC-4B40-9259-D04778C8805B}"/>
              </a:ext>
            </a:extLst>
          </p:cNvPr>
          <p:cNvSpPr txBox="1">
            <a:spLocks/>
          </p:cNvSpPr>
          <p:nvPr/>
        </p:nvSpPr>
        <p:spPr>
          <a:xfrm>
            <a:off x="10023806" y="6020766"/>
            <a:ext cx="1296235" cy="837234"/>
          </a:xfrm>
          <a:prstGeom prst="rect">
            <a:avLst/>
          </a:prstGeom>
          <a:solidFill>
            <a:schemeClr val="bg1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857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479" y="534173"/>
            <a:ext cx="5185321" cy="1955639"/>
          </a:xfrm>
        </p:spPr>
        <p:txBody>
          <a:bodyPr rtlCol="0"/>
          <a:lstStyle/>
          <a:p>
            <a:pPr rtl="0"/>
            <a:r>
              <a:rPr lang="uk-UA" dirty="0">
                <a:latin typeface="Georgia" panose="02040502050405020303" pitchFamily="18" charset="0"/>
              </a:rPr>
              <a:t>Українське бароко</a:t>
            </a:r>
            <a:endParaRPr lang="en-GB" dirty="0">
              <a:latin typeface="Georgia" panose="02040502050405020303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2987" y="2379643"/>
            <a:ext cx="9166813" cy="3546139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uk-UA" sz="2000" b="0" i="0" u="none" strike="noStrike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Період другої половини 17—18 століття називають епохою староукраїнської культури, тобто тієї, що передувала новій, створеній за останні три століття. Мистецтво тієї доби розвивається в стилі бароко, котрий проникає в усі культурні сфери і набуває свого розквіту у 18 столітті як відоме всьому світові «українське бароко».</a:t>
            </a:r>
          </a:p>
          <a:p>
            <a:pPr marL="0" indent="0">
              <a:buNone/>
            </a:pPr>
            <a:r>
              <a:rPr lang="uk-UA" sz="2000" b="0" i="0" u="none" strike="noStrike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У цей період нового вигляду набуває Київ, створюється сучасний образ міста. Йде інтенсивне будівництво північного Лівобережжя, зокрема Чернігова. Типові споруди стилю бароко будуються на західноукраїнських землях, особливо у Львові. Народжується українська національна архітектурна школа</a:t>
            </a:r>
            <a:endParaRPr lang="uk-UA" sz="3200" dirty="0">
              <a:solidFill>
                <a:srgbClr val="202122"/>
              </a:solidFill>
              <a:latin typeface="Georgia" panose="02040502050405020303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8576841" y="6141264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8</a:t>
            </a:fld>
            <a:endParaRPr lang="en-GB"/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46AA48A1-E64B-BC42-99F5-000B9CB5B86B}"/>
              </a:ext>
            </a:extLst>
          </p:cNvPr>
          <p:cNvSpPr txBox="1">
            <a:spLocks/>
          </p:cNvSpPr>
          <p:nvPr/>
        </p:nvSpPr>
        <p:spPr>
          <a:xfrm>
            <a:off x="10023806" y="6190915"/>
            <a:ext cx="1296235" cy="580276"/>
          </a:xfrm>
          <a:prstGeom prst="rect">
            <a:avLst/>
          </a:prstGeom>
          <a:solidFill>
            <a:schemeClr val="bg1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13BBE9B-129F-164B-9214-EC8CAD2F509E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28739" r="28739"/>
          <a:stretch>
            <a:fillRect/>
          </a:stretch>
        </p:blipFill>
        <p:spPr>
          <a:xfrm>
            <a:off x="9738911" y="0"/>
            <a:ext cx="2453089" cy="6868353"/>
          </a:xfrm>
        </p:spPr>
      </p:pic>
    </p:spTree>
    <p:extLst>
      <p:ext uri="{BB962C8B-B14F-4D97-AF65-F5344CB8AC3E}">
        <p14:creationId xmlns:p14="http://schemas.microsoft.com/office/powerpoint/2010/main" val="72791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3596" y="2121129"/>
            <a:ext cx="9233193" cy="4010141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uk-UA" sz="2400" b="0" i="0" u="none" strike="noStrike" dirty="0">
                <a:solidFill>
                  <a:srgbClr val="202122"/>
                </a:solidFill>
                <a:effectLst/>
                <a:latin typeface="Georgia" panose="02040502050405020303" pitchFamily="18" charset="0"/>
              </a:rPr>
              <a:t>Козацькі думи, козацькі пісні, козацькі танці, козацькі літописи, ікони, козацькі собори — все це не порожні слова. За ними — величезний духовний досвід 17—18 століть, значну частину якого пощастило втілити у своїй художній діяльності саме козацтву. Все це залишило в культурній свідомості народу глибокий слід. А краса козацького мистецтва породила легенду про золоте життя під булавою гетьманів, про козацьку країну, країну тихих вод і світлих зір.</a:t>
            </a:r>
            <a:endParaRPr lang="uk-UA" sz="4400" b="0" i="0" u="none" strike="noStrike" dirty="0">
              <a:solidFill>
                <a:srgbClr val="202122"/>
              </a:solidFill>
              <a:effectLst/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uk-UA" sz="2400" b="0" i="0" u="none" strike="noStrike" dirty="0">
              <a:solidFill>
                <a:srgbClr val="202122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159" y="165490"/>
            <a:ext cx="5185321" cy="1955639"/>
          </a:xfrm>
        </p:spPr>
        <p:txBody>
          <a:bodyPr rtlCol="0"/>
          <a:lstStyle/>
          <a:p>
            <a:pPr rtl="0"/>
            <a:r>
              <a:rPr lang="uk-UA" dirty="0">
                <a:latin typeface="Georgia" panose="02040502050405020303" pitchFamily="18" charset="0"/>
              </a:rPr>
              <a:t>Архітектура</a:t>
            </a:r>
            <a:endParaRPr lang="en-GB" dirty="0">
              <a:latin typeface="Georgia" panose="02040502050405020303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9</a:t>
            </a:fld>
            <a:endParaRPr lang="en-GB"/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46AA48A1-E64B-BC42-99F5-000B9CB5B86B}"/>
              </a:ext>
            </a:extLst>
          </p:cNvPr>
          <p:cNvSpPr txBox="1">
            <a:spLocks/>
          </p:cNvSpPr>
          <p:nvPr/>
        </p:nvSpPr>
        <p:spPr>
          <a:xfrm>
            <a:off x="10023806" y="6190915"/>
            <a:ext cx="1296235" cy="580276"/>
          </a:xfrm>
          <a:prstGeom prst="rect">
            <a:avLst/>
          </a:prstGeom>
          <a:solidFill>
            <a:schemeClr val="bg1"/>
          </a:solidFill>
        </p:spPr>
        <p:txBody>
          <a:bodyPr vert="horz" lIns="25200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59286A6-4BF5-984F-AA63-64E76FF225F2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26188" r="26188"/>
          <a:stretch>
            <a:fillRect/>
          </a:stretch>
        </p:blipFill>
        <p:spPr>
          <a:xfrm>
            <a:off x="9740900" y="0"/>
            <a:ext cx="2451100" cy="6862784"/>
          </a:xfrm>
        </p:spPr>
      </p:pic>
    </p:spTree>
    <p:extLst>
      <p:ext uri="{BB962C8B-B14F-4D97-AF65-F5344CB8AC3E}">
        <p14:creationId xmlns:p14="http://schemas.microsoft.com/office/powerpoint/2010/main" val="689225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966</Words>
  <Application>Microsoft Macintosh PowerPoint</Application>
  <PresentationFormat>Widescreen</PresentationFormat>
  <Paragraphs>65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Corbel</vt:lpstr>
      <vt:lpstr>Georgia</vt:lpstr>
      <vt:lpstr>Linux Libertine</vt:lpstr>
      <vt:lpstr>Times New Roman</vt:lpstr>
      <vt:lpstr>Office Theme</vt:lpstr>
      <vt:lpstr>Українське барокове  мистецтво </vt:lpstr>
      <vt:lpstr>БАРОКО</vt:lpstr>
      <vt:lpstr>Українське бароко</vt:lpstr>
      <vt:lpstr>Європейський стиль бароко</vt:lpstr>
      <vt:lpstr>Європейський стиль бароко</vt:lpstr>
      <vt:lpstr>Європейський стиль бароко</vt:lpstr>
      <vt:lpstr>Українське бароко</vt:lpstr>
      <vt:lpstr>Українське бароко</vt:lpstr>
      <vt:lpstr>Архітектура</vt:lpstr>
      <vt:lpstr>Архітектура</vt:lpstr>
      <vt:lpstr>Архітектура</vt:lpstr>
      <vt:lpstr>Архітектура</vt:lpstr>
      <vt:lpstr>Образотворче мистецтво</vt:lpstr>
      <vt:lpstr>Образотворче мистецтво</vt:lpstr>
      <vt:lpstr>Дякую за увагу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Культура  стародавніх слов’ян</dc:title>
  <dc:creator>Ігор Ольховатий</dc:creator>
  <cp:lastModifiedBy>Ігор Ольховатий</cp:lastModifiedBy>
  <cp:revision>6</cp:revision>
  <dcterms:created xsi:type="dcterms:W3CDTF">2023-02-22T07:49:50Z</dcterms:created>
  <dcterms:modified xsi:type="dcterms:W3CDTF">2023-04-05T09:08:27Z</dcterms:modified>
</cp:coreProperties>
</file>