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258" r:id="rId4"/>
    <p:sldId id="273" r:id="rId5"/>
    <p:sldId id="268" r:id="rId6"/>
    <p:sldId id="299" r:id="rId7"/>
    <p:sldId id="300" r:id="rId8"/>
    <p:sldId id="269" r:id="rId9"/>
    <p:sldId id="271" r:id="rId10"/>
    <p:sldId id="272" r:id="rId11"/>
    <p:sldId id="270" r:id="rId12"/>
    <p:sldId id="274" r:id="rId13"/>
    <p:sldId id="279" r:id="rId14"/>
    <p:sldId id="275" r:id="rId15"/>
    <p:sldId id="276" r:id="rId16"/>
    <p:sldId id="301" r:id="rId17"/>
    <p:sldId id="277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3D8F0-55C3-4704-86C7-7D29A42946E9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C3537-54F3-4927-A074-4FAE9AB93CBA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1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>
            <a:extLst>
              <a:ext uri="{FF2B5EF4-FFF2-40B4-BE49-F238E27FC236}">
                <a16:creationId xmlns:a16="http://schemas.microsoft.com/office/drawing/2014/main" id="{B496214E-1CCD-D6E6-9D05-3F8315620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Заметки 2">
            <a:extLst>
              <a:ext uri="{FF2B5EF4-FFF2-40B4-BE49-F238E27FC236}">
                <a16:creationId xmlns:a16="http://schemas.microsoft.com/office/drawing/2014/main" id="{7492A819-F2DC-FA03-B358-7599CA320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uk-UA" altLang="ru-RU"/>
              <a:t>модуль для роботи з набором даних </a:t>
            </a:r>
            <a:r>
              <a:rPr lang="en-US" altLang="ru-RU"/>
              <a:t>fashion_mnist</a:t>
            </a:r>
          </a:p>
          <a:p>
            <a:r>
              <a:rPr lang="ru-RU" altLang="ru-RU"/>
              <a:t>Модель </a:t>
            </a:r>
            <a:r>
              <a:rPr lang="en-US" altLang="ru-RU"/>
              <a:t>sequential </a:t>
            </a:r>
            <a:r>
              <a:rPr lang="uk-UA" altLang="ru-RU"/>
              <a:t>використовується для представлення НМ в якій шари йдуть один за одним, послідовно</a:t>
            </a:r>
          </a:p>
          <a:p>
            <a:r>
              <a:rPr lang="uk-UA" altLang="ru-RU"/>
              <a:t>Повнозвя’ зна нейронна мережа (слої)</a:t>
            </a:r>
          </a:p>
          <a:p>
            <a:r>
              <a:rPr lang="uk-UA" altLang="ru-RU"/>
              <a:t>2</a:t>
            </a:r>
            <a:r>
              <a:rPr lang="en-US" altLang="ru-RU"/>
              <a:t>D</a:t>
            </a:r>
            <a:r>
              <a:rPr lang="uk-UA" altLang="ru-RU"/>
              <a:t>,  змінюємо розмірність зображення  60т  зображеннь, 784 пікселя в кожному, ділемо інтесивність кожного піксела на 255 = данні від 0 до 1</a:t>
            </a:r>
            <a:endParaRPr lang="ru-RU" altLang="ru-RU"/>
          </a:p>
        </p:txBody>
      </p:sp>
      <p:sp>
        <p:nvSpPr>
          <p:cNvPr id="53252" name="Номер слайда 3">
            <a:extLst>
              <a:ext uri="{FF2B5EF4-FFF2-40B4-BE49-F238E27FC236}">
                <a16:creationId xmlns:a16="http://schemas.microsoft.com/office/drawing/2014/main" id="{20A11B4A-27E6-0BE4-18EE-832A99ADE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E0EF149-F11E-403B-85E5-8456BA90C3E2}" type="slidenum">
              <a:rPr lang="ru-RU" altLang="ru-RU"/>
              <a:pPr/>
              <a:t>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Образ слайда 1">
            <a:extLst>
              <a:ext uri="{FF2B5EF4-FFF2-40B4-BE49-F238E27FC236}">
                <a16:creationId xmlns:a16="http://schemas.microsoft.com/office/drawing/2014/main" id="{C845AD4D-F34A-50A2-F4B7-A9A98F2D3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Заметки 2">
            <a:extLst>
              <a:ext uri="{FF2B5EF4-FFF2-40B4-BE49-F238E27FC236}">
                <a16:creationId xmlns:a16="http://schemas.microsoft.com/office/drawing/2014/main" id="{09CD56F8-9FCD-5D8F-608B-CEAF66DDE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input_dim=784</a:t>
            </a:r>
            <a:r>
              <a:rPr lang="uk-UA" altLang="ru-RU">
                <a:solidFill>
                  <a:srgbClr val="000000"/>
                </a:solidFill>
                <a:latin typeface="Courier New" panose="02070309020205020404" pitchFamily="49" charset="0"/>
              </a:rPr>
              <a:t> кількість входів в кожний нейрон</a:t>
            </a:r>
          </a:p>
          <a:p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Dense </a:t>
            </a:r>
            <a:r>
              <a:rPr lang="uk-UA" altLang="ru-RU">
                <a:solidFill>
                  <a:srgbClr val="000000"/>
                </a:solidFill>
                <a:latin typeface="Courier New" panose="02070309020205020404" pitchFamily="49" charset="0"/>
              </a:rPr>
              <a:t>– повнозвязний</a:t>
            </a:r>
          </a:p>
          <a:p>
            <a:r>
              <a:rPr lang="uk-UA" altLang="ru-RU">
                <a:solidFill>
                  <a:srgbClr val="000000"/>
                </a:solidFill>
                <a:latin typeface="Courier New" panose="02070309020205020404" pitchFamily="49" charset="0"/>
              </a:rPr>
              <a:t>Стозастичний градіентний спуск 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SGD</a:t>
            </a:r>
          </a:p>
          <a:p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loss </a:t>
            </a:r>
            <a:r>
              <a:rPr lang="uk-UA" altLang="ru-RU">
                <a:solidFill>
                  <a:srgbClr val="000000"/>
                </a:solidFill>
                <a:latin typeface="Courier New" panose="02070309020205020404" pitchFamily="49" charset="0"/>
              </a:rPr>
              <a:t>– функція помилки </a:t>
            </a:r>
          </a:p>
          <a:p>
            <a:r>
              <a:rPr lang="uk-UA" altLang="ru-RU">
                <a:solidFill>
                  <a:srgbClr val="000000"/>
                </a:solidFill>
                <a:latin typeface="Courier New" panose="02070309020205020404" pitchFamily="49" charset="0"/>
              </a:rPr>
              <a:t>Кросєнторпия  - підходе для задач класифікації, коли класів більше ніж 2 </a:t>
            </a:r>
          </a:p>
          <a:p>
            <a:r>
              <a:rPr lang="uk-UA" altLang="ru-RU">
                <a:solidFill>
                  <a:srgbClr val="000000"/>
                </a:solidFill>
                <a:latin typeface="Courier New" panose="02070309020205020404" pitchFamily="49" charset="0"/>
              </a:rPr>
              <a:t>Метрика якості навчання мережі – доля правильних відповідей НМ</a:t>
            </a:r>
            <a:endParaRPr lang="ru-RU" altLang="ru-RU"/>
          </a:p>
        </p:txBody>
      </p:sp>
      <p:sp>
        <p:nvSpPr>
          <p:cNvPr id="61444" name="Номер слайда 3">
            <a:extLst>
              <a:ext uri="{FF2B5EF4-FFF2-40B4-BE49-F238E27FC236}">
                <a16:creationId xmlns:a16="http://schemas.microsoft.com/office/drawing/2014/main" id="{7A65FD9C-529F-CA6B-68AA-46F912C77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0734E98-9377-448F-98B4-C394F3D19C4C}" type="slidenum">
              <a:rPr lang="ru-RU" altLang="ru-RU"/>
              <a:pPr/>
              <a:t>15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Образ слайда 1">
            <a:extLst>
              <a:ext uri="{FF2B5EF4-FFF2-40B4-BE49-F238E27FC236}">
                <a16:creationId xmlns:a16="http://schemas.microsoft.com/office/drawing/2014/main" id="{3E455AD9-A254-4C2F-6B42-2557161A5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Заметки 2">
            <a:extLst>
              <a:ext uri="{FF2B5EF4-FFF2-40B4-BE49-F238E27FC236}">
                <a16:creationId xmlns:a16="http://schemas.microsoft.com/office/drawing/2014/main" id="{A66B738C-01C4-8D65-D8A9-7B1064997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uk-UA" altLang="ru-RU"/>
              <a:t>Міні-вибока – </a:t>
            </a:r>
            <a:r>
              <a:rPr lang="en-US" altLang="ru-RU"/>
              <a:t>bath_size</a:t>
            </a:r>
          </a:p>
          <a:p>
            <a:r>
              <a:rPr lang="en-US" altLang="ru-RU"/>
              <a:t>100</a:t>
            </a:r>
            <a:r>
              <a:rPr lang="uk-UA" altLang="ru-RU"/>
              <a:t> раз обучаем НС на одном и том же наборе изоьражений из 60 т картинок</a:t>
            </a:r>
          </a:p>
          <a:p>
            <a:r>
              <a:rPr lang="uk-UA" altLang="ru-RU"/>
              <a:t>Прогресс обучения НС</a:t>
            </a:r>
            <a:endParaRPr lang="ru-RU" altLang="ru-RU"/>
          </a:p>
        </p:txBody>
      </p:sp>
      <p:sp>
        <p:nvSpPr>
          <p:cNvPr id="63492" name="Номер слайда 3">
            <a:extLst>
              <a:ext uri="{FF2B5EF4-FFF2-40B4-BE49-F238E27FC236}">
                <a16:creationId xmlns:a16="http://schemas.microsoft.com/office/drawing/2014/main" id="{50451858-24E4-3F65-DE97-3093D6941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A9310E-868A-4A5B-A946-75C95499F8CC}" type="slidenum">
              <a:rPr lang="ru-RU" altLang="ru-RU"/>
              <a:pPr/>
              <a:t>16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FCFE9-5034-D612-DBF2-6F7CBDED0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DD910E-F791-2AE3-115E-1A912636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E32FF-B306-337C-3EA1-9CDE4B25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9C63B-C23A-A37E-3592-120DDF0F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5E45D7-18BA-B04F-6637-54E12D79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A1E40-4A8A-82C1-DE43-9F481AEB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F480CE-E759-9541-EE37-37B8575B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361AE-B59A-1FEA-42C8-BC48374C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C4C86-CEEB-A7F9-C1A6-9DE086B0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35F2-0EB3-C72C-F992-B3190144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DAC324-B902-0437-A65D-CF4A22924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2C1A72-D2FE-DF44-8DF2-3ADC47B42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C783E-0E05-0FB7-1771-831D3342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C60B1C-B631-C024-CBE7-3B1E2699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D05A42-1349-5567-8C69-0E07E7A0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1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FC3E3-FE6D-5B8B-D33C-24AFFDBA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A0732-5CB9-BD46-DE19-C9022CCF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252A2-D699-C3DB-1EDF-7C143C72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38074-880D-2D54-C0C6-E3CD4521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00C30-F920-D277-EF1F-0C6C1CE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8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CC315-F985-26DB-33BC-3FD6EE20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AD4B2-34E7-3A18-67B1-EAB30479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FC9A3-222C-2239-70D6-138E17C5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BC4D-2935-A925-A2AD-FA4E211F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FEB79E-D5F5-DB40-D242-95B48FC4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6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AFEE3-7F40-AE1B-6714-011C9C26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9049B-A503-CC63-0B6B-4200F7289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AB2177-3237-C98D-7D53-D0500424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4CA39-1B5E-C000-AF01-1BE97C56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CD1677-BE91-C557-403D-947603E6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592EBB-125C-AF4C-DC8A-1A2BD723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65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62F5-0768-EE1B-26BE-0DD8BC9C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BF3D9-5731-53D3-E666-8EF5DAB3B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E90544-182B-AFE5-F5FD-9B62CE0E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B322EF-0E81-C0FA-BE7B-82D0AC5C4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618102-E2AD-CD02-B59E-3C8CD84BD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0409D3-2CA9-596F-3F30-562BACF8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BAD4A7-67CA-B245-B704-B03C3392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47DD66-1FEA-3C82-6046-BF3941F9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8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A6359-5334-5B1F-70C8-5C4E9C74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A53418-6131-0B74-1731-651252A4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BCE860-7E92-8E9F-B106-7D0B0037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5AAB2-3166-C077-807B-BE85F0FC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08E214-F226-B061-B445-6DFB9819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E2A583-08F8-6EF3-042D-4976EC4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09AE33-F8CA-33AC-A291-79EE6E92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67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65210-9F84-A162-2729-5E88944F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60E3F-1BE4-47B8-BE4D-087462C9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123E81-40BD-3E21-AE01-C55D8DC7E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06ABC0-93C7-858A-F0CA-5C348027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AB66B6-2330-AEF3-870B-D06803CD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452993-2DE1-A133-DA5E-3CAAB65D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7592B-5E57-97DA-1E35-3BF2DBAE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EE1A3E-4BE8-8512-B048-1FD5166EA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CB83D1-23A1-8292-CD4E-08690EBE3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E443A2-9F79-478B-4C83-569EAB2E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4E8D4E-F79B-702F-4D84-B2762FE4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4FD34-FC10-903A-E56F-F7EA1375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08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FE1C9-DFEA-218F-A797-EE9B28BC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47733F-BF03-616D-CC7F-8D10DE07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4EF47-C282-2EEF-1457-6D0E233EC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11A1-23C1-420D-8E4C-819D267BBF8F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BBA89-DE4D-25E2-9678-99F389F1F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3C419-AECC-B80D-5E61-74137D87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ED29-1D6E-4F98-8853-9A3EFC7C1A0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55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D1D62-AA13-41C1-978F-237C7A50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uk-UA" dirty="0"/>
            </a:br>
            <a:r>
              <a:rPr lang="uk-UA" dirty="0"/>
              <a:t> </a:t>
            </a:r>
            <a:r>
              <a:rPr lang="uk-UA" b="1" dirty="0"/>
              <a:t>Багатошаровий </a:t>
            </a:r>
            <a:r>
              <a:rPr lang="uk-UA" b="1" dirty="0" err="1"/>
              <a:t>персептрон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63D81-1315-4740-8E60-7F579CCE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Одним з </a:t>
            </a:r>
            <a:r>
              <a:rPr lang="ru-RU" dirty="0" err="1"/>
              <a:t>найпростіших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нейронних</a:t>
            </a:r>
            <a:r>
              <a:rPr lang="ru-RU" dirty="0"/>
              <a:t> мереж є персептрон.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багатошарового</a:t>
            </a:r>
            <a:r>
              <a:rPr lang="ru-RU" dirty="0"/>
              <a:t> персептрона на </a:t>
            </a:r>
            <a:r>
              <a:rPr lang="en-US" dirty="0"/>
              <a:t>Python </a:t>
            </a:r>
            <a:r>
              <a:rPr lang="ru-RU" dirty="0"/>
              <a:t>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надбудови</a:t>
            </a:r>
            <a:r>
              <a:rPr lang="ru-RU" dirty="0"/>
              <a:t> для </a:t>
            </a:r>
            <a:r>
              <a:rPr lang="ru-RU" dirty="0" err="1"/>
              <a:t>глибокого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894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659BB-F90F-70A5-3816-FE3E6807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5299" name="Объект 2">
            <a:extLst>
              <a:ext uri="{FF2B5EF4-FFF2-40B4-BE49-F238E27FC236}">
                <a16:creationId xmlns:a16="http://schemas.microsoft.com/office/drawing/2014/main" id="{1E992E01-E511-476B-89D3-A1BD40AC4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altLang="ru-RU"/>
              <a:t>Перетворимо правильні відповіді </a:t>
            </a:r>
            <a:r>
              <a:rPr lang="en-US" altLang="ru-RU"/>
              <a:t>y_train </a:t>
            </a:r>
            <a:r>
              <a:rPr lang="uk-UA" altLang="ru-RU"/>
              <a:t>і </a:t>
            </a:r>
            <a:r>
              <a:rPr lang="en-US" altLang="ru-RU"/>
              <a:t>y_val </a:t>
            </a:r>
            <a:r>
              <a:rPr lang="uk-UA" altLang="ru-RU"/>
              <a:t>в </a:t>
            </a:r>
            <a:r>
              <a:rPr lang="en-US" altLang="ru-RU"/>
              <a:t>one-hot encode.</a:t>
            </a:r>
            <a:endParaRPr lang="uk-UA" altLang="ru-RU"/>
          </a:p>
          <a:p>
            <a:pPr marL="0" indent="0">
              <a:buNone/>
            </a:pPr>
            <a:r>
              <a:rPr lang="en-US" altLang="ru-RU"/>
              <a:t> </a:t>
            </a:r>
            <a:r>
              <a:rPr lang="uk-UA" altLang="ru-RU"/>
              <a:t>Тобто, уявімо правильну відповідь у вигляді вектора, розмірність якого дорівнює кількості класів в нашій задачі.</a:t>
            </a:r>
          </a:p>
          <a:p>
            <a:pPr marL="0" indent="0">
              <a:buNone/>
            </a:pPr>
            <a:r>
              <a:rPr lang="uk-UA" altLang="ru-RU"/>
              <a:t> Нехай цей об'єкт належить класу з номером </a:t>
            </a:r>
            <a:r>
              <a:rPr lang="en-US" altLang="ru-RU"/>
              <a:t>i. </a:t>
            </a:r>
            <a:r>
              <a:rPr lang="uk-UA" altLang="ru-RU"/>
              <a:t>Тоді в </a:t>
            </a:r>
            <a:r>
              <a:rPr lang="en-US" altLang="ru-RU"/>
              <a:t>i-</a:t>
            </a:r>
            <a:r>
              <a:rPr lang="uk-UA" altLang="ru-RU"/>
              <a:t>ій позиції у даного вектора буде стояти 1, а решта значення рівні 0.</a:t>
            </a:r>
          </a:p>
          <a:p>
            <a:pPr marL="0" indent="0">
              <a:buNone/>
            </a:pPr>
            <a:endParaRPr lang="uk-UA" altLang="ru-RU"/>
          </a:p>
          <a:p>
            <a:pPr marL="0" indent="0">
              <a:buNone/>
            </a:pPr>
            <a:r>
              <a:rPr lang="en-US" altLang="ru-RU">
                <a:latin typeface="Courier New" panose="02070309020205020404" pitchFamily="49" charset="0"/>
              </a:rPr>
              <a:t>y_train_oh = keras.utils.to_categorical(y_train, 10)</a:t>
            </a:r>
          </a:p>
          <a:p>
            <a:pPr marL="0" indent="0">
              <a:buNone/>
            </a:pPr>
            <a:r>
              <a:rPr lang="en-US" altLang="ru-RU">
                <a:latin typeface="Courier New" panose="02070309020205020404" pitchFamily="49" charset="0"/>
              </a:rPr>
              <a:t>y_val_oh = keras.utils.to_categorical(y_val, 10)</a:t>
            </a:r>
          </a:p>
          <a:p>
            <a:pPr marL="0" indent="0">
              <a:buNone/>
            </a:pPr>
            <a:endParaRPr lang="uk-UA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E1150-2394-0BE1-45C7-CEB1C0C0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6323" name="Объект 2">
            <a:extLst>
              <a:ext uri="{FF2B5EF4-FFF2-40B4-BE49-F238E27FC236}">
                <a16:creationId xmlns:a16="http://schemas.microsoft.com/office/drawing/2014/main" id="{5678651F-A268-BD15-3420-024F8B0F2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err="1"/>
              <a:t>Припустимо</a:t>
            </a:r>
            <a:r>
              <a:rPr lang="ru-RU" altLang="ru-RU" dirty="0"/>
              <a:t>, </a:t>
            </a:r>
            <a:r>
              <a:rPr lang="ru-RU" altLang="ru-RU" dirty="0" err="1"/>
              <a:t>що</a:t>
            </a:r>
            <a:r>
              <a:rPr lang="ru-RU" altLang="ru-RU" dirty="0"/>
              <a:t> </a:t>
            </a:r>
            <a:r>
              <a:rPr lang="ru-RU" altLang="ru-RU" dirty="0" err="1"/>
              <a:t>деяка</a:t>
            </a:r>
            <a:r>
              <a:rPr lang="ru-RU" altLang="ru-RU" dirty="0"/>
              <a:t> </a:t>
            </a:r>
            <a:r>
              <a:rPr lang="ru-RU" altLang="ru-RU" dirty="0" err="1"/>
              <a:t>ознака</a:t>
            </a:r>
            <a:r>
              <a:rPr lang="ru-RU" altLang="ru-RU" dirty="0"/>
              <a:t> </a:t>
            </a:r>
            <a:r>
              <a:rPr lang="ru-RU" altLang="ru-RU" dirty="0" err="1"/>
              <a:t>може</a:t>
            </a:r>
            <a:r>
              <a:rPr lang="ru-RU" altLang="ru-RU" dirty="0"/>
              <a:t> </a:t>
            </a:r>
            <a:r>
              <a:rPr lang="ru-RU" altLang="ru-RU" dirty="0" err="1"/>
              <a:t>приймати</a:t>
            </a:r>
            <a:r>
              <a:rPr lang="ru-RU" altLang="ru-RU" dirty="0"/>
              <a:t> 10 </a:t>
            </a:r>
            <a:r>
              <a:rPr lang="ru-RU" altLang="ru-RU" dirty="0" err="1"/>
              <a:t>різних</a:t>
            </a:r>
            <a:r>
              <a:rPr lang="ru-RU" altLang="ru-RU" dirty="0"/>
              <a:t> </a:t>
            </a:r>
            <a:r>
              <a:rPr lang="ru-RU" altLang="ru-RU" dirty="0" err="1"/>
              <a:t>значень</a:t>
            </a:r>
            <a:r>
              <a:rPr lang="ru-RU" altLang="ru-RU" dirty="0"/>
              <a:t>. В </a:t>
            </a:r>
            <a:r>
              <a:rPr lang="ru-RU" altLang="ru-RU" dirty="0" err="1"/>
              <a:t>цьому</a:t>
            </a:r>
            <a:r>
              <a:rPr lang="ru-RU" altLang="ru-RU" dirty="0"/>
              <a:t> </a:t>
            </a:r>
            <a:r>
              <a:rPr lang="ru-RU" altLang="ru-RU" dirty="0" err="1"/>
              <a:t>випадку</a:t>
            </a:r>
            <a:r>
              <a:rPr lang="ru-RU" altLang="ru-RU" dirty="0"/>
              <a:t> </a:t>
            </a:r>
            <a:r>
              <a:rPr lang="en-US" altLang="ru-RU" dirty="0"/>
              <a:t>One Hot Encoding </a:t>
            </a:r>
            <a:r>
              <a:rPr lang="ru-RU" altLang="ru-RU" dirty="0" err="1"/>
              <a:t>має</a:t>
            </a:r>
            <a:r>
              <a:rPr lang="ru-RU" altLang="ru-RU" dirty="0"/>
              <a:t> на </a:t>
            </a:r>
            <a:r>
              <a:rPr lang="ru-RU" altLang="ru-RU" dirty="0" err="1"/>
              <a:t>увазі</a:t>
            </a:r>
            <a:r>
              <a:rPr lang="ru-RU" altLang="ru-RU" dirty="0"/>
              <a:t> </a:t>
            </a:r>
            <a:r>
              <a:rPr lang="ru-RU" altLang="ru-RU" dirty="0" err="1"/>
              <a:t>створення</a:t>
            </a:r>
            <a:r>
              <a:rPr lang="ru-RU" altLang="ru-RU" dirty="0"/>
              <a:t> 10 </a:t>
            </a:r>
            <a:r>
              <a:rPr lang="ru-RU" altLang="ru-RU" dirty="0" err="1"/>
              <a:t>ознак</a:t>
            </a:r>
            <a:r>
              <a:rPr lang="ru-RU" altLang="ru-RU" dirty="0"/>
              <a:t>, </a:t>
            </a:r>
            <a:r>
              <a:rPr lang="ru-RU" altLang="ru-RU" dirty="0" err="1"/>
              <a:t>всі</a:t>
            </a:r>
            <a:r>
              <a:rPr lang="ru-RU" altLang="ru-RU" dirty="0"/>
              <a:t> з </a:t>
            </a:r>
            <a:r>
              <a:rPr lang="ru-RU" altLang="ru-RU" dirty="0" err="1"/>
              <a:t>яких</a:t>
            </a:r>
            <a:r>
              <a:rPr lang="ru-RU" altLang="ru-RU" dirty="0"/>
              <a:t> </a:t>
            </a:r>
            <a:r>
              <a:rPr lang="ru-RU" altLang="ru-RU" dirty="0" err="1"/>
              <a:t>дорівнюють</a:t>
            </a:r>
            <a:r>
              <a:rPr lang="ru-RU" altLang="ru-RU" dirty="0"/>
              <a:t> нулю за </a:t>
            </a:r>
            <a:r>
              <a:rPr lang="ru-RU" altLang="ru-RU" dirty="0" err="1"/>
              <a:t>винятком</a:t>
            </a:r>
            <a:r>
              <a:rPr lang="ru-RU" altLang="ru-RU" dirty="0"/>
              <a:t> одного. На </a:t>
            </a:r>
            <a:r>
              <a:rPr lang="ru-RU" altLang="ru-RU" dirty="0" err="1"/>
              <a:t>позицію</a:t>
            </a:r>
            <a:r>
              <a:rPr lang="ru-RU" altLang="ru-RU" dirty="0"/>
              <a:t>, </a:t>
            </a:r>
            <a:r>
              <a:rPr lang="ru-RU" altLang="ru-RU" dirty="0" err="1"/>
              <a:t>відповідну</a:t>
            </a:r>
            <a:r>
              <a:rPr lang="ru-RU" altLang="ru-RU" dirty="0"/>
              <a:t> </a:t>
            </a:r>
            <a:r>
              <a:rPr lang="ru-RU" altLang="ru-RU" dirty="0" err="1"/>
              <a:t>чисельним</a:t>
            </a:r>
            <a:r>
              <a:rPr lang="ru-RU" altLang="ru-RU" dirty="0"/>
              <a:t> </a:t>
            </a:r>
            <a:r>
              <a:rPr lang="ru-RU" altLang="ru-RU" dirty="0" err="1"/>
              <a:t>значенням</a:t>
            </a:r>
            <a:r>
              <a:rPr lang="ru-RU" altLang="ru-RU" dirty="0"/>
              <a:t> </a:t>
            </a:r>
            <a:r>
              <a:rPr lang="ru-RU" altLang="ru-RU" dirty="0" err="1"/>
              <a:t>ознаки</a:t>
            </a:r>
            <a:r>
              <a:rPr lang="ru-RU" altLang="ru-RU" dirty="0"/>
              <a:t> ми </a:t>
            </a:r>
            <a:r>
              <a:rPr lang="ru-RU" altLang="ru-RU" dirty="0" err="1"/>
              <a:t>поміщаємо</a:t>
            </a:r>
            <a:r>
              <a:rPr lang="ru-RU" altLang="ru-RU" dirty="0"/>
              <a:t> 1.</a:t>
            </a:r>
            <a:endParaRPr lang="uk-UA" alt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B246A-01F5-32CF-0297-7A13D7F6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7347" name="Объект 2">
            <a:extLst>
              <a:ext uri="{FF2B5EF4-FFF2-40B4-BE49-F238E27FC236}">
                <a16:creationId xmlns:a16="http://schemas.microsoft.com/office/drawing/2014/main" id="{3BBE7D69-02F5-B2EA-7FE2-642589C5F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uk-UA" altLang="ru-RU"/>
              <a:t>Як приклад побудуємо модель багатошарового персептрона з двома прихованими шарами по 128 нейронів у кожному. </a:t>
            </a:r>
          </a:p>
          <a:p>
            <a:r>
              <a:rPr lang="uk-UA" altLang="ru-RU"/>
              <a:t>Функції активації на прихованих шарах використовуватимемо функцію </a:t>
            </a:r>
            <a:r>
              <a:rPr lang="en-US" altLang="ru-RU"/>
              <a:t>elu. </a:t>
            </a:r>
            <a:endParaRPr lang="uk-UA" altLang="ru-RU"/>
          </a:p>
          <a:p>
            <a:r>
              <a:rPr lang="uk-UA" altLang="ru-RU"/>
              <a:t>В якості функції помилки візьмемо перехресну ентропію (</a:t>
            </a:r>
            <a:r>
              <a:rPr lang="en-US" altLang="ru-RU"/>
              <a:t>cross-entropy):</a:t>
            </a:r>
            <a:endParaRPr lang="uk-UA" altLang="ru-RU"/>
          </a:p>
        </p:txBody>
      </p:sp>
      <p:pic>
        <p:nvPicPr>
          <p:cNvPr id="57348" name="Рисунок 4">
            <a:extLst>
              <a:ext uri="{FF2B5EF4-FFF2-40B4-BE49-F238E27FC236}">
                <a16:creationId xmlns:a16="http://schemas.microsoft.com/office/drawing/2014/main" id="{FB8BCB02-2F31-2096-222B-175579244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23" y="4614092"/>
            <a:ext cx="83661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0F743-0615-3DFD-3E82-117192B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8371" name="Объект 2">
            <a:extLst>
              <a:ext uri="{FF2B5EF4-FFF2-40B4-BE49-F238E27FC236}">
                <a16:creationId xmlns:a16="http://schemas.microsoft.com/office/drawing/2014/main" id="{6748D7EC-01E4-B9C0-B2BB-A851DAD75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altLang="ru-RU" dirty="0">
                <a:solidFill>
                  <a:srgbClr val="202122"/>
                </a:solidFill>
                <a:latin typeface="Arial" panose="020B0604020202020204" pitchFamily="34" charset="0"/>
              </a:rPr>
              <a:t>Оцінити — означає вказати кількісно, добре чи погано мережа вирішує поставлені їй завдання. </a:t>
            </a:r>
          </a:p>
          <a:p>
            <a:pPr marL="0" indent="0">
              <a:buNone/>
            </a:pPr>
            <a:r>
              <a:rPr lang="uk-UA" altLang="ru-RU" dirty="0">
                <a:solidFill>
                  <a:srgbClr val="202122"/>
                </a:solidFill>
                <a:latin typeface="Arial" panose="020B0604020202020204" pitchFamily="34" charset="0"/>
              </a:rPr>
              <a:t>Для цього будується </a:t>
            </a:r>
            <a:r>
              <a:rPr lang="uk-UA" altLang="ru-RU" b="1" dirty="0">
                <a:latin typeface="Arial" panose="020B0604020202020204" pitchFamily="34" charset="0"/>
              </a:rPr>
              <a:t>функція оцінки</a:t>
            </a:r>
            <a:r>
              <a:rPr lang="uk-UA" altLang="ru-RU" dirty="0">
                <a:solidFill>
                  <a:srgbClr val="202122"/>
                </a:solidFill>
                <a:latin typeface="Arial" panose="020B0604020202020204" pitchFamily="34" charset="0"/>
              </a:rPr>
              <a:t>. Вона, як правило, явно залежить від вихідних сигналів мережі і неявно (через функціонування) — від всіх її параметрів. </a:t>
            </a:r>
          </a:p>
          <a:p>
            <a:pPr marL="0" indent="0">
              <a:buNone/>
            </a:pPr>
            <a:r>
              <a:rPr lang="uk-UA" altLang="ru-RU" dirty="0">
                <a:solidFill>
                  <a:srgbClr val="202122"/>
                </a:solidFill>
                <a:latin typeface="Arial" panose="020B0604020202020204" pitchFamily="34" charset="0"/>
              </a:rPr>
              <a:t>Найпростіший і найпоширеніший приклад оцінки — сума квадратів відстаней від вихідних сигналів мережі до їх необхідних значень.</a:t>
            </a:r>
            <a:endParaRPr lang="uk-UA" alt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0EAE9-39E3-30D8-0C96-6C7A369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9395" name="Объект 2">
            <a:extLst>
              <a:ext uri="{FF2B5EF4-FFF2-40B4-BE49-F238E27FC236}">
                <a16:creationId xmlns:a16="http://schemas.microsoft.com/office/drawing/2014/main" id="{614F7AC3-CC9A-29AB-E1A6-56D8F409E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altLang="ru-RU"/>
              <a:t>Щоб перетворити вихідні значення нейромережі 𝑧𝑘 в ймовірність того, що вхідний об'єкт належить до того чи іншого класу використовуємо функцію </a:t>
            </a:r>
            <a:r>
              <a:rPr lang="en-US" altLang="ru-RU"/>
              <a:t>soft-max (</a:t>
            </a:r>
            <a:r>
              <a:rPr lang="uk-UA" altLang="ru-RU"/>
              <a:t>іншими словами, нормуємо значення):</a:t>
            </a:r>
          </a:p>
          <a:p>
            <a:pPr marL="0" indent="0">
              <a:buNone/>
            </a:pPr>
            <a:endParaRPr lang="uk-UA" altLang="ru-RU"/>
          </a:p>
          <a:p>
            <a:pPr marL="0" indent="0">
              <a:buNone/>
            </a:pPr>
            <a:endParaRPr lang="uk-UA" altLang="ru-RU"/>
          </a:p>
          <a:p>
            <a:pPr marL="0" indent="0">
              <a:buNone/>
            </a:pPr>
            <a:endParaRPr lang="uk-UA" altLang="ru-RU"/>
          </a:p>
        </p:txBody>
      </p:sp>
      <p:pic>
        <p:nvPicPr>
          <p:cNvPr id="59396" name="Рисунок 4">
            <a:extLst>
              <a:ext uri="{FF2B5EF4-FFF2-40B4-BE49-F238E27FC236}">
                <a16:creationId xmlns:a16="http://schemas.microsoft.com/office/drawing/2014/main" id="{2C486A3B-8241-CF62-ECA7-56C007C9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88" y="3251201"/>
            <a:ext cx="41576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A98D7-75E6-B5C3-AFCA-CBFE01AC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053E3-C469-0F76-9063-F507391F2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uk-UA" dirty="0"/>
              <a:t>Тепер перейдемо до складання моделі. Вхідні картинки витягнемо в вектор довжини 28 * 28 (= 784) і будемо подавати його на вхід. На виході маємо 10 вихідних нейронів за кількістю класів в нашій задачі. Задаємо ці та описані вище параметри.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K.clear_session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marL="0" indent="0">
              <a:buNone/>
              <a:defRPr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model =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M.Sequential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L.Dense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output_dim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=128,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input_dim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=784, activation=‘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relu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')) 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L.Dense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output_dim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=128, activation='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elu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')) 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model.add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L.Dense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output_dim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=10, activation='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softmax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')) </a:t>
            </a:r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Объект 2">
            <a:extLst>
              <a:ext uri="{FF2B5EF4-FFF2-40B4-BE49-F238E27FC236}">
                <a16:creationId xmlns:a16="http://schemas.microsoft.com/office/drawing/2014/main" id="{88F2CC25-3709-A7ED-679F-B4DCEA501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174751"/>
            <a:ext cx="7886700" cy="4314825"/>
          </a:xfrm>
        </p:spPr>
        <p:txBody>
          <a:bodyPr/>
          <a:lstStyle/>
          <a:p>
            <a:r>
              <a:rPr lang="en-US" altLang="ru-RU"/>
              <a:t>ReLu (Rectified Linear Unit) f(x)= max(0,x) </a:t>
            </a:r>
            <a:r>
              <a:rPr lang="uk-UA" altLang="ru-RU"/>
              <a:t>Якщо вхідне значення меньше 0, то функція повертає 0, а якщо більше 0 , то саме це значення</a:t>
            </a:r>
          </a:p>
          <a:p>
            <a:endParaRPr lang="uk-UA" altLang="ru-RU"/>
          </a:p>
          <a:p>
            <a:r>
              <a:rPr lang="en-US" altLang="ru-RU"/>
              <a:t>SoftMax - </a:t>
            </a:r>
            <a:r>
              <a:rPr lang="uk-UA" altLang="ru-RU"/>
              <a:t> дозволяє отримати сумарне значення всіх нейронів на виході з шару, що =1. Це дозволяє трактувати вихід з такого шару як ймовірність.</a:t>
            </a:r>
            <a:endParaRPr lang="ru-RU" alt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5C911-40E0-02C7-D0E6-5F2ED2B5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164E5-E5D1-81B8-BD6F-00637B29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uk-UA" dirty="0"/>
              <a:t>В якості оптимізатора будемо використовувати не звичайний </a:t>
            </a:r>
            <a:r>
              <a:rPr lang="uk-UA" dirty="0" err="1"/>
              <a:t>стохастический</a:t>
            </a:r>
            <a:r>
              <a:rPr lang="uk-UA" dirty="0"/>
              <a:t> градієнтний спуск, а його модифікацію </a:t>
            </a:r>
            <a:r>
              <a:rPr lang="en-US" dirty="0"/>
              <a:t>ADAM - Adaptive Moment Estimation.</a:t>
            </a:r>
            <a:endParaRPr lang="ru-RU" dirty="0"/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model.compile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</a:p>
          <a:p>
            <a:pPr marL="0" indent="0">
              <a:buNone/>
              <a:defRPr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loss='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categorical_crossentropy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', # </a:t>
            </a:r>
            <a:r>
              <a:rPr lang="uk-UA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минимизируем</a:t>
            </a:r>
            <a:r>
              <a:rPr lang="uk-UA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uk-UA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кросс-энтропию</a:t>
            </a:r>
            <a:r>
              <a:rPr lang="uk-UA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optimizer='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adam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</a:p>
          <a:p>
            <a:pPr marL="0" indent="0">
              <a:buNone/>
              <a:defRPr/>
            </a:pP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=['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'] # выводим процент правильных ответов </a:t>
            </a:r>
          </a:p>
          <a:p>
            <a:pPr marL="0" indent="0">
              <a:buNone/>
              <a:defRPr/>
            </a:pPr>
            <a:r>
              <a:rPr lang="uk-UA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uk-UA" dirty="0"/>
              <a:t>Центруємо і нормуємо вхідні дані, так, щоб значення змінювалися від -0.5 до +0.5.</a:t>
            </a:r>
            <a:endParaRPr lang="uk-UA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x_train_float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x_train.astype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np.float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 / 255 - 0.5 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x_val_float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x_val.astype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np.float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 / 255 - 0.5 </a:t>
            </a:r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B0171-76DA-660D-40B4-1218F73E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2FE9E-121C-5FE0-E721-0540AD61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uk-UA" dirty="0"/>
              <a:t>Навчимо модель, при цьому розмір міні </a:t>
            </a:r>
            <a:r>
              <a:rPr lang="uk-UA" dirty="0" err="1"/>
              <a:t>батча</a:t>
            </a:r>
            <a:r>
              <a:rPr lang="uk-UA" dirty="0"/>
              <a:t> візьмемо рівним 64 і встановимо кількість епох навчання рівне 10.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model.fit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( </a:t>
            </a:r>
          </a:p>
          <a:p>
            <a:pPr marL="0" indent="0">
              <a:buNone/>
              <a:defRPr/>
            </a:pPr>
            <a:r>
              <a:rPr lang="fr-FR" sz="1350" dirty="0">
                <a:solidFill>
                  <a:srgbClr val="000000"/>
                </a:solidFill>
                <a:latin typeface="Courier New" panose="02070309020205020404" pitchFamily="49" charset="0"/>
              </a:rPr>
              <a:t>x_train_float.reshape(-1, 28*28), </a:t>
            </a:r>
          </a:p>
          <a:p>
            <a:pPr marL="0" indent="0">
              <a:buNone/>
              <a:defRPr/>
            </a:pPr>
            <a:r>
              <a:rPr lang="en-US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y_train_oh</a:t>
            </a:r>
            <a:r>
              <a:rPr lang="en-US" sz="135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  <a:defRPr/>
            </a:pP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batch_size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=64, # 64 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об'єкти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для 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підрахунку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градієнта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на кожному 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кроці</a:t>
            </a:r>
            <a:endParaRPr lang="ru-RU" sz="13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epochs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=10, # 10 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проходів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по </a:t>
            </a:r>
            <a:r>
              <a:rPr lang="ru-RU" sz="1350" dirty="0" err="1">
                <a:solidFill>
                  <a:srgbClr val="000000"/>
                </a:solidFill>
                <a:latin typeface="Courier New" panose="02070309020205020404" pitchFamily="49" charset="0"/>
              </a:rPr>
              <a:t>датасету</a:t>
            </a:r>
            <a:r>
              <a:rPr lang="ru-RU" sz="13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  <a:defRPr/>
            </a:pPr>
            <a:r>
              <a:rPr lang="nn-NO" sz="1350" dirty="0">
                <a:solidFill>
                  <a:srgbClr val="000000"/>
                </a:solidFill>
                <a:latin typeface="Courier New" panose="02070309020205020404" pitchFamily="49" charset="0"/>
              </a:rPr>
              <a:t>validation_data=(x_val_float.reshape(-1, 28*28), y_val_oh) </a:t>
            </a:r>
          </a:p>
          <a:p>
            <a:pPr marL="0" indent="0">
              <a:buNone/>
              <a:defRPr/>
            </a:pPr>
            <a:r>
              <a:rPr lang="uk-UA" sz="135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  <a:defRPr/>
            </a:pPr>
            <a:r>
              <a:rPr lang="ru-RU" dirty="0" err="1"/>
              <a:t>Точність</a:t>
            </a:r>
            <a:r>
              <a:rPr lang="ru-RU" dirty="0"/>
              <a:t> </a:t>
            </a:r>
            <a:r>
              <a:rPr lang="ru-RU" dirty="0" err="1"/>
              <a:t>отриманої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становить </a:t>
            </a:r>
            <a:r>
              <a:rPr lang="ru-RU" dirty="0" err="1"/>
              <a:t>приблизно</a:t>
            </a:r>
            <a:r>
              <a:rPr lang="ru-RU" dirty="0"/>
              <a:t> 0.8857 (88.57%).</a:t>
            </a:r>
          </a:p>
          <a:p>
            <a:pPr marL="0" indent="0">
              <a:buNone/>
              <a:defRPr/>
            </a:pPr>
            <a:endParaRPr lang="ru-RU" dirty="0"/>
          </a:p>
          <a:p>
            <a:pPr marL="0" indent="0">
              <a:buNone/>
              <a:defRPr/>
            </a:pPr>
            <a:r>
              <a:rPr lang="ru-RU" dirty="0"/>
              <a:t>одна </a:t>
            </a:r>
            <a:r>
              <a:rPr lang="ru-RU" dirty="0" err="1"/>
              <a:t>епоха</a:t>
            </a:r>
            <a:r>
              <a:rPr lang="ru-RU" dirty="0"/>
              <a:t> (</a:t>
            </a:r>
            <a:r>
              <a:rPr lang="ru-RU" dirty="0" err="1"/>
              <a:t>epoch</a:t>
            </a:r>
            <a:r>
              <a:rPr lang="ru-RU" dirty="0"/>
              <a:t>) - весь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ru-RU" dirty="0" err="1"/>
              <a:t>пройшов</a:t>
            </a:r>
            <a:r>
              <a:rPr lang="ru-RU" dirty="0"/>
              <a:t> через </a:t>
            </a:r>
            <a:r>
              <a:rPr lang="ru-RU" dirty="0" err="1"/>
              <a:t>нейронну</a:t>
            </a:r>
            <a:r>
              <a:rPr lang="ru-RU" dirty="0"/>
              <a:t> мережу в прямому і </a:t>
            </a:r>
            <a:r>
              <a:rPr lang="ru-RU" dirty="0" err="1"/>
              <a:t>зворотному</a:t>
            </a:r>
            <a:r>
              <a:rPr lang="ru-RU" dirty="0"/>
              <a:t> </a:t>
            </a:r>
            <a:r>
              <a:rPr lang="ru-RU" dirty="0" err="1"/>
              <a:t>напрямку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один раз.</a:t>
            </a:r>
          </a:p>
          <a:p>
            <a:pPr marL="0" indent="0">
              <a:buNone/>
              <a:defRPr/>
            </a:pPr>
            <a:r>
              <a:rPr lang="ru-RU" dirty="0"/>
              <a:t>Так як одна </a:t>
            </a:r>
            <a:r>
              <a:rPr lang="ru-RU" dirty="0" err="1"/>
              <a:t>epoch</a:t>
            </a:r>
            <a:r>
              <a:rPr lang="ru-RU" dirty="0"/>
              <a:t> </a:t>
            </a:r>
            <a:r>
              <a:rPr lang="ru-RU" dirty="0" err="1"/>
              <a:t>занадто</a:t>
            </a:r>
            <a:r>
              <a:rPr lang="ru-RU" dirty="0"/>
              <a:t> велика для </a:t>
            </a:r>
            <a:r>
              <a:rPr lang="ru-RU" dirty="0" err="1"/>
              <a:t>комп'ютера</a:t>
            </a:r>
            <a:r>
              <a:rPr lang="ru-RU" dirty="0"/>
              <a:t>,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ru-RU" dirty="0" err="1"/>
              <a:t>ділять</a:t>
            </a:r>
            <a:r>
              <a:rPr lang="ru-RU" dirty="0"/>
              <a:t> на </a:t>
            </a:r>
            <a:r>
              <a:rPr lang="ru-RU" dirty="0" err="1"/>
              <a:t>маленькі</a:t>
            </a:r>
            <a:r>
              <a:rPr lang="ru-RU" dirty="0"/>
              <a:t> </a:t>
            </a:r>
            <a:r>
              <a:rPr lang="ru-RU" dirty="0" err="1"/>
              <a:t>партії</a:t>
            </a:r>
            <a:r>
              <a:rPr lang="ru-RU" dirty="0"/>
              <a:t> (</a:t>
            </a:r>
            <a:r>
              <a:rPr lang="ru-RU" dirty="0" err="1"/>
              <a:t>batches</a:t>
            </a:r>
            <a:r>
              <a:rPr lang="ru-RU" dirty="0"/>
              <a:t>).</a:t>
            </a:r>
          </a:p>
          <a:p>
            <a:pPr marL="0" indent="0">
              <a:buNone/>
              <a:defRPr/>
            </a:pPr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21667" y="378259"/>
            <a:ext cx="6742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/>
              <a:t>Keras</a:t>
            </a:r>
            <a:r>
              <a:rPr lang="ru-RU" sz="2800" dirty="0"/>
              <a:t> - </a:t>
            </a:r>
            <a:r>
              <a:rPr lang="ru-RU" sz="2800" dirty="0" err="1"/>
              <a:t>відкрита</a:t>
            </a:r>
            <a:r>
              <a:rPr lang="ru-RU" sz="2800" dirty="0"/>
              <a:t> </a:t>
            </a:r>
            <a:r>
              <a:rPr lang="ru-RU" sz="2800" dirty="0" err="1"/>
              <a:t>бібліотека</a:t>
            </a:r>
            <a:r>
              <a:rPr lang="ru-RU" sz="2800" dirty="0"/>
              <a:t>, написана на </a:t>
            </a:r>
            <a:r>
              <a:rPr lang="ru-RU" sz="2800" dirty="0" err="1"/>
              <a:t>мові</a:t>
            </a:r>
            <a:r>
              <a:rPr lang="ru-RU" sz="2800" dirty="0"/>
              <a:t> </a:t>
            </a:r>
            <a:r>
              <a:rPr lang="en-US" sz="2800" dirty="0"/>
              <a:t>Python</a:t>
            </a:r>
            <a:r>
              <a:rPr lang="ru-RU" sz="2800" dirty="0"/>
              <a:t>. Вона </a:t>
            </a:r>
            <a:r>
              <a:rPr lang="ru-RU" sz="2800" dirty="0" err="1"/>
              <a:t>являє</a:t>
            </a:r>
            <a:r>
              <a:rPr lang="ru-RU" sz="2800" dirty="0"/>
              <a:t> собою </a:t>
            </a:r>
            <a:r>
              <a:rPr lang="ru-RU" sz="2800" dirty="0" err="1"/>
              <a:t>надбудову</a:t>
            </a:r>
            <a:r>
              <a:rPr lang="ru-RU" sz="2800" dirty="0"/>
              <a:t> над </a:t>
            </a:r>
            <a:r>
              <a:rPr lang="ru-RU" sz="2800" dirty="0" err="1"/>
              <a:t>фреймворком</a:t>
            </a:r>
            <a:r>
              <a:rPr lang="ru-RU" sz="2800" dirty="0"/>
              <a:t> </a:t>
            </a:r>
            <a:r>
              <a:rPr lang="en-US" sz="2800" dirty="0" err="1"/>
              <a:t>TensorFlow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752" y="3286925"/>
            <a:ext cx="72832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err="1"/>
              <a:t>TensorFlow</a:t>
            </a:r>
            <a:r>
              <a:rPr lang="ru-RU" sz="2800" dirty="0"/>
              <a:t> - </a:t>
            </a:r>
            <a:r>
              <a:rPr lang="ru-RU" sz="2800" dirty="0" err="1"/>
              <a:t>відкрита</a:t>
            </a:r>
            <a:r>
              <a:rPr lang="ru-RU" sz="2800" dirty="0"/>
              <a:t> </a:t>
            </a:r>
            <a:r>
              <a:rPr lang="ru-RU" sz="2800" dirty="0" err="1"/>
              <a:t>програмна</a:t>
            </a:r>
            <a:r>
              <a:rPr lang="ru-RU" sz="2800" dirty="0"/>
              <a:t> </a:t>
            </a:r>
            <a:r>
              <a:rPr lang="ru-RU" sz="2800" dirty="0" err="1"/>
              <a:t>бібліотека</a:t>
            </a:r>
            <a:r>
              <a:rPr lang="ru-RU" sz="2800" dirty="0"/>
              <a:t> для машинного </a:t>
            </a:r>
            <a:r>
              <a:rPr lang="ru-RU" sz="2800" dirty="0" err="1"/>
              <a:t>навчання</a:t>
            </a:r>
            <a:r>
              <a:rPr lang="ru-RU" sz="2800" dirty="0"/>
              <a:t>, </a:t>
            </a:r>
            <a:r>
              <a:rPr lang="ru-RU" sz="2800" dirty="0" err="1"/>
              <a:t>розроблена</a:t>
            </a:r>
            <a:r>
              <a:rPr lang="ru-RU" sz="2800" dirty="0"/>
              <a:t> </a:t>
            </a:r>
            <a:r>
              <a:rPr lang="ru-RU" sz="2800" dirty="0" err="1"/>
              <a:t>компанією</a:t>
            </a:r>
            <a:r>
              <a:rPr lang="ru-RU" sz="2800" dirty="0"/>
              <a:t> </a:t>
            </a:r>
            <a:r>
              <a:rPr lang="ru-RU" sz="2800" dirty="0" err="1"/>
              <a:t>Google</a:t>
            </a:r>
            <a:r>
              <a:rPr lang="ru-RU" sz="2800" dirty="0"/>
              <a:t> для </a:t>
            </a:r>
            <a:r>
              <a:rPr lang="ru-RU" sz="2800" dirty="0" err="1"/>
              <a:t>вирішення</a:t>
            </a:r>
            <a:r>
              <a:rPr lang="ru-RU" sz="2800" dirty="0"/>
              <a:t> </a:t>
            </a:r>
            <a:r>
              <a:rPr lang="ru-RU" sz="2800" dirty="0" err="1"/>
              <a:t>завдань</a:t>
            </a:r>
            <a:r>
              <a:rPr lang="ru-RU" sz="2800" dirty="0"/>
              <a:t> </a:t>
            </a:r>
            <a:r>
              <a:rPr lang="ru-RU" sz="2800" dirty="0" err="1"/>
              <a:t>побудови</a:t>
            </a:r>
            <a:r>
              <a:rPr lang="ru-RU" sz="2800" dirty="0"/>
              <a:t> і </a:t>
            </a:r>
            <a:r>
              <a:rPr lang="ru-RU" sz="2800" dirty="0" err="1"/>
              <a:t>тренування</a:t>
            </a:r>
            <a:r>
              <a:rPr lang="ru-RU" sz="2800" dirty="0"/>
              <a:t> </a:t>
            </a:r>
            <a:r>
              <a:rPr lang="ru-RU" sz="2800" dirty="0" err="1"/>
              <a:t>нейронної</a:t>
            </a:r>
            <a:r>
              <a:rPr lang="ru-RU" sz="2800" dirty="0"/>
              <a:t> </a:t>
            </a:r>
            <a:r>
              <a:rPr lang="ru-RU" sz="2800" dirty="0" err="1"/>
              <a:t>мережі</a:t>
            </a:r>
            <a:r>
              <a:rPr lang="ru-RU" sz="2800" dirty="0"/>
              <a:t> з метою автоматичного </a:t>
            </a:r>
            <a:r>
              <a:rPr lang="ru-RU" sz="2800" dirty="0" err="1"/>
              <a:t>знаходження</a:t>
            </a:r>
            <a:r>
              <a:rPr lang="ru-RU" sz="2800" dirty="0"/>
              <a:t> та </a:t>
            </a:r>
            <a:r>
              <a:rPr lang="ru-RU" sz="2800" dirty="0" err="1"/>
              <a:t>класифікації</a:t>
            </a:r>
            <a:r>
              <a:rPr lang="ru-RU" sz="2800" dirty="0"/>
              <a:t> </a:t>
            </a:r>
            <a:r>
              <a:rPr lang="ru-RU" sz="2800" dirty="0" err="1"/>
              <a:t>образів</a:t>
            </a:r>
            <a:r>
              <a:rPr lang="ru-RU" sz="2800" dirty="0"/>
              <a:t>, </a:t>
            </a:r>
            <a:r>
              <a:rPr lang="ru-RU" sz="2800" dirty="0" err="1"/>
              <a:t>досягаючи</a:t>
            </a:r>
            <a:r>
              <a:rPr lang="ru-RU" sz="2800" dirty="0"/>
              <a:t> </a:t>
            </a:r>
            <a:r>
              <a:rPr lang="ru-RU" sz="2800" dirty="0" err="1"/>
              <a:t>якості</a:t>
            </a:r>
            <a:r>
              <a:rPr lang="ru-RU" sz="2800" dirty="0"/>
              <a:t> </a:t>
            </a:r>
            <a:r>
              <a:rPr lang="ru-RU" sz="2800" dirty="0" err="1"/>
              <a:t>людського</a:t>
            </a:r>
            <a:r>
              <a:rPr lang="ru-RU" sz="2800" dirty="0"/>
              <a:t> </a:t>
            </a:r>
            <a:r>
              <a:rPr lang="ru-RU" sz="2800" dirty="0" err="1"/>
              <a:t>сприйняття</a:t>
            </a:r>
            <a:r>
              <a:rPr lang="ru-RU" sz="2800" dirty="0"/>
              <a:t>.</a:t>
            </a:r>
          </a:p>
        </p:txBody>
      </p:sp>
      <p:pic>
        <p:nvPicPr>
          <p:cNvPr id="1026" name="Picture 2" descr="Keras: the Python deep learning API">
            <a:extLst>
              <a:ext uri="{FF2B5EF4-FFF2-40B4-BE49-F238E27FC236}">
                <a16:creationId xmlns:a16="http://schemas.microsoft.com/office/drawing/2014/main" id="{338622CC-1E05-4645-9A31-EF3A474B2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" y="706337"/>
            <a:ext cx="3971925" cy="1152525"/>
          </a:xfrm>
          <a:prstGeom prst="rect">
            <a:avLst/>
          </a:prstGeom>
          <a:noFill/>
        </p:spPr>
      </p:pic>
      <p:pic>
        <p:nvPicPr>
          <p:cNvPr id="2050" name="Picture 2" descr="Tensorpack: быстрый интерфейс для обучения нейросетей на TensorFlow">
            <a:extLst>
              <a:ext uri="{FF2B5EF4-FFF2-40B4-BE49-F238E27FC236}">
                <a16:creationId xmlns:a16="http://schemas.microsoft.com/office/drawing/2014/main" id="{AEE5F5B0-9043-4B15-B198-90A7758F8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67" y="3670530"/>
            <a:ext cx="3700628" cy="2072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01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B4BAA2-EEDE-437B-9EE7-9EBE29C3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7" y="315606"/>
            <a:ext cx="10515600" cy="6387197"/>
          </a:xfrm>
        </p:spPr>
        <p:txBody>
          <a:bodyPr>
            <a:normAutofit/>
          </a:bodyPr>
          <a:lstStyle/>
          <a:p>
            <a:endParaRPr lang="uk-UA" dirty="0"/>
          </a:p>
          <a:p>
            <a:r>
              <a:rPr lang="ru-RU" dirty="0" err="1"/>
              <a:t>Найпростішим</a:t>
            </a:r>
            <a:r>
              <a:rPr lang="ru-RU" dirty="0"/>
              <a:t> прикладом </a:t>
            </a:r>
            <a:r>
              <a:rPr lang="ru-RU" dirty="0" err="1"/>
              <a:t>нейронної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 є </a:t>
            </a:r>
            <a:r>
              <a:rPr lang="ru-RU" dirty="0" err="1"/>
              <a:t>багатошаровий</a:t>
            </a:r>
            <a:r>
              <a:rPr lang="ru-RU" dirty="0"/>
              <a:t> (в </a:t>
            </a:r>
            <a:r>
              <a:rPr lang="ru-RU" dirty="0" err="1"/>
              <a:t>окремому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одношаровий</a:t>
            </a:r>
            <a:r>
              <a:rPr lang="ru-RU" dirty="0"/>
              <a:t>) персептрон. </a:t>
            </a:r>
            <a:endParaRPr lang="en-US" dirty="0"/>
          </a:p>
          <a:p>
            <a:r>
              <a:rPr lang="ru-RU" dirty="0" err="1"/>
              <a:t>Розглянемо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собою </a:t>
            </a:r>
            <a:r>
              <a:rPr lang="ru-RU" dirty="0" err="1"/>
              <a:t>являє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модель.</a:t>
            </a:r>
          </a:p>
          <a:p>
            <a:r>
              <a:rPr lang="ru-RU" dirty="0" err="1"/>
              <a:t>Одношаровий</a:t>
            </a:r>
            <a:r>
              <a:rPr lang="ru-RU" dirty="0"/>
              <a:t> (</a:t>
            </a:r>
            <a:r>
              <a:rPr lang="ru-RU" dirty="0" err="1"/>
              <a:t>багатошаровий</a:t>
            </a:r>
            <a:r>
              <a:rPr lang="ru-RU" dirty="0"/>
              <a:t>) персептрон </a:t>
            </a:r>
            <a:r>
              <a:rPr lang="ru-RU" dirty="0" err="1"/>
              <a:t>складається</a:t>
            </a:r>
            <a:r>
              <a:rPr lang="ru-RU" dirty="0"/>
              <a:t> з:</a:t>
            </a:r>
          </a:p>
          <a:p>
            <a:pPr lvl="1"/>
            <a:r>
              <a:rPr lang="ru-RU" dirty="0" err="1"/>
              <a:t>вхідного</a:t>
            </a:r>
            <a:r>
              <a:rPr lang="ru-RU" dirty="0"/>
              <a:t> вектора (</a:t>
            </a:r>
            <a:r>
              <a:rPr lang="ru-RU" dirty="0" err="1"/>
              <a:t>вхідні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),</a:t>
            </a:r>
          </a:p>
          <a:p>
            <a:pPr lvl="1"/>
            <a:r>
              <a:rPr lang="ru-RU" dirty="0" err="1"/>
              <a:t>вихідного</a:t>
            </a:r>
            <a:r>
              <a:rPr lang="ru-RU" dirty="0"/>
              <a:t> вектора (</a:t>
            </a:r>
            <a:r>
              <a:rPr lang="ru-RU" dirty="0" err="1"/>
              <a:t>вихідні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),</a:t>
            </a:r>
          </a:p>
          <a:p>
            <a:pPr lvl="1"/>
            <a:r>
              <a:rPr lang="ru-RU" dirty="0"/>
              <a:t>вектора (</a:t>
            </a:r>
            <a:r>
              <a:rPr lang="ru-RU" dirty="0" err="1"/>
              <a:t>ів</a:t>
            </a:r>
            <a:r>
              <a:rPr lang="ru-RU" dirty="0"/>
              <a:t>) </a:t>
            </a:r>
            <a:r>
              <a:rPr lang="ru-RU" dirty="0" err="1"/>
              <a:t>проміжного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(</a:t>
            </a:r>
            <a:r>
              <a:rPr lang="ru-RU" dirty="0" err="1"/>
              <a:t>прихований</a:t>
            </a:r>
            <a:r>
              <a:rPr lang="ru-RU" dirty="0"/>
              <a:t> (і) шар).</a:t>
            </a:r>
          </a:p>
          <a:p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векторів</a:t>
            </a:r>
            <a:r>
              <a:rPr lang="ru-RU" dirty="0"/>
              <a:t>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називати</a:t>
            </a:r>
            <a:r>
              <a:rPr lang="ru-RU" dirty="0"/>
              <a:t> нейронами.</a:t>
            </a:r>
          </a:p>
          <a:p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в </a:t>
            </a:r>
            <a:r>
              <a:rPr lang="ru-RU" dirty="0" err="1"/>
              <a:t>такій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поширюються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входу до </a:t>
            </a:r>
            <a:r>
              <a:rPr lang="ru-RU" dirty="0" err="1"/>
              <a:t>виходу</a:t>
            </a:r>
            <a:r>
              <a:rPr lang="ru-RU" dirty="0"/>
              <a:t>. </a:t>
            </a:r>
          </a:p>
          <a:p>
            <a:r>
              <a:rPr lang="ru-RU" dirty="0" err="1"/>
              <a:t>Зв'язкам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нейронами на </a:t>
            </a:r>
            <a:r>
              <a:rPr lang="ru-RU" dirty="0" err="1"/>
              <a:t>різних</a:t>
            </a:r>
            <a:r>
              <a:rPr lang="ru-RU" dirty="0"/>
              <a:t> шарах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ваги. Тому </a:t>
            </a:r>
            <a:r>
              <a:rPr lang="ru-RU" dirty="0" err="1"/>
              <a:t>така</a:t>
            </a:r>
            <a:r>
              <a:rPr lang="ru-RU" dirty="0"/>
              <a:t> мережа є </a:t>
            </a:r>
            <a:r>
              <a:rPr lang="ru-RU" b="1" dirty="0" err="1"/>
              <a:t>повнозв'язною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777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D9764-3F53-4493-BBD5-C856073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 dirty="0"/>
          </a:p>
        </p:txBody>
      </p:sp>
      <p:pic>
        <p:nvPicPr>
          <p:cNvPr id="48131" name="Объект 8">
            <a:extLst>
              <a:ext uri="{FF2B5EF4-FFF2-40B4-BE49-F238E27FC236}">
                <a16:creationId xmlns:a16="http://schemas.microsoft.com/office/drawing/2014/main" id="{24C68E3B-4EA5-F49E-B9D7-9289EACC7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5829" y="1339057"/>
            <a:ext cx="3643312" cy="2192337"/>
          </a:xfrm>
        </p:spPr>
      </p:pic>
      <p:pic>
        <p:nvPicPr>
          <p:cNvPr id="48132" name="Рисунок 10">
            <a:extLst>
              <a:ext uri="{FF2B5EF4-FFF2-40B4-BE49-F238E27FC236}">
                <a16:creationId xmlns:a16="http://schemas.microsoft.com/office/drawing/2014/main" id="{EB7BD852-B9ED-7922-43C0-91079865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82" y="609215"/>
            <a:ext cx="3712491" cy="444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12">
            <a:extLst>
              <a:ext uri="{FF2B5EF4-FFF2-40B4-BE49-F238E27FC236}">
                <a16:creationId xmlns:a16="http://schemas.microsoft.com/office/drawing/2014/main" id="{57AD790C-D7CD-B536-7C23-E92E888E9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3609276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uk-UA" altLang="ru-RU" dirty="0"/>
              <a:t>Визначимо багатошарову модель </a:t>
            </a:r>
            <a:r>
              <a:rPr lang="uk-UA" altLang="ru-RU" dirty="0" err="1"/>
              <a:t>персептрона</a:t>
            </a:r>
            <a:r>
              <a:rPr lang="uk-UA" altLang="ru-RU" dirty="0"/>
              <a:t> для бінарної класифікації.</a:t>
            </a:r>
          </a:p>
          <a:p>
            <a:r>
              <a:rPr lang="uk-UA" altLang="ru-RU" dirty="0"/>
              <a:t>Модель має 10 входів, 3 прихованих шару з 10, 20 і 10 нейронами і вихідний шар з 1 виходом. Функції лінійної активації використовуються в кожному прихованому шарі, а функція активації </a:t>
            </a:r>
            <a:r>
              <a:rPr lang="uk-UA" altLang="ru-RU" dirty="0" err="1"/>
              <a:t>сигмоїда</a:t>
            </a:r>
            <a:r>
              <a:rPr lang="uk-UA" altLang="ru-RU" dirty="0"/>
              <a:t> використовується в вихідному шарі для двійковій класифікації.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9F5776-CB2A-EE66-82E8-49B7CBB8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326" y="5372101"/>
            <a:ext cx="1216025" cy="7096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lIns="35708" tIns="202343" rIns="0" bIns="202343" anchor="ctr">
            <a:spAutoFit/>
          </a:bodyPr>
          <a:lstStyle/>
          <a:p>
            <a:pPr defTabSz="685800">
              <a:defRPr/>
            </a:pP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dense1 =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(32)(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altLang="uk-UA" sz="600" dirty="0"/>
              <a:t> </a:t>
            </a:r>
          </a:p>
          <a:p>
            <a:pPr defTabSz="685800">
              <a:defRPr/>
            </a:pPr>
            <a:endParaRPr lang="uk-UA" altLang="uk-UA" sz="135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BC4E63-51F2-7F7B-7E86-D0FAF2B9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9" y="5121276"/>
            <a:ext cx="1616075" cy="7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lIns="35708" tIns="202343" rIns="0" bIns="202343" anchor="ctr">
            <a:spAutoFit/>
          </a:bodyPr>
          <a:lstStyle/>
          <a:p>
            <a:pPr defTabSz="685800">
              <a:defRPr/>
            </a:pP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endParaRPr lang="uk-UA" altLang="uk-UA" sz="600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>
              <a:defRPr/>
            </a:pP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dense1 =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Dense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(32)</a:t>
            </a:r>
          </a:p>
          <a:p>
            <a:pPr defTabSz="685800">
              <a:defRPr/>
            </a:pP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layer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685800">
              <a:defRPr/>
            </a:pP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dense1(</a:t>
            </a:r>
            <a:r>
              <a:rPr lang="uk-UA" altLang="uk-UA" sz="6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uk-UA" altLang="uk-UA" sz="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uk-UA" altLang="uk-UA" sz="600" dirty="0"/>
              <a:t> </a:t>
            </a:r>
            <a:endParaRPr lang="uk-UA" altLang="uk-UA" sz="135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13452-002E-0DC4-200F-DE29F76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1" dirty="0" err="1"/>
              <a:t>Реалізація</a:t>
            </a:r>
            <a:r>
              <a:rPr lang="ru-RU" b="1" dirty="0"/>
              <a:t> </a:t>
            </a:r>
            <a:r>
              <a:rPr lang="ru-RU" b="1" dirty="0" err="1"/>
              <a:t>багатошарового</a:t>
            </a:r>
            <a:r>
              <a:rPr lang="ru-RU" b="1" dirty="0"/>
              <a:t> персептрона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DC77D-B6F2-00B6-AF4A-0BD574DF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defRPr/>
            </a:pPr>
            <a:r>
              <a:rPr lang="ru-RU" dirty="0" err="1"/>
              <a:t>Розглянемо</a:t>
            </a:r>
            <a:r>
              <a:rPr lang="ru-RU" dirty="0"/>
              <a:t>, як </a:t>
            </a:r>
            <a:r>
              <a:rPr lang="ru-RU" dirty="0" err="1"/>
              <a:t>реалізувати</a:t>
            </a:r>
            <a:r>
              <a:rPr lang="ru-RU" dirty="0"/>
              <a:t> модель </a:t>
            </a:r>
            <a:r>
              <a:rPr lang="ru-RU" dirty="0" err="1"/>
              <a:t>багатошарового</a:t>
            </a:r>
            <a:r>
              <a:rPr lang="ru-RU" dirty="0"/>
              <a:t> персептрона з </a:t>
            </a:r>
            <a:r>
              <a:rPr lang="ru-RU" dirty="0" err="1"/>
              <a:t>використанням</a:t>
            </a:r>
            <a:r>
              <a:rPr lang="ru-RU" dirty="0"/>
              <a:t> фреймворку для </a:t>
            </a:r>
            <a:r>
              <a:rPr lang="ru-RU" dirty="0" err="1"/>
              <a:t>глибокого</a:t>
            </a:r>
            <a:r>
              <a:rPr lang="ru-RU" dirty="0"/>
              <a:t>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marL="0" indent="0">
              <a:buNone/>
              <a:defRPr/>
            </a:pPr>
            <a:r>
              <a:rPr lang="ru-RU" dirty="0"/>
              <a:t>Даний фреймворк є </a:t>
            </a:r>
            <a:r>
              <a:rPr lang="ru-RU" dirty="0" err="1"/>
              <a:t>надбудовою</a:t>
            </a:r>
            <a:r>
              <a:rPr lang="ru-RU" dirty="0"/>
              <a:t> над </a:t>
            </a:r>
            <a:r>
              <a:rPr lang="en-US" dirty="0"/>
              <a:t>TensorFlow.</a:t>
            </a:r>
          </a:p>
          <a:p>
            <a:pPr marL="0" indent="0">
              <a:buNone/>
              <a:defRPr/>
            </a:pPr>
            <a:r>
              <a:rPr lang="ru-RU" dirty="0" err="1"/>
              <a:t>Будемо</a:t>
            </a:r>
            <a:r>
              <a:rPr lang="ru-RU" dirty="0"/>
              <a:t> </a:t>
            </a:r>
            <a:r>
              <a:rPr lang="ru-RU" dirty="0" err="1"/>
              <a:t>вирішувати</a:t>
            </a:r>
            <a:r>
              <a:rPr lang="ru-RU" dirty="0"/>
              <a:t> задачу </a:t>
            </a:r>
            <a:r>
              <a:rPr lang="ru-RU" dirty="0" err="1"/>
              <a:t>класифікації</a:t>
            </a:r>
            <a:r>
              <a:rPr lang="ru-RU" dirty="0"/>
              <a:t> </a:t>
            </a:r>
            <a:r>
              <a:rPr lang="ru-RU" dirty="0" err="1"/>
              <a:t>одягу</a:t>
            </a:r>
            <a:r>
              <a:rPr lang="ru-RU" dirty="0"/>
              <a:t> на </a:t>
            </a:r>
            <a:r>
              <a:rPr lang="ru-RU" dirty="0" err="1"/>
              <a:t>датасета</a:t>
            </a:r>
            <a:r>
              <a:rPr lang="ru-RU" dirty="0"/>
              <a:t> </a:t>
            </a:r>
            <a:r>
              <a:rPr lang="en-US" dirty="0"/>
              <a:t>Fashion MNIST.</a:t>
            </a:r>
          </a:p>
          <a:p>
            <a:pPr marL="0" indent="0">
              <a:buNone/>
              <a:defRPr/>
            </a:pP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(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одягу</a:t>
            </a:r>
            <a:r>
              <a:rPr lang="ru-RU" dirty="0"/>
              <a:t>) в </a:t>
            </a:r>
            <a:r>
              <a:rPr lang="en-US" dirty="0"/>
              <a:t>Fashion MNIST </a:t>
            </a:r>
            <a:r>
              <a:rPr lang="ru-RU" dirty="0" err="1"/>
              <a:t>поділяються</a:t>
            </a:r>
            <a:r>
              <a:rPr lang="ru-RU" dirty="0"/>
              <a:t> на 10 </a:t>
            </a:r>
            <a:r>
              <a:rPr lang="ru-RU" dirty="0" err="1"/>
              <a:t>класів</a:t>
            </a:r>
            <a:endParaRPr lang="ru-RU" dirty="0"/>
          </a:p>
          <a:p>
            <a:pPr>
              <a:defRPr/>
            </a:pPr>
            <a:r>
              <a:rPr lang="en-US" dirty="0"/>
              <a:t>0 T-shirt / top (</a:t>
            </a:r>
            <a:r>
              <a:rPr lang="uk-UA" dirty="0"/>
              <a:t>футболка / топ)</a:t>
            </a:r>
          </a:p>
          <a:p>
            <a:pPr>
              <a:defRPr/>
            </a:pPr>
            <a:r>
              <a:rPr lang="uk-UA" dirty="0"/>
              <a:t>  1 </a:t>
            </a:r>
            <a:r>
              <a:rPr lang="en-US" dirty="0"/>
              <a:t>Trouser (</a:t>
            </a:r>
            <a:r>
              <a:rPr lang="uk-UA" dirty="0"/>
              <a:t>брюки)</a:t>
            </a:r>
          </a:p>
          <a:p>
            <a:pPr>
              <a:defRPr/>
            </a:pPr>
            <a:r>
              <a:rPr lang="uk-UA" dirty="0"/>
              <a:t>  2 </a:t>
            </a:r>
            <a:r>
              <a:rPr lang="en-US" dirty="0"/>
              <a:t>Pullover (</a:t>
            </a:r>
            <a:r>
              <a:rPr lang="uk-UA" dirty="0"/>
              <a:t>пуловер)</a:t>
            </a:r>
          </a:p>
          <a:p>
            <a:pPr>
              <a:defRPr/>
            </a:pPr>
            <a:r>
              <a:rPr lang="uk-UA" dirty="0"/>
              <a:t>  3 </a:t>
            </a:r>
            <a:r>
              <a:rPr lang="en-US" dirty="0"/>
              <a:t>Dress (</a:t>
            </a:r>
            <a:r>
              <a:rPr lang="uk-UA" dirty="0"/>
              <a:t>плаття)</a:t>
            </a:r>
          </a:p>
          <a:p>
            <a:pPr>
              <a:defRPr/>
            </a:pPr>
            <a:r>
              <a:rPr lang="uk-UA" dirty="0"/>
              <a:t>  4 </a:t>
            </a:r>
            <a:r>
              <a:rPr lang="en-US" dirty="0"/>
              <a:t>Coat (</a:t>
            </a:r>
            <a:r>
              <a:rPr lang="uk-UA" dirty="0"/>
              <a:t>пальто)</a:t>
            </a:r>
          </a:p>
          <a:p>
            <a:pPr>
              <a:defRPr/>
            </a:pPr>
            <a:r>
              <a:rPr lang="uk-UA" dirty="0"/>
              <a:t>  5 </a:t>
            </a:r>
            <a:r>
              <a:rPr lang="en-US" dirty="0"/>
              <a:t>Sandal (</a:t>
            </a:r>
            <a:r>
              <a:rPr lang="uk-UA" dirty="0"/>
              <a:t>сандалі)</a:t>
            </a:r>
          </a:p>
          <a:p>
            <a:pPr>
              <a:defRPr/>
            </a:pPr>
            <a:r>
              <a:rPr lang="uk-UA" dirty="0"/>
              <a:t>  6 </a:t>
            </a:r>
            <a:r>
              <a:rPr lang="en-US" dirty="0"/>
              <a:t>Shirt (</a:t>
            </a:r>
            <a:r>
              <a:rPr lang="uk-UA" dirty="0"/>
              <a:t>сорочка)</a:t>
            </a:r>
          </a:p>
          <a:p>
            <a:pPr>
              <a:defRPr/>
            </a:pPr>
            <a:r>
              <a:rPr lang="uk-UA" dirty="0"/>
              <a:t>  7 </a:t>
            </a:r>
            <a:r>
              <a:rPr lang="en-US" dirty="0"/>
              <a:t>Sneaker (</a:t>
            </a:r>
            <a:r>
              <a:rPr lang="uk-UA" dirty="0"/>
              <a:t>кеди)</a:t>
            </a:r>
          </a:p>
          <a:p>
            <a:pPr>
              <a:defRPr/>
            </a:pPr>
            <a:r>
              <a:rPr lang="uk-UA" dirty="0"/>
              <a:t>  8 </a:t>
            </a:r>
            <a:r>
              <a:rPr lang="en-US" dirty="0"/>
              <a:t>Bag (</a:t>
            </a:r>
            <a:r>
              <a:rPr lang="uk-UA" dirty="0"/>
              <a:t>сумка)</a:t>
            </a:r>
          </a:p>
          <a:p>
            <a:pPr>
              <a:defRPr/>
            </a:pPr>
            <a:r>
              <a:rPr lang="uk-UA" dirty="0"/>
              <a:t>  9 </a:t>
            </a:r>
            <a:r>
              <a:rPr lang="en-US" dirty="0"/>
              <a:t>Ankle boot (</a:t>
            </a:r>
            <a:r>
              <a:rPr lang="uk-UA" dirty="0" err="1"/>
              <a:t>ботильйони</a:t>
            </a:r>
            <a:r>
              <a:rPr lang="uk-UA" dirty="0"/>
              <a:t>).</a:t>
            </a:r>
          </a:p>
        </p:txBody>
      </p:sp>
      <p:pic>
        <p:nvPicPr>
          <p:cNvPr id="49156" name="Рисунок 4">
            <a:extLst>
              <a:ext uri="{FF2B5EF4-FFF2-40B4-BE49-F238E27FC236}">
                <a16:creationId xmlns:a16="http://schemas.microsoft.com/office/drawing/2014/main" id="{D36090A4-90CB-E759-BE8F-ADDD66BD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53" y="3164674"/>
            <a:ext cx="267811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ъект 2">
            <a:extLst>
              <a:ext uri="{FF2B5EF4-FFF2-40B4-BE49-F238E27FC236}">
                <a16:creationId xmlns:a16="http://schemas.microsoft.com/office/drawing/2014/main" id="{27AA22E8-0452-3BE3-B9A0-479F7DF81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7013" y="1103313"/>
            <a:ext cx="9865453" cy="4386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altLang="ru-RU" dirty="0"/>
              <a:t>Відкритий набір даних - 60 тисяч зображень предметів одягу</a:t>
            </a:r>
          </a:p>
          <a:p>
            <a:pPr marL="0" indent="0">
              <a:buNone/>
            </a:pPr>
            <a:r>
              <a:rPr lang="uk-UA" altLang="ru-RU" b="1" dirty="0"/>
              <a:t>Два фала</a:t>
            </a:r>
          </a:p>
          <a:p>
            <a:r>
              <a:rPr lang="uk-UA" altLang="ru-RU" dirty="0"/>
              <a:t>файл з зображеннями</a:t>
            </a:r>
          </a:p>
          <a:p>
            <a:r>
              <a:rPr lang="uk-UA" altLang="ru-RU" dirty="0"/>
              <a:t>файл з мітками класів (правильні відповіді - номера класів які 	відповідають правильному об'єкту на зображенні)</a:t>
            </a:r>
          </a:p>
          <a:p>
            <a:pPr marL="0" indent="0">
              <a:buNone/>
            </a:pPr>
            <a:r>
              <a:rPr lang="uk-UA" altLang="ru-RU" b="1" dirty="0"/>
              <a:t>Формат зображень</a:t>
            </a:r>
          </a:p>
          <a:p>
            <a:r>
              <a:rPr lang="uk-UA" altLang="ru-RU" dirty="0"/>
              <a:t>розмір 28*28 </a:t>
            </a:r>
            <a:r>
              <a:rPr lang="uk-UA" altLang="ru-RU" dirty="0" err="1"/>
              <a:t>пикселів</a:t>
            </a:r>
            <a:endParaRPr lang="ru-RU" altLang="ru-RU" dirty="0"/>
          </a:p>
          <a:p>
            <a:r>
              <a:rPr lang="ru-RU" altLang="ru-RU" dirty="0" err="1"/>
              <a:t>відтінки</a:t>
            </a:r>
            <a:r>
              <a:rPr lang="ru-RU" altLang="ru-RU" dirty="0"/>
              <a:t> </a:t>
            </a:r>
            <a:r>
              <a:rPr lang="ru-RU" altLang="ru-RU" dirty="0" err="1"/>
              <a:t>сірого</a:t>
            </a:r>
            <a:endParaRPr lang="ru-RU" altLang="ru-RU" dirty="0"/>
          </a:p>
          <a:p>
            <a:r>
              <a:rPr lang="ru-RU" altLang="ru-RU" dirty="0" err="1"/>
              <a:t>зображення</a:t>
            </a:r>
            <a:r>
              <a:rPr lang="ru-RU" altLang="ru-RU" dirty="0"/>
              <a:t> в </a:t>
            </a:r>
            <a:r>
              <a:rPr lang="ru-RU" altLang="ru-RU" dirty="0" err="1"/>
              <a:t>бінарному</a:t>
            </a:r>
            <a:r>
              <a:rPr lang="ru-RU" altLang="ru-RU" dirty="0"/>
              <a:t> </a:t>
            </a:r>
            <a:r>
              <a:rPr lang="ru-RU" altLang="ru-RU" dirty="0" err="1"/>
              <a:t>вигляді</a:t>
            </a:r>
            <a:r>
              <a:rPr lang="ru-RU" altLang="ru-RU" dirty="0"/>
              <a:t> </a:t>
            </a:r>
            <a:r>
              <a:rPr lang="ru-RU" altLang="ru-RU" dirty="0" err="1"/>
              <a:t>записані</a:t>
            </a:r>
            <a:r>
              <a:rPr lang="ru-RU" altLang="ru-RU" dirty="0"/>
              <a:t> в один файл</a:t>
            </a:r>
            <a:endParaRPr lang="uk-UA" alt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Объект 2">
            <a:extLst>
              <a:ext uri="{FF2B5EF4-FFF2-40B4-BE49-F238E27FC236}">
                <a16:creationId xmlns:a16="http://schemas.microsoft.com/office/drawing/2014/main" id="{A80565D8-091F-0E84-7A76-AE373A4541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46" y="1212851"/>
            <a:ext cx="9007504" cy="427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altLang="ru-RU" b="1" dirty="0"/>
              <a:t>Вхідні значення мережі</a:t>
            </a:r>
          </a:p>
          <a:p>
            <a:r>
              <a:rPr lang="uk-UA" altLang="ru-RU" dirty="0"/>
              <a:t>інтенсивність пікселя в зображені</a:t>
            </a:r>
          </a:p>
          <a:p>
            <a:r>
              <a:rPr lang="uk-UA" altLang="ru-RU" dirty="0"/>
              <a:t>кількість значень 784 (28*28) . </a:t>
            </a:r>
          </a:p>
          <a:p>
            <a:r>
              <a:rPr lang="uk-UA" altLang="ru-RU" dirty="0"/>
              <a:t>Кожне число в діапазоні від 0-255</a:t>
            </a: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  <a:p>
            <a:pPr marL="0" indent="0">
              <a:buNone/>
            </a:pPr>
            <a:r>
              <a:rPr lang="uk-UA" altLang="ru-RU" dirty="0"/>
              <a:t>Вхідний шар 800 нейронів</a:t>
            </a:r>
          </a:p>
          <a:p>
            <a:pPr marL="0" indent="0">
              <a:buNone/>
            </a:pPr>
            <a:r>
              <a:rPr lang="uk-UA" altLang="ru-RU" dirty="0"/>
              <a:t>Вихідний шар 10 нейронів</a:t>
            </a:r>
          </a:p>
          <a:p>
            <a:pPr marL="0" indent="0">
              <a:buNone/>
            </a:pPr>
            <a:r>
              <a:rPr lang="uk-UA" altLang="ru-RU" dirty="0"/>
              <a:t>Ймовірність того, що на зображенні предмет одягу (0-1)</a:t>
            </a:r>
            <a:endParaRPr lang="ru-RU" alt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52623-7E4B-EA1D-92CB-5F2B4F92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CC5F5-DB83-921A-F820-0FC75C90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dirty="0" err="1"/>
              <a:t>Імпортуємо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:</a:t>
            </a:r>
          </a:p>
          <a:p>
            <a:pPr>
              <a:defRPr/>
            </a:pPr>
            <a:r>
              <a:rPr lang="en-US" dirty="0" err="1"/>
              <a:t>numpy</a:t>
            </a:r>
            <a:r>
              <a:rPr lang="en-US" dirty="0"/>
              <a:t> -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en-US" dirty="0"/>
              <a:t>c </a:t>
            </a:r>
            <a:r>
              <a:rPr lang="ru-RU" dirty="0" err="1"/>
              <a:t>багатовимірними</a:t>
            </a:r>
            <a:r>
              <a:rPr lang="ru-RU" dirty="0"/>
              <a:t> </a:t>
            </a:r>
            <a:r>
              <a:rPr lang="ru-RU" dirty="0" err="1"/>
              <a:t>масивами</a:t>
            </a:r>
            <a:r>
              <a:rPr lang="ru-RU" dirty="0"/>
              <a:t> і </a:t>
            </a:r>
            <a:r>
              <a:rPr lang="ru-RU" dirty="0" err="1"/>
              <a:t>матрицями</a:t>
            </a:r>
            <a:r>
              <a:rPr lang="ru-RU" dirty="0"/>
              <a:t>,</a:t>
            </a:r>
          </a:p>
          <a:p>
            <a:pPr>
              <a:defRPr/>
            </a:pPr>
            <a:r>
              <a:rPr lang="en-US" dirty="0"/>
              <a:t>scikit-learn -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задач </a:t>
            </a:r>
            <a:r>
              <a:rPr lang="ru-RU" dirty="0" err="1"/>
              <a:t>класичного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,</a:t>
            </a:r>
          </a:p>
          <a:p>
            <a:pPr>
              <a:defRPr/>
            </a:pPr>
            <a:r>
              <a:rPr lang="en-US" dirty="0" err="1"/>
              <a:t>tensorflow</a:t>
            </a:r>
            <a:r>
              <a:rPr lang="en-US" dirty="0"/>
              <a:t> -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вирішення</a:t>
            </a:r>
            <a:r>
              <a:rPr lang="ru-RU" dirty="0"/>
              <a:t> </a:t>
            </a:r>
            <a:r>
              <a:rPr lang="ru-RU" dirty="0" err="1"/>
              <a:t>завдань</a:t>
            </a:r>
            <a:r>
              <a:rPr lang="ru-RU" dirty="0"/>
              <a:t> </a:t>
            </a:r>
            <a:r>
              <a:rPr lang="ru-RU" dirty="0" err="1"/>
              <a:t>побудови</a:t>
            </a:r>
            <a:r>
              <a:rPr lang="ru-RU" dirty="0"/>
              <a:t> і </a:t>
            </a:r>
            <a:r>
              <a:rPr lang="ru-RU" dirty="0" err="1"/>
              <a:t>тренування</a:t>
            </a:r>
            <a:r>
              <a:rPr lang="ru-RU" dirty="0"/>
              <a:t> </a:t>
            </a:r>
            <a:r>
              <a:rPr lang="ru-RU" dirty="0" err="1"/>
              <a:t>нейронної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</a:t>
            </a:r>
          </a:p>
          <a:p>
            <a:pPr>
              <a:defRPr/>
            </a:pPr>
            <a:r>
              <a:rPr lang="en-US" dirty="0" err="1"/>
              <a:t>keras</a:t>
            </a:r>
            <a:r>
              <a:rPr lang="en-US" dirty="0"/>
              <a:t> -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нейронних</a:t>
            </a:r>
            <a:r>
              <a:rPr lang="ru-RU" dirty="0"/>
              <a:t> мереж, є </a:t>
            </a:r>
            <a:r>
              <a:rPr lang="ru-RU" dirty="0" err="1"/>
              <a:t>надбудовою</a:t>
            </a:r>
            <a:r>
              <a:rPr lang="ru-RU" dirty="0"/>
              <a:t> над </a:t>
            </a:r>
            <a:r>
              <a:rPr lang="en-US" dirty="0"/>
              <a:t>TensorFlow.</a:t>
            </a: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76638-91B1-C6F5-F63B-877C32D9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4275" name="Объект 2">
            <a:extLst>
              <a:ext uri="{FF2B5EF4-FFF2-40B4-BE49-F238E27FC236}">
                <a16:creationId xmlns:a16="http://schemas.microsoft.com/office/drawing/2014/main" id="{B9195031-82A5-1141-0874-96E52CAB0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198" y="18088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uk-UA" altLang="ru-RU" b="1" dirty="0"/>
              <a:t>Завантажимо </a:t>
            </a:r>
            <a:r>
              <a:rPr lang="uk-UA" altLang="ru-RU" b="1" dirty="0" err="1"/>
              <a:t>датасет</a:t>
            </a:r>
            <a:r>
              <a:rPr lang="uk-UA" altLang="ru-RU" b="1" dirty="0"/>
              <a:t> </a:t>
            </a:r>
            <a:r>
              <a:rPr lang="en-US" altLang="ru-RU" b="1" dirty="0"/>
              <a:t>Fashion MNIST</a:t>
            </a:r>
            <a:endParaRPr lang="ru-RU" altLang="ru-RU" b="1" dirty="0"/>
          </a:p>
          <a:p>
            <a:pPr marL="0" indent="0">
              <a:buNone/>
            </a:pPr>
            <a:r>
              <a:rPr lang="en-US" altLang="ru-RU" dirty="0"/>
              <a:t> </a:t>
            </a:r>
            <a:r>
              <a:rPr lang="en-US" altLang="ru-RU" dirty="0" err="1"/>
              <a:t>x_train</a:t>
            </a:r>
            <a:r>
              <a:rPr lang="en-US" altLang="ru-RU" dirty="0"/>
              <a:t> </a:t>
            </a:r>
            <a:r>
              <a:rPr lang="uk-UA" altLang="ru-RU" dirty="0"/>
              <a:t>і </a:t>
            </a:r>
            <a:r>
              <a:rPr lang="en-US" altLang="ru-RU" dirty="0" err="1"/>
              <a:t>x_val</a:t>
            </a:r>
            <a:r>
              <a:rPr lang="en-US" altLang="ru-RU" dirty="0"/>
              <a:t> - </a:t>
            </a:r>
            <a:r>
              <a:rPr lang="uk-UA" altLang="ru-RU" dirty="0"/>
              <a:t>зображення одягу (28 на 28 пікселів) для навчальної та </a:t>
            </a:r>
            <a:r>
              <a:rPr lang="uk-UA" altLang="ru-RU" dirty="0" err="1"/>
              <a:t>валідаційної</a:t>
            </a:r>
            <a:r>
              <a:rPr lang="uk-UA" altLang="ru-RU" dirty="0"/>
              <a:t> вибірки</a:t>
            </a:r>
          </a:p>
          <a:p>
            <a:pPr marL="0" indent="0">
              <a:buNone/>
            </a:pPr>
            <a:r>
              <a:rPr lang="en-US" altLang="ru-RU" dirty="0" err="1"/>
              <a:t>y_train</a:t>
            </a:r>
            <a:r>
              <a:rPr lang="en-US" altLang="ru-RU" dirty="0"/>
              <a:t> </a:t>
            </a:r>
            <a:r>
              <a:rPr lang="uk-UA" altLang="ru-RU" dirty="0"/>
              <a:t>і </a:t>
            </a:r>
            <a:r>
              <a:rPr lang="en-US" altLang="ru-RU" dirty="0" err="1"/>
              <a:t>y_val</a:t>
            </a:r>
            <a:r>
              <a:rPr lang="en-US" altLang="ru-RU" dirty="0"/>
              <a:t> - </a:t>
            </a:r>
            <a:r>
              <a:rPr lang="uk-UA" altLang="ru-RU" dirty="0"/>
              <a:t>правильні відповіді до відповідних зображень</a:t>
            </a:r>
          </a:p>
          <a:p>
            <a:pPr marL="0" indent="0">
              <a:buNone/>
            </a:pPr>
            <a:endParaRPr lang="uk-UA" altLang="ru-RU" dirty="0"/>
          </a:p>
          <a:p>
            <a:pPr marL="0" indent="0">
              <a:buNone/>
            </a:pPr>
            <a:r>
              <a:rPr lang="en-US" altLang="ru-RU" dirty="0"/>
              <a:t>from </a:t>
            </a:r>
            <a:r>
              <a:rPr lang="en-US" altLang="ru-RU" dirty="0" err="1"/>
              <a:t>keras.datasets</a:t>
            </a:r>
            <a:r>
              <a:rPr lang="en-US" altLang="ru-RU" dirty="0"/>
              <a:t> import </a:t>
            </a:r>
            <a:r>
              <a:rPr lang="en-US" altLang="ru-RU" dirty="0" err="1"/>
              <a:t>mnist</a:t>
            </a:r>
            <a:endParaRPr lang="uk-UA" altLang="ru-RU" dirty="0"/>
          </a:p>
          <a:p>
            <a:pPr marL="0" indent="0">
              <a:buNone/>
            </a:pPr>
            <a:r>
              <a:rPr lang="en-US" altLang="ru-RU" dirty="0"/>
              <a:t>(</a:t>
            </a:r>
            <a:r>
              <a:rPr lang="en-US" altLang="ru-RU" dirty="0" err="1"/>
              <a:t>x_train</a:t>
            </a:r>
            <a:r>
              <a:rPr lang="en-US" altLang="ru-RU" dirty="0"/>
              <a:t>, </a:t>
            </a:r>
            <a:r>
              <a:rPr lang="en-US" altLang="ru-RU" dirty="0" err="1"/>
              <a:t>y_train</a:t>
            </a:r>
            <a:r>
              <a:rPr lang="en-US" altLang="ru-RU" dirty="0"/>
              <a:t>), (</a:t>
            </a:r>
            <a:r>
              <a:rPr lang="en-US" altLang="ru-RU" dirty="0" err="1"/>
              <a:t>x_val</a:t>
            </a:r>
            <a:r>
              <a:rPr lang="en-US" altLang="ru-RU" dirty="0"/>
              <a:t>, </a:t>
            </a:r>
            <a:r>
              <a:rPr lang="en-US" altLang="ru-RU" dirty="0" err="1"/>
              <a:t>y_val</a:t>
            </a:r>
            <a:r>
              <a:rPr lang="en-US" altLang="ru-RU" dirty="0"/>
              <a:t>) = </a:t>
            </a:r>
            <a:r>
              <a:rPr lang="en-US" altLang="ru-RU" dirty="0" err="1"/>
              <a:t>tf.keras.datasets.fashion_mnist.load_data</a:t>
            </a:r>
            <a:r>
              <a:rPr lang="en-US" altLang="ru-RU" dirty="0"/>
              <a:t>()</a:t>
            </a:r>
            <a:endParaRPr lang="uk-UA" alt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1393</Words>
  <Application>Microsoft Office PowerPoint</Application>
  <PresentationFormat>Широкий екран</PresentationFormat>
  <Paragraphs>125</Paragraphs>
  <Slides>18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Тема Office</vt:lpstr>
      <vt:lpstr>  Багатошаровий персептрон</vt:lpstr>
      <vt:lpstr>Презентація PowerPoint</vt:lpstr>
      <vt:lpstr>Презентація PowerPoint</vt:lpstr>
      <vt:lpstr>Презентація PowerPoint</vt:lpstr>
      <vt:lpstr>Реалізація багатошарового персептрона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Larysa Katerynych</cp:lastModifiedBy>
  <cp:revision>5</cp:revision>
  <dcterms:created xsi:type="dcterms:W3CDTF">2022-10-18T05:10:55Z</dcterms:created>
  <dcterms:modified xsi:type="dcterms:W3CDTF">2023-10-10T08:40:21Z</dcterms:modified>
</cp:coreProperties>
</file>