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46yKuXdOZtJzVq25gNwk2IgC8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3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6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36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5" name="Google Shape;95;p3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36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36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38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0" name="Google Shape;110;p38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1" name="Google Shape;111;p38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38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38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4" name="Google Shape;114;p3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2" name="Google Shape;122;p39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39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4" name="Google Shape;124;p39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5" name="Google Shape;125;p39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39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9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39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39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0" name="Google Shape;130;p39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9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0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1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29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29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7" name="Google Shape;67;p32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8" name="Google Shape;68;p3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33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4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4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" name="Google Shape;13;p24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://www.uisr.org.ua/" TargetMode="External"/><Relationship Id="rId10" Type="http://schemas.openxmlformats.org/officeDocument/2006/relationships/hyperlink" Target="http://www.cedos.org.ua/uk/osvita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iis.com.ua/" TargetMode="External"/><Relationship Id="rId4" Type="http://schemas.openxmlformats.org/officeDocument/2006/relationships/hyperlink" Target="http://www.kiis.com.ua/" TargetMode="External"/><Relationship Id="rId9" Type="http://schemas.openxmlformats.org/officeDocument/2006/relationships/hyperlink" Target="http://www.cedos.org.ua/uk/osvita" TargetMode="External"/><Relationship Id="rId5" Type="http://schemas.openxmlformats.org/officeDocument/2006/relationships/hyperlink" Target="http://www.i-soc.com.ua/institute/" TargetMode="External"/><Relationship Id="rId6" Type="http://schemas.openxmlformats.org/officeDocument/2006/relationships/hyperlink" Target="http://www.i-soc.com.ua/institute/" TargetMode="External"/><Relationship Id="rId7" Type="http://schemas.openxmlformats.org/officeDocument/2006/relationships/hyperlink" Target="http://www.dif.org.ua/" TargetMode="External"/><Relationship Id="rId8" Type="http://schemas.openxmlformats.org/officeDocument/2006/relationships/hyperlink" Target="http://www.dif.org.ua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edos.org.ua/pro-nas/" TargetMode="External"/><Relationship Id="rId4" Type="http://schemas.openxmlformats.org/officeDocument/2006/relationships/hyperlink" Target="https://cedos.org.ua/researches/rik-povnomasshtabnoyi-vijny-v-ukrayini-dumky-perezhyvannya-diy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isa-sociology.org/en/conferences/world-congress/melbourne-202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isa-sociology.org/uploads/imgen/1056-cfp-ivth-congress-of-the-sociologica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isnasu.org.ua/popsci/007_Stepanenko_-_Ukrainska_samoorganizaciya.php" TargetMode="External"/><Relationship Id="rId4" Type="http://schemas.openxmlformats.org/officeDocument/2006/relationships/hyperlink" Target="https://isnasu.org.ua/popsci/001_Dembitsky_-_Stress.php" TargetMode="External"/><Relationship Id="rId5" Type="http://schemas.openxmlformats.org/officeDocument/2006/relationships/hyperlink" Target="https://www.facebook.com/groups/247760866094943/user/100010676083065/?__cft__%5b0%5d=AZX2eJreCFstKbodM1-ZMUKKE9EdnDkxo2kmpIdzGoY0nkHb7RpkeGLn-hKYzhn3GDCuhCoDaG9gJaHYApDnkHlwifIM-5D_khmsBvWo8TPyTvqcdLETj_v10jrWPiJz7D7BZ8CfLjOZcHB0v0lZbk3L_gPhaqb-LAxPRCWhkihelE509e2d2QP-FdZq952g-wY&amp;__tn__=-%5dK-R" TargetMode="External"/><Relationship Id="rId6" Type="http://schemas.openxmlformats.org/officeDocument/2006/relationships/hyperlink" Target="https://www.youtube.com/watch?v=q8zZZKKRLcw" TargetMode="External"/><Relationship Id="rId7" Type="http://schemas.openxmlformats.org/officeDocument/2006/relationships/hyperlink" Target="https://stmm.in.ua/archive/author.php?name=%D0%A1%D0%B8%D0%BC%D0%BE%D0%BD%D1%87%D1%83%D0%BA,_%D0%9E.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imes New Roman"/>
              <a:buNone/>
            </a:pPr>
            <a:r>
              <a:rPr b="1" lang="ru-RU" sz="4400">
                <a:latin typeface="Times New Roman"/>
                <a:ea typeface="Times New Roman"/>
                <a:cs typeface="Times New Roman"/>
                <a:sym typeface="Times New Roman"/>
              </a:rPr>
              <a:t>TЕМА 1</a:t>
            </a:r>
            <a:r>
              <a:rPr b="1" lang="ru-RU" sz="4000">
                <a:latin typeface="Times New Roman"/>
                <a:ea typeface="Times New Roman"/>
                <a:cs typeface="Times New Roman"/>
                <a:sym typeface="Times New Roman"/>
              </a:rPr>
              <a:t>. СПЕЦИФІКА СОЦІОЛОГІЧНОГО ЗНАННЯ  ПРО СУСПІЛЬСТВО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olitical and Social | Kantar Ukraine" id="152" name="Google Shape;1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04" y="334107"/>
            <a:ext cx="5875949" cy="1309334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0" y="0"/>
            <a:ext cx="101454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Ескіз концепції впливу війни на соціальну структуру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0" y="883579"/>
            <a:ext cx="12192000" cy="5887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Ескіз концепції впливу війни на соціальну структуру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Кейси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Соціально-групова структура під час війни вкрай рухлива: на початковій фазі зміни швидко набувають піку через інтенсивні процеси мобілізації, конверсії, міґрації, втрати життя, здоров’я, роботи, житла, виробничої інфраструктури.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Соціальна нерівність та напруженість міжкласових відносин під час війни зазвичай послаблюються.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Канали вертикальної мобільності змінюються: у висхідному напрямку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таку роль відіграє насамперед служба в армії або теробороні, зайнятість в оборонній промисловості та волонтерська діяльність, а </a:t>
            </a: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низхідному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— вимушені внутрішні та зовнішні переміщення, членство в опозиційних політичних партіях та організаціях, а також у професійних групах, які через війну обмежені у  фінансових і кар’єрних ресурсах та перспективах.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Формуються нові соціальні групи, більшість з яких є специфічними для воєнного часу і тому тимчасовими: наприклад, «військовополонені», «мешканці, окупованих територій», «внутрішньо переміщені особи». Зазвичай попередній соціальний статус представників цих груп або втрачається, або на довгий час проблематизується.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 пів року великої війни у складі економічно активного населення відбулося істотне збільшення двох груп (військовослужбовців і безробітних), які перебувають поза сферою економічної діяльності: за офіційними джерелами — втричі (сумарно з 11% у 2021-му до 36% у вересні 2022-го), а за даними опитувань — у півтора раза (з 12% до 17% відповідно). Проте наступного року фіксувався зворотний тренд — за рахунок скорочення безробітних. </a:t>
            </a:r>
            <a:r>
              <a:rPr b="1"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Серед зайнятих вплив війни відчули представники майже всіх професійних груп і соціальних класів.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Середній клас потерпав передусім через міґрацію за кордон висококваліфікованих жінок, проте завдяки високому рівню цифровізації цієї сфери та онлайн зайнятості професій ний і  соціальний статус великої частки з них відтворювався. Класи великих, середніх і малих власників зазнали значних втрат, проте з часом відновлювалися завдяки державним програмам і високому рівню адаптивності.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25626" y="0"/>
            <a:ext cx="9401404" cy="1393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sz="3200"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51251" y="1497746"/>
            <a:ext cx="12140749" cy="5360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sz="3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За несприятливих умов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(продовження інтенсивних воєнних дій, збільшення числа мобілізованих, подальших людських і матеріаль них втрат, зростання потоків міґрації, зменшення міжнародної допомоги) ймо вірними є значне збільшення груп економічно неактивного населення, зокрема осіб (військових і цивільних) з інвалідністю, та «інших» економічно активних груп (військовослужбовців і безробітних) й, відповідно, подальше скорочення і переструктурування різних груп зайнятого населення.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i="1" lang="ru-RU">
                <a:latin typeface="Times New Roman"/>
                <a:ea typeface="Times New Roman"/>
                <a:cs typeface="Times New Roman"/>
                <a:sym typeface="Times New Roman"/>
              </a:rPr>
              <a:t>За сприятливих умов </a:t>
            </a: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(завершення війни у найближчі рік-два, повернен ня з-за кордону значної частки міґрантів1, швидкі темпи відбудови еко номіки, зокрема завдяки ресурсній допомозі колективного Заходу в межах «Програми з відновлення України») поступово відбуватиметься скорочен ня «інш их активних груп» (шляхом демобілізації особового складу ЗСУ та працевлаштування безробітних, зокрема через «Армію відновлення країни») і, відповідно, зростатимуть різні групи зайнятого населення.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i="1" lang="ru-RU">
                <a:latin typeface="Times New Roman"/>
                <a:ea typeface="Times New Roman"/>
                <a:cs typeface="Times New Roman"/>
                <a:sym typeface="Times New Roman"/>
              </a:rPr>
              <a:t>Середній клас (через його високу галузеву і професійну гетерогенність точ ніше говорити «середні класи») очікує як збільшення, так і переструктуруван ня. Їхня частка зростатиме, оскільки, на думку експертів, економіка країни про довжить структурно змінюватись у бік сектору послуг (за прогнозами, його питома вага зросте з 54% у 2021 році до 65% у 2030-му). Очікуваним є бурхливий розвиток сфери інформаційних технологій: число ІТ-працівників має збільши тися з 250 тис. до 500 тис. у найближчі три роки. 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76201" y="0"/>
            <a:ext cx="9775370" cy="1251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Відповідальність соціальної  науки</a:t>
            </a:r>
            <a:endParaRPr b="1" sz="3600">
              <a:solidFill>
                <a:srgbClr val="C00000"/>
              </a:solidFill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0" y="1397874"/>
            <a:ext cx="120028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76201" y="733246"/>
            <a:ext cx="11545800" cy="6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Відповідальність соціальної  науки</a:t>
            </a:r>
            <a:endParaRPr b="1" sz="360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Громадянська  позиція  дослідника.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розквітає громадянське суспільство, міцніє й соціологія. Соціолог повинен будувати горизонтальні стосунки, конструювати  «публічність».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Експертна діяльність соціологів.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Компетенція експертів – перетворення знання в інструкцію до дії. Експерти стають активістами, активсти – політиками. Сучасне урбаністичне життя породило розмивання рольових кордонів.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Публічна соціологія  стає стилем життя.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 повинен будувати горизонтальні стосунки, конструювати  «публічність». Дослідники, які орієнтовані на соціальні зміни, мають культивувати ті аудиторії, які можуть використовувати результати досліджень та власними силами конструювати реальність.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1" y="0"/>
            <a:ext cx="9840685" cy="892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Теоретична соціологія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0" y="1023258"/>
            <a:ext cx="12192000" cy="574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b="1" lang="ru-RU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Теоретична соціологія</a:t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ru-RU" sz="3100">
                <a:latin typeface="Times New Roman"/>
                <a:ea typeface="Times New Roman"/>
                <a:cs typeface="Times New Roman"/>
                <a:sym typeface="Times New Roman"/>
              </a:rPr>
              <a:t>У чому полягає завдання суспільної теорії і науковців суспільствознавців? Дати визначення природної послідовності етапів суспільного розвитку в його різноманітних формах, від минулого до майбутнього. Також науковці мусять виявляти всілякі відхилення, патології, конфлікти, які заважають нормальному розвиткові суспільства по висхідній або стану його рівноваги.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ru-RU" sz="3100">
                <a:latin typeface="Times New Roman"/>
                <a:ea typeface="Times New Roman"/>
                <a:cs typeface="Times New Roman"/>
                <a:sym typeface="Times New Roman"/>
              </a:rPr>
              <a:t>(Черниш Н., 2015)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ru-RU" sz="3100">
                <a:latin typeface="Times New Roman"/>
                <a:ea typeface="Times New Roman"/>
                <a:cs typeface="Times New Roman"/>
                <a:sym typeface="Times New Roman"/>
              </a:rPr>
              <a:t>Цифрове суспільство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ru-RU" sz="3100">
                <a:latin typeface="Times New Roman"/>
                <a:ea typeface="Times New Roman"/>
                <a:cs typeface="Times New Roman"/>
                <a:sym typeface="Times New Roman"/>
              </a:rPr>
              <a:t>Цифрове суспільство дає соціології великий шанс. Жодна із сучасних соціальних наук не здатна концептуалізувати та систематично, цілісно представити життя людини в цифровому суспільстві. Розкрити природу цифрової влади, цифрової комунікації, цифрової маніпуляції.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ru-RU" sz="3100">
                <a:latin typeface="Times New Roman"/>
                <a:ea typeface="Times New Roman"/>
                <a:cs typeface="Times New Roman"/>
                <a:sym typeface="Times New Roman"/>
              </a:rPr>
              <a:t>(Бакіров В., 2021)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0" y="0"/>
            <a:ext cx="9404723" cy="1023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Теоретична соціологія</a:t>
            </a:r>
            <a:endParaRPr sz="3200"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123598" y="1410661"/>
            <a:ext cx="12068402" cy="5447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Аспекти існування людини в цифровому суспільстві.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Цифрове суспільство – це не технічний феномен. Це явище є соціокультурним, воно наповнює життя сучасної людини, її мотивацію, життєві плани, норми, цінності принципово новими можливостями, які дають цифрові технології. Ці технології (Інтернет, соціальні мережі, онлайн-сервіси тощо) створюють новий соціокультурний простір, нові соціокультурні рамки влади, домінування, нерівності, конфлікти.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(Бакіров В., 2021)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0" y="0"/>
            <a:ext cx="10049853" cy="1023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Теоретична соціологія</a:t>
            </a:r>
            <a:br>
              <a:rPr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0" y="914400"/>
            <a:ext cx="12192000" cy="5867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The Future of Digital Spaces and Their Role in Democracy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    	PEW RESEARCH CENTER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Тенденції до збільшення кількості даних і спостереження за людською діяльністю неможливо зупинити.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Люди не встигають за швидкістю та складністю цифрових змін: нові загрози будуть продовжувати з’являтися в міру появи нових технологічних досягнень.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 оцінками, станом на 2019 рік у материковому Китаї було введено в експлуатацію 770 мільйонів камер відеоспостереження системи Skynet. Відстеження контактів, збір даних, управління та аналіз.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Цифровий простір до 2035 буде використаний у наступних трьох основних напрямках : контроль населення, забезпечення розваг, управління масовою міграцією і  розподілом ресурсів.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	https://www.pewresearch.org/internet/2021/11/22/the-future-of-digital-spaces-and-their-role-in-democracy/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97971" y="39062"/>
            <a:ext cx="10265229" cy="1049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Прикладна соціологія</a:t>
            </a:r>
            <a:endParaRPr sz="3200"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0" y="968829"/>
            <a:ext cx="12192000" cy="7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КМІС (</a:t>
            </a:r>
            <a:r>
              <a:rPr lang="ru-RU" sz="2800" u="sng">
                <a:solidFill>
                  <a:srgbClr val="58C1BA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www.kiis.com.ua</a:t>
            </a:r>
            <a:r>
              <a:rPr lang="ru-RU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/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Інститут соціології НАН України (</a:t>
            </a:r>
            <a:r>
              <a:rPr lang="ru-RU" sz="2800" u="sng">
                <a:solidFill>
                  <a:srgbClr val="58C1BA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http://www.i-soc.com.ua/institute</a:t>
            </a:r>
            <a:r>
              <a:rPr lang="ru-RU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/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Фонд Демократичні ініціативи (</a:t>
            </a:r>
            <a:r>
              <a:rPr lang="ru-RU" sz="2800" u="sng">
                <a:solidFill>
                  <a:srgbClr val="58C1BA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http://www.dif.org.ua</a:t>
            </a:r>
            <a:r>
              <a:rPr lang="ru-RU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/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Аналітичний центр CEDOS (</a:t>
            </a:r>
            <a:r>
              <a:rPr lang="ru-RU" sz="2800" u="sng">
                <a:solidFill>
                  <a:srgbClr val="58C1BA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http://www.cedos.org.ua/uk/</a:t>
            </a:r>
            <a:r>
              <a:rPr lang="ru-RU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osvita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«Український інститут соціальних досліджень</a:t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імені Олександра Яременка» </a:t>
            </a:r>
            <a:r>
              <a:rPr lang="ru-RU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http://www.uisr.org.ua/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0" y="28175"/>
            <a:ext cx="9949543" cy="1299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Прикладна соціологія</a:t>
            </a:r>
            <a:endParaRPr sz="3200"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0" y="1164771"/>
            <a:ext cx="12192000" cy="5584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0" i="0" lang="ru-RU" sz="2400">
                <a:latin typeface="Times New Roman"/>
                <a:ea typeface="Times New Roman"/>
                <a:cs typeface="Times New Roman"/>
                <a:sym typeface="Times New Roman"/>
              </a:rPr>
              <a:t>Cedos – це незалежний аналітичний центр і спільнота, що працює над питаннями соціального розвитку з 2010 року. Ми віримо, що кожна людина має право на гідний рівень життя. Тому метою Cedos є пошук системних причин соціальних проблем і варіантів їхнього вирішення.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 sz="2400">
                <a:latin typeface="Times New Roman"/>
                <a:ea typeface="Times New Roman"/>
                <a:cs typeface="Times New Roman"/>
                <a:sym typeface="Times New Roman"/>
              </a:rPr>
              <a:t>Наш підхід базується на дослідженнях. Ми вивчаємо суспільні процеси і державні політики, поширюємо критичне знання, просуваємо прогресивні зміни, навчаємо і посилюємо спільноту прихильни_ць цих змін.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https://cedos.org.ua/pro-nas/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i="0" lang="ru-RU" sz="2400">
                <a:latin typeface="Times New Roman"/>
                <a:ea typeface="Times New Roman"/>
                <a:cs typeface="Times New Roman"/>
                <a:sym typeface="Times New Roman"/>
              </a:rPr>
              <a:t>Рік повномасштабної війни в Україні: думки, переживання, дії</a:t>
            </a:r>
            <a:endParaRPr i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https://cedos.org.ua/researches/rik-povnomasshtabnoyi-vijny-v-ukrayini-dumky-perezhyvannya-diyi/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i="0" lang="ru-RU" sz="2400">
                <a:latin typeface="Times New Roman"/>
                <a:ea typeface="Times New Roman"/>
                <a:cs typeface="Times New Roman"/>
                <a:sym typeface="Times New Roman"/>
              </a:rPr>
              <a:t>За межі зеленішої трави: стратегії відновлення українського культурного поля понад кордонами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i="0" lang="ru-RU" sz="2400">
                <a:latin typeface="Times New Roman"/>
                <a:ea typeface="Times New Roman"/>
                <a:cs typeface="Times New Roman"/>
                <a:sym typeface="Times New Roman"/>
              </a:rPr>
              <a:t>https://cedos.org.ua/researches/za-mezhi-zelenishoyi-travy-strategiyi-vidnovlennya-ukrayinskogo-kulturnogo-polya-ponad-kordonamy/</a:t>
            </a:r>
            <a:endParaRPr i="0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837497" y="484615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b="1" lang="ru-RU" sz="2000"/>
              <a:t>	</a:t>
            </a:r>
            <a:r>
              <a:rPr b="1" lang="ru-RU" sz="3200"/>
              <a:t> 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2913321" y="1828800"/>
            <a:ext cx="623067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2009553" y="1286540"/>
            <a:ext cx="713444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0" y="1"/>
            <a:ext cx="121920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Публічна соціологія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Міжнародна соціологічна асоціація (ISA)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Sociological Association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XIX Всесвітній конгрес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«Влада, насильство та справедливість: роздуми, відповіді та відповідальність»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(липень 2018, Канада).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Конгрес пропонує роздуми над актуальними проблемами сучасного суспільного розвитку.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https://www.isa-sociology.org/en</a:t>
            </a:r>
            <a:endParaRPr sz="2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664029" y="197802"/>
            <a:ext cx="9377180" cy="937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 соціології як науки</a:t>
            </a:r>
            <a:br>
              <a:rPr lang="ru-RU" sz="1800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294290" y="1135117"/>
            <a:ext cx="11035862" cy="5644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Н.Смелзер (Neil Joseph Smelser )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соціологія - це  наукове вивчення суспільства і соціальних відносин.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Ч.Мілс (Charles Wright Mills)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соціологія - це спосіб виходу за рамки того про що, ми читаємо у газеті.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Соціологічна уява - це орієнтація в хаосі змін, трансформацій. Бути людиною – значить вміти думати. Жити в суспільстві – значить досліджувати суспільство.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Н.Черниш (Natalia Chernysh) 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соціологія - це наука про становлення та функціонування соціальних спільнот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1" y="0"/>
            <a:ext cx="9869100" cy="1034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Публічна соціологія</a:t>
            </a:r>
            <a:endParaRPr b="1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0" y="657546"/>
            <a:ext cx="12192000" cy="6200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XX ISA World Congress of Sociology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Melbourne, Australia, June 25-July 1, 2023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Resurgent Authoritarianism: The Sociology of New Entanglements of Religions, Politics, and Economies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Відродження авторитаризму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: cоціологія нових сплетінь релігій, політики та економіки.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Соціологія біженців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Соціальні та політичні наслідки зміни клімату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Жорстокий авторитаризм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>
                <a:latin typeface="Times New Roman"/>
                <a:ea typeface="Times New Roman"/>
                <a:cs typeface="Times New Roman"/>
                <a:sym typeface="Times New Roman"/>
              </a:rPr>
              <a:t>Популізм: локальні форми глобального явища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i="0"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https://www.isa-sociology.org/en/conferences/world-congress/melbourne-2023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Від України були пленарні доповіді віце-президентки (з міжнародних питань) Соціологічної асоціації України, професорки Київського національного університету імені Тараса Шевченка Ольги Куценко «Сила свободи та активізму: українська альтернатива войовничому авторитаризму» і доцентки Національного університету «Києво-Могилянська Академія» Тамари Марценюк «Участь жінок у захисті України в російській війні: гендерна соціологічна перспектива». </a:t>
            </a:r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</a:pPr>
            <a:r>
              <a:rPr b="1" lang="ru-RU" sz="2000"/>
              <a:t>	</a:t>
            </a:r>
            <a:endParaRPr sz="2000"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73572" y="252248"/>
            <a:ext cx="12118428" cy="660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ru-RU" sz="2900"/>
              <a:t>   	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СОЦІОЛОГІЧНА АСОЦІАЦІЯ УКРАЇНИ (САУ)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IV КОНГРЕС СОЦІОЛОГІЧНОЇ АСОЦІАЦІЇ УКРАЇНИ «ТРАНСФОРМАЦІЯ СОЦІАЛЬНИХ ІНСТИТУТІВ В ІНФОРМАЦІЙНЕ СУСПІЛЬСТВО»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28-29 ЖОВТНЯ 2021 РОКУ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	ФЕНОМЕН СОЛІДАРНОСТІ ТА КОНСОЛІДАЦІЇ В ІНФОРМАЦІЙНОМУ СУСПІЛЬСТВІ; НОВІ ВИКЛИКИ ТА ПЕРСПЕКТИВИ; РОЗВИТОК БЕЗПЕЧНИХ ІНСТИТУЦІЙ В УМОВАХ ГІБРИДНИХ ЗАГРОЗ ТА РИЗИКІВ; ПРАКТИКИ СПОЖИВАННЯ В УМОВАХ ДІГІТАЛІЗАЦІЇ СУСПІЛЬСТВА; ТРАНСФОРМАЦІЯ МОЛОДІЖНИХ ПРАКТИК ЗА УМОВ  ІНФОРМАЦІЙНОГО СУСПІЛЬСТВА  </a:t>
            </a:r>
            <a:r>
              <a:rPr lang="ru-RU" sz="2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https://www.isa-sociology.org/uploads/imgen/1056-cfp-ivth-congress-of-the-sociological</a:t>
            </a:r>
            <a:r>
              <a:rPr lang="ru-RU" sz="2600" u="sng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association-of-ukraine-oct2021.pdf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79999"/>
              <a:buNone/>
            </a:pPr>
            <a:r>
              <a:rPr b="1" lang="ru-RU" sz="2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ru-RU" sz="2900">
                <a:latin typeface="Times New Roman"/>
                <a:ea typeface="Times New Roman"/>
                <a:cs typeface="Times New Roman"/>
                <a:sym typeface="Times New Roman"/>
              </a:rPr>
              <a:t>Українське суспільство в умовах війни (ІС НАНУ, 2023) 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SzPct val="79999"/>
              <a:buNone/>
            </a:pPr>
            <a:r>
              <a:rPr lang="ru-RU" sz="2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sz="2900">
                <a:latin typeface="Times New Roman"/>
                <a:ea typeface="Times New Roman"/>
                <a:cs typeface="Times New Roman"/>
                <a:sym typeface="Times New Roman"/>
              </a:rPr>
              <a:t>Війна й українська соцієтальна спільнота: динаміка легітимації та солідаризаці; Політична свідомість 	суспільства, 	що воює; Соціальна нерівність в оцінках українців до і під час війни; Екологічний 	контекст сучасної війни; 	Українські мігранти в європейських країнах: інтеграційні та дезінтеграційні 	процеси.</a:t>
            </a:r>
            <a:endParaRPr b="1"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22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ru-RU" sz="4000"/>
              <a:t>	</a:t>
            </a:r>
            <a:r>
              <a:rPr lang="ru-RU" sz="4000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0" y="0"/>
            <a:ext cx="9454933" cy="104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Публічна соціологія</a:t>
            </a:r>
            <a:endParaRPr sz="3200"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82194" y="1047964"/>
            <a:ext cx="11835828" cy="5810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0" i="0" lang="ru-RU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</a:rPr>
              <a:t>Науково-популярні матеріали для широкого загалу від фахівців Інституту соціології НАН України</a:t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</a:rPr>
              <a:t>Степаненко В.П. Українська суспільна самоорганізація як воєнний ресурс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 u="sng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https://isnasu.org.ua/popsci/007_Stepanenko_-_Ukrainska_samoorganizaciya.php</a:t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</a:rPr>
              <a:t>Рахманов О.А. Життя українських мігрантів у Європі: спостереження соціолога</a:t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</a:rPr>
              <a:t>https://isnasu.org.ua/popsci/006_Rahmanov_-_Zhittia_migrantiv.php</a:t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>
                <a:solidFill>
                  <a:srgbClr val="444444"/>
                </a:solidFill>
                <a:highlight>
                  <a:srgbClr val="F1F6FE"/>
                </a:highlight>
                <a:latin typeface="Roboto"/>
                <a:ea typeface="Roboto"/>
                <a:cs typeface="Roboto"/>
                <a:sym typeface="Roboto"/>
              </a:rPr>
              <a:t>Дембіцький С.С. Стресори війни та їх вплив на психологічне самопочуття: українські реалії</a:t>
            </a:r>
            <a:endParaRPr b="0" i="0">
              <a:solidFill>
                <a:srgbClr val="444444"/>
              </a:solidFill>
              <a:highlight>
                <a:srgbClr val="F1F6F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https://isnasu.org.ua/popsci/001_Dembitsky_-_Stress.php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 sz="220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Виступ д.соц.н. </a:t>
            </a:r>
            <a:r>
              <a:rPr b="0" i="0" lang="ru-RU" sz="2200" u="sng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Elena Simonchuk</a:t>
            </a:r>
            <a:r>
              <a:rPr b="0" i="0" lang="ru-RU" sz="220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на Перших соціологічних читаннях пам'яті академіка НАН України В.М. Ворони (5 березня 2024 року, Київ)</a:t>
            </a:r>
            <a:endParaRPr b="0" i="0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0" lang="ru-RU" sz="220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Повна назва доповіді  "Динаміка соціальної структури українського суспільства за два роки повномасштабної війни: головні тренди, чинники та сценарії розвитку подій"</a:t>
            </a:r>
            <a:endParaRPr b="0" i="0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i="0" lang="ru-RU" sz="2200">
                <a:solidFill>
                  <a:srgbClr val="0F0F0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Динаміка соціальної структури українського суспільства за два роки повномасштабної війни  </a:t>
            </a:r>
            <a:r>
              <a:rPr b="0" i="0" lang="ru-RU" sz="2200" u="sng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https://www.youtube.com/watch?v=q8zZZKKRLcw</a:t>
            </a:r>
            <a:endParaRPr b="0" i="0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0" i="1" lang="ru-RU" sz="2200" u="sng">
                <a:solidFill>
                  <a:srgbClr val="8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Симончук, О.</a:t>
            </a:r>
            <a:r>
              <a:rPr b="0" i="1" lang="ru-RU" sz="2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 (Київ)</a:t>
            </a:r>
            <a:endParaRPr b="0" i="0"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Рекомендована література: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1. Гіденс Е. Соціологія. Київ: Основи, 1999 – 835с.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2.Черниш Н.Й. Соціологія: підручник за рейтингово-модульною системою навчання. – 5-те вид., перероб. і доп. – К.: Знання, 2009. – 468 с.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Штомпка П. Соціологія. Аналіз суспільства. – Львів: Колір ПРО, 2020 – 800 с.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273269" y="115614"/>
            <a:ext cx="9776585" cy="6132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Соціолог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аналізує явища стійкі за за своєю структурою і тривалі у часі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: що відбувається (виокремлення факту); як часто це відбувається (повторення); як 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це відбувається (механізм здійснення); що буде в майбутньому (розвиток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 тенденції).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За  О. Контом – соціологія покликана слугувати вдосконаленню суспільства шляхом перебудови суспільної організації, яка базується на вивченні соціальної реальності.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idx="1" type="body"/>
          </p:nvPr>
        </p:nvSpPr>
        <p:spPr>
          <a:xfrm>
            <a:off x="0" y="76200"/>
            <a:ext cx="12192000" cy="6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Виникнення соціології у  ХІХ   ст. зумовлене </a:t>
            </a:r>
            <a:endParaRPr/>
          </a:p>
          <a:p>
            <a:pPr indent="0" lvl="0" marL="34290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індустріалізацією, урбанізацією, новою формою організації соціуму. 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Тип суспільства народжений промисловою революцією в Англії, політичною і соціальною революцією у Франції став джерелом нового способу мислення під назвою « соціологія». Соціологія саморефлексія і самопізнання західного індустріального суспільства (Монсон П., 1995).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SzPts val="1920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	Соціологія виникає у Європі в епоху, коли ця частина світу 	здобуває глобальне 	панування. Індія, Китай підпорядковані 	європейським державам. Європа – 	осередок модерного 	суспільства та 	його інституцій. Країни the Rest 	розглядаються 	як нетворчі 	імітатори європейських практик  (Кутуєв  П., 2009).</a:t>
            </a:r>
            <a:endParaRPr b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550250" y="0"/>
            <a:ext cx="93594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b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 соціології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0" y="1262742"/>
            <a:ext cx="12192000" cy="5595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«Макротеоретики» оперують поняттями суспільства, культури, соціальних інститутів, соціальних систем, глобальних соціальних процесів. Макросоціологія – наука про цілісність суспільного організму.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2240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«Мікротеоретики» працюють з поняттями соціальної поведінки, міжособистісних стосунків, мотивації групових дій.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Мікросоціологія фокусує увагу на типових зразках поведінки, які дають ключ для розуміння суспільства у цілому.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Макрорівень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(міжнародні системи, нації, людство).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Глобальний рівень змін: зміна клімату та її вплив на довкілля; технологічний прогрес, що веде до глобалізації та взаємопов'язаності; зрушення в економічній потужності та зростання ринків, що розвиваються; зміни в політичних системах.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Мезорівеніь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(корпорації, політичні партії, релігійні рухи, великі асоціації).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Рівень великих соціальних груп: зміни у ставленні до гендеру, сексуальності та раси; зростання соціальних рухів, таких як Black Lives Matter та #MeToo; зміни в релігійних віруваннях і практиках, Революція Гідності, воєнна міграція.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Рівень інституцій та організацій: зміни в освітніх системах та розвиток онлайн-навчання, зміни в системах охорони здоров'я та розвиток онлайн-медицини, зміни в бізнес-практиках та поширення віддаленої роботи, зміни в державній політиці та зростання програм соціального забезпечення.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Мікрорівень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(сім'ї, спільноти, групи, компанії друзів).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Рівень міжособистісних відносин: зміни в нормах знайомств і стосунків,  зміни в методах комунікації, традиційна нуклеарна структура сім'ї більше не є нормою, і спостерігається зростання кількості неповних сімей, змішаних сімей та інших нетрадиційних сімейних структур, зростання індивідуалізму, зміна ставлення до психічного здоров’я, останніми роками зросла обізнаність про проблеми психічного здоров’я та їхнє сприйняття.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441435" y="0"/>
            <a:ext cx="9366594" cy="1153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Предметна сфера соціології включає:</a:t>
            </a:r>
            <a:br>
              <a:rPr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0" y="821933"/>
            <a:ext cx="11908971" cy="6036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01828" lvl="0" marL="342900" rtl="0" algn="l">
              <a:spcBef>
                <a:spcPts val="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b="1"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Предметна сфера соціології включає:</a:t>
            </a:r>
            <a:br>
              <a:rPr lang="ru-RU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історичні моделі суспільства;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200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200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соціальні нерівності та стратифікація;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200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інституційний дизайн суспільства (сім’я, релігія, освіта, охорона здоров’я і медицина, інститути масових комунікацій);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200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базові соціальні процеси ( культура, соціалізація, соціальні взаємодії);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708" lvl="0" marL="342900" rtl="0" algn="l">
              <a:spcBef>
                <a:spcPts val="2000"/>
              </a:spcBef>
              <a:spcAft>
                <a:spcPts val="0"/>
              </a:spcAft>
              <a:buSzPct val="80000"/>
              <a:buFont typeface="Times New Roman"/>
              <a:buChar char="-"/>
            </a:pPr>
            <a:r>
              <a:rPr lang="ru-RU" sz="3200">
                <a:latin typeface="Times New Roman"/>
                <a:ea typeface="Times New Roman"/>
                <a:cs typeface="Times New Roman"/>
                <a:sym typeface="Times New Roman"/>
              </a:rPr>
              <a:t>соціальні спільноти, особистість як суб’єкт розвитку суспільства.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18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54429" y="0"/>
            <a:ext cx="9539206" cy="1556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0" y="1230086"/>
            <a:ext cx="12192000" cy="562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Британські соціологи детально аналізують як змінювалася соціальна структура Великої Британії під час світових війн і після них. Так, Роберт Макей у книзі «Тест війною» (Mackey, 1999) ретельно і критично аналізує, як британське суспільство, його інституції, ресурси та нація загалом пройшли випробування війною — під час і після неї.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Дослідники мають різні відповіді на це питання: одні підкреслюють позитивні феномени, зокрема згуртованість нації навколо лідерів, подолання внутрішніх розбіжностей задля перемоги; інші акцентують не ґативні явища — низьку промислову продуктивність і страйки, чорний ринок, грабіж і стійкість класових конфліктів.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Дослідники згодні, що нерівність послаблюється під час війни та деякий час опісля, а потім знову загострюється.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У межах цих дебатів Макей наводить арґументи для висновку, що незважаючи на певну недосконалість, британське суспільство в ситуації війни залишалося солідарним, згуртованим та оптимістично творчим щодо свого майбутнього.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0" y="0"/>
            <a:ext cx="10330543" cy="1483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sz="2800"/>
          </a:p>
        </p:txBody>
      </p:sp>
      <p:sp>
        <p:nvSpPr>
          <p:cNvPr id="198" name="Google Shape;198;p9"/>
          <p:cNvSpPr txBox="1"/>
          <p:nvPr>
            <p:ph idx="1" type="body"/>
          </p:nvPr>
        </p:nvSpPr>
        <p:spPr>
          <a:xfrm>
            <a:off x="0" y="1404258"/>
            <a:ext cx="11462657" cy="545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Соціальна структура українського суспільства під впливом повномасштабної війни</a:t>
            </a:r>
            <a:endParaRPr sz="2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Кейси: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Головною ознакою під час воєнного стану в Україні названо домінантний симбіоз двох інститутів (президента й армії) та підпорядкованість їм усіх інших інститутів.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Гіпотеза: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i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Після війни зросте і посилиться новий середній клас інформаційно-цифрової епохи, який формувався ще у довоєнний період під впливом експансії вищої освіти, ґлобалізації, технологічних змін. Його представників вирізняють наявність вищої освіти, сучасних цифрових вмінь, навичок соціально-мережевих взаємодій, постмодерністських цінностей, а участь у різних формах публічного активізму до і під час війни дає підстави розглядати їх як промоутерів нової демократії.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Ион">
  <a:themeElements>
    <a:clrScheme name="Ион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2020-03-28T16:25:41Z</dcterms:created>
  <dc:creator>Admin</dc:creator>
</cp:coreProperties>
</file>