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708" r:id="rId3"/>
    <p:sldMasterId id="2147483709" r:id="rId4"/>
    <p:sldMasterId id="2147483710" r:id="rId5"/>
    <p:sldMasterId id="2147483711" r:id="rId6"/>
    <p:sldMasterId id="214748371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760" y="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-UA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0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0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1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1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2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2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3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4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4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5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5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6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1" name="Google Shape;361;p16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6:notes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-UA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7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7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8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9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9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0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0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1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1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2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2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3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3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4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4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5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5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6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6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7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7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8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8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5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6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7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8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8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9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9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0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1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1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 txBox="1"/>
          <p:nvPr>
            <p:ph idx="1"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4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4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4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5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6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6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7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7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7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8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8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9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9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9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9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9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9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9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2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2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3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4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44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4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5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6"/>
          <p:cNvSpPr txBox="1"/>
          <p:nvPr>
            <p:ph idx="1"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7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7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47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8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48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8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9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4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49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0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0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50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1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5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5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51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51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2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2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52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52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52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52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52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5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55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6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56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7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57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3" name="Google Shape;243;p57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8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9"/>
          <p:cNvSpPr txBox="1"/>
          <p:nvPr>
            <p:ph idx="1"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0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6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1" name="Google Shape;251;p60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2" name="Google Shape;252;p60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1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61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6" name="Google Shape;256;p6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7" name="Google Shape;257;p61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2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6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1" name="Google Shape;261;p6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2" name="Google Shape;262;p62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3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63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6" name="Google Shape;266;p63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4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6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0" name="Google Shape;270;p6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1" name="Google Shape;271;p64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2" name="Google Shape;272;p64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5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65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6" name="Google Shape;276;p65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7" name="Google Shape;277;p65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8" name="Google Shape;278;p65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9" name="Google Shape;279;p65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0" name="Google Shape;280;p65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4"/>
          <p:cNvSpPr txBox="1"/>
          <p:nvPr>
            <p:ph idx="2" type="title"/>
          </p:nvPr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4"/>
          <p:cNvSpPr txBox="1"/>
          <p:nvPr>
            <p:ph idx="10"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4"/>
          <p:cNvSpPr txBox="1"/>
          <p:nvPr>
            <p:ph idx="11"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1" name="Google Shape;121;p27"/>
          <p:cNvSpPr txBox="1"/>
          <p:nvPr>
            <p:ph idx="10"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2" name="Google Shape;122;p27"/>
          <p:cNvSpPr txBox="1"/>
          <p:nvPr>
            <p:ph idx="11"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3" name="Google Shape;123;p27"/>
          <p:cNvSpPr txBox="1"/>
          <p:nvPr>
            <p:ph idx="12"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0"/>
          <p:cNvSpPr txBox="1"/>
          <p:nvPr>
            <p:ph type="title"/>
          </p:nvPr>
        </p:nvSpPr>
        <p:spPr>
          <a:xfrm>
            <a:off x="831960" y="1709640"/>
            <a:ext cx="10515600" cy="2852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4" name="Google Shape;174;p40"/>
          <p:cNvSpPr txBox="1"/>
          <p:nvPr>
            <p:ph idx="1" type="body"/>
          </p:nvPr>
        </p:nvSpPr>
        <p:spPr>
          <a:xfrm>
            <a:off x="831960" y="4589640"/>
            <a:ext cx="10515600" cy="150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5" name="Google Shape;175;p40"/>
          <p:cNvSpPr txBox="1"/>
          <p:nvPr>
            <p:ph idx="10"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6" name="Google Shape;176;p40"/>
          <p:cNvSpPr txBox="1"/>
          <p:nvPr>
            <p:ph idx="11"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7" name="Google Shape;177;p40"/>
          <p:cNvSpPr txBox="1"/>
          <p:nvPr>
            <p:ph idx="12"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3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8" name="Google Shape;228;p53"/>
          <p:cNvSpPr txBox="1"/>
          <p:nvPr>
            <p:ph idx="2" type="title"/>
          </p:nvPr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9" name="Google Shape;229;p53"/>
          <p:cNvSpPr txBox="1"/>
          <p:nvPr>
            <p:ph idx="3" type="title"/>
          </p:nvPr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0" name="Google Shape;230;p53"/>
          <p:cNvSpPr txBox="1"/>
          <p:nvPr>
            <p:ph idx="10"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1" name="Google Shape;231;p53"/>
          <p:cNvSpPr txBox="1"/>
          <p:nvPr>
            <p:ph idx="11"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2" name="Google Shape;232;p53"/>
          <p:cNvSpPr txBox="1"/>
          <p:nvPr>
            <p:ph idx="12"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facebook.com/metalab.space" TargetMode="External"/><Relationship Id="rId4" Type="http://schemas.openxmlformats.org/officeDocument/2006/relationships/hyperlink" Target="https://www.metalab.space/co-haty-ukr?fbclid=IwAR07-Pz4p3RWl0qOAK3uB2-UIvAZ-GA2aL6X_gAWjHisxARI6HJNL9meSd4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hyperlink" Target="https://www.facebook.com/dniproccc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knu.ua/ua/departments/journalis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rive.google.com/file/d/1GSj9D7ee0XlJwN8cgRtmOrm9_oG57SF-/view" TargetMode="External"/><Relationship Id="rId4" Type="http://schemas.openxmlformats.org/officeDocument/2006/relationships/hyperlink" Target="https://ipiend.gov.ua/publication/natsionalna-stijkist-ukrainy-stratehiia-vidpovidi-na-vyklyky-ta-vyperedzhennia-hibrydnykh-zahroz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6"/>
          <p:cNvSpPr txBox="1"/>
          <p:nvPr/>
        </p:nvSpPr>
        <p:spPr>
          <a:xfrm>
            <a:off x="1523880" y="1122480"/>
            <a:ext cx="9144000" cy="238752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3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Громадсько-політична активність:</a:t>
            </a:r>
            <a:br>
              <a:rPr b="0" i="0" lang="uk-UA" sz="1800" u="none" cap="none" strike="noStrike"/>
            </a:br>
            <a:r>
              <a:rPr b="1" i="0" lang="uk-UA" sz="3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трансформаційні виклики в умовах війни</a:t>
            </a:r>
            <a:br>
              <a:rPr b="0" i="0" lang="uk-UA" sz="1800" u="none" cap="none" strike="noStrike"/>
            </a:b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75"/>
          <p:cNvSpPr txBox="1"/>
          <p:nvPr/>
        </p:nvSpPr>
        <p:spPr>
          <a:xfrm>
            <a:off x="0" y="0"/>
            <a:ext cx="1203948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«Події широкомасштабної війни РФ проти України значною мірою вплинули на роботу організацій громадянського суспільства. Передусім ОГС зіткнулися з такими проблемами: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0360" lvl="0" marL="67896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неможливість реалізовувати попередні проєкти та заплановану діяльність;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0360" lvl="0" marL="67896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втрата організаційної стабільності: офісних приміщень, обладнання, тощо;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0360" lvl="0" marL="67896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необхідність переміщення до безпечніших регіонів України або за кордон;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0360" lvl="0" marL="67896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необхідність адаптації до роботи в умовах воєнного стану;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0360" lvl="0" marL="67896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зміна пріоритетів та переформатування власної діяльності.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Аналітична доповідь НІСД  Центру внутрішньополітичних досліджень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0360" lvl="0" marL="678960" marR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uk-UA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i="0" lang="uk-U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76"/>
          <p:cNvSpPr txBox="1"/>
          <p:nvPr/>
        </p:nvSpPr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Згідно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Індексу cталості розвитку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(Civil Society Organization Sustainability Index 2022), українське громадянське суспільство виявило стійкість і адаптивність.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Рівень нормативно-правового врегулювання діяльності ОГС (legal environment) становить – 3,4 бали;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організаційна спроможність (organizational capacity) становить – 3,1 бали;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фінансова забезпеченість ОГС (financial viability) становить – 4,0 бали;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рівень адвокаційних можливостей (advocacy) становить - 2,1 бали;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рівень надання суспільних послуг (service provision) становить - 3,2 бали;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розвиненість секторальної співпраці (sectoral infrastructure) становить - 3,2 бали;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рівень суспільної довіри до ОГС (public image) становить – 3,2 бали.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Загалом, ОГС продемонстрували посилення продуктивності та покращення стійкості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(Civil Society Organization Sustainability Index, 2022).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77"/>
          <p:cNvSpPr txBox="1"/>
          <p:nvPr/>
        </p:nvSpPr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 результатами всеукраїнського комплексного соціологічного дослідження КМІС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(2023), громадянське суспільство  сприяє стійкості країни перед лицем російської агресії, демонструє готовність бути ініціатором проектів відновлення України та брати на себе відповідальність.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думку представників місцевого самоврядування, ключові ролі ОГС у процесі відновлення в громадах можуть бути такими: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пошук фінансування проектів (37,6%),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розробка соціальних проектів (36,6%),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контроль за діями влади (зокрема за забезпеченням прозорості розподілу коштів) – 32,7% та налагодження механізмів діалогу між владою, бізнесом та громадою (31,7%)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78"/>
          <p:cNvSpPr txBox="1"/>
          <p:nvPr/>
        </p:nvSpPr>
        <p:spPr>
          <a:xfrm>
            <a:off x="0" y="119880"/>
            <a:ext cx="12192120" cy="673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28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Громадсько-політична активність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Поняття громадської активності включає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визначення  громадянської ідентичності, формування громадянської позиції, громадянську ініціативу, участь в громадських практиках, членство та участь соціального актора у діяльності неурядових організацій, участь у різних формах добровільної допомоги різним категоріям населення, участь в обговоренні важливих політичних, соціально-економічних, культурних програм, налагодження контакту з представниками влади, довіра до політичних та соціальних інституцій, рівень можливостей впливати на владу, рівень інформованості про діяльність громадських організацій тощо.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Якщо у стабільних демократичних суспільствах громадська активність може детермінуватися не політичними чинниками, то у перехідному суспільстві громадянська діяльність організаційного характеру поєднується переважно з політичною участю. Характер громадсько-політичної участі визначається такими показниками, як:</a:t>
            </a:r>
            <a:r>
              <a:rPr b="1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політична ефективність, політична компетентність, інтерес до політики, довіра громадян один до одного, довіра населення до громадських і державних інститутів, громадянська відповідальність</a:t>
            </a:r>
            <a:r>
              <a:rPr b="0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(Резнік, 2020).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19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79"/>
          <p:cNvSpPr txBox="1"/>
          <p:nvPr/>
        </p:nvSpPr>
        <p:spPr>
          <a:xfrm>
            <a:off x="0" y="76320"/>
            <a:ext cx="12268080" cy="6781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Українське суспільство в цілому не схильне занадто сильно цікавитися політикою. (2017р.)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38% громадян - (5%) дуже цікавляться політикою, (33%) скоріше цікавляться.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60% не дуже цікавляться політикою, не цікавляться нею зовсім.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Оцінка громадянами того, </a:t>
            </a: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наскільки демократично управляється наша країна зараз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за шкалою від 1 (“зовсім не демократично”) до 10 (“дуже демократично”) є дуже низькою – </a:t>
            </a: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3,8 бала, 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тоді як у Нідерландах – 7,3 бала, у Німеччині – 7,2 бала, у Польщі – 5,9 бала, у Росії – 4,6 бала.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Лише 17% респондентів в Україні вважають, що в їх країні “повною мірою” та “частіше” поважаться права людини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тоді як у Німеччині – 86%, Польщі – 69%, Нідерландах – 64%, Росії – 42%.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Вибираючи між цілями “підтримка порядку в країні”, “дати людям більше можливості впливати на прийняття владою рішень”, “боротьба зі зростанням цін”, “захист свободи слова”, найчастіше жителі України називають “підтримку порядку в країні” (так само, як і жителі росії та Нідерландів). Жителі Німеччини найчастіше називають ціль “дати людям більше можливості впливати на прийняття владою рішень”, а жителі Польщі – “боротьбу зі зростанням цін”.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17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17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2017р. Політична культура та парламентаризм в Україні https://razumkov.org.ua/uploads/socio/2017_Politychna_kultura.pdf.</a:t>
            </a:r>
            <a:br>
              <a:rPr b="0" i="0" lang="uk-UA" sz="1800" u="none" cap="none" strike="noStrike"/>
            </a:br>
            <a:r>
              <a:rPr b="1" i="1" lang="uk-UA" sz="17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17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2200" u="none" cap="none" strike="noStrike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2200" u="none" cap="none" strike="noStrike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80"/>
          <p:cNvSpPr txBox="1"/>
          <p:nvPr/>
        </p:nvSpPr>
        <p:spPr>
          <a:xfrm>
            <a:off x="0" y="76320"/>
            <a:ext cx="12094200" cy="6781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Опитування, що проводилося соціологічною службою </a:t>
            </a: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Центру Разумкова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вересні-жовтні 2022 р., показало, що після початку широкомасштабної війни </a:t>
            </a: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рівень інтересу до політики в Україні істотно зріс.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 даними цього дослідження, зараз «дуже» або «скоріше» цікавляться політикою більшість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(56%)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респондентів, не цікавляться –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(43%).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Хоча традиційно дані емпіричних досліджень демонстрували низький рівень зацікавленості політикою українських громадян.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Також, порівняно з 2020 р. в Україні зросла частка респондентів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 18% до 25%, які вважають, що політична система у нашій країні дозволяє таким людям як вони, «певною мірою» мати вплив на дії уряду.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18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(Центр Разумкова, 2022).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 результатами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аналітичного звіту «</a:t>
            </a: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Українська молодь у фокусі соціології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»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серед молоді домінує визначальний статус громадянської ідентичності, прослідковується суттєве зростання самоідентифікації з націоналістичною ідеологією, усвідомлення цінності держави, збереження значного оптимізму щодо майбутнього країни» (Дембіцький, 2023).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18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81"/>
          <p:cNvSpPr txBox="1"/>
          <p:nvPr/>
        </p:nvSpPr>
        <p:spPr>
          <a:xfrm>
            <a:off x="0" y="838080"/>
            <a:ext cx="12192120" cy="569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 даними </a:t>
            </a: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National Democratic Institute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(2023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майже 80% респондентів особисто готові долучитися до процесу відбудови; 63% респондентів є оптимістами щодо кращого майбутнього наступного покоління;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94% респонденти вважають важливим для України наявність діючої демократії,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що включає свободу слова (61%),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рівне правосуддя для всіх (58%), вільні та справедливі вибори (47%) (National Democratic Institute, 2023).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За результатами дослідження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</a:t>
            </a: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Згуртованість та громадянська активність під час війни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»,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що проводилось 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Factum Group Ukraine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березень-квітень, 2023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найбільш поширеними форматами громадянської активності є: переказ коштів (83%), підписання петицій (58%), волонтерство (47%).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Низький рівень обізнаності серед громадян мають такі види активності як «самостійне створення петицій» (6%), «участь у розробці нормативних актів» (6%), участь у громадських радах чи відкритих засіданнях органів влади (12%), роботи у неурядовій організації (20%) (YOUкраїна, 2023).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82"/>
          <p:cNvSpPr txBox="1"/>
          <p:nvPr/>
        </p:nvSpPr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Розвиток цифрової публічної сфери сприяє тому, що набувають поширення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нові форми онлайн-активності, громадянської (політичної) інтернет-участі.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Актуалізованими формами громадянської інтернет-участі виступають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конвенційні та неконвенційні форми інтернет- комунікації.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Так, серед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конвенційних форм громадянської участі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науковці виділяють 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інтернет-голосування (вибори, референдуми, соціологічні інтернет-опитування), віртуальні з’їзди, конференції політичних партій, громадських організацій, об’єднань.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Неконвенційними формами громадянської (політичної, соціальної) участі/активності користувачів Інтернету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є такі: 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сплоґи (створення сайтів-клонів для поширення контенту з метою маніпулятивного впливу на інтернет-спільноту); поширення «чорного PR»; комп’ютерний тероризм – незаконне втручання в комп’ютерні мережі, викрадення та привласнення непублічної інформації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(Краснякова, 2019: c. 190).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Диджиталізація посилює деструктивні активності, наслідками яких є зловживання соціальними мережами, кібербулінг і онлайн-насильство, кібератаки на приватні дані, залежність від Інтернету, дезінформація та фейк-новини, пропаганда та технології маніпуляції громадською думкою. Це новий виклик для держави та громадянського суспільства, який можна подолати при сумісній співпраці.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83"/>
          <p:cNvSpPr txBox="1"/>
          <p:nvPr/>
        </p:nvSpPr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Громадянські практики волонтерського руху під час війни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Громадянські практики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як форма громадянської активності включають в себе 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неелекторальні політичні практики, членство у громадських організаціях, участь у справах місцевої громади, контактування з установами, організаціями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(Резнік, 2020 с.5-21).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соціологічному дискурсі волонтерський рух визначається як суспільний рух «нового» типу, з новими соціальними спільнотами, новими засобами дії, з новими соціальними та культурними цінностями.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Концептуальними підходами до дослідження волонтерського руху можуть виступати парадигми мобілізації ресурсів, нових суспільних рухів, теорія соціального капіталу (Е.Гіденс, М.Кастельс, М.Діані, Р.Патнем).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Характеристиками волонтерського руху є низове залучення ініційоване громадянами, практики участі, розуміння, які громадяни з найбільшою ймовірністю візьмуть участь у колективних діях, які соціальні інтереси мотивують їх.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84"/>
          <p:cNvSpPr txBox="1"/>
          <p:nvPr/>
        </p:nvSpPr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Дослідницька компанія 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Cedos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провела опитування, щоб зафіксувати досвіди, думки та переживання людей у перші дні повномасштабної війни в Україні.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Більшість опитаних мали досвід волонтерства та основними напрямами волонтерства визначали: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боротьбу на інформаційному фронті;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фізичну допомогу на місцях;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координаційну роботу, в основному завдяки наявності мережі контактів в Україні та за кордоном;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фінансову підтримку.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Мотивацію займатися волонтерством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вони описували через внутрішню потребу «бути корисними» та підтримувати свій психічний стан; почуття солідарності та бажання допомагати людям; почуття патріотизму та бажання зробити внесок для перемоги у війні; почуття обов’язку та розуміння необхідності їхньої допомоги; наявність можливостей, ресурсів або специфічних компетенцій (Перші дні повномасштабної війни в Україні: думки, переживання, дії, 2022).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Волонтерський рух розглядається як загальнонаціональний суспільний рух в умовах війни та є одним із проявів демократичних рухів, які спрямовані на виконання соціальних функцій громадянського суспільства та формування демократичних інститутів у контексті європейської інтеграції.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7"/>
          <p:cNvSpPr txBox="1"/>
          <p:nvPr/>
        </p:nvSpPr>
        <p:spPr>
          <a:xfrm>
            <a:off x="0" y="0"/>
            <a:ext cx="11778480" cy="6770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умовах трансформації пострадянського простору Україна зробила свій цивілізаційний вибір на користь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європейської геополітичної перспективи та демократії.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Вибір європейської цивілізаційної перспективи в умовах війни (за О. Куценко) визначається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сукупністю показників стійкості: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цінності європейського геополітичного вибору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свободи та національної незалежності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особистої приналежності до сил національного опору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громадянської відповідальності та активності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довіри до ключових інституцій та позитивного бачення перспектив суспільства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(Куценко, 2023).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Історичні процеси остаточного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формування сучасної української європейської нації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(Головаха, 2022) тісно пов’язані з еволюцією громадянського суспільства, громадянської активності, політичної участі громадян України.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85"/>
          <p:cNvSpPr txBox="1"/>
          <p:nvPr/>
        </p:nvSpPr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 даними кількісного дослідження «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Благодійність у часи війни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» проведеного 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Zagoriy Foundation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разом з 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Соціоінформ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у червні 2022 року - 84% мешканців України зазначили, що масштаби благодійності зростають, і вони помічають її стрімкий розвиток, 86% мешканців України стали благодійниками впродовж останнього року, третина українців волонтерила від початку повномасштабного російського вторгнення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(Благодійність у часи війни-кількісне дослідження , 2022).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 результатами загальнонаціонального опитування, проведеного 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Соціологічною групою Рейтинг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6 квітня 2022 року, близько 80% респондентів тим, чи іншим способом, беруть участь у захисті країни; 45% респондентів допомагають захисту країни фінансово (у березні 2022 – 39%); волонтерством та допомогою людям/військовим займаються 35%; беруть участь у інформаційному спротиві – 18%; працюють в критичній інфраструктурі – 13%, беруть участь в теробороні – 3%, або як військові – 3%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(Восьме загальнонаціональне опитування: Україна в умовах війни, 2022).Нові виклики зумовлені війною змінюють </a:t>
            </a: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практики волонтерської діяльності.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Так,  новими формами системної організації волонтерської діяльності є координація волонтерськими організаціям власних спроможностей з військовими адміністраціями та активна співпраця волонтерів з органами місцевого самоврядування; допомога вразливим категоріям населення; допомога з працевлаштування в нових громадах, перекваліфікації; надання психологічної допомоги ВПО (Про стан розвитку громадянського суспільства, 2022, с.25-30).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86"/>
          <p:cNvSpPr txBox="1"/>
          <p:nvPr/>
        </p:nvSpPr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Військове волонтерство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включає фінансову допомогу українській армії,  допомогу зі спорядженням та одягом для захисників («Повернись живим» - громадська організація займається аналітикою у секторі безпеки та оборони, реалізує проєкти з реабілітації ветеранів через спорт, волонтерська організація «Help Army»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збирає та передає допомогу українським військовим).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Гуманітарне волонтерство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це допомога у штабах гуманітарної допомоги, допомога переселенцям, ефективні практики реорганізації просторів та об’єктів для багатофункціонального використання в умовах війни, створення соціальних хабів, низова горизонтальна волонтерська ініціатива.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Україні існує декілька онлайн-платформ, таких як «Волонтери України», «Спільнота», які допомагають знаходити та обирати волонтерські проекти, в яких можна брати участь. </a:t>
            </a: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Онлайн-волонтерство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спрямоване на блокування ворожих сайтів, розповсюдження правдивої інформації, копірайтинг, дизайн, монтаж; проведення моніторингу потреб у волонтерській допомозі різних категорій населення, мобілізації волонтерів для надання допомоги. Освітні онлайн платформи надають інструменти для підготовки кадрів для волонтерської діяльності (Платформа Prometheus, онлайн-курси «Волонтерство під час війни», «Особиста фізична безпека для журналістів, громадських активістів та волонтерів в умовах війни”).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87"/>
          <p:cNvSpPr txBox="1"/>
          <p:nvPr/>
        </p:nvSpPr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Технології конструювання міського простору та волонтерської діяльності: практики переформатування просторів та об’єктів для багатофункціонального використання в умовах війни.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Нова воєнна реальність потребує нових просторових рішень.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Дослідження ефективних та успішних способів вирішення цієї задачі є важливим з огляду невпинне руйнування міст, які потребуватимуть відбудови,  та продовження міграційних процесів.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Івано-Франківська урбаністична лабораторія </a:t>
            </a:r>
            <a:r>
              <a:rPr b="1" i="1" lang="uk-UA" sz="24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Металаб</a:t>
            </a:r>
            <a:r>
              <a:rPr b="0" i="1" lang="uk-UA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 низкою партнерів провадить волонтерський проект з переформатування старих житлових фондів для потреб переміщених осіб </a:t>
            </a:r>
            <a:r>
              <a:rPr b="1" i="1" lang="uk-UA" sz="24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“ко-Хати”</a:t>
            </a:r>
            <a:r>
              <a:rPr b="1" i="1" lang="uk-UA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</a:t>
            </a:r>
            <a:r>
              <a:rPr b="0" i="1" lang="uk-UA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Першою будівлею стало приміщення старого гуртожитку Івано-Франківського національного технічного університету нафти і газу, яке університет надав на добровільних засадах, і котре було непридатне для життя раніше. Їхня основна мета - вміщувати якомога більше людей на якомога меншій площі з якомога комфортними умовами. Команда спільно з добровольцями (містянами, переселенцями, котрі захотіли долучитися до роботи) ремонтують приміщення, збирають матеріали, та переформатовують простір таким чином, щоб він був багатофункціональним та комфортним, включно зі створенням спільних просторів.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90760" cy="689076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88"/>
          <p:cNvSpPr txBox="1"/>
          <p:nvPr/>
        </p:nvSpPr>
        <p:spPr>
          <a:xfrm>
            <a:off x="6988680" y="185040"/>
            <a:ext cx="52034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18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Соціальний хаб для внутрішньо переміщених осіб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uk-UA" sz="18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Простір </a:t>
            </a:r>
            <a:r>
              <a:rPr b="0" i="0" lang="uk-UA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Центру сучасної культури уДніпрі</a:t>
            </a:r>
            <a:r>
              <a:rPr b="0" i="0" lang="uk-UA" sz="18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 початку повномасштабного вторгнення переформатувався на соціальний хаб. Замість мистецького простору приміщення зараз використовується як місце проведення курсів домедичної допомоги, простір для дітей переселенців, офіс громадських організацій. Також в центрі проводять мистецькі практики для переселенців та людей, що постраждали від війни.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89"/>
          <p:cNvSpPr txBox="1"/>
          <p:nvPr/>
        </p:nvSpPr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uk-UA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Емпірична розвідка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Громадсько-політична активність студентів м. Києва (2024 р.)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Опитування було розіслано студентам бакалаврату та маґістратури </a:t>
            </a:r>
            <a:r>
              <a:rPr b="0" i="1" lang="uk-UA" sz="24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навчально-наукових інститутів журналістики</a:t>
            </a:r>
            <a:r>
              <a:rPr b="0" i="1" lang="uk-UA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біології та медицини, філології, факультетів соціології, економічного, філософського, комп’ютерних наук та кібернетики КНУ імені Тараса Шевченка; студентам бакалаврату та маґістратури КНЕУ імені Вадима Гетьмана з факультетів маркетинґу, управління персоналом, соціології та психології; студентам бакалаврату та маґістратури Київського університету імені Бориса Грінченка з факультету здоров’я, фізичного виховання і спорту. Заповнення опитувальників здійснювали всі охочі за принципом хаотичної вибірки, тож ми отримали заповнені анкети від 513 студентів київських ЗВО.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90"/>
          <p:cNvSpPr txBox="1"/>
          <p:nvPr/>
        </p:nvSpPr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запитання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«Наскільки Вас цікавить політика?» 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нашому опитуванні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44,1% 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респондентів відповіли «Дуже цікавить»,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50,3%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«Не дуже цікавить» і лише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5,7%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що їх зовсім не цікавить політика.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Водночас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частиною громадянського суспільства України себе вважають 87,9%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опитаних, 9,2% респондентів не визначилися з відповіддю, а 2,9% не вважають себе такими.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Своєю чергою,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43,3% 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опитаних зазначили, що знають свої громадянські права та обов’язки. Утім, ще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54,4%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опитаних студентів відповіли, що знають їх, але недостатньо. Тож припускаємо, що студенти не вважають досконале знання своїх громадянських прав та обов’язків необхідною умовою, щоб зарахувати себе до громадянського суспільства.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запитання «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Чи дозволяє, на Вашу думку, політична система у нашій країні таким, як Ви, мати вплив на дії влади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лише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16,8%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респондентів відповіли «Дозволяє достатньою мірою»,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65,1%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«Недостатньо», і 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18,1%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відповіли, що політична система не дає змоги здійснювати такий вплив.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Довіра до соціальних інститутів 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церкві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довіряють лише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6,6%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респондентів,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інститутам влади 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(міській владі —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5%, 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Верховній Раді —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9,9%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 уряду України —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13,9%; збройним силам України 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(86,9%),  волонтерам (68,6%).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Довіряють громадським організаціям -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47,4 % 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київських студентів, (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(52,6% вважають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ефективність громадських організацій у розв’язанні політичних питань середньою (52,6%), 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високою цю ефективність вважають 18% респондентів, а низькою — 14,2%.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91"/>
          <p:cNvSpPr txBox="1"/>
          <p:nvPr/>
        </p:nvSpPr>
        <p:spPr>
          <a:xfrm>
            <a:off x="0" y="0"/>
            <a:ext cx="120942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запитання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«Чи можете Ви сказати про себе, що є активним(-ою) у розв’язанні громадсько-політичних питань?»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«Так» відповіли лише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12,3%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респондентів,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47,4% 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відповіли «Ні», а для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40,4%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респондентів виявилося важко відповісти.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запитання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«У яких громадсько-політичних онлайн-заходах Ви особисто брали участь упродовж останніх 12 місяців?» 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респонденти відповіли, що брали участь у таких видах активності: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онлайн-роботі громадської організації або руху як їхній(-ня) представник(-ця) -9%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створенні власного контенту з громадсько-політичної тематики 13,1 %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онлайнових форумах, зборах, мітинґах чи конференціях, присвячених громадсько-політичним питанням -18,3%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обговоренні/коментуванні громадських та політичних питань у соціальних мережах – 44,5%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збиранні підписів під колективним зверненням в інтернеті 52,4%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поширенні інформації громадсько-політичного змісту- 56,5%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використанні лайків (інших емодзі) в мере жі під постами громадсько-політичного змісту - 60,6%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онлайн-споживанні товарів українського походження – 61%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збиранні коштів волонтерам, армії, благодійним організаціям - 69,2%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Водночас у жодному з таких заходів участі не брали 10,3% респондентів.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92"/>
          <p:cNvSpPr txBox="1"/>
          <p:nvPr/>
        </p:nvSpPr>
        <p:spPr>
          <a:xfrm>
            <a:off x="0" y="0"/>
            <a:ext cx="1207224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запитання щодо напрямків волонтерської діяльності, респонденти відповіли, що займалися гуманітарним волонтерством (57,3%), військовим волонтерством (41,1%) та онлайн-волонтерством (49,9%).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Також ми уточнили у студентів, які бар’єри заважають їм брати активну участь у розв’язанні громадсько-політичних питань. Як найвагоміші причини зазначено такі варіанти: «Багато особистих проблем» </a:t>
            </a:r>
            <a:r>
              <a:rPr b="1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(38,2%)</a:t>
            </a:r>
            <a:r>
              <a:rPr b="0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«Не вірю, що можна щось змінити» </a:t>
            </a:r>
            <a:r>
              <a:rPr b="1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(27,7%) </a:t>
            </a:r>
            <a:r>
              <a:rPr b="0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 «Боюся відповідальності» </a:t>
            </a:r>
            <a:r>
              <a:rPr b="1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(13,3%). </a:t>
            </a:r>
            <a:r>
              <a:rPr b="0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Натомість </a:t>
            </a:r>
            <a:r>
              <a:rPr b="1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20,9%</a:t>
            </a:r>
            <a:r>
              <a:rPr b="0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респондентів відповіли, що для них немає бар’єрів, які б їм заважали.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Серед відповідей респондентів </a:t>
            </a:r>
            <a:r>
              <a:rPr b="1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щодо чинників, які найбільше мотивують брати участь у громадській діяльності,</a:t>
            </a:r>
            <a:r>
              <a:rPr b="0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найчастішими були «Бажання змін» (80,7%), «Свідомість» (73,1%), «Заради власного майбутнього» (72,1%), «Заради перемоги» (71,9%). Натомість дещо менше респондентів обрали варіанти «Віра в силу національної єдності» (57,7%) та «Відповідальність» (45,2%).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Згідно з результатами пілотажного дослідження, більшість опитаних київських студентів вважають себе частиною громадянського суспільства, однак мають недостатні знання своїх прав та обов’язків, не здійснюють системної громадсько-політичної активності й не дуже цікавляться політикою. Проте сформувалася проактивна меншість, яка виявляє інтерес до громадсько-політичної сфери та здійснює реґулярну громадсько-політичну активність.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93"/>
          <p:cNvSpPr txBox="1"/>
          <p:nvPr/>
        </p:nvSpPr>
        <p:spPr>
          <a:xfrm>
            <a:off x="0" y="-59400"/>
            <a:ext cx="10472040" cy="99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Рекомендовані джерела:</a:t>
            </a:r>
            <a:br>
              <a:rPr b="0" i="0" lang="uk-UA" sz="1800" u="none" cap="none" strike="noStrike"/>
            </a:b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93"/>
          <p:cNvSpPr txBox="1"/>
          <p:nvPr/>
        </p:nvSpPr>
        <p:spPr>
          <a:xfrm>
            <a:off x="0" y="1055880"/>
            <a:ext cx="12050640" cy="580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Ідентичність громадян України: тенденції змін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https://razumkov.org.ua/napriamky/sotsiologichni-doslidzhennia/identychnist-gromadian-ukrainy-tendentsii-zmin-traven-2023r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Соціально-політичні цінності громадян України. Цінність демократії Інформаційно-аналітичні матеріали до Фахової дискусії 14 грудня 2017р. - с.4-13. Центр Разумкова.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Дембіцький, С. (2023). </a:t>
            </a:r>
            <a:r>
              <a:rPr b="0" i="1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Українська молодь у фокусі соціології</a:t>
            </a: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Київ: Інститут соціології НАН України</a:t>
            </a:r>
            <a:r>
              <a:rPr b="0" i="1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b="0" i="0" lang="uk-UA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https://drive.google.com/file/d/1GSj9D7ee0XlJwN8cgRtmOrm9_oG57SF-/view</a:t>
            </a: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Оцінка громадянами ситуації в країні та дій влади. Довіра до соціальних інститутів, політиків, посадовців та громадських діячів (січень 2024р.)</a:t>
            </a:r>
            <a:r>
              <a:rPr b="0" i="0" lang="uk-UA" sz="1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https://razumkov.org.ua/napriamky/sotsiologichni-doslidzhennia/otsinka-gromadianamy-sytuatsii-v-kraini-ta-dii-vlady-dovira-do-sotsialnykh-inst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Резнік, О. (2023). Громадянська ідентичність та територіальна згуртованість як соціальні показники національної стійкості.</a:t>
            </a:r>
            <a:r>
              <a:rPr b="0" i="1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В:</a:t>
            </a:r>
            <a:r>
              <a:rPr b="0" i="1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Національна стійкість України: стратегія відповіді на виклики та випередження гібридних загроз: національна доповідь.</a:t>
            </a: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Київ: Інститут політичних і етнонаціональних досліджень ім. І. Ф. Кураса НАН України  </a:t>
            </a:r>
            <a:r>
              <a:rPr b="0" i="0" lang="uk-UA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https://ipiend.gov.ua/publication/natsionalna-stijkist-ukrainy-stratehiia-vidpovidi-na-vyklyky-ta-vyperedzhennia-hibrydnykh-zahroz/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Резнік О. Суб’єкти громадянських практик як підґрунтя демократичного транзиту України</a:t>
            </a:r>
            <a:r>
              <a:rPr b="1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 О.С. Резнік // Соціологія: теорія, методи, маркетинг.- 2020.- № 1.- с.5-21.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Соціологічні виміри громадянського суспільства в Україні / за наук. ред. О. Резніка. Київ: Інститут соціології НАН України, 2019. – С. 288.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uk-U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8"/>
          <p:cNvSpPr txBox="1"/>
          <p:nvPr/>
        </p:nvSpPr>
        <p:spPr>
          <a:xfrm>
            <a:off x="0" y="71280"/>
            <a:ext cx="12192120" cy="678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28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Соціальними показниками національної стійкості під час війни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8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(за О. Резніком) виступили: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громадянська (загальнонаціональна) ідентичність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територіальна згуртованість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«здатність суспільства навіть після військових поразок та руйнування соціальних інститутів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відновлювати та зберігати власний соціально-політичний простір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окресленій кордонами території» (Резнік, 2022: с. 278).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Війна надзвичайно </a:t>
            </a: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посилила громадянську та патріотичну консолідацію українського суспільства.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Після повномасштабного російського вторгнення зафіксовано найбільше </a:t>
            </a: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зниження рівня аномійної деморалізованості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 весь час спостережень. Тобто є підстава стверджувати, що на тлі великої екзистенційної загрози національній державності України суттєво зріс рівень легітимності її суспільного ладу для українських громадян. І йдеться про громадян з усіх регіонів України</a:t>
            </a:r>
            <a:r>
              <a:rPr b="1" i="0" lang="uk-UA" sz="28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9"/>
          <p:cNvSpPr txBox="1"/>
          <p:nvPr/>
        </p:nvSpPr>
        <p:spPr>
          <a:xfrm>
            <a:off x="0" y="0"/>
            <a:ext cx="11353680" cy="169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28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Ідентичність громадян України: тенденції змін (травень 2023р.)</a:t>
            </a:r>
            <a:br>
              <a:rPr b="0" i="0" lang="uk-UA" sz="1800" u="none" cap="none" strike="noStrike"/>
            </a:b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69"/>
          <p:cNvSpPr txBox="1"/>
          <p:nvPr/>
        </p:nvSpPr>
        <p:spPr>
          <a:xfrm>
            <a:off x="0" y="1153800"/>
            <a:ext cx="12192120" cy="5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«Прощання з Росією»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Якщо у 84% респондентів в Україні Європейський Союз асоціюється більшою мірою з прогресом і розвитком, то Росія у 83% опитаних більшою мірою асоціюється з відсталістю і регресом (у 2017р. така асоціація виникала «лише» у 51%). Тільки у 3% респондентів Росія асоціюється з прогресом і розвитком (у 2017р. таких було 16%).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«Небратні народи»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 першим судженням («українці і росіяни завжди були і залишаються братніми народами») у 2017р. погодилися близько чверті (27%) опитаних, у 2023р. її поділяли лише 4%. Частка тих, хто вважає, що українці і росіяни раніше були братніми народами, але вже такими не є, з 2017р. статистично значуще не змінилася (відповідно 50% і 48%), зате істотно зросла частка тих, хто дотримується думки, що українці і росіяни ніколи не були братніми народами (з 16% до 43%).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 якої культурної традиції відносять себе громадяни України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Даючи відповідь на питання, до якої культурної традиції вони себе відносять, у травні 2023р. респонденти найчастіше відповідали, що відносять себе до української культурної традиції (81%). Частка таких порівняно з 2006р. істотно зросла (тоді вона становила 56%). З 7% до 10% зросла також частка тих, хто відносить себе до загальноєвропейської культурної традиції, і знизилася — тих, хто відносить себе до російської (з 11% до 0,5%) та радянської (з 16% до 4%) культурних традицій.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70"/>
          <p:cNvSpPr txBox="1"/>
          <p:nvPr/>
        </p:nvSpPr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26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Громадянське суспільство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ГС - дискурси, історична модерна концепція, постмодерні особливості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ГС - суспільні практики;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ГС не лише мережа ГО, але й не суспільство в цілому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ГС – публічна не приватна сфера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ГС – не держава і не бізнес («третій сектор»)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ГС – добровільність, публічність, самоорганізація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ГС – історичне, національне, глобальне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-"/>
            </a:pPr>
            <a:r>
              <a:rPr b="0" i="0" lang="uk-UA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Степаненко В. визначає громадянське суспільство як комплексний соціокультурний та суспільно-політичний феномен, що включає в себе наявність та розвиненість: </a:t>
            </a:r>
            <a:r>
              <a:rPr b="1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соціальних інститутів </a:t>
            </a:r>
            <a:r>
              <a:rPr b="0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(незалежні медіа; громадська думка; добровільні асоціації та об’єднання громадян);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соціальних практик </a:t>
            </a:r>
            <a:r>
              <a:rPr b="0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(суспільна активність громадян, що не обмежується участю у виборах; громадські рухи);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суспільних цінностей та чеснот</a:t>
            </a:r>
            <a:r>
              <a:rPr b="1" i="1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uk-UA" sz="2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вектор цивільності, а саме орієнтація на норми та цінності демократії, свободи, взаємоповаги, толерантності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(Степаненко В., 2015: с. 169-183).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71"/>
          <p:cNvSpPr txBox="1"/>
          <p:nvPr/>
        </p:nvSpPr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Різні види терористичних угрупувань, ультраправі, ультраліві, релігійно-фундаменталістські, угрупування бойовиків чи фашистські організації. Взагалі, поняття громадянського суспільства походить з глибин лібералізму. Тому ліберальні цінності відіграють вирішальну роль у визначенні громадянського суспільства. Однак, що відбувається, коли громадянське об’єднання, здається, відповідає всім «критеріям» організації громадянського суспільства, навіть якщо його цінності суттєво суперечать лібералізму і нерідко можуть відверто підтримувати насильство? Наприклад, «Аль-Каїда», «Хезболла», расистські групи, такі як Ку Клукс-Клан, «Ісламська Держава» (ІДІЛ) та подібні формування, часто займаються соціальними заходами на підтримку певних груп з метою посилення своїх позицій серед цих цільових груп. Часто вчені використовують термін </a:t>
            </a:r>
            <a:r>
              <a:rPr b="1" i="1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«негромадянське суспільство» </a:t>
            </a:r>
            <a:r>
              <a:rPr b="0" i="1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позначення таких утворень. Проте, важко провести межу між ними, оскільки вони існують у тій самій сфері, що й організації, які ґрунтуються на ліберальних цінностях і, здається, відповідають аналогічним критеріям за своїми зовнішніми характеристиками.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Хоча </a:t>
            </a:r>
            <a:r>
              <a:rPr b="1" i="1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профспілки</a:t>
            </a:r>
            <a:r>
              <a:rPr b="0" i="1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тісно пов’язані зі сферами бізнесу та державного управління, членство в цілому є добровільним, і організації існують для того, щоб служити загальним інтересам спільноти працівників шляхом колективних дій, отже, вони розглядаються як один з сегментів широкого спектру організацій громадянського суспільства.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Релігійні об’єднання, церкви й групи</a:t>
            </a:r>
            <a:r>
              <a:rPr b="0" i="1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Ці типи організацій є особливим випадком, оскільки їх учасники об’єднуються для сприяння безкоштовним, добровільним та неприбутковим інтересам; вони явно відносяться до широкого спектру громадянського суспільства; проте, їхні учасники рідко вважають себе частиною громадянського суспільства.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Різні типи приватних асоціацій, наприклад, </a:t>
            </a:r>
            <a:r>
              <a:rPr b="1" i="1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асоціації фанатів </a:t>
            </a:r>
            <a:r>
              <a:rPr b="0" i="1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гольфу, футболу, боулінгу або інших видів спорту.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2002"/>
              </a:spcBef>
              <a:spcAft>
                <a:spcPts val="0"/>
              </a:spcAft>
              <a:buNone/>
            </a:pPr>
            <a:r>
              <a:rPr b="0" i="1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2"/>
          <p:cNvSpPr txBox="1"/>
          <p:nvPr/>
        </p:nvSpPr>
        <p:spPr>
          <a:xfrm>
            <a:off x="32760" y="0"/>
            <a:ext cx="11985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Громадянське суспільство в Україні: особливості розвитку: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стійкість комуністичного спадку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Ті, хто в 2020 не підтримував декомунізацію — зараз вагаються або ж вважають за потрібне її проводити. На позиції проти декомунізації лишаються тільки 11% респондентів замість 28% у 2020 році.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Ліберальні цінності українців на тлі війни Gradus Research  21-22 червня 2022 року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трансформації (кланово - корпоративний капіталізм, олігархізація економіки, малочисельність «середнього класу», сталість патерналізму, правовий нігілізм.)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розвиток ГС  через мережу напівпрофесійних ГО менеджерського типу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низькі громадянські якості політичної еліти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неформальні центри прийняття рішень, олігархи в лідерах суспільного впливу (Степаненко В.)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73"/>
          <p:cNvSpPr txBox="1"/>
          <p:nvPr/>
        </p:nvSpPr>
        <p:spPr>
          <a:xfrm>
            <a:off x="0" y="0"/>
            <a:ext cx="11266560" cy="96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28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Інституціоналізація ГС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73"/>
          <p:cNvSpPr txBox="1"/>
          <p:nvPr/>
        </p:nvSpPr>
        <p:spPr>
          <a:xfrm>
            <a:off x="0" y="968760"/>
            <a:ext cx="12094200" cy="588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структури громадянського суспільства характерна наявність громадських організацій,</a:t>
            </a:r>
            <a:r>
              <a:rPr b="0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що відіграють роль певної альтернативи державній владі.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Індекс сталості ГО України визначають  громадська активність,  членство в неурядових організаціях в Україні, стан довіри населення до громадських організацій.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4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 – проблеми сталого розвитку (кількісні і якісні показники)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4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4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19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2013р. 77 065 тис. ОГС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4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19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2021р. 96 258 тис. ОГС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4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4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фінансування до 50% міжнародні донори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4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«свобода неучасті»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4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проблеми суспільної довіри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4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неефективність виконання функцій контролю за владою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Важливим показником стану громадянського суспільства є рівень довіри до, громадських та доброчинних організацій. За результатами соціологічних досліджень Центру Разумкова з початком війни зріс рівень довіри до волонтерських організацій. Так, у 2020р. їм довіряло 50%  громадян, у 2021– 64% , у 2022 – 78%, то у 2023 –  89% , у 2024 – 78% (Центр Разумкова, 2024).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0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uk-UA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4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28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Фактори “свободи неучасті”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74"/>
          <p:cNvSpPr txBox="1"/>
          <p:nvPr/>
        </p:nvSpPr>
        <p:spPr>
          <a:xfrm>
            <a:off x="0" y="1690560"/>
            <a:ext cx="11353680" cy="5167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традиції інституціональної недовіри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владні стратегії дискредитації  влади «грантоїди»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синдром «навченої безпорадності» (Є. Головаха)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соціально-економічні фактори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соціально-структурні фактори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Чим більш тоталітарна держава за своїм характером, тим менший вплив має громадянське суспільство. У крайньому прояві такої ситуації «громадянське суспільство» може функціонувати лише як маріонетка режиму. Молодіжні організації гітлерівської Німеччини або піонерські організації радянської епохи − це приклади «добровільних» об’єднань, які просто діяли як агенти уряду і забезпечували соціалізацію молоді у такий спосіб, який був потрібен уряду.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