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3"/>
    <p:sldMasterId id="2147483709" r:id="rId4"/>
    <p:sldMasterId id="2147483710" r:id="rId5"/>
    <p:sldMasterId id="2147483711" r:id="rId6"/>
    <p:sldMasterId id="214748371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Lst>
  <p:sldSz cy="6858000" cx="12192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slide" Target="slides/slide21.xml"/><Relationship Id="rId7" Type="http://schemas.openxmlformats.org/officeDocument/2006/relationships/slideMaster" Target="slideMasters/slideMaster5.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6" name="Shape 66"/>
        <p:cNvGrpSpPr/>
        <p:nvPr/>
      </p:nvGrpSpPr>
      <p:grpSpPr>
        <a:xfrm>
          <a:off x="0" y="0"/>
          <a:ext cx="0" cy="0"/>
          <a:chOff x="0" y="0"/>
          <a:chExt cx="0" cy="0"/>
        </a:xfrm>
      </p:grpSpPr>
      <p:sp>
        <p:nvSpPr>
          <p:cNvPr id="67" name="Google Shape;67;p1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1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0" name="Google Shape;70;p1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2" name="Shape 72"/>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3" name="Shape 73"/>
        <p:cNvGrpSpPr/>
        <p:nvPr/>
      </p:nvGrpSpPr>
      <p:grpSpPr>
        <a:xfrm>
          <a:off x="0" y="0"/>
          <a:ext cx="0" cy="0"/>
          <a:chOff x="0" y="0"/>
          <a:chExt cx="0" cy="0"/>
        </a:xfrm>
      </p:grpSpPr>
      <p:sp>
        <p:nvSpPr>
          <p:cNvPr id="74" name="Google Shape;74;p1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6" name="Shape 76"/>
        <p:cNvGrpSpPr/>
        <p:nvPr/>
      </p:nvGrpSpPr>
      <p:grpSpPr>
        <a:xfrm>
          <a:off x="0" y="0"/>
          <a:ext cx="0" cy="0"/>
          <a:chOff x="0" y="0"/>
          <a:chExt cx="0" cy="0"/>
        </a:xfrm>
      </p:grpSpPr>
      <p:sp>
        <p:nvSpPr>
          <p:cNvPr id="77" name="Google Shape;77;p1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9" name="Shape 79"/>
        <p:cNvGrpSpPr/>
        <p:nvPr/>
      </p:nvGrpSpPr>
      <p:grpSpPr>
        <a:xfrm>
          <a:off x="0" y="0"/>
          <a:ext cx="0" cy="0"/>
          <a:chOff x="0" y="0"/>
          <a:chExt cx="0" cy="0"/>
        </a:xfrm>
      </p:grpSpPr>
      <p:sp>
        <p:nvSpPr>
          <p:cNvPr id="80" name="Google Shape;80;p1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19"/>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2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5" name="Shape 85"/>
        <p:cNvGrpSpPr/>
        <p:nvPr/>
      </p:nvGrpSpPr>
      <p:grpSpPr>
        <a:xfrm>
          <a:off x="0" y="0"/>
          <a:ext cx="0" cy="0"/>
          <a:chOff x="0" y="0"/>
          <a:chExt cx="0" cy="0"/>
        </a:xfrm>
      </p:grpSpPr>
      <p:sp>
        <p:nvSpPr>
          <p:cNvPr id="86" name="Google Shape;86;p21"/>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3"/>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7" name="Shape 87"/>
        <p:cNvGrpSpPr/>
        <p:nvPr/>
      </p:nvGrpSpPr>
      <p:grpSpPr>
        <a:xfrm>
          <a:off x="0" y="0"/>
          <a:ext cx="0" cy="0"/>
          <a:chOff x="0" y="0"/>
          <a:chExt cx="0" cy="0"/>
        </a:xfrm>
      </p:grpSpPr>
      <p:sp>
        <p:nvSpPr>
          <p:cNvPr id="88" name="Google Shape;88;p2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22"/>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2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2" name="Shape 92"/>
        <p:cNvGrpSpPr/>
        <p:nvPr/>
      </p:nvGrpSpPr>
      <p:grpSpPr>
        <a:xfrm>
          <a:off x="0" y="0"/>
          <a:ext cx="0" cy="0"/>
          <a:chOff x="0" y="0"/>
          <a:chExt cx="0" cy="0"/>
        </a:xfrm>
      </p:grpSpPr>
      <p:sp>
        <p:nvSpPr>
          <p:cNvPr id="93" name="Google Shape;93;p2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3"/>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23"/>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2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24"/>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2" name="Shape 102"/>
        <p:cNvGrpSpPr/>
        <p:nvPr/>
      </p:nvGrpSpPr>
      <p:grpSpPr>
        <a:xfrm>
          <a:off x="0" y="0"/>
          <a:ext cx="0" cy="0"/>
          <a:chOff x="0" y="0"/>
          <a:chExt cx="0" cy="0"/>
        </a:xfrm>
      </p:grpSpPr>
      <p:sp>
        <p:nvSpPr>
          <p:cNvPr id="103" name="Google Shape;103;p2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5"/>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25"/>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6" name="Shape 106"/>
        <p:cNvGrpSpPr/>
        <p:nvPr/>
      </p:nvGrpSpPr>
      <p:grpSpPr>
        <a:xfrm>
          <a:off x="0" y="0"/>
          <a:ext cx="0" cy="0"/>
          <a:chOff x="0" y="0"/>
          <a:chExt cx="0" cy="0"/>
        </a:xfrm>
      </p:grpSpPr>
      <p:sp>
        <p:nvSpPr>
          <p:cNvPr id="107" name="Google Shape;107;p2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9"/>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3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3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 name="Shape 15"/>
        <p:cNvGrpSpPr/>
        <p:nvPr/>
      </p:nvGrpSpPr>
      <p:grpSpPr>
        <a:xfrm>
          <a:off x="0" y="0"/>
          <a:ext cx="0" cy="0"/>
          <a:chOff x="0" y="0"/>
          <a:chExt cx="0" cy="0"/>
        </a:xfrm>
      </p:grpSpPr>
      <p:sp>
        <p:nvSpPr>
          <p:cNvPr id="16" name="Google Shape;16;p4"/>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8" name="Google Shape;138;p3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3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3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35"/>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6"/>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8" name="Google Shape;148;p36"/>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36"/>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37"/>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3" name="Google Shape;153;p37"/>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7" name="Google Shape;157;p3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3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38"/>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9"/>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3" name="Google Shape;163;p39"/>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4" name="Google Shape;164;p39"/>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39"/>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39"/>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39"/>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5" name="Shape 175"/>
        <p:cNvGrpSpPr/>
        <p:nvPr/>
      </p:nvGrpSpPr>
      <p:grpSpPr>
        <a:xfrm>
          <a:off x="0" y="0"/>
          <a:ext cx="0" cy="0"/>
          <a:chOff x="0" y="0"/>
          <a:chExt cx="0" cy="0"/>
        </a:xfrm>
      </p:grpSpPr>
      <p:sp>
        <p:nvSpPr>
          <p:cNvPr id="176" name="Google Shape;176;p4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4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8" name="Shape 178"/>
        <p:cNvGrpSpPr/>
        <p:nvPr/>
      </p:nvGrpSpPr>
      <p:grpSpPr>
        <a:xfrm>
          <a:off x="0" y="0"/>
          <a:ext cx="0" cy="0"/>
          <a:chOff x="0" y="0"/>
          <a:chExt cx="0" cy="0"/>
        </a:xfrm>
      </p:grpSpPr>
      <p:sp>
        <p:nvSpPr>
          <p:cNvPr id="179" name="Google Shape;179;p4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43"/>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 name="Shape 18"/>
        <p:cNvGrpSpPr/>
        <p:nvPr/>
      </p:nvGrpSpPr>
      <p:grpSpPr>
        <a:xfrm>
          <a:off x="0" y="0"/>
          <a:ext cx="0" cy="0"/>
          <a:chOff x="0" y="0"/>
          <a:chExt cx="0" cy="0"/>
        </a:xfrm>
      </p:grpSpPr>
      <p:sp>
        <p:nvSpPr>
          <p:cNvPr id="19" name="Google Shape;19;p5"/>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1" name="Shape 181"/>
        <p:cNvGrpSpPr/>
        <p:nvPr/>
      </p:nvGrpSpPr>
      <p:grpSpPr>
        <a:xfrm>
          <a:off x="0" y="0"/>
          <a:ext cx="0" cy="0"/>
          <a:chOff x="0" y="0"/>
          <a:chExt cx="0" cy="0"/>
        </a:xfrm>
      </p:grpSpPr>
      <p:sp>
        <p:nvSpPr>
          <p:cNvPr id="182" name="Google Shape;182;p4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4"/>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44"/>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4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7" name="Shape 187"/>
        <p:cNvGrpSpPr/>
        <p:nvPr/>
      </p:nvGrpSpPr>
      <p:grpSpPr>
        <a:xfrm>
          <a:off x="0" y="0"/>
          <a:ext cx="0" cy="0"/>
          <a:chOff x="0" y="0"/>
          <a:chExt cx="0" cy="0"/>
        </a:xfrm>
      </p:grpSpPr>
      <p:sp>
        <p:nvSpPr>
          <p:cNvPr id="188" name="Google Shape;188;p46"/>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9" name="Shape 189"/>
        <p:cNvGrpSpPr/>
        <p:nvPr/>
      </p:nvGrpSpPr>
      <p:grpSpPr>
        <a:xfrm>
          <a:off x="0" y="0"/>
          <a:ext cx="0" cy="0"/>
          <a:chOff x="0" y="0"/>
          <a:chExt cx="0" cy="0"/>
        </a:xfrm>
      </p:grpSpPr>
      <p:sp>
        <p:nvSpPr>
          <p:cNvPr id="190" name="Google Shape;190;p4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47"/>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4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47"/>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4" name="Shape 194"/>
        <p:cNvGrpSpPr/>
        <p:nvPr/>
      </p:nvGrpSpPr>
      <p:grpSpPr>
        <a:xfrm>
          <a:off x="0" y="0"/>
          <a:ext cx="0" cy="0"/>
          <a:chOff x="0" y="0"/>
          <a:chExt cx="0" cy="0"/>
        </a:xfrm>
      </p:grpSpPr>
      <p:sp>
        <p:nvSpPr>
          <p:cNvPr id="195" name="Google Shape;195;p4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4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48"/>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48"/>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9" name="Shape 199"/>
        <p:cNvGrpSpPr/>
        <p:nvPr/>
      </p:nvGrpSpPr>
      <p:grpSpPr>
        <a:xfrm>
          <a:off x="0" y="0"/>
          <a:ext cx="0" cy="0"/>
          <a:chOff x="0" y="0"/>
          <a:chExt cx="0" cy="0"/>
        </a:xfrm>
      </p:grpSpPr>
      <p:sp>
        <p:nvSpPr>
          <p:cNvPr id="200" name="Google Shape;200;p49"/>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49"/>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4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3" name="Google Shape;203;p49"/>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4" name="Shape 204"/>
        <p:cNvGrpSpPr/>
        <p:nvPr/>
      </p:nvGrpSpPr>
      <p:grpSpPr>
        <a:xfrm>
          <a:off x="0" y="0"/>
          <a:ext cx="0" cy="0"/>
          <a:chOff x="0" y="0"/>
          <a:chExt cx="0" cy="0"/>
        </a:xfrm>
      </p:grpSpPr>
      <p:sp>
        <p:nvSpPr>
          <p:cNvPr id="205" name="Google Shape;205;p5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50"/>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7" name="Google Shape;207;p50"/>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8" name="Shape 208"/>
        <p:cNvGrpSpPr/>
        <p:nvPr/>
      </p:nvGrpSpPr>
      <p:grpSpPr>
        <a:xfrm>
          <a:off x="0" y="0"/>
          <a:ext cx="0" cy="0"/>
          <a:chOff x="0" y="0"/>
          <a:chExt cx="0" cy="0"/>
        </a:xfrm>
      </p:grpSpPr>
      <p:sp>
        <p:nvSpPr>
          <p:cNvPr id="209" name="Google Shape;209;p5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5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3" name="Google Shape;213;p51"/>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4" name="Shape 214"/>
        <p:cNvGrpSpPr/>
        <p:nvPr/>
      </p:nvGrpSpPr>
      <p:grpSpPr>
        <a:xfrm>
          <a:off x="0" y="0"/>
          <a:ext cx="0" cy="0"/>
          <a:chOff x="0" y="0"/>
          <a:chExt cx="0" cy="0"/>
        </a:xfrm>
      </p:grpSpPr>
      <p:sp>
        <p:nvSpPr>
          <p:cNvPr id="215" name="Google Shape;215;p5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6" name="Google Shape;216;p52"/>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2"/>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2"/>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2"/>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2"/>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52"/>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9" name="Shape 22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0" name="Shape 230"/>
        <p:cNvGrpSpPr/>
        <p:nvPr/>
      </p:nvGrpSpPr>
      <p:grpSpPr>
        <a:xfrm>
          <a:off x="0" y="0"/>
          <a:ext cx="0" cy="0"/>
          <a:chOff x="0" y="0"/>
          <a:chExt cx="0" cy="0"/>
        </a:xfrm>
      </p:grpSpPr>
      <p:sp>
        <p:nvSpPr>
          <p:cNvPr id="231" name="Google Shape;231;p5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55"/>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3" name="Shape 233"/>
        <p:cNvGrpSpPr/>
        <p:nvPr/>
      </p:nvGrpSpPr>
      <p:grpSpPr>
        <a:xfrm>
          <a:off x="0" y="0"/>
          <a:ext cx="0" cy="0"/>
          <a:chOff x="0" y="0"/>
          <a:chExt cx="0" cy="0"/>
        </a:xfrm>
      </p:grpSpPr>
      <p:sp>
        <p:nvSpPr>
          <p:cNvPr id="234" name="Google Shape;234;p56"/>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6"/>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6" name="Shape 236"/>
        <p:cNvGrpSpPr/>
        <p:nvPr/>
      </p:nvGrpSpPr>
      <p:grpSpPr>
        <a:xfrm>
          <a:off x="0" y="0"/>
          <a:ext cx="0" cy="0"/>
          <a:chOff x="0" y="0"/>
          <a:chExt cx="0" cy="0"/>
        </a:xfrm>
      </p:grpSpPr>
      <p:sp>
        <p:nvSpPr>
          <p:cNvPr id="237" name="Google Shape;237;p57"/>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57"/>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39" name="Google Shape;239;p57"/>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0" name="Shape 240"/>
        <p:cNvGrpSpPr/>
        <p:nvPr/>
      </p:nvGrpSpPr>
      <p:grpSpPr>
        <a:xfrm>
          <a:off x="0" y="0"/>
          <a:ext cx="0" cy="0"/>
          <a:chOff x="0" y="0"/>
          <a:chExt cx="0" cy="0"/>
        </a:xfrm>
      </p:grpSpPr>
      <p:sp>
        <p:nvSpPr>
          <p:cNvPr id="241" name="Google Shape;241;p58"/>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2" name="Shape 242"/>
        <p:cNvGrpSpPr/>
        <p:nvPr/>
      </p:nvGrpSpPr>
      <p:grpSpPr>
        <a:xfrm>
          <a:off x="0" y="0"/>
          <a:ext cx="0" cy="0"/>
          <a:chOff x="0" y="0"/>
          <a:chExt cx="0" cy="0"/>
        </a:xfrm>
      </p:grpSpPr>
      <p:sp>
        <p:nvSpPr>
          <p:cNvPr id="243" name="Google Shape;243;p59"/>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4" name="Shape 244"/>
        <p:cNvGrpSpPr/>
        <p:nvPr/>
      </p:nvGrpSpPr>
      <p:grpSpPr>
        <a:xfrm>
          <a:off x="0" y="0"/>
          <a:ext cx="0" cy="0"/>
          <a:chOff x="0" y="0"/>
          <a:chExt cx="0" cy="0"/>
        </a:xfrm>
      </p:grpSpPr>
      <p:sp>
        <p:nvSpPr>
          <p:cNvPr id="245" name="Google Shape;245;p60"/>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6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7" name="Google Shape;247;p60"/>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48" name="Google Shape;248;p60"/>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9" name="Shape 249"/>
        <p:cNvGrpSpPr/>
        <p:nvPr/>
      </p:nvGrpSpPr>
      <p:grpSpPr>
        <a:xfrm>
          <a:off x="0" y="0"/>
          <a:ext cx="0" cy="0"/>
          <a:chOff x="0" y="0"/>
          <a:chExt cx="0" cy="0"/>
        </a:xfrm>
      </p:grpSpPr>
      <p:sp>
        <p:nvSpPr>
          <p:cNvPr id="250" name="Google Shape;250;p61"/>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61"/>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2" name="Google Shape;252;p61"/>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3" name="Google Shape;253;p61"/>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4" name="Shape 254"/>
        <p:cNvGrpSpPr/>
        <p:nvPr/>
      </p:nvGrpSpPr>
      <p:grpSpPr>
        <a:xfrm>
          <a:off x="0" y="0"/>
          <a:ext cx="0" cy="0"/>
          <a:chOff x="0" y="0"/>
          <a:chExt cx="0" cy="0"/>
        </a:xfrm>
      </p:grpSpPr>
      <p:sp>
        <p:nvSpPr>
          <p:cNvPr id="255" name="Google Shape;255;p62"/>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7" name="Google Shape;257;p6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58" name="Google Shape;258;p62"/>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9" name="Shape 259"/>
        <p:cNvGrpSpPr/>
        <p:nvPr/>
      </p:nvGrpSpPr>
      <p:grpSpPr>
        <a:xfrm>
          <a:off x="0" y="0"/>
          <a:ext cx="0" cy="0"/>
          <a:chOff x="0" y="0"/>
          <a:chExt cx="0" cy="0"/>
        </a:xfrm>
      </p:grpSpPr>
      <p:sp>
        <p:nvSpPr>
          <p:cNvPr id="260" name="Google Shape;260;p63"/>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1" name="Google Shape;261;p63"/>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2" name="Google Shape;262;p63"/>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3" name="Shape 263"/>
        <p:cNvGrpSpPr/>
        <p:nvPr/>
      </p:nvGrpSpPr>
      <p:grpSpPr>
        <a:xfrm>
          <a:off x="0" y="0"/>
          <a:ext cx="0" cy="0"/>
          <a:chOff x="0" y="0"/>
          <a:chExt cx="0" cy="0"/>
        </a:xfrm>
      </p:grpSpPr>
      <p:sp>
        <p:nvSpPr>
          <p:cNvPr id="264" name="Google Shape;264;p64"/>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64"/>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6" name="Google Shape;266;p64"/>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7" name="Google Shape;267;p64"/>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68" name="Google Shape;268;p64"/>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 name="Shape 24"/>
        <p:cNvGrpSpPr/>
        <p:nvPr/>
      </p:nvGrpSpPr>
      <p:grpSpPr>
        <a:xfrm>
          <a:off x="0" y="0"/>
          <a:ext cx="0" cy="0"/>
          <a:chOff x="0" y="0"/>
          <a:chExt cx="0" cy="0"/>
        </a:xfrm>
      </p:grpSpPr>
      <p:sp>
        <p:nvSpPr>
          <p:cNvPr id="25" name="Google Shape;25;p7"/>
          <p:cNvSpPr txBox="1"/>
          <p:nvPr>
            <p:ph idx="1" type="subTitle"/>
          </p:nvPr>
        </p:nvSpPr>
        <p:spPr>
          <a:xfrm>
            <a:off x="838080" y="365040"/>
            <a:ext cx="10515600" cy="614556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9" name="Shape 269"/>
        <p:cNvGrpSpPr/>
        <p:nvPr/>
      </p:nvGrpSpPr>
      <p:grpSpPr>
        <a:xfrm>
          <a:off x="0" y="0"/>
          <a:ext cx="0" cy="0"/>
          <a:chOff x="0" y="0"/>
          <a:chExt cx="0" cy="0"/>
        </a:xfrm>
      </p:grpSpPr>
      <p:sp>
        <p:nvSpPr>
          <p:cNvPr id="270" name="Google Shape;270;p65"/>
          <p:cNvSpPr txBox="1"/>
          <p:nvPr>
            <p:ph type="title"/>
          </p:nvPr>
        </p:nvSpPr>
        <p:spPr>
          <a:xfrm>
            <a:off x="838080" y="365040"/>
            <a:ext cx="10515600" cy="132552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65"/>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2" name="Google Shape;272;p65"/>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3" name="Google Shape;273;p65"/>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4" name="Google Shape;274;p65"/>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5" name="Google Shape;275;p65"/>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276" name="Google Shape;276;p65"/>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838080" y="365040"/>
            <a:ext cx="10515600" cy="1325520"/>
          </a:xfrm>
          <a:prstGeom prst="rect">
            <a:avLst/>
          </a:prstGeom>
          <a:noFill/>
          <a:ln>
            <a:noFill/>
          </a:ln>
        </p:spPr>
        <p:txBody>
          <a:bodyPr anchorCtr="1"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5.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9.xml"/><Relationship Id="rId10" Type="http://schemas.openxmlformats.org/officeDocument/2006/relationships/slideLayout" Target="../slideLayouts/slideLayout58.xml"/><Relationship Id="rId13" Type="http://schemas.openxmlformats.org/officeDocument/2006/relationships/theme" Target="../theme/theme1.xml"/><Relationship Id="rId12" Type="http://schemas.openxmlformats.org/officeDocument/2006/relationships/slideLayout" Target="../slideLayouts/slideLayout60.xml"/><Relationship Id="rId1" Type="http://schemas.openxmlformats.org/officeDocument/2006/relationships/slideLayout" Target="../slideLayouts/slideLayout49.xml"/><Relationship Id="rId2" Type="http://schemas.openxmlformats.org/officeDocument/2006/relationships/slideLayout" Target="../slideLayouts/slideLayout50.xml"/><Relationship Id="rId3" Type="http://schemas.openxmlformats.org/officeDocument/2006/relationships/slideLayout" Target="../slideLayouts/slideLayout51.xml"/><Relationship Id="rId4" Type="http://schemas.openxmlformats.org/officeDocument/2006/relationships/slideLayout" Target="../slideLayouts/slideLayout52.xml"/><Relationship Id="rId9" Type="http://schemas.openxmlformats.org/officeDocument/2006/relationships/slideLayout" Target="../slideLayouts/slideLayout57.xml"/><Relationship Id="rId5" Type="http://schemas.openxmlformats.org/officeDocument/2006/relationships/slideLayout" Target="../slideLayouts/slideLayout53.xml"/><Relationship Id="rId6" Type="http://schemas.openxmlformats.org/officeDocument/2006/relationships/slideLayout" Target="../slideLayouts/slideLayout54.xml"/><Relationship Id="rId7" Type="http://schemas.openxmlformats.org/officeDocument/2006/relationships/slideLayout" Target="../slideLayouts/slideLayout55.xml"/><Relationship Id="rId8"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523880" y="1122480"/>
            <a:ext cx="9144000" cy="2387520"/>
          </a:xfrm>
          <a:prstGeom prst="rect">
            <a:avLst/>
          </a:prstGeom>
          <a:noFill/>
          <a:ln>
            <a:noFill/>
          </a:ln>
        </p:spPr>
        <p:txBody>
          <a:bodyPr anchorCtr="1"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10" name="Google Shape;10;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1" name="Google Shape;61;p14"/>
          <p:cNvSpPr txBox="1"/>
          <p:nvPr>
            <p:ph idx="2" type="title"/>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2" name="Google Shape;62;p14"/>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3" name="Google Shape;63;p14"/>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4" name="Google Shape;64;p14"/>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
        <p:nvSpPr>
          <p:cNvPr id="65" name="Google Shape;65;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 name="Shape 114"/>
        <p:cNvGrpSpPr/>
        <p:nvPr/>
      </p:nvGrpSpPr>
      <p:grpSpPr>
        <a:xfrm>
          <a:off x="0" y="0"/>
          <a:ext cx="0" cy="0"/>
          <a:chOff x="0" y="0"/>
          <a:chExt cx="0" cy="0"/>
        </a:xfrm>
      </p:grpSpPr>
      <p:sp>
        <p:nvSpPr>
          <p:cNvPr id="115" name="Google Shape;115;p27"/>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6" name="Google Shape;116;p27"/>
          <p:cNvSpPr txBox="1"/>
          <p:nvPr>
            <p:ph idx="1" type="body"/>
          </p:nvPr>
        </p:nvSpPr>
        <p:spPr>
          <a:xfrm>
            <a:off x="838080" y="1825560"/>
            <a:ext cx="10515600" cy="43513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7" name="Google Shape;117;p27"/>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27"/>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9" name="Google Shape;119;p27"/>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8" name="Shape 168"/>
        <p:cNvGrpSpPr/>
        <p:nvPr/>
      </p:nvGrpSpPr>
      <p:grpSpPr>
        <a:xfrm>
          <a:off x="0" y="0"/>
          <a:ext cx="0" cy="0"/>
          <a:chOff x="0" y="0"/>
          <a:chExt cx="0" cy="0"/>
        </a:xfrm>
      </p:grpSpPr>
      <p:sp>
        <p:nvSpPr>
          <p:cNvPr id="169" name="Google Shape;169;p40"/>
          <p:cNvSpPr txBox="1"/>
          <p:nvPr>
            <p:ph type="title"/>
          </p:nvPr>
        </p:nvSpPr>
        <p:spPr>
          <a:xfrm>
            <a:off x="831960" y="1709640"/>
            <a:ext cx="10515600" cy="285264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0" name="Google Shape;170;p40"/>
          <p:cNvSpPr txBox="1"/>
          <p:nvPr>
            <p:ph idx="1" type="body"/>
          </p:nvPr>
        </p:nvSpPr>
        <p:spPr>
          <a:xfrm>
            <a:off x="831960" y="4589640"/>
            <a:ext cx="10515600" cy="150012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71" name="Google Shape;171;p40"/>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0"/>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3" name="Google Shape;173;p40"/>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2" name="Shape 222"/>
        <p:cNvGrpSpPr/>
        <p:nvPr/>
      </p:nvGrpSpPr>
      <p:grpSpPr>
        <a:xfrm>
          <a:off x="0" y="0"/>
          <a:ext cx="0" cy="0"/>
          <a:chOff x="0" y="0"/>
          <a:chExt cx="0" cy="0"/>
        </a:xfrm>
      </p:grpSpPr>
      <p:sp>
        <p:nvSpPr>
          <p:cNvPr id="223" name="Google Shape;223;p53"/>
          <p:cNvSpPr txBox="1"/>
          <p:nvPr>
            <p:ph type="title"/>
          </p:nvPr>
        </p:nvSpPr>
        <p:spPr>
          <a:xfrm>
            <a:off x="838080" y="365040"/>
            <a:ext cx="10515600" cy="132552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4" name="Google Shape;224;p53"/>
          <p:cNvSpPr txBox="1"/>
          <p:nvPr>
            <p:ph idx="2" type="title"/>
          </p:nvPr>
        </p:nvSpPr>
        <p:spPr>
          <a:xfrm>
            <a:off x="83808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5" name="Google Shape;225;p53"/>
          <p:cNvSpPr txBox="1"/>
          <p:nvPr>
            <p:ph idx="3" type="title"/>
          </p:nvPr>
        </p:nvSpPr>
        <p:spPr>
          <a:xfrm>
            <a:off x="6172200" y="1825560"/>
            <a:ext cx="5181480" cy="435132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6" name="Google Shape;226;p53"/>
          <p:cNvSpPr txBox="1"/>
          <p:nvPr>
            <p:ph idx="10" type="dt"/>
          </p:nvPr>
        </p:nvSpPr>
        <p:spPr>
          <a:xfrm>
            <a:off x="838080" y="6356520"/>
            <a:ext cx="2743200" cy="365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7" name="Google Shape;227;p53"/>
          <p:cNvSpPr txBox="1"/>
          <p:nvPr>
            <p:ph idx="11" type="ftr"/>
          </p:nvPr>
        </p:nvSpPr>
        <p:spPr>
          <a:xfrm>
            <a:off x="4038480" y="6356520"/>
            <a:ext cx="4114800" cy="365040"/>
          </a:xfrm>
          <a:prstGeom prst="rect">
            <a:avLst/>
          </a:prstGeom>
          <a:noFill/>
          <a:ln>
            <a:noFill/>
          </a:ln>
        </p:spPr>
        <p:txBody>
          <a:bodyPr anchorCtr="1" anchor="ctr" bIns="45700" lIns="91425" spcFirstLastPara="1" rIns="91425" wrap="square" tIns="4570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228" name="Google Shape;228;p53"/>
          <p:cNvSpPr txBox="1"/>
          <p:nvPr>
            <p:ph idx="12" type="sldNum"/>
          </p:nvPr>
        </p:nvSpPr>
        <p:spPr>
          <a:xfrm>
            <a:off x="8610480" y="6356520"/>
            <a:ext cx="2743200" cy="3650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uk-UA"/>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www3.weforum.org/docs/WEF_Global_Risks_Report_2023.pdf"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nv.ua/ukr/opinion/recommends/maybutnye-svitu-yuval-noy-harari-pro-te-shcho-chekaye-lyudstvo-u-21-stolitti-ostanni-novini-50066647.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www.youtube.com/watch?v=2uxSXUSjQFc" TargetMode="External"/><Relationship Id="rId4" Type="http://schemas.openxmlformats.org/officeDocument/2006/relationships/hyperlink" Target="https://www.facebook.com/groups/357858547590315/user/100076147571510/?__cft__%5B0%5D=AZVZ8ic5ZPIrSrnvAZm7qrnaxn_t370MUy28gdaBq7gFDVF97rGVzkhhNtJlgYKON_nfJxTLFnv_34UUWUn2aMl7ZyPMc8mTwA1zH_wDHgmqiPhZnATKJhplnZVHKsFUVYD65v8NXXB_SsSNNIRhFUTpET0_p1xWnUGdNONyNRBO5Py9JFJOxTMsRyFvQ3XN8mcad40t1iAjcG3rEj6lFu6z&amp;__tn__=-%5DK-y-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0" name="Shape 280"/>
        <p:cNvGrpSpPr/>
        <p:nvPr/>
      </p:nvGrpSpPr>
      <p:grpSpPr>
        <a:xfrm>
          <a:off x="0" y="0"/>
          <a:ext cx="0" cy="0"/>
          <a:chOff x="0" y="0"/>
          <a:chExt cx="0" cy="0"/>
        </a:xfrm>
      </p:grpSpPr>
      <p:sp>
        <p:nvSpPr>
          <p:cNvPr id="281" name="Google Shape;281;p66"/>
          <p:cNvSpPr txBox="1"/>
          <p:nvPr/>
        </p:nvSpPr>
        <p:spPr>
          <a:xfrm>
            <a:off x="446400" y="97920"/>
            <a:ext cx="9894960" cy="1600200"/>
          </a:xfrm>
          <a:prstGeom prst="rect">
            <a:avLst/>
          </a:prstGeom>
          <a:noFill/>
          <a:ln>
            <a:noFill/>
          </a:ln>
        </p:spPr>
        <p:txBody>
          <a:bodyPr anchorCtr="1" anchor="b" bIns="45700" lIns="91425" spcFirstLastPara="1" rIns="91425" wrap="square" tIns="45700">
            <a:normAutofit/>
          </a:bodyPr>
          <a:lstStyle/>
          <a:p>
            <a:pPr indent="0" lvl="0" marL="0" marR="0" rtl="0" algn="ctr">
              <a:lnSpc>
                <a:spcPct val="90000"/>
              </a:lnSpc>
              <a:spcBef>
                <a:spcPts val="0"/>
              </a:spcBef>
              <a:spcAft>
                <a:spcPts val="0"/>
              </a:spcAft>
              <a:buNone/>
            </a:pPr>
            <a:r>
              <a:rPr b="1" i="0" lang="uk-UA" sz="3200" u="none" cap="none" strike="noStrike">
                <a:solidFill>
                  <a:srgbClr val="002060"/>
                </a:solidFill>
                <a:latin typeface="Times New Roman"/>
                <a:ea typeface="Times New Roman"/>
                <a:cs typeface="Times New Roman"/>
                <a:sym typeface="Times New Roman"/>
              </a:rPr>
              <a:t>Суспільство як  цілісна система</a:t>
            </a:r>
            <a:br>
              <a:rPr b="0" i="0" lang="uk-UA" sz="1800" u="none" cap="none" strike="noStrike"/>
            </a:br>
            <a:endParaRPr b="0" i="0" sz="3200" u="none" cap="none" strike="noStrike">
              <a:latin typeface="Arial"/>
              <a:ea typeface="Arial"/>
              <a:cs typeface="Arial"/>
              <a:sym typeface="Arial"/>
            </a:endParaRPr>
          </a:p>
        </p:txBody>
      </p:sp>
      <p:sp>
        <p:nvSpPr>
          <p:cNvPr id="282" name="Google Shape;282;p66"/>
          <p:cNvSpPr txBox="1"/>
          <p:nvPr/>
        </p:nvSpPr>
        <p:spPr>
          <a:xfrm>
            <a:off x="772920" y="2068200"/>
            <a:ext cx="10679040" cy="447408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1" lang="uk-UA" sz="2800" u="none" cap="none" strike="noStrike">
                <a:solidFill>
                  <a:srgbClr val="002060"/>
                </a:solidFill>
                <a:latin typeface="Times New Roman"/>
                <a:ea typeface="Times New Roman"/>
                <a:cs typeface="Times New Roman"/>
                <a:sym typeface="Times New Roman"/>
              </a:rPr>
              <a:t>Вивчення суспільства означає, по суті, виявлення людського в соціальному інституті науки. </a:t>
            </a:r>
            <a:endParaRPr b="0" i="0" sz="2800" u="none" cap="none" strike="noStrike">
              <a:latin typeface="Arial"/>
              <a:ea typeface="Arial"/>
              <a:cs typeface="Arial"/>
              <a:sym typeface="Arial"/>
            </a:endParaRPr>
          </a:p>
          <a:p>
            <a:pPr indent="0" lvl="0" marL="0" marR="0" rtl="0" algn="l">
              <a:lnSpc>
                <a:spcPct val="8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800" u="none" cap="none" strike="noStrike">
                <a:solidFill>
                  <a:srgbClr val="002060"/>
                </a:solidFill>
                <a:latin typeface="Times New Roman"/>
                <a:ea typeface="Times New Roman"/>
                <a:cs typeface="Times New Roman"/>
                <a:sym typeface="Times New Roman"/>
              </a:rPr>
              <a:t>«Однак часом  виникає підозра  що, суспільство це можливо і не існує, адже воно власне кажучи невловиме. Ми можемо спостерігати його прояви в людських вчинках, в статистичних даних або у зміні якихось звичних понять. Вплив суспільства подібний повітрю. Ми не бачимо його, але маємо потребу в ньому»</a:t>
            </a:r>
            <a:endParaRPr b="0" i="0" sz="2800" u="none" cap="none" strike="noStrike">
              <a:latin typeface="Arial"/>
              <a:ea typeface="Arial"/>
              <a:cs typeface="Arial"/>
              <a:sym typeface="Arial"/>
            </a:endParaRPr>
          </a:p>
          <a:p>
            <a:pPr indent="0" lvl="0" marL="0" marR="0" rtl="0" algn="l">
              <a:lnSpc>
                <a:spcPct val="80000"/>
              </a:lnSpc>
              <a:spcBef>
                <a:spcPts val="1001"/>
              </a:spcBef>
              <a:spcAft>
                <a:spcPts val="0"/>
              </a:spcAft>
              <a:buNone/>
            </a:pPr>
            <a:r>
              <a:t/>
            </a:r>
            <a:endParaRPr b="0" i="0" sz="28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1" lang="uk-UA" sz="2800" u="none" cap="none" strike="noStrike">
                <a:solidFill>
                  <a:srgbClr val="002060"/>
                </a:solidFill>
                <a:latin typeface="Times New Roman"/>
                <a:ea typeface="Times New Roman"/>
                <a:cs typeface="Times New Roman"/>
                <a:sym typeface="Times New Roman"/>
              </a:rPr>
              <a:t>(Монсон П., 1995).</a:t>
            </a:r>
            <a:endParaRPr b="0" i="0" sz="2800" u="none" cap="none" strike="noStrike">
              <a:latin typeface="Arial"/>
              <a:ea typeface="Arial"/>
              <a:cs typeface="Arial"/>
              <a:sym typeface="Arial"/>
            </a:endParaRPr>
          </a:p>
          <a:p>
            <a:pPr indent="0" lvl="0" marL="0" marR="0" rtl="0" algn="ctr">
              <a:lnSpc>
                <a:spcPct val="80000"/>
              </a:lnSpc>
              <a:spcBef>
                <a:spcPts val="1001"/>
              </a:spcBef>
              <a:spcAft>
                <a:spcPts val="0"/>
              </a:spcAft>
              <a:buNone/>
            </a:pPr>
            <a:r>
              <a:t/>
            </a:r>
            <a:endParaRPr b="0" i="0" sz="28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8" name="Shape 328"/>
        <p:cNvGrpSpPr/>
        <p:nvPr/>
      </p:nvGrpSpPr>
      <p:grpSpPr>
        <a:xfrm>
          <a:off x="0" y="0"/>
          <a:ext cx="0" cy="0"/>
          <a:chOff x="0" y="0"/>
          <a:chExt cx="0" cy="0"/>
        </a:xfrm>
      </p:grpSpPr>
      <p:sp>
        <p:nvSpPr>
          <p:cNvPr id="329" name="Google Shape;329;p75"/>
          <p:cNvSpPr txBox="1"/>
          <p:nvPr/>
        </p:nvSpPr>
        <p:spPr>
          <a:xfrm>
            <a:off x="0" y="0"/>
            <a:ext cx="12192120" cy="6781680"/>
          </a:xfrm>
          <a:prstGeom prst="rect">
            <a:avLst/>
          </a:prstGeom>
          <a:noFill/>
          <a:ln>
            <a:noFill/>
          </a:ln>
        </p:spPr>
        <p:txBody>
          <a:bodyPr anchorCtr="0" anchor="t" bIns="45700" lIns="91425" spcFirstLastPara="1" rIns="91425" wrap="square" tIns="45700">
            <a:normAutofit/>
          </a:bodyPr>
          <a:lstStyle/>
          <a:p>
            <a:pPr indent="0" lvl="0" marL="0" marR="0" rtl="0" algn="just">
              <a:lnSpc>
                <a:spcPct val="57000"/>
              </a:lnSpc>
              <a:spcBef>
                <a:spcPts val="0"/>
              </a:spcBef>
              <a:spcAft>
                <a:spcPts val="0"/>
              </a:spcAft>
              <a:buNone/>
            </a:pPr>
            <a:r>
              <a:rPr b="1" i="0" lang="uk-UA" sz="2500" u="none" cap="none" strike="noStrike">
                <a:solidFill>
                  <a:srgbClr val="002060"/>
                </a:solidFill>
                <a:latin typeface="Times New Roman"/>
                <a:ea typeface="Times New Roman"/>
                <a:cs typeface="Times New Roman"/>
                <a:sym typeface="Times New Roman"/>
              </a:rPr>
              <a:t>4. має систему політичної влади (політична незалежність).</a:t>
            </a:r>
            <a:endParaRPr b="0" i="0" sz="2500" u="none" cap="none" strike="noStrike">
              <a:latin typeface="Arial"/>
              <a:ea typeface="Arial"/>
              <a:cs typeface="Arial"/>
              <a:sym typeface="Arial"/>
            </a:endParaRPr>
          </a:p>
          <a:p>
            <a:pPr indent="0" lvl="0" marL="0" marR="0" rtl="0" algn="l">
              <a:lnSpc>
                <a:spcPct val="90000"/>
              </a:lnSpc>
              <a:spcBef>
                <a:spcPts val="1800"/>
              </a:spcBef>
              <a:spcAft>
                <a:spcPts val="0"/>
              </a:spcAft>
              <a:buNone/>
            </a:pPr>
            <a:r>
              <a:rPr b="1" i="0" lang="uk-UA" sz="2200" u="none" cap="none" strike="noStrike">
                <a:solidFill>
                  <a:srgbClr val="002060"/>
                </a:solidFill>
                <a:latin typeface="Times New Roman"/>
                <a:ea typeface="Times New Roman"/>
                <a:cs typeface="Times New Roman"/>
                <a:sym typeface="Times New Roman"/>
              </a:rPr>
              <a:t>Соціально-політична модель устрою суспільства</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Фундаментальні індикатори: відповідальність, відчуття можливості контролювати владу, залученість у громадські організації, прийняття патерналізму, довіра. </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u="none" cap="none" strike="noStrike">
                <a:solidFill>
                  <a:srgbClr val="002060"/>
                </a:solidFill>
                <a:latin typeface="Times New Roman"/>
                <a:ea typeface="Times New Roman"/>
                <a:cs typeface="Times New Roman"/>
                <a:sym typeface="Times New Roman"/>
              </a:rPr>
              <a:t>68% українців вважають демократію найкращою формою правління для своєї держави, цей чинник також значно зріс після початку повномасштабного вторгнення.</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u="none" cap="none" strike="noStrike">
                <a:solidFill>
                  <a:srgbClr val="002060"/>
                </a:solidFill>
                <a:latin typeface="Times New Roman"/>
                <a:ea typeface="Times New Roman"/>
                <a:cs typeface="Times New Roman"/>
                <a:sym typeface="Times New Roman"/>
              </a:rPr>
              <a:t>76,2% - асоціюють Україну з демократією - травень 2023</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Довіра до соціальних інститутів.</a:t>
            </a:r>
            <a:r>
              <a:rPr b="0" i="0" lang="uk-UA" sz="2200" u="none" cap="none" strike="noStrike">
                <a:solidFill>
                  <a:srgbClr val="00206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u="none" cap="none" strike="noStrike">
                <a:solidFill>
                  <a:srgbClr val="002060"/>
                </a:solidFill>
                <a:latin typeface="Times New Roman"/>
                <a:ea typeface="Times New Roman"/>
                <a:cs typeface="Times New Roman"/>
                <a:sym typeface="Times New Roman"/>
              </a:rPr>
              <a:t>Серед державних та суспільних інститутів найчастіше довіра висловлюється до Збройних Сил України (їм довіряють 95% опитаних), добровольчих загонів (85%), Державної служби з надзвичайних ситуацій (82%), Національної гвардії України (81%), волонтерських організацій (78%), Державної прикордонної служби (77%), Міністерства оборони України (69%), Служби безпеки України (68%), Президента України (64%), Церкви (61%), Національної поліції України (58%), громадських організацій (55%), Національного банку України (53%).</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200" u="none" cap="none" strike="noStrike">
                <a:solidFill>
                  <a:srgbClr val="002060"/>
                </a:solidFill>
                <a:latin typeface="Times New Roman"/>
                <a:ea typeface="Times New Roman"/>
                <a:cs typeface="Times New Roman"/>
                <a:sym typeface="Times New Roman"/>
              </a:rPr>
              <a:t>(Центр Разумкова січень 2024)</a:t>
            </a:r>
            <a:endParaRPr b="0" i="0" sz="22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200" u="none" cap="none" strike="noStrike">
                <a:solidFill>
                  <a:srgbClr val="002060"/>
                </a:solidFill>
                <a:latin typeface="Times New Roman"/>
                <a:ea typeface="Times New Roman"/>
                <a:cs typeface="Times New Roman"/>
                <a:sym typeface="Times New Roman"/>
              </a:rPr>
              <a:t>https://razumkov.org.ua/napriamky/sotsiologichni-doslidzhennia/otsinka-gromadianamy-sytuatsii-v-kraini-ta-dii-vlady-dovira-do-sotsialnykh-instyt</a:t>
            </a:r>
            <a:endParaRPr b="0" i="0" sz="2200" u="none" cap="none" strike="noStrike">
              <a:latin typeface="Arial"/>
              <a:ea typeface="Arial"/>
              <a:cs typeface="Arial"/>
              <a:sym typeface="Arial"/>
            </a:endParaRPr>
          </a:p>
          <a:p>
            <a:pPr indent="0" lvl="0" marL="0" marR="0" rtl="0" algn="l">
              <a:lnSpc>
                <a:spcPct val="60000"/>
              </a:lnSpc>
              <a:spcBef>
                <a:spcPts val="1001"/>
              </a:spcBef>
              <a:spcAft>
                <a:spcPts val="0"/>
              </a:spcAft>
              <a:buNone/>
            </a:pPr>
            <a:r>
              <a:rPr b="0" i="0" lang="uk-UA" sz="1900" u="none" cap="none" strike="noStrike">
                <a:solidFill>
                  <a:srgbClr val="000000"/>
                </a:solidFill>
                <a:latin typeface="Calibri"/>
                <a:ea typeface="Calibri"/>
                <a:cs typeface="Calibri"/>
                <a:sym typeface="Calibri"/>
              </a:rPr>
              <a:t> </a:t>
            </a:r>
            <a:endParaRPr b="0" i="0" sz="19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3" name="Shape 333"/>
        <p:cNvGrpSpPr/>
        <p:nvPr/>
      </p:nvGrpSpPr>
      <p:grpSpPr>
        <a:xfrm>
          <a:off x="0" y="0"/>
          <a:ext cx="0" cy="0"/>
          <a:chOff x="0" y="0"/>
          <a:chExt cx="0" cy="0"/>
        </a:xfrm>
      </p:grpSpPr>
      <p:sp>
        <p:nvSpPr>
          <p:cNvPr id="334" name="Google Shape;334;p76"/>
          <p:cNvSpPr txBox="1"/>
          <p:nvPr/>
        </p:nvSpPr>
        <p:spPr>
          <a:xfrm>
            <a:off x="221400" y="0"/>
            <a:ext cx="1182924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uk-UA" sz="2200" u="none" cap="none" strike="noStrike">
                <a:solidFill>
                  <a:srgbClr val="002060"/>
                </a:solidFill>
                <a:latin typeface="Times New Roman"/>
                <a:ea typeface="Times New Roman"/>
                <a:cs typeface="Times New Roman"/>
                <a:sym typeface="Times New Roman"/>
              </a:rPr>
              <a:t>Історичні типи суспільств</a:t>
            </a:r>
            <a:r>
              <a:rPr b="0" i="0" lang="uk-UA" sz="2200" u="none" cap="none" strike="noStrike">
                <a:solidFill>
                  <a:srgbClr val="002060"/>
                </a:solidFill>
                <a:latin typeface="Times New Roman"/>
                <a:ea typeface="Times New Roman"/>
                <a:cs typeface="Times New Roman"/>
                <a:sym typeface="Times New Roman"/>
              </a:rPr>
              <a:t> виділяють за головною ознакою.</a:t>
            </a:r>
            <a:r>
              <a:rPr b="1" i="0" lang="uk-UA" sz="2200" u="none" cap="none" strike="noStrike">
                <a:solidFill>
                  <a:srgbClr val="002060"/>
                </a:solidFill>
                <a:latin typeface="Times New Roman"/>
                <a:ea typeface="Times New Roman"/>
                <a:cs typeface="Times New Roman"/>
                <a:sym typeface="Times New Roman"/>
              </a:rPr>
              <a:t> Писемне дописемне</a:t>
            </a:r>
            <a:r>
              <a:rPr b="0" i="0" lang="uk-UA" sz="2200" u="none" cap="none" strike="noStrike">
                <a:solidFill>
                  <a:srgbClr val="002060"/>
                </a:solidFill>
                <a:latin typeface="Times New Roman"/>
                <a:ea typeface="Times New Roman"/>
                <a:cs typeface="Times New Roman"/>
                <a:sym typeface="Times New Roman"/>
              </a:rPr>
              <a:t>. </a:t>
            </a:r>
            <a:r>
              <a:rPr b="1" i="0" lang="uk-UA" sz="2200" u="none" cap="none" strike="noStrike">
                <a:solidFill>
                  <a:srgbClr val="002060"/>
                </a:solidFill>
                <a:latin typeface="Times New Roman"/>
                <a:ea typeface="Times New Roman"/>
                <a:cs typeface="Times New Roman"/>
                <a:sym typeface="Times New Roman"/>
              </a:rPr>
              <a:t>Прості складні</a:t>
            </a:r>
            <a:r>
              <a:rPr b="0" i="0" lang="uk-UA" sz="2200" u="none" cap="none" strike="noStrike">
                <a:solidFill>
                  <a:srgbClr val="002060"/>
                </a:solidFill>
                <a:latin typeface="Times New Roman"/>
                <a:ea typeface="Times New Roman"/>
                <a:cs typeface="Times New Roman"/>
                <a:sym typeface="Times New Roman"/>
              </a:rPr>
              <a:t> ( за рівнем розшарування). Первісні племена прості. Складні мають декілька рівнів управління. Соціальні верстви визначаються за рівнем доходів. </a:t>
            </a:r>
            <a:r>
              <a:rPr b="1" i="0" lang="uk-UA" sz="2200" u="none" cap="none" strike="noStrike">
                <a:solidFill>
                  <a:srgbClr val="002060"/>
                </a:solidFill>
                <a:latin typeface="Times New Roman"/>
                <a:ea typeface="Times New Roman"/>
                <a:cs typeface="Times New Roman"/>
                <a:sym typeface="Times New Roman"/>
              </a:rPr>
              <a:t>Спосіб добування засобів існування.</a:t>
            </a:r>
            <a:r>
              <a:rPr b="0" i="0" lang="uk-UA" sz="2200" u="none" cap="none" strike="noStrike">
                <a:solidFill>
                  <a:srgbClr val="002060"/>
                </a:solidFill>
                <a:latin typeface="Times New Roman"/>
                <a:ea typeface="Times New Roman"/>
                <a:cs typeface="Times New Roman"/>
                <a:sym typeface="Times New Roman"/>
              </a:rPr>
              <a:t> Збирання, полювання, скотарство.</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Даніел  Белл (1911 – 2011)  розділив сучасну історію на три стадії: доіндустріальну, індустріальну, постіндустріальу.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Стадії характеризуються зміною технологій, способів виробництва, форм власності, соціальних інститутів, політичних режимів, культури, способу життя,  структури соціуму.</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Постіндустріальне суспільство: розвиток інформаційних технологій; перевага сфери послуг над сферою виробництва; основний інститут освіта ( університет місце виробництва знання). 70-ті роки ХХ ст. Термін постіндустріальне суспільство вперше вжив Д.Белл у США та Ален Турен у Франції 1973-1974 р.р. (управління «кодифікованими знаннями» є головним стратегічним ресурсом суспільства. Програмісти, економісти стають провідними соціальними групами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200" u="none" cap="none" strike="noStrike">
                <a:solidFill>
                  <a:srgbClr val="002060"/>
                </a:solidFill>
                <a:latin typeface="Times New Roman"/>
                <a:ea typeface="Times New Roman"/>
                <a:cs typeface="Times New Roman"/>
                <a:sym typeface="Times New Roman"/>
              </a:rPr>
              <a:t>Невеликі суспільства (як, наприклад, суспільства "мисливців та збирачів", які розглядаються в прагнуть бути культурно однорідними, але індустріалізовані суспільства самі по собі культурно розмаїті й складаються з численних субкультур, які іноді дуже різняться між собою. Наприклад, у сучасних містах живуть поруч багато субкультурних спільнот; індіанці, пакистанці, індуси, бангладешці, італійці, греки та китайці сьогодні, скажімо, мешкають у деяких зонах центрального Лондона. Усі такі громади можуть мати власні території і жити власним окремим життям.</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(Гіденс Е., 1999).</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1900" u="none" cap="none" strike="noStrike">
                <a:solidFill>
                  <a:srgbClr val="002060"/>
                </a:solidFill>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228600" lvl="0" marL="228600" marR="0" rtl="0" algn="l">
              <a:lnSpc>
                <a:spcPct val="80000"/>
              </a:lnSpc>
              <a:spcBef>
                <a:spcPts val="1001"/>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8" name="Shape 338"/>
        <p:cNvGrpSpPr/>
        <p:nvPr/>
      </p:nvGrpSpPr>
      <p:grpSpPr>
        <a:xfrm>
          <a:off x="0" y="0"/>
          <a:ext cx="0" cy="0"/>
          <a:chOff x="0" y="0"/>
          <a:chExt cx="0" cy="0"/>
        </a:xfrm>
      </p:grpSpPr>
      <p:sp>
        <p:nvSpPr>
          <p:cNvPr id="339" name="Google Shape;339;p77"/>
          <p:cNvSpPr txBox="1"/>
          <p:nvPr/>
        </p:nvSpPr>
        <p:spPr>
          <a:xfrm>
            <a:off x="538920" y="0"/>
            <a:ext cx="10814760" cy="837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3200" u="none" cap="none" strike="noStrike">
                <a:solidFill>
                  <a:srgbClr val="002060"/>
                </a:solidFill>
                <a:latin typeface="Times New Roman"/>
                <a:ea typeface="Times New Roman"/>
                <a:cs typeface="Times New Roman"/>
                <a:sym typeface="Times New Roman"/>
              </a:rPr>
              <a:t>Концепція сучасності</a:t>
            </a:r>
            <a:endParaRPr b="0" i="0" sz="3200" u="none" cap="none" strike="noStrike">
              <a:latin typeface="Arial"/>
              <a:ea typeface="Arial"/>
              <a:cs typeface="Arial"/>
              <a:sym typeface="Arial"/>
            </a:endParaRPr>
          </a:p>
        </p:txBody>
      </p:sp>
      <p:sp>
        <p:nvSpPr>
          <p:cNvPr id="340" name="Google Shape;340;p77"/>
          <p:cNvSpPr txBox="1"/>
          <p:nvPr/>
        </p:nvSpPr>
        <p:spPr>
          <a:xfrm>
            <a:off x="0" y="837360"/>
            <a:ext cx="11353680" cy="590076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Індивідуалізм</a:t>
            </a:r>
            <a:r>
              <a:rPr b="0" i="0" lang="uk-UA" sz="2400" u="none" cap="none" strike="noStrike">
                <a:solidFill>
                  <a:srgbClr val="002060"/>
                </a:solidFill>
                <a:latin typeface="Times New Roman"/>
                <a:ea typeface="Times New Roman"/>
                <a:cs typeface="Times New Roman"/>
                <a:sym typeface="Times New Roman"/>
              </a:rPr>
              <a:t> «тріумф індивідуального мегатенденція, що характеризує сучасну епоху (особиста відповідальність людини);</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0" lang="uk-UA" sz="2400" u="none" cap="none" strike="noStrike">
                <a:solidFill>
                  <a:srgbClr val="002060"/>
                </a:solidFill>
                <a:latin typeface="Times New Roman"/>
                <a:ea typeface="Times New Roman"/>
                <a:cs typeface="Times New Roman"/>
                <a:sym typeface="Times New Roman"/>
              </a:rPr>
              <a:t>Дифференціація </a:t>
            </a:r>
            <a:r>
              <a:rPr b="0" i="0" lang="uk-UA" sz="2400" u="none" cap="none" strike="noStrike">
                <a:solidFill>
                  <a:srgbClr val="002060"/>
                </a:solidFill>
                <a:latin typeface="Times New Roman"/>
                <a:ea typeface="Times New Roman"/>
                <a:cs typeface="Times New Roman"/>
                <a:sym typeface="Times New Roman"/>
              </a:rPr>
              <a:t>– величезна кількість спеціалізованих професій, сфера споживання, «життєві шанси».</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0" lang="uk-UA" sz="2400" u="none" cap="none" strike="noStrike">
                <a:solidFill>
                  <a:srgbClr val="002060"/>
                </a:solidFill>
                <a:latin typeface="Times New Roman"/>
                <a:ea typeface="Times New Roman"/>
                <a:cs typeface="Times New Roman"/>
                <a:sym typeface="Times New Roman"/>
              </a:rPr>
              <a:t>Раціональність</a:t>
            </a:r>
            <a:r>
              <a:rPr b="0" i="0" lang="uk-UA" sz="2400" u="none" cap="none" strike="noStrike">
                <a:solidFill>
                  <a:srgbClr val="002060"/>
                </a:solidFill>
                <a:latin typeface="Times New Roman"/>
                <a:ea typeface="Times New Roman"/>
                <a:cs typeface="Times New Roman"/>
                <a:sym typeface="Times New Roman"/>
              </a:rPr>
              <a:t> – роль науки як засобу пізнання, деперсоналізація.</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0" lang="uk-UA" sz="2400" u="none" cap="none" strike="noStrike">
                <a:solidFill>
                  <a:srgbClr val="002060"/>
                </a:solidFill>
                <a:latin typeface="Times New Roman"/>
                <a:ea typeface="Times New Roman"/>
                <a:cs typeface="Times New Roman"/>
                <a:sym typeface="Times New Roman"/>
              </a:rPr>
              <a:t>Економізм</a:t>
            </a:r>
            <a:r>
              <a:rPr b="0" i="0" lang="uk-UA" sz="2400" u="none" cap="none" strike="noStrike">
                <a:solidFill>
                  <a:srgbClr val="002060"/>
                </a:solidFill>
                <a:latin typeface="Times New Roman"/>
                <a:ea typeface="Times New Roman"/>
                <a:cs typeface="Times New Roman"/>
                <a:sym typeface="Times New Roman"/>
              </a:rPr>
              <a:t> – домінування економічної активності в соціальному житті, економічних критеріїв (товар, виробництво, розподіл, гроші).</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0" lang="uk-UA" sz="2400" u="none" cap="none" strike="noStrike">
                <a:solidFill>
                  <a:srgbClr val="002060"/>
                </a:solidFill>
                <a:latin typeface="Times New Roman"/>
                <a:ea typeface="Times New Roman"/>
                <a:cs typeface="Times New Roman"/>
                <a:sym typeface="Times New Roman"/>
              </a:rPr>
              <a:t>Експансія </a:t>
            </a:r>
            <a:r>
              <a:rPr b="0" i="0" lang="uk-UA" sz="2400" u="none" cap="none" strike="noStrike">
                <a:solidFill>
                  <a:srgbClr val="002060"/>
                </a:solidFill>
                <a:latin typeface="Times New Roman"/>
                <a:ea typeface="Times New Roman"/>
                <a:cs typeface="Times New Roman"/>
                <a:sym typeface="Times New Roman"/>
              </a:rPr>
              <a:t>– захоплення простору (процеси глобалізації).</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0" i="0" lang="uk-UA" sz="2400" u="none" cap="none" strike="noStrike">
                <a:solidFill>
                  <a:srgbClr val="002060"/>
                </a:solidFill>
                <a:latin typeface="Times New Roman"/>
                <a:ea typeface="Times New Roman"/>
                <a:cs typeface="Times New Roman"/>
                <a:sym typeface="Times New Roman"/>
              </a:rPr>
              <a:t>Концепція сучасності Е. Гіденса: надзвичайний динамізм ( швидкість змін у соціальних практиках і зразках поведінки); глобальність простору на якому відбуваються зміни; внутрішня природа сучасних соціальних інститутів – нові соціальні форми.</a:t>
            </a:r>
            <a:endParaRPr b="0" i="0" sz="24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0"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228600" lvl="0" marL="228600" marR="0" rtl="0" algn="l">
              <a:lnSpc>
                <a:spcPct val="80000"/>
              </a:lnSpc>
              <a:spcBef>
                <a:spcPts val="1800"/>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4" name="Shape 344"/>
        <p:cNvGrpSpPr/>
        <p:nvPr/>
      </p:nvGrpSpPr>
      <p:grpSpPr>
        <a:xfrm>
          <a:off x="0" y="0"/>
          <a:ext cx="0" cy="0"/>
          <a:chOff x="0" y="0"/>
          <a:chExt cx="0" cy="0"/>
        </a:xfrm>
      </p:grpSpPr>
      <p:sp>
        <p:nvSpPr>
          <p:cNvPr id="345" name="Google Shape;345;p78"/>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Концепція соціальних змін Петра Штомпки</a:t>
            </a:r>
            <a:br>
              <a:rPr b="0" i="0" lang="uk-UA" sz="1800" u="none" cap="none" strike="noStrike"/>
            </a:br>
            <a:r>
              <a:rPr b="1" i="0" lang="uk-UA" sz="2400" u="none" cap="none" strike="noStrike">
                <a:solidFill>
                  <a:srgbClr val="002060"/>
                </a:solidFill>
                <a:latin typeface="Times New Roman"/>
                <a:ea typeface="Times New Roman"/>
                <a:cs typeface="Times New Roman"/>
                <a:sym typeface="Times New Roman"/>
              </a:rPr>
              <a:t>«Соціальна зміна як травма»</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Вчений аналізує різні концептуалізації соціальних змін, зокрема парадигми прогресу та травми. Наводиться конкретний приклад соціальної зміни – крах комунізму у східній Європі.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Під травмою маються на увазі певні дисфункціональні наслідки радикальної зміни звичного для суспільства порядку.</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2060"/>
                </a:solidFill>
                <a:latin typeface="Times New Roman"/>
                <a:ea typeface="Times New Roman"/>
                <a:cs typeface="Times New Roman"/>
                <a:sym typeface="Times New Roman"/>
              </a:rPr>
              <a:t>Штомпка П.Соціологія. Аналіз суспільства. – Львів: Колір ПРО, 2020 – 800 с.</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Е. Гіденс, аналізуючи реакції індивідів на ризик, виділяє такі адаптаційні стратегії: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прагматичне ділове ставлення до проблем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оптимізм, цинічний песимізм і гедонізм</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жорстока боротьба проти джерел небезпеки.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2060"/>
                </a:solidFill>
                <a:latin typeface="Times New Roman"/>
                <a:ea typeface="Times New Roman"/>
                <a:cs typeface="Times New Roman"/>
                <a:sym typeface="Times New Roman"/>
              </a:rPr>
              <a:t>Ґіденс Е. Соціологія. – К., Основи. – 1999. – 835 с.</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70C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800" u="none" cap="none" strike="noStrike">
                <a:solidFill>
                  <a:srgbClr val="002060"/>
                </a:solidFill>
                <a:latin typeface="Calibri"/>
                <a:ea typeface="Calibri"/>
                <a:cs typeface="Calibri"/>
                <a:sym typeface="Calibri"/>
              </a:rPr>
              <a:t> </a:t>
            </a:r>
            <a:endParaRPr b="0" i="0" sz="28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9" name="Shape 349"/>
        <p:cNvGrpSpPr/>
        <p:nvPr/>
      </p:nvGrpSpPr>
      <p:grpSpPr>
        <a:xfrm>
          <a:off x="0" y="0"/>
          <a:ext cx="0" cy="0"/>
          <a:chOff x="0" y="0"/>
          <a:chExt cx="0" cy="0"/>
        </a:xfrm>
      </p:grpSpPr>
      <p:sp>
        <p:nvSpPr>
          <p:cNvPr id="350" name="Google Shape;350;p79"/>
          <p:cNvSpPr txBox="1"/>
          <p:nvPr/>
        </p:nvSpPr>
        <p:spPr>
          <a:xfrm>
            <a:off x="0" y="0"/>
            <a:ext cx="1163700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Концепція «Суспільство ризику» (Ульріх Бек)</a:t>
            </a:r>
            <a:br>
              <a:rPr b="0" i="0" lang="uk-UA" sz="1800" u="none" cap="none" strike="noStrike"/>
            </a:br>
            <a:r>
              <a:rPr b="0" i="0" lang="uk-UA" sz="2400" u="none" cap="none" strike="noStrike">
                <a:solidFill>
                  <a:srgbClr val="00206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2060"/>
                </a:solidFill>
                <a:latin typeface="Times New Roman"/>
                <a:ea typeface="Times New Roman"/>
                <a:cs typeface="Times New Roman"/>
                <a:sym typeface="Times New Roman"/>
              </a:rPr>
              <a:t>«У цих умовах нового значення набуває соціологія - як дослідження того, що означає людське життя в пастці, на яку перетворився світ» (Ульріх Бек).</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Німецький соціолог вважає, що в умовах глобалізації</a:t>
            </a:r>
            <a:br>
              <a:rPr b="0" i="0" lang="uk-UA" sz="1800" u="none" cap="none" strike="noStrike"/>
            </a:br>
            <a:r>
              <a:rPr b="0" i="0" lang="uk-UA" sz="2400" u="none" cap="none" strike="noStrike">
                <a:solidFill>
                  <a:srgbClr val="002060"/>
                </a:solidFill>
                <a:latin typeface="Times New Roman"/>
                <a:ea typeface="Times New Roman"/>
                <a:cs typeface="Times New Roman"/>
                <a:sym typeface="Times New Roman"/>
              </a:rPr>
              <a:t>руйнуються соціальні зв’язки, які в традиційних і індустріальних</a:t>
            </a:r>
            <a:br>
              <a:rPr b="0" i="0" lang="uk-UA" sz="1800" u="none" cap="none" strike="noStrike"/>
            </a:br>
            <a:r>
              <a:rPr b="0" i="0" lang="uk-UA" sz="2400" u="none" cap="none" strike="noStrike">
                <a:solidFill>
                  <a:srgbClr val="002060"/>
                </a:solidFill>
                <a:latin typeface="Times New Roman"/>
                <a:ea typeface="Times New Roman"/>
                <a:cs typeface="Times New Roman"/>
                <a:sym typeface="Times New Roman"/>
              </a:rPr>
              <a:t>суспільствах виконували функції формування соціального порядку:</a:t>
            </a:r>
            <a:br>
              <a:rPr b="0" i="0" lang="uk-UA" sz="1800" u="none" cap="none" strike="noStrike"/>
            </a:br>
            <a:r>
              <a:rPr b="0" i="0" lang="uk-UA" sz="2400" u="none" cap="none" strike="noStrike">
                <a:solidFill>
                  <a:srgbClr val="002060"/>
                </a:solidFill>
                <a:latin typeface="Times New Roman"/>
                <a:ea typeface="Times New Roman"/>
                <a:cs typeface="Times New Roman"/>
                <a:sym typeface="Times New Roman"/>
              </a:rPr>
              <a:t>надавали індивіду стабільність, почуття надійності буття, впевненості в майбутньому і захищеності, разом з тим сковуючи його ініціативу, обмежуючи свободу, підпорядковуючи особистість групі.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Місце ціннісної системи суспільства «нерівності» займає – ціннісна  система «небезпечного» суспільства.</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Коронавірусна криза, як і будь-яка глобальна суспільна криза, знаходить відображення у соціологічних рефлексіях та дослідженнях. Пандемія COVID-19 стала потужною маніфестацією вразливості глобального суспільства ризику.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800" u="none" cap="none" strike="noStrike">
                <a:solidFill>
                  <a:srgbClr val="002060"/>
                </a:solidFill>
                <a:latin typeface="Calibri"/>
                <a:ea typeface="Calibri"/>
                <a:cs typeface="Calibri"/>
                <a:sym typeface="Calibri"/>
              </a:rPr>
              <a:t> </a:t>
            </a:r>
            <a:endParaRPr b="0" i="0" sz="28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4" name="Shape 354"/>
        <p:cNvGrpSpPr/>
        <p:nvPr/>
      </p:nvGrpSpPr>
      <p:grpSpPr>
        <a:xfrm>
          <a:off x="0" y="0"/>
          <a:ext cx="0" cy="0"/>
          <a:chOff x="0" y="0"/>
          <a:chExt cx="0" cy="0"/>
        </a:xfrm>
      </p:grpSpPr>
      <p:sp>
        <p:nvSpPr>
          <p:cNvPr id="355" name="Google Shape;355;p80"/>
          <p:cNvSpPr txBox="1"/>
          <p:nvPr/>
        </p:nvSpPr>
        <p:spPr>
          <a:xfrm>
            <a:off x="0" y="0"/>
            <a:ext cx="119743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Ризик – інтегральна характеристика сучасного суспільства. </a:t>
            </a:r>
            <a:endParaRPr b="0" i="0" sz="2400" u="none" cap="none" strike="noStrike">
              <a:latin typeface="Arial"/>
              <a:ea typeface="Arial"/>
              <a:cs typeface="Arial"/>
              <a:sym typeface="Arial"/>
            </a:endParaRPr>
          </a:p>
          <a:p>
            <a:pPr indent="0" lvl="0" marL="0" marR="0" rtl="0" algn="just">
              <a:lnSpc>
                <a:spcPct val="105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Важлива риса суспільства ризику – усвідомлене ігнорування ризику ключовими агентами модернізації виступає новим засобом збагачення, інструментом соціального впливу i політичного управління. Багатства зосереждуються у верхніх шарах. Ризики – в нижніх.</a:t>
            </a:r>
            <a:endParaRPr b="0" i="0" sz="2400" u="none" cap="none" strike="noStrike">
              <a:latin typeface="Arial"/>
              <a:ea typeface="Arial"/>
              <a:cs typeface="Arial"/>
              <a:sym typeface="Arial"/>
            </a:endParaRPr>
          </a:p>
          <a:p>
            <a:pPr indent="0" lvl="0" marL="0" marR="0" rtl="0" algn="just">
              <a:lnSpc>
                <a:spcPct val="105000"/>
              </a:lnSpc>
              <a:spcBef>
                <a:spcPts val="2002"/>
              </a:spcBef>
              <a:spcAft>
                <a:spcPts val="0"/>
              </a:spcAft>
              <a:buNone/>
            </a:pPr>
            <a:r>
              <a:rPr b="0" i="0" lang="uk-UA" sz="2400" u="none" cap="none" strike="noStrike">
                <a:solidFill>
                  <a:srgbClr val="002060"/>
                </a:solidFill>
                <a:latin typeface="Times New Roman"/>
                <a:ea typeface="Times New Roman"/>
                <a:cs typeface="Times New Roman"/>
                <a:sym typeface="Times New Roman"/>
              </a:rPr>
              <a:t>Ідеологія індивідуалізму: падає довіра на всіх рівнях; низька інтеграція суспільства; приховування важливої інформації; відсутність управління ризиками. </a:t>
            </a:r>
            <a:endParaRPr b="0" i="0" sz="2400" u="none" cap="none" strike="noStrike">
              <a:latin typeface="Arial"/>
              <a:ea typeface="Arial"/>
              <a:cs typeface="Arial"/>
              <a:sym typeface="Arial"/>
            </a:endParaRPr>
          </a:p>
          <a:p>
            <a:pPr indent="0" lvl="0" marL="0" marR="0" rtl="0" algn="just">
              <a:lnSpc>
                <a:spcPct val="105000"/>
              </a:lnSpc>
              <a:spcBef>
                <a:spcPts val="2002"/>
              </a:spcBef>
              <a:spcAft>
                <a:spcPts val="0"/>
              </a:spcAft>
              <a:buNone/>
            </a:pPr>
            <a:r>
              <a:rPr b="0" i="0" lang="uk-UA" sz="2400" u="none" cap="none" strike="noStrike">
                <a:solidFill>
                  <a:srgbClr val="002060"/>
                </a:solidFill>
                <a:latin typeface="Times New Roman"/>
                <a:ea typeface="Times New Roman"/>
                <a:cs typeface="Times New Roman"/>
                <a:sym typeface="Times New Roman"/>
              </a:rPr>
              <a:t>Сучасні ризики – це не просто випадкові події природного чи суспільного походження, які несуть загрозу і які потрібно передбачити для оцінки і попередження. Вони виробляються всією суспільною системою і тим самим є продуктом колективної безвідповідальності. Ризики не тільки продукуються системою, але й стають надзвичайно прибутковим бізнесом.</a:t>
            </a:r>
            <a:endParaRPr b="0" i="0" sz="2400" u="none" cap="none" strike="noStrike">
              <a:latin typeface="Arial"/>
              <a:ea typeface="Arial"/>
              <a:cs typeface="Arial"/>
              <a:sym typeface="Arial"/>
            </a:endParaRPr>
          </a:p>
          <a:p>
            <a:pPr indent="0" lvl="0" marL="0" marR="0" rtl="0" algn="just">
              <a:lnSpc>
                <a:spcPct val="105000"/>
              </a:lnSpc>
              <a:spcBef>
                <a:spcPts val="2002"/>
              </a:spcBef>
              <a:spcAft>
                <a:spcPts val="0"/>
              </a:spcAft>
              <a:buNone/>
            </a:pPr>
            <a:r>
              <a:rPr b="0" i="1" lang="uk-UA" sz="2400" u="none" cap="none" strike="noStrike">
                <a:solidFill>
                  <a:srgbClr val="002060"/>
                </a:solidFill>
                <a:latin typeface="Times New Roman"/>
                <a:ea typeface="Times New Roman"/>
                <a:cs typeface="Times New Roman"/>
                <a:sym typeface="Times New Roman"/>
              </a:rPr>
              <a:t>(Beck Ulrich Risk Society,1986)</a:t>
            </a:r>
            <a:endParaRPr b="0" i="0" sz="2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9" name="Shape 359"/>
        <p:cNvGrpSpPr/>
        <p:nvPr/>
      </p:nvGrpSpPr>
      <p:grpSpPr>
        <a:xfrm>
          <a:off x="0" y="0"/>
          <a:ext cx="0" cy="0"/>
          <a:chOff x="0" y="0"/>
          <a:chExt cx="0" cy="0"/>
        </a:xfrm>
      </p:grpSpPr>
      <p:sp>
        <p:nvSpPr>
          <p:cNvPr id="360" name="Google Shape;360;p81"/>
          <p:cNvSpPr txBox="1"/>
          <p:nvPr/>
        </p:nvSpPr>
        <p:spPr>
          <a:xfrm>
            <a:off x="0" y="0"/>
            <a:ext cx="11353680" cy="108864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Глобальні ризики Світового економічного форуму</a:t>
            </a:r>
            <a:endParaRPr b="0" i="0" sz="2400" u="none" cap="none" strike="noStrike">
              <a:latin typeface="Arial"/>
              <a:ea typeface="Arial"/>
              <a:cs typeface="Arial"/>
              <a:sym typeface="Arial"/>
            </a:endParaRPr>
          </a:p>
        </p:txBody>
      </p:sp>
      <p:sp>
        <p:nvSpPr>
          <p:cNvPr id="361" name="Google Shape;361;p81"/>
          <p:cNvSpPr txBox="1"/>
          <p:nvPr/>
        </p:nvSpPr>
        <p:spPr>
          <a:xfrm>
            <a:off x="0" y="783720"/>
            <a:ext cx="12192120" cy="607428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000" u="none" cap="none" strike="noStrike">
                <a:solidFill>
                  <a:srgbClr val="002060"/>
                </a:solidFill>
                <a:latin typeface="Times New Roman"/>
                <a:ea typeface="Times New Roman"/>
                <a:cs typeface="Times New Roman"/>
                <a:sym typeface="Times New Roman"/>
              </a:rPr>
              <a:t>Всесвітній економічний форум</a:t>
            </a:r>
            <a:r>
              <a:rPr b="0" i="1" lang="uk-UA" sz="2000" u="none" cap="none" strike="noStrike">
                <a:solidFill>
                  <a:srgbClr val="002060"/>
                </a:solidFill>
                <a:latin typeface="Times New Roman"/>
                <a:ea typeface="Times New Roman"/>
                <a:cs typeface="Times New Roman"/>
                <a:sym typeface="Times New Roman"/>
              </a:rPr>
              <a:t> (World Economic Forum) — міжнародна неурядова організація, яка базується в Женеві, діяльність якої спрямована на розвиток міжнародної співпраці. Місією організації є «прагнення до поліпшення стану світу шляхом залучення бізнесу, політичних, академічних та інших лідерів суспільства у формуванні глобальних, регіональних, галузевих і повісток дня».</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002060"/>
                </a:solidFill>
                <a:latin typeface="Times New Roman"/>
                <a:ea typeface="Times New Roman"/>
                <a:cs typeface="Times New Roman"/>
                <a:sym typeface="Times New Roman"/>
              </a:rPr>
              <a:t>Глобальні ризики впорядковані за серйозністю в довгостроковій перспективі (10 років 2023)</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Неспроможність пом'якшити зміни клімату, нездатність адаптуватися до зміни клімату, стихійні лиха та екстремальна погода, втрата біорізноманіття та колапс екосистеми, масштабна вимушена міграція</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sng" cap="none" strike="noStrike">
                <a:solidFill>
                  <a:schemeClr val="hlink"/>
                </a:solidFill>
                <a:latin typeface="Times New Roman"/>
                <a:ea typeface="Times New Roman"/>
                <a:cs typeface="Times New Roman"/>
                <a:sym typeface="Times New Roman"/>
                <a:hlinkClick r:id="rId3"/>
              </a:rPr>
              <a:t>https://www3.weforum.org/docs/WEF_Global_Risks_Report_2023.pdf</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00206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400" u="none" cap="none" strike="noStrike">
                <a:solidFill>
                  <a:srgbClr val="002060"/>
                </a:solidFill>
                <a:latin typeface="Times New Roman"/>
                <a:ea typeface="Times New Roman"/>
                <a:cs typeface="Times New Roman"/>
                <a:sym typeface="Times New Roman"/>
              </a:rPr>
              <a:t>“If you think the economy is more important than the environment, try holding your breath while counting your money.” – Professor Guy McPherson, School of Natural Resources, University of Arizona. </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400" u="none" cap="none" strike="noStrike">
                <a:solidFill>
                  <a:srgbClr val="002060"/>
                </a:solidFill>
                <a:latin typeface="Times New Roman"/>
                <a:ea typeface="Times New Roman"/>
                <a:cs typeface="Times New Roman"/>
                <a:sym typeface="Times New Roman"/>
              </a:rPr>
              <a:t> </a:t>
            </a:r>
            <a:endParaRPr b="0" i="0" sz="2400" u="none" cap="none" strike="noStrike">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5" name="Shape 365"/>
        <p:cNvGrpSpPr/>
        <p:nvPr/>
      </p:nvGrpSpPr>
      <p:grpSpPr>
        <a:xfrm>
          <a:off x="0" y="0"/>
          <a:ext cx="0" cy="0"/>
          <a:chOff x="0" y="0"/>
          <a:chExt cx="0" cy="0"/>
        </a:xfrm>
      </p:grpSpPr>
      <p:sp>
        <p:nvSpPr>
          <p:cNvPr id="366" name="Google Shape;366;p82"/>
          <p:cNvSpPr txBox="1"/>
          <p:nvPr/>
        </p:nvSpPr>
        <p:spPr>
          <a:xfrm>
            <a:off x="315720" y="18360"/>
            <a:ext cx="10515600" cy="13255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Майбутні виклики людства </a:t>
            </a:r>
            <a:br>
              <a:rPr b="0" i="0" lang="uk-UA" sz="1800" u="none" cap="none" strike="noStrike"/>
            </a:br>
            <a:r>
              <a:rPr b="1" i="0" lang="uk-UA" sz="2400" u="none" cap="none" strike="noStrike">
                <a:solidFill>
                  <a:srgbClr val="002060"/>
                </a:solidFill>
                <a:latin typeface="Times New Roman"/>
                <a:ea typeface="Times New Roman"/>
                <a:cs typeface="Times New Roman"/>
                <a:sym typeface="Times New Roman"/>
              </a:rPr>
              <a:t>(Юваль Ной Харарі 2019)</a:t>
            </a:r>
            <a:br>
              <a:rPr b="0" i="0" lang="uk-UA" sz="1800" u="none" cap="none" strike="noStrike"/>
            </a:br>
            <a:endParaRPr b="0" i="0" sz="2400" u="none" cap="none" strike="noStrike">
              <a:latin typeface="Arial"/>
              <a:ea typeface="Arial"/>
              <a:cs typeface="Arial"/>
              <a:sym typeface="Arial"/>
            </a:endParaRPr>
          </a:p>
        </p:txBody>
      </p:sp>
      <p:sp>
        <p:nvSpPr>
          <p:cNvPr id="367" name="Google Shape;367;p82"/>
          <p:cNvSpPr txBox="1"/>
          <p:nvPr/>
        </p:nvSpPr>
        <p:spPr>
          <a:xfrm>
            <a:off x="0" y="1020240"/>
            <a:ext cx="12192120" cy="5837760"/>
          </a:xfrm>
          <a:prstGeom prst="rect">
            <a:avLst/>
          </a:prstGeom>
          <a:noFill/>
          <a:ln>
            <a:noFill/>
          </a:ln>
        </p:spPr>
        <p:txBody>
          <a:bodyPr anchorCtr="0" anchor="t" bIns="45700" lIns="91425" spcFirstLastPara="1" rIns="91425" wrap="square" tIns="45700">
            <a:normAutofit/>
          </a:bodyPr>
          <a:lstStyle/>
          <a:p>
            <a:pPr indent="0" lvl="0" marL="0" marR="0" rtl="0" algn="l">
              <a:lnSpc>
                <a:spcPct val="40000"/>
              </a:lnSpc>
              <a:spcBef>
                <a:spcPts val="0"/>
              </a:spcBef>
              <a:spcAft>
                <a:spcPts val="0"/>
              </a:spcAft>
              <a:buNone/>
            </a:pPr>
            <a:r>
              <a:rPr b="1" i="1" lang="uk-UA" sz="1400" u="none" cap="none" strike="noStrike">
                <a:solidFill>
                  <a:srgbClr val="0070C0"/>
                </a:solidFill>
                <a:latin typeface="Times New Roman"/>
                <a:ea typeface="Times New Roman"/>
                <a:cs typeface="Times New Roman"/>
                <a:sym typeface="Times New Roman"/>
              </a:rPr>
              <a:t> </a:t>
            </a:r>
            <a:endParaRPr b="0" i="0" sz="14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Світовий порядок зараз схожий на будинок, в якому всі живуть, але ніхто його не лагодить. Він може протриматися ще кілька років, але якщо ми продовжимо в тому ж дусі, то повернемося в «джунглі» проблеми, які загрожують виживанню нашого виду. Це ядерна війна, екологічний колапс і технологічний прорив. </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Марний клас. </a:t>
            </a:r>
            <a:r>
              <a:rPr b="0" i="0" lang="uk-UA" sz="2000" u="none" cap="none" strike="noStrike">
                <a:solidFill>
                  <a:srgbClr val="002060"/>
                </a:solidFill>
                <a:latin typeface="Times New Roman"/>
                <a:ea typeface="Times New Roman"/>
                <a:cs typeface="Times New Roman"/>
                <a:sym typeface="Times New Roman"/>
              </a:rPr>
              <a:t>Спочатку ми можемо зіткнутися з потрясіннями на соціальному й економічному рівнях. Автоматизація скоро знищить мільйони робочих місць, і хоч нові робочі місця, безумовно, будуть створені, невідомо, чи зможуть люди здобути необхідні знання та навички вчасно. Якщо раніше люди боролися з експлуатацією, то в 21 столітті будуть по-справжньому боротися з непотрібністю. І набагато гірше бути непотрібним, ніж експлуатованим.</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Нерівність і колонії даних</a:t>
            </a:r>
            <a:r>
              <a:rPr b="0" i="0" lang="uk-UA" sz="2000" u="none" cap="none" strike="noStrike">
                <a:solidFill>
                  <a:srgbClr val="002060"/>
                </a:solidFill>
                <a:latin typeface="Times New Roman"/>
                <a:ea typeface="Times New Roman"/>
                <a:cs typeface="Times New Roman"/>
                <a:sym typeface="Times New Roman"/>
              </a:rPr>
              <a:t>. Революція штучного інтелекту (ШІ) може стати причиною безпрецедентної нерівності не тільки між класами, а й між країнами. Коли у вас достатньо даних, вам вже не потрібно відправляти кудись солдатів, аби контролювати країну.</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Цифрова диктатура</a:t>
            </a:r>
            <a:r>
              <a:rPr b="0" i="0" lang="uk-UA" sz="2000" u="none" cap="none" strike="noStrike">
                <a:solidFill>
                  <a:srgbClr val="002060"/>
                </a:solidFill>
                <a:latin typeface="Times New Roman"/>
                <a:ea typeface="Times New Roman"/>
                <a:cs typeface="Times New Roman"/>
                <a:sym typeface="Times New Roman"/>
              </a:rPr>
              <a:t>. Наступна загроза, з якою ми можемо зіткнутися — це розквіт цифрових диктатур, які невпинно стежать за кожним. </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Світове співробітництво. </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Якщо ви боїтеся чогось з того, про що я розповів, ви можете щось зробити, але для чогось по-справжньому ефективного нам потрібно світове співробітництво. Коли будь-який лідер каже: «Моя країна передусім», ми повинні нагадувати цьому лідеру, що країна не зможе самостійно запобігти ядерній війні або зупинити екологічний колапс. </a:t>
            </a:r>
            <a:endParaRPr b="0" i="0" sz="2000" u="none" cap="none" strike="noStrike">
              <a:latin typeface="Arial"/>
              <a:ea typeface="Arial"/>
              <a:cs typeface="Arial"/>
              <a:sym typeface="Arial"/>
            </a:endParaRPr>
          </a:p>
          <a:p>
            <a:pPr indent="0" lvl="0" marL="0" marR="0" rtl="0" algn="l">
              <a:lnSpc>
                <a:spcPct val="50000"/>
              </a:lnSpc>
              <a:spcBef>
                <a:spcPts val="1001"/>
              </a:spcBef>
              <a:spcAft>
                <a:spcPts val="0"/>
              </a:spcAft>
              <a:buNone/>
            </a:pPr>
            <a:r>
              <a:rPr b="0" i="0" lang="uk-UA" sz="1700" u="none" cap="none" strike="noStrike">
                <a:solidFill>
                  <a:srgbClr val="000000"/>
                </a:solidFill>
                <a:latin typeface="Calibri"/>
                <a:ea typeface="Calibri"/>
                <a:cs typeface="Calibri"/>
                <a:sym typeface="Calibri"/>
              </a:rPr>
              <a:t> </a:t>
            </a:r>
            <a:endParaRPr b="0" i="0" sz="1700" u="none" cap="none" strike="noStrike">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1" name="Shape 371"/>
        <p:cNvGrpSpPr/>
        <p:nvPr/>
      </p:nvGrpSpPr>
      <p:grpSpPr>
        <a:xfrm>
          <a:off x="0" y="0"/>
          <a:ext cx="0" cy="0"/>
          <a:chOff x="0" y="0"/>
          <a:chExt cx="0" cy="0"/>
        </a:xfrm>
      </p:grpSpPr>
      <p:sp>
        <p:nvSpPr>
          <p:cNvPr id="372" name="Google Shape;372;p83"/>
          <p:cNvSpPr txBox="1"/>
          <p:nvPr/>
        </p:nvSpPr>
        <p:spPr>
          <a:xfrm>
            <a:off x="65160" y="0"/>
            <a:ext cx="113212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40000"/>
              </a:lnSpc>
              <a:spcBef>
                <a:spcPts val="0"/>
              </a:spcBef>
              <a:spcAft>
                <a:spcPts val="0"/>
              </a:spcAft>
              <a:buNone/>
            </a:pPr>
            <a:r>
              <a:rPr b="1" i="0" lang="uk-UA" sz="1900" u="none" cap="none" strike="noStrike">
                <a:solidFill>
                  <a:srgbClr val="0070C0"/>
                </a:solidFill>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Закон «джунглів».</a:t>
            </a:r>
            <a:r>
              <a:rPr b="0" i="0"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Тисячі років люди жили за законом «джунглів», перебуваючи в стані повсюдної війни. </a:t>
            </a:r>
            <a:r>
              <a:rPr b="1" i="0" lang="uk-UA" sz="2000" u="none" cap="none" strike="noStrike">
                <a:solidFill>
                  <a:srgbClr val="002060"/>
                </a:solidFill>
                <a:latin typeface="Times New Roman"/>
                <a:ea typeface="Times New Roman"/>
                <a:cs typeface="Times New Roman"/>
                <a:sym typeface="Times New Roman"/>
              </a:rPr>
              <a:t>Закон «джунглів» говорив, що велика ймовірність того, що між двома будь-якими сусідніми країнами наступного року почнеться війна. Мир означав тільки тимчасову відсутність війни</a:t>
            </a:r>
            <a:r>
              <a:rPr b="0" i="0" lang="uk-UA" sz="2000" u="none" cap="none" strike="noStrike">
                <a:solidFill>
                  <a:srgbClr val="002060"/>
                </a:solidFill>
                <a:latin typeface="Times New Roman"/>
                <a:ea typeface="Times New Roman"/>
                <a:cs typeface="Times New Roman"/>
                <a:sym typeface="Times New Roman"/>
              </a:rPr>
              <a:t>. Коли мир був, наприклад, між Афінами і Спартою чи Францією і Німеччиною — це означало, що зараз вони не воюють, але наступного року цілком можуть почати. За останні кілька десятиліть людство змогло зробити неможливе — порушити закон і втекти з «джунглів». </a:t>
            </a:r>
            <a:r>
              <a:rPr b="1" i="0" lang="uk-UA" sz="2000" u="none" cap="none" strike="noStrike">
                <a:solidFill>
                  <a:srgbClr val="002060"/>
                </a:solidFill>
                <a:latin typeface="Times New Roman"/>
                <a:ea typeface="Times New Roman"/>
                <a:cs typeface="Times New Roman"/>
                <a:sym typeface="Times New Roman"/>
              </a:rPr>
              <a:t>Ми створили ліберальний світовий порядок, заснований на правилах, який, незважаючи на безліч недоліків, дозволив увійти в найбільш процвітаючу і мирну епоху в історії людства.</a:t>
            </a:r>
            <a:r>
              <a:rPr b="0" i="0" lang="uk-UA" sz="2000" u="none" cap="none" strike="noStrike">
                <a:solidFill>
                  <a:srgbClr val="002060"/>
                </a:solidFill>
                <a:latin typeface="Times New Roman"/>
                <a:ea typeface="Times New Roman"/>
                <a:cs typeface="Times New Roman"/>
                <a:sym typeface="Times New Roman"/>
              </a:rPr>
              <a:t> Змінилося саме розуміння слова «мир», тепер це не тимчасова відсутність війни, а її малоймовірність</a:t>
            </a:r>
            <a:r>
              <a:rPr b="1" i="0" lang="uk-UA" sz="2000" u="none" cap="none" strike="noStrike">
                <a:solidFill>
                  <a:srgbClr val="002060"/>
                </a:solidFill>
                <a:latin typeface="Times New Roman"/>
                <a:ea typeface="Times New Roman"/>
                <a:cs typeface="Times New Roman"/>
                <a:sym typeface="Times New Roman"/>
              </a:rPr>
              <a:t>.</a:t>
            </a:r>
            <a:r>
              <a:rPr b="0" i="0" lang="uk-UA" sz="2000" u="none" cap="none" strike="noStrike">
                <a:solidFill>
                  <a:srgbClr val="002060"/>
                </a:solidFill>
                <a:latin typeface="Times New Roman"/>
                <a:ea typeface="Times New Roman"/>
                <a:cs typeface="Times New Roman"/>
                <a:sym typeface="Times New Roman"/>
              </a:rPr>
              <a:t> Більшість країн, з деякими винятками, наприклад, росією, навіть не мріють про завоювання й анексії сусідів, тому більшість країн може дозволити собі витрачати лише 2% ВВП на оборону і витрачати набагато більше на освіту й охорону здоров’я. Це  не «джунглі». </a:t>
            </a:r>
            <a:r>
              <a:rPr b="1" i="0" lang="uk-UA" sz="2000" u="none" cap="none" strike="noStrike">
                <a:solidFill>
                  <a:srgbClr val="002060"/>
                </a:solidFill>
                <a:latin typeface="Times New Roman"/>
                <a:ea typeface="Times New Roman"/>
                <a:cs typeface="Times New Roman"/>
                <a:sym typeface="Times New Roman"/>
              </a:rPr>
              <a:t>На жаль, ми настільки звикли до цієї чудової ситуації, що приймаємо її як належне, а отже — ми стали надзвичайно безпечними.</a:t>
            </a:r>
            <a:r>
              <a:rPr b="0" i="0" lang="uk-UA" sz="2000" u="none" cap="none" strike="noStrike">
                <a:solidFill>
                  <a:srgbClr val="002060"/>
                </a:solidFill>
                <a:latin typeface="Times New Roman"/>
                <a:ea typeface="Times New Roman"/>
                <a:cs typeface="Times New Roman"/>
                <a:sym typeface="Times New Roman"/>
              </a:rPr>
              <a:t> </a:t>
            </a:r>
            <a:r>
              <a:rPr b="1" i="0" lang="uk-UA" sz="2000" u="none" cap="none" strike="noStrike">
                <a:solidFill>
                  <a:srgbClr val="002060"/>
                </a:solidFill>
                <a:latin typeface="Times New Roman"/>
                <a:ea typeface="Times New Roman"/>
                <a:cs typeface="Times New Roman"/>
                <a:sym typeface="Times New Roman"/>
              </a:rPr>
              <a:t>Світовий порядок зараз схожий на будинок, у якому всі живуть, але ніхто його не лагодить</a:t>
            </a:r>
            <a:r>
              <a:rPr b="0" i="0" lang="uk-UA" sz="2000" u="none" cap="none" strike="noStrike">
                <a:solidFill>
                  <a:srgbClr val="002060"/>
                </a:solidFill>
                <a:latin typeface="Times New Roman"/>
                <a:ea typeface="Times New Roman"/>
                <a:cs typeface="Times New Roman"/>
                <a:sym typeface="Times New Roman"/>
              </a:rPr>
              <a:t>. Він може протриматися ще кілька років, але якщо ми продовжимо в тому ж дусі — він зруйнується, і ми повернемося в «джунглі». Ми забули, що це таке, але повірте мені як історику, ви не хочете повертатися туди. Там набагато гірше, ніж ви думаєте. Так, наш вид еволюціонував у цих «джунглях» — і навіть процвітав тисячі років, але повернувшись туди з новими технологіями 21 століття, ми, найімовірніше, знищимо себе. Звичайно, навіть якщо ми зникнемо, це не стане кінцем світу. Щось нас переживе, наприклад, щури, які свого часу зможуть відновити цивілізацію. Може, пацюки тоді зможуть повчитися на наших помилках, але я більше покладаю надії на світових лідерів, а не на щурів.</a:t>
            </a:r>
            <a:endParaRPr b="0" i="0" sz="2000" u="none" cap="none" strike="noStrike">
              <a:latin typeface="Arial"/>
              <a:ea typeface="Arial"/>
              <a:cs typeface="Arial"/>
              <a:sym typeface="Arial"/>
            </a:endParaRPr>
          </a:p>
          <a:p>
            <a:pPr indent="0" lvl="0" marL="0" marR="0" rtl="0" algn="l">
              <a:lnSpc>
                <a:spcPct val="100000"/>
              </a:lnSpc>
              <a:spcBef>
                <a:spcPts val="1001"/>
              </a:spcBef>
              <a:spcAft>
                <a:spcPts val="0"/>
              </a:spcAft>
              <a:buNone/>
            </a:pPr>
            <a:r>
              <a:rPr b="1" i="0" lang="uk-UA" sz="2000" u="sng" cap="none" strike="noStrike">
                <a:solidFill>
                  <a:schemeClr val="hlink"/>
                </a:solidFill>
                <a:latin typeface="Times New Roman"/>
                <a:ea typeface="Times New Roman"/>
                <a:cs typeface="Times New Roman"/>
                <a:sym typeface="Times New Roman"/>
                <a:hlinkClick r:id="rId3"/>
              </a:rPr>
              <a:t>https://nv.ua/ukr/opinion/recommends/maybutnye-svitu-yuval-noy-harari-pro-te-shcho-chekaye-lyudstvo-u-21-stolitti-ostanni-novini-50066647.html</a:t>
            </a:r>
            <a:r>
              <a:rPr b="1" i="0"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50000"/>
              </a:lnSpc>
              <a:spcBef>
                <a:spcPts val="1001"/>
              </a:spcBef>
              <a:spcAft>
                <a:spcPts val="0"/>
              </a:spcAft>
              <a:buNone/>
            </a:pPr>
            <a:r>
              <a:rPr b="0" i="0" lang="uk-UA" sz="1900" u="none" cap="none" strike="noStrike">
                <a:solidFill>
                  <a:srgbClr val="000000"/>
                </a:solidFill>
                <a:latin typeface="Calibri"/>
                <a:ea typeface="Calibri"/>
                <a:cs typeface="Calibri"/>
                <a:sym typeface="Calibri"/>
              </a:rPr>
              <a:t> </a:t>
            </a:r>
            <a:endParaRPr b="0" i="0" sz="1900" u="none" cap="none" strike="noStrik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6" name="Shape 376"/>
        <p:cNvGrpSpPr/>
        <p:nvPr/>
      </p:nvGrpSpPr>
      <p:grpSpPr>
        <a:xfrm>
          <a:off x="0" y="0"/>
          <a:ext cx="0" cy="0"/>
          <a:chOff x="0" y="0"/>
          <a:chExt cx="0" cy="0"/>
        </a:xfrm>
      </p:grpSpPr>
      <p:sp>
        <p:nvSpPr>
          <p:cNvPr id="377" name="Google Shape;377;p84"/>
          <p:cNvSpPr txBox="1"/>
          <p:nvPr/>
        </p:nvSpPr>
        <p:spPr>
          <a:xfrm>
            <a:off x="606240" y="0"/>
            <a:ext cx="10747440" cy="8470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800" u="none" cap="none" strike="noStrike">
                <a:solidFill>
                  <a:srgbClr val="002060"/>
                </a:solidFill>
                <a:latin typeface="Times New Roman"/>
                <a:ea typeface="Times New Roman"/>
                <a:cs typeface="Times New Roman"/>
                <a:sym typeface="Times New Roman"/>
              </a:rPr>
              <a:t>Концепція постмодернізму. </a:t>
            </a:r>
            <a:endParaRPr b="0" i="0" sz="2800" u="none" cap="none" strike="noStrike">
              <a:latin typeface="Arial"/>
              <a:ea typeface="Arial"/>
              <a:cs typeface="Arial"/>
              <a:sym typeface="Arial"/>
            </a:endParaRPr>
          </a:p>
        </p:txBody>
      </p:sp>
      <p:sp>
        <p:nvSpPr>
          <p:cNvPr id="378" name="Google Shape;378;p84"/>
          <p:cNvSpPr txBox="1"/>
          <p:nvPr/>
        </p:nvSpPr>
        <p:spPr>
          <a:xfrm>
            <a:off x="171000" y="958680"/>
            <a:ext cx="11353680" cy="579312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0" i="0" lang="uk-UA" sz="2200" u="none" cap="none" strike="noStrike">
                <a:solidFill>
                  <a:srgbClr val="002060"/>
                </a:solidFill>
                <a:latin typeface="Times New Roman"/>
                <a:ea typeface="Times New Roman"/>
                <a:cs typeface="Times New Roman"/>
                <a:sym typeface="Times New Roman"/>
              </a:rPr>
              <a:t>Неприйняття прагнення до аутентичності, оскульки все неаутентичне;</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Неприйняття прагнення до зясування змісту, безнадійність пошуку змісту;</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Особлива увага до отримання задоволення, невідрефлексованого життєвого досвіду;</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Задоволення від поверхневого, видимості змін.</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1" i="0" lang="uk-UA" sz="2200" u="none" cap="none" strike="noStrike">
                <a:solidFill>
                  <a:srgbClr val="002060"/>
                </a:solidFill>
                <a:latin typeface="Times New Roman"/>
                <a:ea typeface="Times New Roman"/>
                <a:cs typeface="Times New Roman"/>
                <a:sym typeface="Times New Roman"/>
              </a:rPr>
              <a:t>Криза переконань:</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умовні переконання формують швидкість подій та фактів – кліпова стилістика;</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замість віри як переконання перемагає віра як миттєва потреба як приреченість реагувати на потік інформації, істинність якої неможливо перевірити; </a:t>
            </a:r>
            <a:endParaRPr b="0" i="0" sz="2200" u="none" cap="none" strike="noStrike">
              <a:latin typeface="Arial"/>
              <a:ea typeface="Arial"/>
              <a:cs typeface="Arial"/>
              <a:sym typeface="Arial"/>
            </a:endParaRPr>
          </a:p>
          <a:p>
            <a:pPr indent="0" lvl="0" marL="0" marR="0" rtl="0" algn="just">
              <a:lnSpc>
                <a:spcPct val="100000"/>
              </a:lnSpc>
              <a:spcBef>
                <a:spcPts val="2002"/>
              </a:spcBef>
              <a:spcAft>
                <a:spcPts val="0"/>
              </a:spcAft>
              <a:buNone/>
            </a:pPr>
            <a:r>
              <a:rPr b="0" i="0" lang="uk-UA" sz="2200" u="none" cap="none" strike="noStrike">
                <a:solidFill>
                  <a:srgbClr val="002060"/>
                </a:solidFill>
                <a:latin typeface="Times New Roman"/>
                <a:ea typeface="Times New Roman"/>
                <a:cs typeface="Times New Roman"/>
                <a:sym typeface="Times New Roman"/>
              </a:rPr>
              <a:t>спрощене мислення визначає відношення до суспільних норм, в яких все менше обов’язків і все більше безвідповідальної  активності.</a:t>
            </a:r>
            <a:endParaRPr b="0" i="0" sz="2200" u="none" cap="none" strike="noStrike">
              <a:latin typeface="Arial"/>
              <a:ea typeface="Arial"/>
              <a:cs typeface="Arial"/>
              <a:sym typeface="Arial"/>
            </a:endParaRPr>
          </a:p>
          <a:p>
            <a:pPr indent="-228600" lvl="0" marL="228600" marR="0" rtl="0" algn="l">
              <a:lnSpc>
                <a:spcPct val="80000"/>
              </a:lnSpc>
              <a:spcBef>
                <a:spcPts val="2002"/>
              </a:spcBef>
              <a:spcAft>
                <a:spcPts val="0"/>
              </a:spcAft>
              <a:buClr>
                <a:srgbClr val="000000"/>
              </a:buClr>
              <a:buSzPts val="2400"/>
              <a:buFont typeface="Arial"/>
              <a:buChar char="•"/>
            </a:pPr>
            <a:r>
              <a:rPr b="0" i="0" lang="uk-UA" sz="2400" u="none" cap="none" strike="noStrike">
                <a:solidFill>
                  <a:srgbClr val="000000"/>
                </a:solidFill>
                <a:latin typeface="Calibri"/>
                <a:ea typeface="Calibri"/>
                <a:cs typeface="Calibri"/>
                <a:sym typeface="Calibri"/>
              </a:rPr>
              <a:t> </a:t>
            </a:r>
            <a:endParaRPr b="0" i="0" sz="24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6" name="Shape 286"/>
        <p:cNvGrpSpPr/>
        <p:nvPr/>
      </p:nvGrpSpPr>
      <p:grpSpPr>
        <a:xfrm>
          <a:off x="0" y="0"/>
          <a:ext cx="0" cy="0"/>
          <a:chOff x="0" y="0"/>
          <a:chExt cx="0" cy="0"/>
        </a:xfrm>
      </p:grpSpPr>
      <p:sp>
        <p:nvSpPr>
          <p:cNvPr id="287" name="Google Shape;287;p67"/>
          <p:cNvSpPr txBox="1"/>
          <p:nvPr/>
        </p:nvSpPr>
        <p:spPr>
          <a:xfrm>
            <a:off x="419040" y="376200"/>
            <a:ext cx="11353680" cy="6105960"/>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None/>
            </a:pPr>
            <a:r>
              <a:rPr b="1" i="1" lang="uk-UA" sz="2800" u="none" cap="none" strike="noStrike">
                <a:solidFill>
                  <a:srgbClr val="002060"/>
                </a:solidFill>
                <a:latin typeface="Times New Roman"/>
                <a:ea typeface="Times New Roman"/>
                <a:cs typeface="Times New Roman"/>
                <a:sym typeface="Times New Roman"/>
              </a:rPr>
              <a:t>Для вивчення суспільства необхідно підніматися і </a:t>
            </a:r>
            <a:endParaRPr b="0" i="0" sz="28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1" i="1" lang="uk-UA" sz="2800" u="none" cap="none" strike="noStrike">
                <a:solidFill>
                  <a:srgbClr val="002060"/>
                </a:solidFill>
                <a:latin typeface="Times New Roman"/>
                <a:ea typeface="Times New Roman"/>
                <a:cs typeface="Times New Roman"/>
                <a:sym typeface="Times New Roman"/>
              </a:rPr>
              <a:t>спостерігати «абстрактно» :</a:t>
            </a:r>
            <a:endParaRPr b="0" i="0" sz="28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0" i="1" lang="uk-UA" sz="2800" u="none" cap="none" strike="noStrike">
                <a:solidFill>
                  <a:srgbClr val="002060"/>
                </a:solidFill>
                <a:latin typeface="Times New Roman"/>
                <a:ea typeface="Times New Roman"/>
                <a:cs typeface="Times New Roman"/>
                <a:sym typeface="Times New Roman"/>
              </a:rPr>
              <a:t>Суспільство – структура, що створюється сама, має власні закони, ігнорує волю окремого індивіда.</a:t>
            </a:r>
            <a:endParaRPr b="0" i="0" sz="28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0" i="1" lang="uk-UA" sz="2800" u="none" cap="none" strike="noStrike">
                <a:solidFill>
                  <a:srgbClr val="002060"/>
                </a:solidFill>
                <a:latin typeface="Times New Roman"/>
                <a:ea typeface="Times New Roman"/>
                <a:cs typeface="Times New Roman"/>
                <a:sym typeface="Times New Roman"/>
              </a:rPr>
              <a:t>Суспільство вчинки людей, сума дій людей.</a:t>
            </a:r>
            <a:endParaRPr b="0" i="0" sz="2800" u="none" cap="none" strike="noStrike">
              <a:latin typeface="Arial"/>
              <a:ea typeface="Arial"/>
              <a:cs typeface="Arial"/>
              <a:sym typeface="Arial"/>
            </a:endParaRPr>
          </a:p>
          <a:p>
            <a:pPr indent="0" lvl="0" marL="0" marR="0" rtl="0" algn="just">
              <a:lnSpc>
                <a:spcPct val="100000"/>
              </a:lnSpc>
              <a:spcBef>
                <a:spcPts val="1800"/>
              </a:spcBef>
              <a:spcAft>
                <a:spcPts val="0"/>
              </a:spcAft>
              <a:buNone/>
            </a:pPr>
            <a:r>
              <a:rPr b="0" i="1" lang="uk-UA" sz="2800" u="none" cap="none" strike="noStrike">
                <a:solidFill>
                  <a:srgbClr val="002060"/>
                </a:solidFill>
                <a:latin typeface="Times New Roman"/>
                <a:ea typeface="Times New Roman"/>
                <a:cs typeface="Times New Roman"/>
                <a:sym typeface="Times New Roman"/>
              </a:rPr>
              <a:t>Суспільство - процес змін, люди відтворюють і перетворюють процеси (Монсон П., 1995 ).</a:t>
            </a:r>
            <a:endParaRPr b="0" i="0" sz="2800" u="none" cap="none" strike="noStrike">
              <a:latin typeface="Arial"/>
              <a:ea typeface="Arial"/>
              <a:cs typeface="Arial"/>
              <a:sym typeface="Arial"/>
            </a:endParaRPr>
          </a:p>
          <a:p>
            <a:pPr indent="-228600" lvl="0" marL="228600" marR="0" rtl="0" algn="l">
              <a:lnSpc>
                <a:spcPct val="90000"/>
              </a:lnSpc>
              <a:spcBef>
                <a:spcPts val="1800"/>
              </a:spcBef>
              <a:spcAft>
                <a:spcPts val="0"/>
              </a:spcAft>
              <a:buClr>
                <a:srgbClr val="000000"/>
              </a:buClr>
              <a:buSzPts val="2800"/>
              <a:buFont typeface="Arial"/>
              <a:buChar char="•"/>
            </a:pPr>
            <a:r>
              <a:rPr b="0" i="0" lang="uk-UA"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2" name="Shape 382"/>
        <p:cNvGrpSpPr/>
        <p:nvPr/>
      </p:nvGrpSpPr>
      <p:grpSpPr>
        <a:xfrm>
          <a:off x="0" y="0"/>
          <a:ext cx="0" cy="0"/>
          <a:chOff x="0" y="0"/>
          <a:chExt cx="0" cy="0"/>
        </a:xfrm>
      </p:grpSpPr>
      <p:sp>
        <p:nvSpPr>
          <p:cNvPr id="383" name="Google Shape;383;p85"/>
          <p:cNvSpPr txBox="1"/>
          <p:nvPr/>
        </p:nvSpPr>
        <p:spPr>
          <a:xfrm>
            <a:off x="0" y="0"/>
            <a:ext cx="11353680" cy="6176880"/>
          </a:xfrm>
          <a:prstGeom prst="rect">
            <a:avLst/>
          </a:prstGeom>
          <a:noFill/>
          <a:ln>
            <a:noFill/>
          </a:ln>
        </p:spPr>
        <p:txBody>
          <a:bodyPr anchorCtr="0" anchor="t" bIns="45700" lIns="91425" spcFirstLastPara="1" rIns="91425" wrap="square" tIns="45700">
            <a:normAutofit/>
          </a:bodyPr>
          <a:lstStyle/>
          <a:p>
            <a:pPr indent="0" lvl="0" marL="0" marR="0" rtl="0" algn="just">
              <a:lnSpc>
                <a:spcPct val="130000"/>
              </a:lnSpc>
              <a:spcBef>
                <a:spcPts val="0"/>
              </a:spcBef>
              <a:spcAft>
                <a:spcPts val="0"/>
              </a:spcAft>
              <a:buNone/>
            </a:pPr>
            <a:r>
              <a:rPr b="1" i="0" lang="uk-UA" sz="2200" u="none" cap="none" strike="noStrike">
                <a:solidFill>
                  <a:srgbClr val="002060"/>
                </a:solidFill>
                <a:latin typeface="Times New Roman"/>
                <a:ea typeface="Times New Roman"/>
                <a:cs typeface="Times New Roman"/>
                <a:sym typeface="Times New Roman"/>
              </a:rPr>
              <a:t>Постмодернізм – вчення, що заперечує саму реальність.</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2200" u="none" cap="none" strike="noStrike">
                <a:solidFill>
                  <a:srgbClr val="002060"/>
                </a:solidFill>
                <a:latin typeface="Times New Roman"/>
                <a:ea typeface="Times New Roman"/>
                <a:cs typeface="Times New Roman"/>
                <a:sym typeface="Times New Roman"/>
              </a:rPr>
              <a:t>Постмодерність» катастрофа модерності. Сучасна культура – це культура знаків.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1" i="0" lang="uk-UA" sz="2200" u="none" cap="none" strike="noStrike">
                <a:solidFill>
                  <a:srgbClr val="002060"/>
                </a:solidFill>
                <a:latin typeface="Times New Roman"/>
                <a:ea typeface="Times New Roman"/>
                <a:cs typeface="Times New Roman"/>
                <a:sym typeface="Times New Roman"/>
              </a:rPr>
              <a:t>«Симулякр» </a:t>
            </a:r>
            <a:r>
              <a:rPr b="0" i="0" lang="uk-UA" sz="2200" u="none" cap="none" strike="noStrike">
                <a:solidFill>
                  <a:srgbClr val="002060"/>
                </a:solidFill>
                <a:latin typeface="Times New Roman"/>
                <a:ea typeface="Times New Roman"/>
                <a:cs typeface="Times New Roman"/>
                <a:sym typeface="Times New Roman"/>
              </a:rPr>
              <a:t>- видимість, копії, які не мають оригінала.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2200" u="none" cap="none" strike="noStrike">
                <a:solidFill>
                  <a:srgbClr val="002060"/>
                </a:solidFill>
                <a:latin typeface="Times New Roman"/>
                <a:ea typeface="Times New Roman"/>
                <a:cs typeface="Times New Roman"/>
                <a:sym typeface="Times New Roman"/>
              </a:rPr>
              <a:t>«За одну годину перед телевізором людина отримує більше образів, ніж в індустріальному суспільстві вона отримала за все своє життя.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2200" u="none" cap="none" strike="noStrike">
                <a:solidFill>
                  <a:srgbClr val="002060"/>
                </a:solidFill>
                <a:latin typeface="Times New Roman"/>
                <a:ea typeface="Times New Roman"/>
                <a:cs typeface="Times New Roman"/>
                <a:sym typeface="Times New Roman"/>
              </a:rPr>
              <a:t>«Реклама – це спектакль і він збуджує і це все. Нам просто або побдобається дивитися на ці знаки, або не подобається.»</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2200" u="none" cap="none" strike="noStrike">
                <a:solidFill>
                  <a:srgbClr val="002060"/>
                </a:solidFill>
                <a:latin typeface="Times New Roman"/>
                <a:ea typeface="Times New Roman"/>
                <a:cs typeface="Times New Roman"/>
                <a:sym typeface="Times New Roman"/>
              </a:rPr>
              <a:t>«Ми всі знаємо що образ політики сфальсифікований, тому ми просто отримуємо задоволення від спектаклю, а сам його зміст ігноруємо, вважаючи, що перед нами на екрані «в який раз знову ці політики».</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2200" u="none" cap="none" strike="noStrike">
                <a:solidFill>
                  <a:srgbClr val="002060"/>
                </a:solidFill>
                <a:latin typeface="Times New Roman"/>
                <a:ea typeface="Times New Roman"/>
                <a:cs typeface="Times New Roman"/>
                <a:sym typeface="Times New Roman"/>
              </a:rPr>
              <a:t>«Ми виробляємо образи, які не передають ніякого значення. Факти без значення - фантики, несуть задоволення, але не мають змісту. Це і є постсучасність»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1" i="0" lang="uk-UA" sz="1700" u="none" cap="none" strike="noStrike">
                <a:solidFill>
                  <a:srgbClr val="002060"/>
                </a:solidFill>
                <a:latin typeface="Times New Roman"/>
                <a:ea typeface="Times New Roman"/>
                <a:cs typeface="Times New Roman"/>
                <a:sym typeface="Times New Roman"/>
              </a:rPr>
              <a:t>Бодріяр, Жан. Симулякри і симуляція / Пер. з фр. В. Ховхун. — К.: Вид-во Соломії Павличко "Основи", 2004. — 230 с.</a:t>
            </a:r>
            <a:endParaRPr b="0" i="0" sz="17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1" i="0" lang="uk-UA" sz="2200" u="none" cap="none" strike="noStrike">
                <a:solidFill>
                  <a:srgbClr val="00206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1" i="0" lang="uk-UA" sz="2200" u="none" cap="none" strike="noStrike">
                <a:solidFill>
                  <a:srgbClr val="00206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1700" u="none" cap="none" strike="noStrike">
                <a:solidFill>
                  <a:srgbClr val="000000"/>
                </a:solidFill>
                <a:latin typeface="Calibri"/>
                <a:ea typeface="Calibri"/>
                <a:cs typeface="Calibri"/>
                <a:sym typeface="Calibri"/>
              </a:rPr>
              <a:t> </a:t>
            </a:r>
            <a:endParaRPr b="0" i="0" sz="1700" u="none" cap="none" strike="noStrike">
              <a:latin typeface="Arial"/>
              <a:ea typeface="Arial"/>
              <a:cs typeface="Arial"/>
              <a:sym typeface="Arial"/>
            </a:endParaRPr>
          </a:p>
          <a:p>
            <a:pPr indent="0" lvl="0" marL="0" marR="0" rtl="0" algn="just">
              <a:lnSpc>
                <a:spcPct val="87000"/>
              </a:lnSpc>
              <a:spcBef>
                <a:spcPts val="1800"/>
              </a:spcBef>
              <a:spcAft>
                <a:spcPts val="0"/>
              </a:spcAft>
              <a:buNone/>
            </a:pPr>
            <a:r>
              <a:rPr b="0" i="0" lang="uk-UA" sz="1700" u="none" cap="none" strike="noStrike">
                <a:solidFill>
                  <a:srgbClr val="000000"/>
                </a:solidFill>
                <a:latin typeface="Calibri"/>
                <a:ea typeface="Calibri"/>
                <a:cs typeface="Calibri"/>
                <a:sym typeface="Calibri"/>
              </a:rPr>
              <a:t> </a:t>
            </a:r>
            <a:endParaRPr b="0" i="0" sz="1700" u="none" cap="none" strike="noStrike">
              <a:latin typeface="Arial"/>
              <a:ea typeface="Arial"/>
              <a:cs typeface="Arial"/>
              <a:sym typeface="Arial"/>
            </a:endParaRPr>
          </a:p>
          <a:p>
            <a:pPr indent="-228600" lvl="0" marL="228600" marR="0" rtl="0" algn="l">
              <a:lnSpc>
                <a:spcPct val="70000"/>
              </a:lnSpc>
              <a:spcBef>
                <a:spcPts val="1800"/>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7" name="Shape 387"/>
        <p:cNvGrpSpPr/>
        <p:nvPr/>
      </p:nvGrpSpPr>
      <p:grpSpPr>
        <a:xfrm>
          <a:off x="0" y="0"/>
          <a:ext cx="0" cy="0"/>
          <a:chOff x="0" y="0"/>
          <a:chExt cx="0" cy="0"/>
        </a:xfrm>
      </p:grpSpPr>
      <p:sp>
        <p:nvSpPr>
          <p:cNvPr id="388" name="Google Shape;388;p86"/>
          <p:cNvSpPr txBox="1"/>
          <p:nvPr/>
        </p:nvSpPr>
        <p:spPr>
          <a:xfrm>
            <a:off x="0" y="-81360"/>
            <a:ext cx="11074320" cy="76248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0" i="0" lang="uk-UA" sz="2400" u="none" cap="none" strike="noStrike">
                <a:solidFill>
                  <a:srgbClr val="002060"/>
                </a:solidFill>
                <a:latin typeface="Times New Roman"/>
                <a:ea typeface="Times New Roman"/>
                <a:cs typeface="Times New Roman"/>
                <a:sym typeface="Times New Roman"/>
              </a:rPr>
              <a:t>Рекомендована література</a:t>
            </a:r>
            <a:endParaRPr b="0" i="0" sz="2400" u="none" cap="none" strike="noStrike">
              <a:latin typeface="Arial"/>
              <a:ea typeface="Arial"/>
              <a:cs typeface="Arial"/>
              <a:sym typeface="Arial"/>
            </a:endParaRPr>
          </a:p>
        </p:txBody>
      </p:sp>
      <p:sp>
        <p:nvSpPr>
          <p:cNvPr id="389" name="Google Shape;389;p86"/>
          <p:cNvSpPr txBox="1"/>
          <p:nvPr/>
        </p:nvSpPr>
        <p:spPr>
          <a:xfrm>
            <a:off x="0" y="681120"/>
            <a:ext cx="11353680" cy="549576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0" i="0" lang="uk-UA" sz="2000" u="none" cap="none" strike="noStrike">
                <a:solidFill>
                  <a:srgbClr val="002060"/>
                </a:solidFill>
                <a:latin typeface="Times New Roman"/>
                <a:ea typeface="Times New Roman"/>
                <a:cs typeface="Times New Roman"/>
                <a:sym typeface="Times New Roman"/>
              </a:rPr>
              <a:t>Бодріяр, Жан. Симулякри і симуляція / Пер. з фр. В. Ховхун. — К.: Вид-во Соломії Павличко "Основи", 2004. — 230 с.</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Гіденс Е. Соціологія. Київ: Основи, 1999 – 835с.</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http://politics.ellib.org.ua/pages-cat-173.html</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Концептуалізація поняття «війна» в науковому дискурсі</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sng" cap="none" strike="noStrike">
                <a:solidFill>
                  <a:schemeClr val="hlink"/>
                </a:solidFill>
                <a:latin typeface="Times New Roman"/>
                <a:ea typeface="Times New Roman"/>
                <a:cs typeface="Times New Roman"/>
                <a:sym typeface="Times New Roman"/>
                <a:hlinkClick r:id="rId3"/>
              </a:rPr>
              <a:t>https://www.youtube.com/watch?v=2uxSXUSjQFc</a:t>
            </a:r>
            <a:br>
              <a:rPr b="0" i="0" lang="uk-UA" sz="1800" u="none" cap="none" strike="noStrike"/>
            </a:br>
            <a:r>
              <a:rPr b="0" i="0" lang="uk-UA" sz="2000" u="none" cap="none" strike="noStrike">
                <a:solidFill>
                  <a:srgbClr val="002060"/>
                </a:solidFill>
                <a:latin typeface="Times New Roman"/>
                <a:ea typeface="Times New Roman"/>
                <a:cs typeface="Times New Roman"/>
                <a:sym typeface="Times New Roman"/>
              </a:rPr>
              <a:t>Публічна лекція </a:t>
            </a:r>
            <a:r>
              <a:rPr b="0" i="0" lang="uk-UA" sz="2000" u="sng" cap="none" strike="noStrike">
                <a:solidFill>
                  <a:schemeClr val="hlink"/>
                </a:solidFill>
                <a:latin typeface="Times New Roman"/>
                <a:ea typeface="Times New Roman"/>
                <a:cs typeface="Times New Roman"/>
                <a:sym typeface="Times New Roman"/>
                <a:hlinkClick r:id="rId4"/>
              </a:rPr>
              <a:t>ЯрославГрицак</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Українське суспільство в умовах війни. 2022: Колективна монографія / С. Дембіцький, О. Злобіна, Н. Костенко та ін.; за ред. член.-кор. НАН України, д. філос. н. Є. Головахи, д. соц. н. С. Макеєва. Київ: Інститут соціології НАН України, 2022. 410 с.</a:t>
            </a:r>
            <a:endParaRPr b="0" i="0" sz="2000" u="none" cap="none" strike="noStrike">
              <a:latin typeface="Arial"/>
              <a:ea typeface="Arial"/>
              <a:cs typeface="Arial"/>
              <a:sym typeface="Arial"/>
            </a:endParaRPr>
          </a:p>
          <a:p>
            <a:pPr indent="0" lvl="0" marL="0" marR="0" rtl="0" algn="l">
              <a:lnSpc>
                <a:spcPct val="102000"/>
              </a:lnSpc>
              <a:spcBef>
                <a:spcPts val="1100"/>
              </a:spcBef>
              <a:spcAft>
                <a:spcPts val="0"/>
              </a:spcAft>
              <a:buNone/>
            </a:pPr>
            <a:r>
              <a:rPr b="0" i="0" lang="uk-UA" sz="2000" u="none" cap="none" strike="noStrike">
                <a:solidFill>
                  <a:srgbClr val="002060"/>
                </a:solidFill>
                <a:latin typeface="Times New Roman"/>
                <a:ea typeface="Times New Roman"/>
                <a:cs typeface="Times New Roman"/>
                <a:sym typeface="Times New Roman"/>
              </a:rPr>
              <a:t>Українське суспільство в умовах війни. Рік 2023: Колективна моно графія / С. Дембіцький, О. Зло біна, Н. Костенко та ін.; за ред. член.-кор. НАН Украї ни, д. філос. н. Є. Гол овахи, д. соц. н. С. Макеєва. Київ: Інститут соціології НАН України, 2023. 343 с.</a:t>
            </a:r>
            <a:endParaRPr b="0" i="0" sz="2000" u="none" cap="none" strike="noStrike">
              <a:latin typeface="Arial"/>
              <a:ea typeface="Arial"/>
              <a:cs typeface="Arial"/>
              <a:sym typeface="Arial"/>
            </a:endParaRPr>
          </a:p>
          <a:p>
            <a:pPr indent="0" lvl="0" marL="0" marR="0" rtl="0" algn="l">
              <a:lnSpc>
                <a:spcPct val="90000"/>
              </a:lnSpc>
              <a:spcBef>
                <a:spcPts val="1800"/>
              </a:spcBef>
              <a:spcAft>
                <a:spcPts val="0"/>
              </a:spcAft>
              <a:buNone/>
            </a:pPr>
            <a:r>
              <a:rPr b="0" i="0"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68"/>
          <p:cNvSpPr txBox="1"/>
          <p:nvPr/>
        </p:nvSpPr>
        <p:spPr>
          <a:xfrm>
            <a:off x="0" y="-76320"/>
            <a:ext cx="11179800" cy="76212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br>
              <a:rPr b="0" i="0" lang="uk-UA" sz="1800" u="none" cap="none" strike="noStrike"/>
            </a:br>
            <a:r>
              <a:rPr b="1" i="0" lang="uk-UA" sz="2600" u="none" cap="none" strike="noStrike">
                <a:solidFill>
                  <a:srgbClr val="002060"/>
                </a:solidFill>
                <a:latin typeface="Times New Roman"/>
                <a:ea typeface="Times New Roman"/>
                <a:cs typeface="Times New Roman"/>
                <a:sym typeface="Times New Roman"/>
              </a:rPr>
              <a:t>Теоретична інтерпретація поняття суспільство.</a:t>
            </a:r>
            <a:br>
              <a:rPr b="0" i="0" lang="uk-UA" sz="1800" u="none" cap="none" strike="noStrike"/>
            </a:br>
            <a:endParaRPr b="0" i="0" sz="2600" u="none" cap="none" strike="noStrike">
              <a:latin typeface="Arial"/>
              <a:ea typeface="Arial"/>
              <a:cs typeface="Arial"/>
              <a:sym typeface="Arial"/>
            </a:endParaRPr>
          </a:p>
        </p:txBody>
      </p:sp>
      <p:sp>
        <p:nvSpPr>
          <p:cNvPr id="293" name="Google Shape;293;p68"/>
          <p:cNvSpPr txBox="1"/>
          <p:nvPr/>
        </p:nvSpPr>
        <p:spPr>
          <a:xfrm>
            <a:off x="0" y="685800"/>
            <a:ext cx="12192120" cy="6172200"/>
          </a:xfrm>
          <a:prstGeom prst="rect">
            <a:avLst/>
          </a:prstGeom>
          <a:noFill/>
          <a:ln>
            <a:noFill/>
          </a:ln>
        </p:spPr>
        <p:txBody>
          <a:bodyPr anchorCtr="0" anchor="t" bIns="45700" lIns="91425" spcFirstLastPara="1" rIns="91425" wrap="square" tIns="45700">
            <a:normAutofit/>
          </a:bodyPr>
          <a:lstStyle/>
          <a:p>
            <a:pPr indent="0" lvl="0" marL="0" marR="0" rtl="0" algn="just">
              <a:lnSpc>
                <a:spcPct val="97000"/>
              </a:lnSpc>
              <a:spcBef>
                <a:spcPts val="0"/>
              </a:spcBef>
              <a:spcAft>
                <a:spcPts val="0"/>
              </a:spcAft>
              <a:buNone/>
            </a:pPr>
            <a:r>
              <a:rPr b="1" i="0" lang="uk-UA" sz="2200" u="none" cap="none" strike="noStrike">
                <a:solidFill>
                  <a:srgbClr val="002060"/>
                </a:solidFill>
                <a:latin typeface="Times New Roman"/>
                <a:ea typeface="Times New Roman"/>
                <a:cs typeface="Times New Roman"/>
                <a:sym typeface="Times New Roman"/>
              </a:rPr>
              <a:t>Соціальна система — це цілісне утворення, основним елементом якого є люди, їхні зв’язки, взаємодії і взаємини. </a:t>
            </a:r>
            <a:r>
              <a:rPr b="1" i="0" lang="uk-UA" sz="2000" u="none" cap="none" strike="noStrike">
                <a:solidFill>
                  <a:srgbClr val="002060"/>
                </a:solidFill>
                <a:latin typeface="Times New Roman"/>
                <a:ea typeface="Times New Roman"/>
                <a:cs typeface="Times New Roman"/>
                <a:sym typeface="Times New Roman"/>
              </a:rPr>
              <a:t>Макрорівень – організація і функціонування суспільства як єдиного цілого, мезорівень – дослідження соціальних спільнот, мікрорівень — дослідження й тлумачення дій індивіда .</a:t>
            </a:r>
            <a:endParaRPr b="0" i="0" sz="2000" u="none" cap="none" strike="noStrike">
              <a:latin typeface="Arial"/>
              <a:ea typeface="Arial"/>
              <a:cs typeface="Arial"/>
              <a:sym typeface="Arial"/>
            </a:endParaRPr>
          </a:p>
          <a:p>
            <a:pPr indent="0" lvl="0" marL="0" marR="0" rtl="0" algn="just">
              <a:lnSpc>
                <a:spcPct val="97000"/>
              </a:lnSpc>
              <a:spcBef>
                <a:spcPts val="1800"/>
              </a:spcBef>
              <a:spcAft>
                <a:spcPts val="0"/>
              </a:spcAft>
              <a:buNone/>
            </a:pPr>
            <a:r>
              <a:rPr b="1" i="0" lang="uk-UA" sz="2200" u="none" cap="none" strike="noStrike">
                <a:solidFill>
                  <a:srgbClr val="002060"/>
                </a:solidFill>
                <a:latin typeface="Times New Roman"/>
                <a:ea typeface="Times New Roman"/>
                <a:cs typeface="Times New Roman"/>
                <a:sym typeface="Times New Roman"/>
              </a:rPr>
              <a:t>Суспільство як система структурно складається із людства в цілому (макрорівень –</a:t>
            </a:r>
            <a:r>
              <a:rPr b="0" i="1" lang="uk-UA" sz="2200" u="none" cap="none" strike="noStrike">
                <a:solidFill>
                  <a:srgbClr val="44546A"/>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just">
              <a:lnSpc>
                <a:spcPct val="97000"/>
              </a:lnSpc>
              <a:spcBef>
                <a:spcPts val="1800"/>
              </a:spcBef>
              <a:spcAft>
                <a:spcPts val="0"/>
              </a:spcAft>
              <a:buNone/>
            </a:pPr>
            <a:r>
              <a:rPr b="0" i="1" lang="uk-UA" sz="1900" u="none" cap="none" strike="noStrike">
                <a:solidFill>
                  <a:srgbClr val="002060"/>
                </a:solidFill>
                <a:latin typeface="Times New Roman"/>
                <a:ea typeface="Times New Roman"/>
                <a:cs typeface="Times New Roman"/>
                <a:sym typeface="Times New Roman"/>
              </a:rPr>
              <a:t>Sustainable development goals Цілі сталого розвитку (ЦСР), які ще називають “Глобальними цілями” — це загальний заклик до дій, спрямованих на те, щоб покінчити з бідністю, захистити планету і забезпечити мир і процвітання для всіх людей у світі. Нові сфери: кліматичні зміни, економічна нерівність, інновації, стале споживання, мир і справедливість. Цілі є взаємопов'язаними — ключем до успіху в одній із них є вирішення питань, загалом пов'язаних із іншими.</a:t>
            </a:r>
            <a:endParaRPr b="0" i="0" sz="1900" u="none" cap="none" strike="noStrike">
              <a:latin typeface="Arial"/>
              <a:ea typeface="Arial"/>
              <a:cs typeface="Arial"/>
              <a:sym typeface="Arial"/>
            </a:endParaRPr>
          </a:p>
          <a:p>
            <a:pPr indent="0" lvl="0" marL="0" marR="0" rtl="0" algn="just">
              <a:lnSpc>
                <a:spcPct val="97000"/>
              </a:lnSpc>
              <a:spcBef>
                <a:spcPts val="1800"/>
              </a:spcBef>
              <a:spcAft>
                <a:spcPts val="0"/>
              </a:spcAft>
              <a:buNone/>
            </a:pPr>
            <a:r>
              <a:rPr b="0" i="1" lang="uk-UA" sz="1900" u="none" cap="none" strike="noStrike">
                <a:solidFill>
                  <a:srgbClr val="002060"/>
                </a:solidFill>
                <a:latin typeface="Times New Roman"/>
                <a:ea typeface="Times New Roman"/>
                <a:cs typeface="Times New Roman"/>
                <a:sym typeface="Times New Roman"/>
              </a:rPr>
              <a:t>https://www.undp.org/uk/ukraine</a:t>
            </a:r>
            <a:endParaRPr b="0" i="0" sz="1900" u="none" cap="none" strike="noStrike">
              <a:latin typeface="Arial"/>
              <a:ea typeface="Arial"/>
              <a:cs typeface="Arial"/>
              <a:sym typeface="Arial"/>
            </a:endParaRPr>
          </a:p>
          <a:p>
            <a:pPr indent="0" lvl="0" marL="0" marR="0" rtl="0" algn="l">
              <a:lnSpc>
                <a:spcPct val="90000"/>
              </a:lnSpc>
              <a:spcBef>
                <a:spcPts val="799"/>
              </a:spcBef>
              <a:spcAft>
                <a:spcPts val="0"/>
              </a:spcAft>
              <a:buNone/>
            </a:pPr>
            <a:r>
              <a:rPr b="1" i="0" lang="uk-UA" sz="2200" u="none" cap="none" strike="noStrike">
                <a:solidFill>
                  <a:srgbClr val="002060"/>
                </a:solidFill>
                <a:latin typeface="Times New Roman"/>
                <a:ea typeface="Times New Roman"/>
                <a:cs typeface="Times New Roman"/>
                <a:sym typeface="Times New Roman"/>
              </a:rPr>
              <a:t>Суспільство як система структурно складається із соціальних спільнот з утвореними ними соціальними інститутами (мезорівень - </a:t>
            </a:r>
            <a:r>
              <a:rPr b="0" i="1" lang="uk-UA" sz="1900" u="none" cap="none" strike="noStrike">
                <a:solidFill>
                  <a:srgbClr val="44546A"/>
                </a:solidFill>
                <a:latin typeface="Times New Roman"/>
                <a:ea typeface="Times New Roman"/>
                <a:cs typeface="Times New Roman"/>
                <a:sym typeface="Times New Roman"/>
              </a:rPr>
              <a:t>У більш оптимістичному сценарії нове покоління прийме домінування інформаційних технологій і буде відчувати себе комфортно в такому світі. У менш оптимістичному – міленіали масово будуть байдужі до більш досконалого майбутнього, призначеному для всіх, залишаючись чутливими тільки до локально власного теперішнього (Коваліско Н, 2022)</a:t>
            </a:r>
            <a:r>
              <a:rPr b="1" i="1" lang="uk-UA" sz="1900" u="none" cap="none" strike="noStrike">
                <a:solidFill>
                  <a:srgbClr val="44546A"/>
                </a:solidFill>
                <a:latin typeface="Times New Roman"/>
                <a:ea typeface="Times New Roman"/>
                <a:cs typeface="Times New Roman"/>
                <a:sym typeface="Times New Roman"/>
              </a:rPr>
              <a:t>.</a:t>
            </a:r>
            <a:r>
              <a:rPr b="1" i="0" lang="uk-UA" sz="2200" u="none" cap="none" strike="noStrike">
                <a:solidFill>
                  <a:srgbClr val="44546A"/>
                </a:solidFill>
                <a:latin typeface="Times New Roman"/>
                <a:ea typeface="Times New Roman"/>
                <a:cs typeface="Times New Roman"/>
                <a:sym typeface="Times New Roman"/>
              </a:rPr>
              <a:t>)</a:t>
            </a:r>
            <a:r>
              <a:rPr b="0" i="0" lang="uk-UA" sz="2200" u="none" cap="none" strike="noStrike">
                <a:solidFill>
                  <a:srgbClr val="4472C4"/>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90000"/>
              </a:lnSpc>
              <a:spcBef>
                <a:spcPts val="0"/>
              </a:spcBef>
              <a:spcAft>
                <a:spcPts val="0"/>
              </a:spcAft>
              <a:buNone/>
            </a:pPr>
            <a:r>
              <a:rPr b="0" i="1" lang="uk-UA" sz="2000" u="none" cap="none" strike="noStrike">
                <a:solidFill>
                  <a:srgbClr val="002060"/>
                </a:solidFill>
                <a:latin typeface="Times New Roman"/>
                <a:ea typeface="Times New Roman"/>
                <a:cs typeface="Times New Roman"/>
                <a:sym typeface="Times New Roman"/>
              </a:rPr>
              <a:t>Deloitte Global 2022 Gen Z and Millennial Survey</a:t>
            </a:r>
            <a:endParaRPr b="0" i="0" sz="2000" u="none" cap="none" strike="noStrike">
              <a:latin typeface="Arial"/>
              <a:ea typeface="Arial"/>
              <a:cs typeface="Arial"/>
              <a:sym typeface="Arial"/>
            </a:endParaRPr>
          </a:p>
          <a:p>
            <a:pPr indent="0" lvl="0" marL="0" marR="0" rtl="0" algn="l">
              <a:lnSpc>
                <a:spcPct val="90000"/>
              </a:lnSpc>
              <a:spcBef>
                <a:spcPts val="0"/>
              </a:spcBef>
              <a:spcAft>
                <a:spcPts val="0"/>
              </a:spcAft>
              <a:buNone/>
            </a:pPr>
            <a:r>
              <a:rPr b="0" i="1" lang="uk-UA" sz="2000" u="none" cap="none" strike="noStrike">
                <a:solidFill>
                  <a:srgbClr val="002060"/>
                </a:solidFill>
                <a:latin typeface="Times New Roman"/>
                <a:ea typeface="Times New Roman"/>
                <a:cs typeface="Times New Roman"/>
                <a:sym typeface="Times New Roman"/>
              </a:rPr>
              <a:t>Опитування, яке триває вже 11-й рік поспіль, виявило, що покоління Z і мілленіали прагнуть до балансу та виступають за зміни</a:t>
            </a:r>
            <a:r>
              <a:rPr b="0" i="1" lang="uk-UA" sz="1800" u="none" cap="none" strike="noStrike">
                <a:solidFill>
                  <a:srgbClr val="002060"/>
                </a:solidFill>
                <a:latin typeface="Times New Roman"/>
                <a:ea typeface="Times New Roman"/>
                <a:cs typeface="Times New Roman"/>
                <a:sym typeface="Times New Roman"/>
              </a:rPr>
              <a:t>. </a:t>
            </a:r>
            <a:r>
              <a:rPr b="0" i="0" lang="uk-UA" sz="1800" u="none" cap="none" strike="noStrike">
                <a:solidFill>
                  <a:srgbClr val="002060"/>
                </a:solidFill>
                <a:latin typeface="Calibri"/>
                <a:ea typeface="Calibri"/>
                <a:cs typeface="Calibri"/>
                <a:sym typeface="Calibri"/>
              </a:rPr>
              <a:t>https://www.deloitte.com/global/en/issues/work/genzmillennialsurvey-2022.html</a:t>
            </a:r>
            <a:endParaRPr b="0" i="0" sz="1800" u="none" cap="none" strike="noStrike">
              <a:latin typeface="Arial"/>
              <a:ea typeface="Arial"/>
              <a:cs typeface="Arial"/>
              <a:sym typeface="Arial"/>
            </a:endParaRPr>
          </a:p>
          <a:p>
            <a:pPr indent="0" lvl="0" marL="0" marR="0" rtl="0" algn="l">
              <a:lnSpc>
                <a:spcPct val="90000"/>
              </a:lnSpc>
              <a:spcBef>
                <a:spcPts val="0"/>
              </a:spcBef>
              <a:spcAft>
                <a:spcPts val="0"/>
              </a:spcAft>
              <a:buNone/>
            </a:pPr>
            <a:r>
              <a:rPr b="0" i="1" lang="uk-UA" sz="1800" u="none" cap="none" strike="noStrike">
                <a:solidFill>
                  <a:srgbClr val="00206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just">
              <a:lnSpc>
                <a:spcPct val="97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 </a:t>
            </a:r>
            <a:endParaRPr b="0" i="0" sz="2200" u="none" cap="none" strike="noStrike">
              <a:latin typeface="Arial"/>
              <a:ea typeface="Arial"/>
              <a:cs typeface="Arial"/>
              <a:sym typeface="Arial"/>
            </a:endParaRPr>
          </a:p>
          <a:p>
            <a:pPr indent="0" lvl="0" marL="0" marR="0" rtl="0" algn="l">
              <a:lnSpc>
                <a:spcPct val="80000"/>
              </a:lnSpc>
              <a:spcBef>
                <a:spcPts val="1800"/>
              </a:spcBef>
              <a:spcAft>
                <a:spcPts val="0"/>
              </a:spcAft>
              <a:buNone/>
            </a:pPr>
            <a:r>
              <a:rPr b="0" i="0" lang="uk-UA" sz="1900" u="none" cap="none" strike="noStrike">
                <a:solidFill>
                  <a:srgbClr val="002060"/>
                </a:solidFill>
                <a:latin typeface="Times New Roman"/>
                <a:ea typeface="Times New Roman"/>
                <a:cs typeface="Times New Roman"/>
                <a:sym typeface="Times New Roman"/>
              </a:rPr>
              <a:t> </a:t>
            </a:r>
            <a:endParaRPr b="0" i="0" sz="1900" u="none" cap="none" strike="noStrike">
              <a:latin typeface="Arial"/>
              <a:ea typeface="Arial"/>
              <a:cs typeface="Arial"/>
              <a:sym typeface="Arial"/>
            </a:endParaRPr>
          </a:p>
          <a:p>
            <a:pPr indent="-228600" lvl="0" marL="228600" marR="0" rtl="0" algn="l">
              <a:lnSpc>
                <a:spcPct val="80000"/>
              </a:lnSpc>
              <a:spcBef>
                <a:spcPts val="1001"/>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7" name="Shape 297"/>
        <p:cNvGrpSpPr/>
        <p:nvPr/>
      </p:nvGrpSpPr>
      <p:grpSpPr>
        <a:xfrm>
          <a:off x="0" y="0"/>
          <a:ext cx="0" cy="0"/>
          <a:chOff x="0" y="0"/>
          <a:chExt cx="0" cy="0"/>
        </a:xfrm>
      </p:grpSpPr>
      <p:sp>
        <p:nvSpPr>
          <p:cNvPr id="298" name="Google Shape;298;p69"/>
          <p:cNvSpPr txBox="1"/>
          <p:nvPr/>
        </p:nvSpPr>
        <p:spPr>
          <a:xfrm>
            <a:off x="0" y="0"/>
            <a:ext cx="12115800" cy="6858000"/>
          </a:xfrm>
          <a:prstGeom prst="rect">
            <a:avLst/>
          </a:prstGeom>
          <a:noFill/>
          <a:ln>
            <a:noFill/>
          </a:ln>
        </p:spPr>
        <p:txBody>
          <a:bodyPr anchorCtr="0" anchor="t" bIns="45700" lIns="91425" spcFirstLastPara="1" rIns="91425" wrap="square" tIns="45700">
            <a:normAutofit/>
          </a:bodyPr>
          <a:lstStyle/>
          <a:p>
            <a:pPr indent="0" lvl="0" marL="0" marR="0" rtl="0" algn="just">
              <a:lnSpc>
                <a:spcPct val="97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Суспільство як система структурно складається із індивідів (мікрорівень – </a:t>
            </a:r>
            <a:endParaRPr b="0" i="0" sz="2400" u="none" cap="none" strike="noStrike">
              <a:latin typeface="Arial"/>
              <a:ea typeface="Arial"/>
              <a:cs typeface="Arial"/>
              <a:sym typeface="Arial"/>
            </a:endParaRPr>
          </a:p>
          <a:p>
            <a:pPr indent="0" lvl="0" marL="0" marR="0" rtl="0" algn="just">
              <a:lnSpc>
                <a:spcPct val="97000"/>
              </a:lnSpc>
              <a:spcBef>
                <a:spcPts val="1800"/>
              </a:spcBef>
              <a:spcAft>
                <a:spcPts val="0"/>
              </a:spcAft>
              <a:buNone/>
            </a:pPr>
            <a:r>
              <a:rPr b="0" i="1" lang="uk-UA" sz="2000" u="none" cap="none" strike="noStrike">
                <a:solidFill>
                  <a:srgbClr val="002060"/>
                </a:solidFill>
                <a:latin typeface="Times New Roman"/>
                <a:ea typeface="Times New Roman"/>
                <a:cs typeface="Times New Roman"/>
                <a:sym typeface="Times New Roman"/>
              </a:rPr>
              <a:t>«Self-fulfilling prophecy» (SFP)  «Самореалізоване пророцтво — це, на початку, хибне визначення ситуації, що викликає нову поведінку, яка робить початкову хибну концепцію «істинною». </a:t>
            </a:r>
            <a:endParaRPr b="0" i="0" sz="2000" u="none" cap="none" strike="noStrike">
              <a:latin typeface="Arial"/>
              <a:ea typeface="Arial"/>
              <a:cs typeface="Arial"/>
              <a:sym typeface="Arial"/>
            </a:endParaRPr>
          </a:p>
          <a:p>
            <a:pPr indent="0" lvl="0" marL="0" marR="0" rtl="0" algn="just">
              <a:lnSpc>
                <a:spcPct val="97000"/>
              </a:lnSpc>
              <a:spcBef>
                <a:spcPts val="1800"/>
              </a:spcBef>
              <a:spcAft>
                <a:spcPts val="0"/>
              </a:spcAft>
              <a:buNone/>
            </a:pPr>
            <a:r>
              <a:rPr b="0" i="1" lang="uk-UA" sz="2000" u="none" cap="none" strike="noStrike">
                <a:solidFill>
                  <a:srgbClr val="002060"/>
                </a:solidFill>
                <a:latin typeface="Times New Roman"/>
                <a:ea typeface="Times New Roman"/>
                <a:cs typeface="Times New Roman"/>
                <a:sym typeface="Times New Roman"/>
              </a:rPr>
              <a:t>Якщо люди, які обіймають владу, вважають афроамериканців менш здібними в навчанні, ніж інші групи, і, отже, з меншою ймовірністю досягнуть успіху в школі, вони виділяють менше ресурсів на освіту на основі «хибного» визначення. Через менше ресурсів, гірших вчителів та шкільне середовище, афроамериканські учні  гірше вчаться в школі. Первісне пророцтво, здається, підтвердилося. (Роберт Мертон Р.,1948</a:t>
            </a:r>
            <a:r>
              <a:rPr b="1" i="1" lang="uk-UA" sz="2000" u="none" cap="none" strike="noStrike">
                <a:solidFill>
                  <a:srgbClr val="002060"/>
                </a:solidFill>
                <a:latin typeface="Times New Roman"/>
                <a:ea typeface="Times New Roman"/>
                <a:cs typeface="Times New Roman"/>
                <a:sym typeface="Times New Roman"/>
              </a:rPr>
              <a:t>).</a:t>
            </a:r>
            <a:endParaRPr b="0" i="0" sz="2000" u="none" cap="none" strike="noStrike">
              <a:latin typeface="Arial"/>
              <a:ea typeface="Arial"/>
              <a:cs typeface="Arial"/>
              <a:sym typeface="Arial"/>
            </a:endParaRPr>
          </a:p>
          <a:p>
            <a:pPr indent="0" lvl="0" marL="0" marR="0" rtl="0" algn="l">
              <a:lnSpc>
                <a:spcPct val="80000"/>
              </a:lnSpc>
              <a:spcBef>
                <a:spcPts val="1800"/>
              </a:spcBef>
              <a:spcAft>
                <a:spcPts val="0"/>
              </a:spcAft>
              <a:buNone/>
            </a:pPr>
            <a:r>
              <a:rPr b="0" i="1" lang="uk-UA" sz="2000" u="none" cap="none" strike="noStrike">
                <a:solidFill>
                  <a:srgbClr val="002060"/>
                </a:solidFill>
                <a:latin typeface="Times New Roman"/>
                <a:ea typeface="Times New Roman"/>
                <a:cs typeface="Times New Roman"/>
                <a:sym typeface="Times New Roman"/>
              </a:rPr>
              <a:t>«Коли в людини запитують, чи вважає вона себе моральною людиною, скільки респондентів відповідає позитивно?— Думаю, більшість вважають себе моральними людьми.- Так. У середньому, за різними позиціями, це понад 90%. А коли їх питають про моральність інших людей, як вважаєте?— Найімовірніше, більшість людей вважають оточуючих аморальними .</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Замість оцінки дійсності ми створюємо ситуацію, яку вважаємо реальною – ми моральні, а оточуючі — ні. І звідси починаються інтерпретації та самоздійснювані пророцтва. Якщо ви ставитеся до людей, як до аморальних, вони себе, швидше за все, саме так і поводитимуть. Я назвав це феноменом «аморальної більшості» Суспільство не може існувати, коли більшість людей є аморальними. Однак йому складно, коли люди так вважають. Суспільство тоді дезінтегрується.</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Алармістські передбачення кліматичних катастроф — це класика, пророцтва, що саморуйнується. Екологи пророкують, що через N-у кількість років почнуться незворотні катастрофічні події на планеті, на це починають звертати увагу політики, які вживають певних заходів, і в результаті цей прогноз не збувається, навіть якщо спочатку він був правильним.»</a:t>
            </a:r>
            <a:endParaRPr b="0" i="0" sz="20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 (Головаха Є., 2024).</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2" name="Shape 302"/>
        <p:cNvGrpSpPr/>
        <p:nvPr/>
      </p:nvGrpSpPr>
      <p:grpSpPr>
        <a:xfrm>
          <a:off x="0" y="0"/>
          <a:ext cx="0" cy="0"/>
          <a:chOff x="0" y="0"/>
          <a:chExt cx="0" cy="0"/>
        </a:xfrm>
      </p:grpSpPr>
      <p:sp>
        <p:nvSpPr>
          <p:cNvPr id="303" name="Google Shape;303;p70"/>
          <p:cNvSpPr txBox="1"/>
          <p:nvPr/>
        </p:nvSpPr>
        <p:spPr>
          <a:xfrm>
            <a:off x="0" y="0"/>
            <a:ext cx="121132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None/>
            </a:pPr>
            <a:r>
              <a:rPr b="1" i="0" lang="uk-UA" sz="2200" u="none" cap="none" strike="noStrike">
                <a:solidFill>
                  <a:srgbClr val="002060"/>
                </a:solidFill>
                <a:latin typeface="Times New Roman"/>
                <a:ea typeface="Times New Roman"/>
                <a:cs typeface="Times New Roman"/>
                <a:sym typeface="Times New Roman"/>
              </a:rPr>
              <a:t>Просіювання даних.</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Багато результатів у соціальній психології базуються на показнику р – значенні імовірності аби результат дослідження був значущим. Проте, якщо вміти талановито обробляти дані, можна отримати значущі результати, хоча насправді вони такими не були.  У маркетингу доволі часто використовують такі методи, аби знайти щось, що можна подати клієнту. Тому у сучасних практиках намагаються використовувати й інші показники, для того, щоб перевірити чи відповідає  показник р дійсності. </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Проблема «дивних» респондентів.</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WEIRD (Western Educated Industrialized Rich Democratic) – білі люди з розвинених країн.</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У таких дослідженнях враховуються культурні особливості притаманні цим людям та країнам.</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1" i="0" lang="uk-UA" sz="2200" u="none" cap="none" strike="noStrike">
                <a:solidFill>
                  <a:srgbClr val="002060"/>
                </a:solidFill>
                <a:latin typeface="Times New Roman"/>
                <a:ea typeface="Times New Roman"/>
                <a:cs typeface="Times New Roman"/>
                <a:sym typeface="Times New Roman"/>
              </a:rPr>
              <a:t>Індекс суб'єктивної надійності респондента.</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Як ми можемо ставитися до даних, якщо респондент хоче сподобатися і дає відповідні відповіді, а не ті, які відображали б дійсність? Щоб уникнути впливу цього чинника, соціологами створено спеціальні інструкції для інтерв'юерів та методики опитувань.</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Центр відкритої науки (COS) був заснований у 2013 році для започаткування, масштабування та підтримки відкритих дослідницьких практик, які демократизують доступ до досліджень, покращать залучення всіх зацікавлених сторін, підвищать відповідальність за доброчесність досліджень, сприятимуть науковому процесу самокоригування, розширити прозорість і обмін усім вмістом досліджень, а також підвищити точність і відтворюваність досліджень.</a:t>
            </a:r>
            <a:endParaRPr b="0" i="0" sz="2200" u="none" cap="none" strike="noStrike">
              <a:latin typeface="Arial"/>
              <a:ea typeface="Arial"/>
              <a:cs typeface="Arial"/>
              <a:sym typeface="Arial"/>
            </a:endParaRPr>
          </a:p>
          <a:p>
            <a:pPr indent="0" lvl="0" marL="0" marR="0" rtl="0" algn="l">
              <a:lnSpc>
                <a:spcPct val="80000"/>
              </a:lnSpc>
              <a:spcBef>
                <a:spcPts val="1001"/>
              </a:spcBef>
              <a:spcAft>
                <a:spcPts val="0"/>
              </a:spcAft>
              <a:buNone/>
            </a:pPr>
            <a:r>
              <a:rPr b="0" i="0" lang="uk-UA" sz="2200" u="none" cap="none" strike="noStrike">
                <a:solidFill>
                  <a:srgbClr val="002060"/>
                </a:solidFill>
                <a:latin typeface="Times New Roman"/>
                <a:ea typeface="Times New Roman"/>
                <a:cs typeface="Times New Roman"/>
                <a:sym typeface="Times New Roman"/>
              </a:rPr>
              <a:t>https://www.cos.io/about</a:t>
            </a:r>
            <a:endParaRPr b="0" i="0" sz="2200" u="none" cap="none" strike="noStrike">
              <a:latin typeface="Arial"/>
              <a:ea typeface="Arial"/>
              <a:cs typeface="Arial"/>
              <a:sym typeface="Arial"/>
            </a:endParaRPr>
          </a:p>
          <a:p>
            <a:pPr indent="-228600" lvl="0" marL="228600" marR="0" rtl="0" algn="l">
              <a:lnSpc>
                <a:spcPct val="80000"/>
              </a:lnSpc>
              <a:spcBef>
                <a:spcPts val="1001"/>
              </a:spcBef>
              <a:spcAft>
                <a:spcPts val="0"/>
              </a:spcAft>
              <a:buClr>
                <a:srgbClr val="000000"/>
              </a:buClr>
              <a:buSzPts val="2600"/>
              <a:buFont typeface="Arial"/>
              <a:buChar char="•"/>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71"/>
          <p:cNvSpPr txBox="1"/>
          <p:nvPr/>
        </p:nvSpPr>
        <p:spPr>
          <a:xfrm>
            <a:off x="279000" y="0"/>
            <a:ext cx="1174968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000" u="none" cap="none" strike="noStrike">
                <a:solidFill>
                  <a:srgbClr val="002060"/>
                </a:solidFill>
                <a:latin typeface="Times New Roman"/>
                <a:ea typeface="Times New Roman"/>
                <a:cs typeface="Times New Roman"/>
                <a:sym typeface="Times New Roman"/>
              </a:rPr>
              <a:t>Суспільство – сукупність усіх засобів взаємодії та форм об’єднання людей, що склалися історично мають спільну територію, загальні культурні цінності та соціальні норми, харектиризуються соціокультурною ідентичністю її членів.</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Об’єднання людей, яке має чотири ознаки:</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1. самовідтворюється</a:t>
            </a:r>
            <a:r>
              <a:rPr b="0" i="0" lang="uk-UA" sz="2000" u="none" cap="none" strike="noStrike">
                <a:solidFill>
                  <a:srgbClr val="002060"/>
                </a:solidFill>
                <a:latin typeface="Times New Roman"/>
                <a:ea typeface="Times New Roman"/>
                <a:cs typeface="Times New Roman"/>
                <a:sym typeface="Times New Roman"/>
              </a:rPr>
              <a:t> ( поповнюється за рахунок народження дітей й відтворює свою структуру діяльністю власних людей);</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Депопуляція - це проблема не тільки України. У всіх без винятку економічно розвинених країнах через низьку народжуваність і високий рівень демографічного старіння без міграційного припливу чисельність населення скорочувалася б.</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000" u="none" cap="none" strike="noStrike">
                <a:solidFill>
                  <a:srgbClr val="002060"/>
                </a:solidFill>
                <a:latin typeface="Times New Roman"/>
                <a:ea typeface="Times New Roman"/>
                <a:cs typeface="Times New Roman"/>
                <a:sym typeface="Times New Roman"/>
              </a:rPr>
              <a:t>«24-32 мільйони - наш прогноз чисельності населення станом на 1 січня 2030 року в межах кордону на 1 січня 2022 року», - підкреслила Лібанова, зауваживши, що ситуація може змінитися у разі «шаленого міграційного припливу».</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 (Директор Інституту демографії та соціальних досліджень ім. Птухи НАН України Елла Лібанова, </a:t>
            </a:r>
            <a:r>
              <a:rPr b="1" i="0" lang="uk-UA" sz="2000" u="none" cap="none" strike="noStrike">
                <a:solidFill>
                  <a:srgbClr val="002060"/>
                </a:solidFill>
                <a:latin typeface="Times New Roman"/>
                <a:ea typeface="Times New Roman"/>
                <a:cs typeface="Times New Roman"/>
                <a:sym typeface="Times New Roman"/>
              </a:rPr>
              <a:t>2023</a:t>
            </a:r>
            <a:r>
              <a:rPr b="0" i="1" lang="uk-UA" sz="2000" u="none" cap="none" strike="noStrike">
                <a:solidFill>
                  <a:srgbClr val="002060"/>
                </a:solidFill>
                <a:latin typeface="Times New Roman"/>
                <a:ea typeface="Times New Roman"/>
                <a:cs typeface="Times New Roman"/>
                <a:sym typeface="Times New Roman"/>
              </a:rPr>
              <a:t>).</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u="none" cap="none" strike="noStrike">
                <a:solidFill>
                  <a:srgbClr val="002060"/>
                </a:solidFill>
                <a:latin typeface="Times New Roman"/>
                <a:ea typeface="Times New Roman"/>
                <a:cs typeface="Times New Roman"/>
                <a:sym typeface="Times New Roman"/>
              </a:rPr>
              <a:t>Найбільше число думок про позитивний вплив іммігрантів на розвиток країни зафіксовано в Албанії (62,3%), Великобританії (49,3%), Іспанії (46,6%) Вірменії (44,7%), а найменше – Чехії (6,9%), Угорщині (8,1%),Туреччині (8,2%), Болгарії (9,7%); –  в Україні (13.2%) </a:t>
            </a:r>
            <a:r>
              <a:rPr b="1" i="0" lang="uk-UA" sz="2000" u="none" cap="none" strike="noStrike">
                <a:solidFill>
                  <a:srgbClr val="002060"/>
                </a:solidFill>
                <a:latin typeface="Times New Roman"/>
                <a:ea typeface="Times New Roman"/>
                <a:cs typeface="Times New Roman"/>
                <a:sym typeface="Times New Roman"/>
              </a:rPr>
              <a:t>(2020)</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000" u="none" cap="none" strike="noStrike">
                <a:solidFill>
                  <a:srgbClr val="002060"/>
                </a:solidFill>
                <a:latin typeface="Times New Roman"/>
                <a:ea typeface="Times New Roman"/>
                <a:cs typeface="Times New Roman"/>
                <a:sym typeface="Times New Roman"/>
              </a:rPr>
              <a:t>«Світове дослідження цінностей» (World Values Survey, WVS)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000" u="none" cap="none" strike="noStrike">
                <a:solidFill>
                  <a:srgbClr val="002060"/>
                </a:solidFill>
                <a:latin typeface="Times New Roman"/>
                <a:ea typeface="Times New Roman"/>
                <a:cs typeface="Times New Roman"/>
                <a:sym typeface="Times New Roman"/>
              </a:rPr>
              <a:t>https://www.worldvaluessurvey.org/wvs.jsp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2. спільність території, на якій живуть люди, котрі взаємодіють і спілкуються між собою;</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2" name="Shape 312"/>
        <p:cNvGrpSpPr/>
        <p:nvPr/>
      </p:nvGrpSpPr>
      <p:grpSpPr>
        <a:xfrm>
          <a:off x="0" y="0"/>
          <a:ext cx="0" cy="0"/>
          <a:chOff x="0" y="0"/>
          <a:chExt cx="0" cy="0"/>
        </a:xfrm>
      </p:grpSpPr>
      <p:sp>
        <p:nvSpPr>
          <p:cNvPr id="313" name="Google Shape;313;p72"/>
          <p:cNvSpPr txBox="1"/>
          <p:nvPr/>
        </p:nvSpPr>
        <p:spPr>
          <a:xfrm>
            <a:off x="0" y="0"/>
            <a:ext cx="12192120" cy="685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0" lang="uk-UA" sz="2000" u="none" cap="none" strike="noStrike">
                <a:solidFill>
                  <a:srgbClr val="002060"/>
                </a:solidFill>
                <a:latin typeface="Times New Roman"/>
                <a:ea typeface="Times New Roman"/>
                <a:cs typeface="Times New Roman"/>
                <a:sym typeface="Times New Roman"/>
              </a:rPr>
              <a:t>3. певний рівень розвитку культури з усталеною системою норм і цінностей, які лежать в основі соціальних зв’язків між людьми;</a:t>
            </a:r>
            <a:r>
              <a:rPr b="0" i="0" lang="uk-UA" sz="1800" u="sng" cap="none" strike="noStrike">
                <a:solidFill>
                  <a:srgbClr val="000000"/>
                </a:solidFill>
                <a:latin typeface="Times New Roman"/>
                <a:ea typeface="Times New Roman"/>
                <a:cs typeface="Times New Roman"/>
                <a:sym typeface="Times New Roman"/>
              </a:rPr>
              <a:t> </a:t>
            </a:r>
            <a:endParaRPr b="0" i="0" sz="18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Культура – організація соціального життя виражена в матеріальних та духовних цінностях.</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Основним проявом культури є цінності.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000" u="none" cap="none" strike="noStrike">
                <a:solidFill>
                  <a:srgbClr val="002060"/>
                </a:solidFill>
                <a:latin typeface="Times New Roman"/>
                <a:ea typeface="Times New Roman"/>
                <a:cs typeface="Times New Roman"/>
                <a:sym typeface="Times New Roman"/>
              </a:rPr>
              <a:t>«Світове дослідження цінностей» (World Values Survey, WVS)  https://www.worldvaluessurvey.org/wvs.jsp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Ronald F. Inglehart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World Values Survey — це глобальна мережа соціологів, які вивчають зміну цінностей та їхній вплив на соціальне та політичне життя. Опитування, розпочате в 1981 році, WVS складається з репрезентативних на національному рівні опитувань, проведених у майже 100 країнах, у яких проживає майже 90 відсотків населення світу.</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Існує два основні виміри міжкультурних відмінностей у світі: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традиційні цінності проти світсько-раціональних цінностей </a:t>
            </a:r>
            <a:r>
              <a:rPr b="0" i="0" lang="uk-UA" sz="2000" u="none" cap="none" strike="noStrike">
                <a:solidFill>
                  <a:srgbClr val="002060"/>
                </a:solidFill>
                <a:latin typeface="Times New Roman"/>
                <a:ea typeface="Times New Roman"/>
                <a:cs typeface="Times New Roman"/>
                <a:sym typeface="Times New Roman"/>
              </a:rPr>
              <a:t>і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0" lang="uk-UA" sz="2000" u="none" cap="none" strike="noStrike">
                <a:solidFill>
                  <a:srgbClr val="002060"/>
                </a:solidFill>
                <a:latin typeface="Times New Roman"/>
                <a:ea typeface="Times New Roman"/>
                <a:cs typeface="Times New Roman"/>
                <a:sym typeface="Times New Roman"/>
              </a:rPr>
              <a:t>цінності виживання проти цінностей самовираження</a:t>
            </a:r>
            <a:r>
              <a:rPr b="0" i="0" lang="uk-UA" sz="2000" u="none" cap="none" strike="noStrike">
                <a:solidFill>
                  <a:srgbClr val="002060"/>
                </a:solidFill>
                <a:latin typeface="Times New Roman"/>
                <a:ea typeface="Times New Roman"/>
                <a:cs typeface="Times New Roman"/>
                <a:sym typeface="Times New Roman"/>
              </a:rPr>
              <a:t>.</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Перший вимір вимірює, наскільки важливу роль відіграє релігійна доктрина в суспільствах, причому світські цінності вказують на значно зменшену роль організованої релігії.</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000" u="none" cap="none" strike="noStrike">
                <a:solidFill>
                  <a:srgbClr val="002060"/>
                </a:solidFill>
                <a:latin typeface="Times New Roman"/>
                <a:ea typeface="Times New Roman"/>
                <a:cs typeface="Times New Roman"/>
                <a:sym typeface="Times New Roman"/>
              </a:rPr>
              <a:t> Другий вимір, навпаки, вказує на те, наскільки люди в суспільстві незалежні від родинних зобов’язань у своєму плануванні життя, при цьому цінності самовираження підкреслюють високу індивідуальну автономію.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000" u="none" cap="none" strike="noStrike">
                <a:solidFill>
                  <a:srgbClr val="002060"/>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000" u="none" cap="none" strike="noStrike">
                <a:solidFill>
                  <a:srgbClr val="44546A"/>
                </a:solidFill>
                <a:latin typeface="Times New Roman"/>
                <a:ea typeface="Times New Roman"/>
                <a:cs typeface="Times New Roman"/>
                <a:sym typeface="Times New Roman"/>
              </a:rPr>
              <a:t> </a:t>
            </a:r>
            <a:endParaRPr b="0" i="0" sz="20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0" lang="uk-UA" sz="2800" u="none" cap="none" strike="noStrike">
                <a:solidFill>
                  <a:srgbClr val="000000"/>
                </a:solidFill>
                <a:latin typeface="Calibri"/>
                <a:ea typeface="Calibri"/>
                <a:cs typeface="Calibri"/>
                <a:sym typeface="Calibri"/>
              </a:rPr>
              <a:t> </a:t>
            </a:r>
            <a:endParaRPr b="0" i="0" sz="28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sp>
        <p:nvSpPr>
          <p:cNvPr id="318" name="Google Shape;318;p73"/>
          <p:cNvSpPr txBox="1"/>
          <p:nvPr/>
        </p:nvSpPr>
        <p:spPr>
          <a:xfrm>
            <a:off x="0" y="0"/>
            <a:ext cx="11075400" cy="80136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None/>
            </a:pPr>
            <a:r>
              <a:rPr b="1" i="0" lang="uk-UA" sz="2400" u="none" cap="none" strike="noStrike">
                <a:solidFill>
                  <a:srgbClr val="002060"/>
                </a:solidFill>
                <a:latin typeface="Times New Roman"/>
                <a:ea typeface="Times New Roman"/>
                <a:cs typeface="Times New Roman"/>
                <a:sym typeface="Times New Roman"/>
              </a:rPr>
              <a:t>World Values Survey Wave 7 (2017-2020) Ukraine</a:t>
            </a:r>
            <a:endParaRPr b="0" i="0" sz="2400" u="none" cap="none" strike="noStrike">
              <a:latin typeface="Arial"/>
              <a:ea typeface="Arial"/>
              <a:cs typeface="Arial"/>
              <a:sym typeface="Arial"/>
            </a:endParaRPr>
          </a:p>
        </p:txBody>
      </p:sp>
      <p:sp>
        <p:nvSpPr>
          <p:cNvPr id="319" name="Google Shape;319;p73"/>
          <p:cNvSpPr txBox="1"/>
          <p:nvPr/>
        </p:nvSpPr>
        <p:spPr>
          <a:xfrm>
            <a:off x="36720" y="818640"/>
            <a:ext cx="12045600" cy="6116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None/>
            </a:pPr>
            <a:r>
              <a:rPr b="1" i="1" lang="uk-UA" sz="2400" u="none" cap="none" strike="noStrike">
                <a:solidFill>
                  <a:srgbClr val="002060"/>
                </a:solidFill>
                <a:latin typeface="Times New Roman"/>
                <a:ea typeface="Times New Roman"/>
                <a:cs typeface="Times New Roman"/>
                <a:sym typeface="Times New Roman"/>
              </a:rPr>
              <a:t>Наскільки важливі у вашому житті?</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2060"/>
                </a:solidFill>
                <a:latin typeface="Times New Roman"/>
                <a:ea typeface="Times New Roman"/>
                <a:cs typeface="Times New Roman"/>
                <a:sym typeface="Times New Roman"/>
              </a:rPr>
              <a:t>Дуже важливі:</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u="none" cap="none" strike="noStrike">
                <a:solidFill>
                  <a:srgbClr val="002060"/>
                </a:solidFill>
                <a:latin typeface="Times New Roman"/>
                <a:ea typeface="Times New Roman"/>
                <a:cs typeface="Times New Roman"/>
                <a:sym typeface="Times New Roman"/>
              </a:rPr>
              <a:t>Сім’я : 86,3% ; Друзі, знайомі : 34.1%; Вільний час:34.8%; Робота:40.6%; Релігія:23.6%;</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u="none" cap="none" strike="noStrike">
                <a:solidFill>
                  <a:srgbClr val="002060"/>
                </a:solidFill>
                <a:latin typeface="Times New Roman"/>
                <a:ea typeface="Times New Roman"/>
                <a:cs typeface="Times New Roman"/>
                <a:sym typeface="Times New Roman"/>
              </a:rPr>
              <a:t>Політика:8.7%;</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1" i="1" lang="uk-UA" sz="2400" u="none" cap="none" strike="noStrike">
                <a:solidFill>
                  <a:srgbClr val="002060"/>
                </a:solidFill>
                <a:latin typeface="Times New Roman"/>
                <a:ea typeface="Times New Roman"/>
                <a:cs typeface="Times New Roman"/>
                <a:sym typeface="Times New Roman"/>
              </a:rPr>
              <a:t>Постматеріалістичний індекс:</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u="none" cap="none" strike="noStrike">
                <a:solidFill>
                  <a:srgbClr val="002060"/>
                </a:solidFill>
                <a:latin typeface="Times New Roman"/>
                <a:ea typeface="Times New Roman"/>
                <a:cs typeface="Times New Roman"/>
                <a:sym typeface="Times New Roman"/>
              </a:rPr>
              <a:t>У більшості країн ЄС цей сегмент коливається від 10% до 25%. Найбільша частка постматеріалістів у Німеччини (36,9%) та в Іспанії (29,3%).</a:t>
            </a:r>
            <a:endParaRPr b="0" i="0" sz="2400" u="none" cap="none" strike="noStrike">
              <a:latin typeface="Arial"/>
              <a:ea typeface="Arial"/>
              <a:cs typeface="Arial"/>
              <a:sym typeface="Arial"/>
            </a:endParaRPr>
          </a:p>
          <a:p>
            <a:pPr indent="0" lvl="0" marL="0" marR="0" rtl="0" algn="l">
              <a:lnSpc>
                <a:spcPct val="90000"/>
              </a:lnSpc>
              <a:spcBef>
                <a:spcPts val="1001"/>
              </a:spcBef>
              <a:spcAft>
                <a:spcPts val="0"/>
              </a:spcAft>
              <a:buNone/>
            </a:pPr>
            <a:r>
              <a:rPr b="0" i="1" lang="uk-UA" sz="2400" u="none" cap="none" strike="noStrike">
                <a:solidFill>
                  <a:srgbClr val="002060"/>
                </a:solidFill>
                <a:latin typeface="Times New Roman"/>
                <a:ea typeface="Times New Roman"/>
                <a:cs typeface="Times New Roman"/>
                <a:sym typeface="Times New Roman"/>
              </a:rPr>
              <a:t>Сегмент матеріалістів в Україна дорівнює 45,9%, постматеріалістів (4,6%), найменшийчастка матеріалістів у Швеції (2,7%).</a:t>
            </a:r>
            <a:endParaRPr b="0" i="0" sz="24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3" name="Shape 323"/>
        <p:cNvGrpSpPr/>
        <p:nvPr/>
      </p:nvGrpSpPr>
      <p:grpSpPr>
        <a:xfrm>
          <a:off x="0" y="0"/>
          <a:ext cx="0" cy="0"/>
          <a:chOff x="0" y="0"/>
          <a:chExt cx="0" cy="0"/>
        </a:xfrm>
      </p:grpSpPr>
      <p:sp>
        <p:nvSpPr>
          <p:cNvPr id="324" name="Google Shape;324;p74"/>
          <p:cNvSpPr txBox="1"/>
          <p:nvPr/>
        </p:nvSpPr>
        <p:spPr>
          <a:xfrm>
            <a:off x="36720" y="17280"/>
            <a:ext cx="12155040" cy="6840720"/>
          </a:xfrm>
          <a:prstGeom prst="rect">
            <a:avLst/>
          </a:prstGeom>
          <a:noFill/>
          <a:ln>
            <a:noFill/>
          </a:ln>
        </p:spPr>
        <p:txBody>
          <a:bodyPr anchorCtr="0" anchor="t" bIns="45700" lIns="91425" spcFirstLastPara="1" rIns="91425" wrap="square" tIns="45700">
            <a:normAutofit/>
          </a:bodyPr>
          <a:lstStyle/>
          <a:p>
            <a:pPr indent="0" lvl="0" marL="0" marR="0" rtl="0" algn="just">
              <a:lnSpc>
                <a:spcPct val="77000"/>
              </a:lnSpc>
              <a:spcBef>
                <a:spcPts val="0"/>
              </a:spcBef>
              <a:spcAft>
                <a:spcPts val="0"/>
              </a:spcAft>
              <a:buNone/>
            </a:pPr>
            <a:r>
              <a:rPr b="0" i="1" lang="uk-UA" sz="2400" u="none" cap="none" strike="noStrike">
                <a:solidFill>
                  <a:srgbClr val="002060"/>
                </a:solidFill>
                <a:latin typeface="Times New Roman"/>
                <a:ea typeface="Times New Roman"/>
                <a:cs typeface="Times New Roman"/>
                <a:sym typeface="Times New Roman"/>
              </a:rPr>
              <a:t>Церква продовжує утримувати одну з перших позицій за рівнем довіри серед суспільних і політичних інститутів. </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0" i="1" lang="uk-UA" sz="2400" u="none" cap="none" strike="noStrike">
                <a:solidFill>
                  <a:srgbClr val="002060"/>
                </a:solidFill>
                <a:latin typeface="Times New Roman"/>
                <a:ea typeface="Times New Roman"/>
                <a:cs typeface="Times New Roman"/>
                <a:sym typeface="Times New Roman"/>
              </a:rPr>
              <a:t>Порівняно з попередніми роками спостерігається істотне збільшення (на 19%, порівняно з 2020р.) числа тих, хто відзначає позитивну роль Церкви в суспільстві. </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1" i="1" lang="uk-UA" sz="2400" u="none" cap="none" strike="noStrike">
                <a:solidFill>
                  <a:srgbClr val="002060"/>
                </a:solidFill>
                <a:latin typeface="Times New Roman"/>
                <a:ea typeface="Times New Roman"/>
                <a:cs typeface="Times New Roman"/>
                <a:sym typeface="Times New Roman"/>
              </a:rPr>
              <a:t>Після початку повномасштабної російської агресії проти України зросла частка громадян, які вважають себе віруючими.</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0" i="1" lang="uk-UA" sz="2400" u="none" cap="none" strike="noStrike">
                <a:solidFill>
                  <a:srgbClr val="002060"/>
                </a:solidFill>
                <a:latin typeface="Times New Roman"/>
                <a:ea typeface="Times New Roman"/>
                <a:cs typeface="Times New Roman"/>
                <a:sym typeface="Times New Roman"/>
              </a:rPr>
              <a:t>Традиційно рівень релігійності є вищим у старших вікових групах, порівняно з молодшими. </a:t>
            </a:r>
            <a:r>
              <a:rPr b="1" i="1" lang="uk-UA" sz="2400" u="none" cap="none" strike="noStrike">
                <a:solidFill>
                  <a:srgbClr val="002060"/>
                </a:solidFill>
                <a:latin typeface="Times New Roman"/>
                <a:ea typeface="Times New Roman"/>
                <a:cs typeface="Times New Roman"/>
                <a:sym typeface="Times New Roman"/>
              </a:rPr>
              <a:t>Однак, чим молодша вікова група, тим більшою мірою виражене зростання у ній числа віруючих, порівняно з 2021р. </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0" i="1" lang="uk-UA" sz="2400" u="none" cap="none" strike="noStrike">
                <a:solidFill>
                  <a:srgbClr val="002060"/>
                </a:solidFill>
                <a:latin typeface="Times New Roman"/>
                <a:ea typeface="Times New Roman"/>
                <a:cs typeface="Times New Roman"/>
                <a:sym typeface="Times New Roman"/>
              </a:rPr>
              <a:t>Відповідаючи на питання «Які завдання є першочерговими для релігійних об’єднань під час війни?», найчастіше респонденти називають надання психологічної допомоги, допомогу Збройним Силам України та допомогу у вирішенні соціальних і матеріальних проблем громадян.</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1" i="1" lang="uk-UA" sz="2400" u="none" cap="none" strike="noStrike">
                <a:solidFill>
                  <a:srgbClr val="002060"/>
                </a:solidFill>
                <a:latin typeface="Times New Roman"/>
                <a:ea typeface="Times New Roman"/>
                <a:cs typeface="Times New Roman"/>
                <a:sym typeface="Times New Roman"/>
              </a:rPr>
              <a:t>В умовах війни істотно зріс суспільний запит на патріотичну позицію Церкви: вперше за весь період моніторингу частка тих, хто підтримує національну орієнтованість Церкви, перевищила частку тих, хто виступає проти.  </a:t>
            </a:r>
            <a:endParaRPr b="0" i="0" sz="2400" u="none" cap="none" strike="noStrike">
              <a:latin typeface="Arial"/>
              <a:ea typeface="Arial"/>
              <a:cs typeface="Arial"/>
              <a:sym typeface="Arial"/>
            </a:endParaRPr>
          </a:p>
          <a:p>
            <a:pPr indent="0" lvl="0" marL="0" marR="0" rtl="0" algn="just">
              <a:lnSpc>
                <a:spcPct val="77000"/>
              </a:lnSpc>
              <a:spcBef>
                <a:spcPts val="1800"/>
              </a:spcBef>
              <a:spcAft>
                <a:spcPts val="0"/>
              </a:spcAft>
              <a:buNone/>
            </a:pPr>
            <a:r>
              <a:rPr b="0" i="0" lang="uk-UA" sz="2400" u="none" cap="none" strike="noStrike">
                <a:solidFill>
                  <a:srgbClr val="002060"/>
                </a:solidFill>
                <a:latin typeface="Times New Roman"/>
                <a:ea typeface="Times New Roman"/>
                <a:cs typeface="Times New Roman"/>
                <a:sym typeface="Times New Roman"/>
              </a:rPr>
              <a:t>ВІЙНА І ЦЕРКВА. ЦЕРКОВНО-РЕЛІГІЙНА СИТУАЦІЯ В УКРАЇНІ 2022р. (Інформаційні матеріали)</a:t>
            </a:r>
            <a:r>
              <a:rPr b="0" i="1" lang="uk-UA" sz="2400" u="none" cap="none" strike="noStrike">
                <a:solidFill>
                  <a:srgbClr val="002060"/>
                </a:solidFill>
                <a:latin typeface="Times New Roman"/>
                <a:ea typeface="Times New Roman"/>
                <a:cs typeface="Times New Roman"/>
                <a:sym typeface="Times New Roman"/>
              </a:rPr>
              <a:t> https://razumkov.org.ua/images/2023/02/13/2022_Religiya_SITE.pdf</a:t>
            </a:r>
            <a:endParaRPr b="0" i="0" sz="2400" u="none" cap="none" strike="noStrike">
              <a:latin typeface="Arial"/>
              <a:ea typeface="Arial"/>
              <a:cs typeface="Arial"/>
              <a:sym typeface="Arial"/>
            </a:endParaRPr>
          </a:p>
          <a:p>
            <a:pPr indent="0" lvl="0" marL="0" marR="0" rtl="0" algn="l">
              <a:lnSpc>
                <a:spcPct val="80000"/>
              </a:lnSpc>
              <a:spcBef>
                <a:spcPts val="1800"/>
              </a:spcBef>
              <a:spcAft>
                <a:spcPts val="0"/>
              </a:spcAft>
              <a:buNone/>
            </a:pPr>
            <a:r>
              <a:rPr b="0" i="0" lang="uk-UA" sz="2600" u="none" cap="none" strike="noStrike">
                <a:solidFill>
                  <a:srgbClr val="000000"/>
                </a:solidFill>
                <a:latin typeface="Calibri"/>
                <a:ea typeface="Calibri"/>
                <a:cs typeface="Calibri"/>
                <a:sym typeface="Calibri"/>
              </a:rPr>
              <a:t> </a:t>
            </a:r>
            <a:endParaRPr b="0" i="0" sz="26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