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1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2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21"/>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2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2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2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2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2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2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4" name="Shape 124"/>
        <p:cNvGrpSpPr/>
        <p:nvPr/>
      </p:nvGrpSpPr>
      <p:grpSpPr>
        <a:xfrm>
          <a:off x="0" y="0"/>
          <a:ext cx="0" cy="0"/>
          <a:chOff x="0" y="0"/>
          <a:chExt cx="0" cy="0"/>
        </a:xfrm>
      </p:grpSpPr>
      <p:sp>
        <p:nvSpPr>
          <p:cNvPr id="125" name="Google Shape;125;p3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7" name="Shape 127"/>
        <p:cNvGrpSpPr/>
        <p:nvPr/>
      </p:nvGrpSpPr>
      <p:grpSpPr>
        <a:xfrm>
          <a:off x="0" y="0"/>
          <a:ext cx="0" cy="0"/>
          <a:chOff x="0" y="0"/>
          <a:chExt cx="0" cy="0"/>
        </a:xfrm>
      </p:grpSpPr>
      <p:sp>
        <p:nvSpPr>
          <p:cNvPr id="128" name="Google Shape;128;p3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3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33"/>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3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3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3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3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3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3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4" name="Shape 17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5" name="Shape 175"/>
        <p:cNvGrpSpPr/>
        <p:nvPr/>
      </p:nvGrpSpPr>
      <p:grpSpPr>
        <a:xfrm>
          <a:off x="0" y="0"/>
          <a:ext cx="0" cy="0"/>
          <a:chOff x="0" y="0"/>
          <a:chExt cx="0" cy="0"/>
        </a:xfrm>
      </p:grpSpPr>
      <p:sp>
        <p:nvSpPr>
          <p:cNvPr id="176" name="Google Shape;176;p4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8" name="Shape 178"/>
        <p:cNvGrpSpPr/>
        <p:nvPr/>
      </p:nvGrpSpPr>
      <p:grpSpPr>
        <a:xfrm>
          <a:off x="0" y="0"/>
          <a:ext cx="0" cy="0"/>
          <a:chOff x="0" y="0"/>
          <a:chExt cx="0" cy="0"/>
        </a:xfrm>
      </p:grpSpPr>
      <p:sp>
        <p:nvSpPr>
          <p:cNvPr id="179" name="Google Shape;179;p4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1" name="Shape 181"/>
        <p:cNvGrpSpPr/>
        <p:nvPr/>
      </p:nvGrpSpPr>
      <p:grpSpPr>
        <a:xfrm>
          <a:off x="0" y="0"/>
          <a:ext cx="0" cy="0"/>
          <a:chOff x="0" y="0"/>
          <a:chExt cx="0" cy="0"/>
        </a:xfrm>
      </p:grpSpPr>
      <p:sp>
        <p:nvSpPr>
          <p:cNvPr id="182" name="Google Shape;182;p4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4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7" name="Shape 187"/>
        <p:cNvGrpSpPr/>
        <p:nvPr/>
      </p:nvGrpSpPr>
      <p:grpSpPr>
        <a:xfrm>
          <a:off x="0" y="0"/>
          <a:ext cx="0" cy="0"/>
          <a:chOff x="0" y="0"/>
          <a:chExt cx="0" cy="0"/>
        </a:xfrm>
      </p:grpSpPr>
      <p:sp>
        <p:nvSpPr>
          <p:cNvPr id="188" name="Google Shape;188;p46"/>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9" name="Shape 189"/>
        <p:cNvGrpSpPr/>
        <p:nvPr/>
      </p:nvGrpSpPr>
      <p:grpSpPr>
        <a:xfrm>
          <a:off x="0" y="0"/>
          <a:ext cx="0" cy="0"/>
          <a:chOff x="0" y="0"/>
          <a:chExt cx="0" cy="0"/>
        </a:xfrm>
      </p:grpSpPr>
      <p:sp>
        <p:nvSpPr>
          <p:cNvPr id="190" name="Google Shape;190;p4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4" name="Shape 194"/>
        <p:cNvGrpSpPr/>
        <p:nvPr/>
      </p:nvGrpSpPr>
      <p:grpSpPr>
        <a:xfrm>
          <a:off x="0" y="0"/>
          <a:ext cx="0" cy="0"/>
          <a:chOff x="0" y="0"/>
          <a:chExt cx="0" cy="0"/>
        </a:xfrm>
      </p:grpSpPr>
      <p:sp>
        <p:nvSpPr>
          <p:cNvPr id="195" name="Google Shape;195;p4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9" name="Shape 199"/>
        <p:cNvGrpSpPr/>
        <p:nvPr/>
      </p:nvGrpSpPr>
      <p:grpSpPr>
        <a:xfrm>
          <a:off x="0" y="0"/>
          <a:ext cx="0" cy="0"/>
          <a:chOff x="0" y="0"/>
          <a:chExt cx="0" cy="0"/>
        </a:xfrm>
      </p:grpSpPr>
      <p:sp>
        <p:nvSpPr>
          <p:cNvPr id="200" name="Google Shape;200;p4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4" name="Shape 204"/>
        <p:cNvGrpSpPr/>
        <p:nvPr/>
      </p:nvGrpSpPr>
      <p:grpSpPr>
        <a:xfrm>
          <a:off x="0" y="0"/>
          <a:ext cx="0" cy="0"/>
          <a:chOff x="0" y="0"/>
          <a:chExt cx="0" cy="0"/>
        </a:xfrm>
      </p:grpSpPr>
      <p:sp>
        <p:nvSpPr>
          <p:cNvPr id="205" name="Google Shape;205;p5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8" name="Shape 208"/>
        <p:cNvGrpSpPr/>
        <p:nvPr/>
      </p:nvGrpSpPr>
      <p:grpSpPr>
        <a:xfrm>
          <a:off x="0" y="0"/>
          <a:ext cx="0" cy="0"/>
          <a:chOff x="0" y="0"/>
          <a:chExt cx="0" cy="0"/>
        </a:xfrm>
      </p:grpSpPr>
      <p:sp>
        <p:nvSpPr>
          <p:cNvPr id="209" name="Google Shape;209;p5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4" name="Shape 214"/>
        <p:cNvGrpSpPr/>
        <p:nvPr/>
      </p:nvGrpSpPr>
      <p:grpSpPr>
        <a:xfrm>
          <a:off x="0" y="0"/>
          <a:ext cx="0" cy="0"/>
          <a:chOff x="0" y="0"/>
          <a:chExt cx="0" cy="0"/>
        </a:xfrm>
      </p:grpSpPr>
      <p:sp>
        <p:nvSpPr>
          <p:cNvPr id="215" name="Google Shape;215;p5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9" name="Shape 2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0" name="Shape 230"/>
        <p:cNvGrpSpPr/>
        <p:nvPr/>
      </p:nvGrpSpPr>
      <p:grpSpPr>
        <a:xfrm>
          <a:off x="0" y="0"/>
          <a:ext cx="0" cy="0"/>
          <a:chOff x="0" y="0"/>
          <a:chExt cx="0" cy="0"/>
        </a:xfrm>
      </p:grpSpPr>
      <p:sp>
        <p:nvSpPr>
          <p:cNvPr id="231" name="Google Shape;231;p5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5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3" name="Shape 233"/>
        <p:cNvGrpSpPr/>
        <p:nvPr/>
      </p:nvGrpSpPr>
      <p:grpSpPr>
        <a:xfrm>
          <a:off x="0" y="0"/>
          <a:ext cx="0" cy="0"/>
          <a:chOff x="0" y="0"/>
          <a:chExt cx="0" cy="0"/>
        </a:xfrm>
      </p:grpSpPr>
      <p:sp>
        <p:nvSpPr>
          <p:cNvPr id="234" name="Google Shape;234;p5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6" name="Shape 236"/>
        <p:cNvGrpSpPr/>
        <p:nvPr/>
      </p:nvGrpSpPr>
      <p:grpSpPr>
        <a:xfrm>
          <a:off x="0" y="0"/>
          <a:ext cx="0" cy="0"/>
          <a:chOff x="0" y="0"/>
          <a:chExt cx="0" cy="0"/>
        </a:xfrm>
      </p:grpSpPr>
      <p:sp>
        <p:nvSpPr>
          <p:cNvPr id="237" name="Google Shape;237;p5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5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9" name="Google Shape;239;p5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5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2" name="Shape 242"/>
        <p:cNvGrpSpPr/>
        <p:nvPr/>
      </p:nvGrpSpPr>
      <p:grpSpPr>
        <a:xfrm>
          <a:off x="0" y="0"/>
          <a:ext cx="0" cy="0"/>
          <a:chOff x="0" y="0"/>
          <a:chExt cx="0" cy="0"/>
        </a:xfrm>
      </p:grpSpPr>
      <p:sp>
        <p:nvSpPr>
          <p:cNvPr id="243" name="Google Shape;243;p59"/>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4" name="Shape 244"/>
        <p:cNvGrpSpPr/>
        <p:nvPr/>
      </p:nvGrpSpPr>
      <p:grpSpPr>
        <a:xfrm>
          <a:off x="0" y="0"/>
          <a:ext cx="0" cy="0"/>
          <a:chOff x="0" y="0"/>
          <a:chExt cx="0" cy="0"/>
        </a:xfrm>
      </p:grpSpPr>
      <p:sp>
        <p:nvSpPr>
          <p:cNvPr id="245" name="Google Shape;245;p6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6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7" name="Google Shape;247;p6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8" name="Google Shape;248;p6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9" name="Shape 249"/>
        <p:cNvGrpSpPr/>
        <p:nvPr/>
      </p:nvGrpSpPr>
      <p:grpSpPr>
        <a:xfrm>
          <a:off x="0" y="0"/>
          <a:ext cx="0" cy="0"/>
          <a:chOff x="0" y="0"/>
          <a:chExt cx="0" cy="0"/>
        </a:xfrm>
      </p:grpSpPr>
      <p:sp>
        <p:nvSpPr>
          <p:cNvPr id="250" name="Google Shape;250;p6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6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2" name="Google Shape;252;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3" name="Google Shape;253;p6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4" name="Shape 254"/>
        <p:cNvGrpSpPr/>
        <p:nvPr/>
      </p:nvGrpSpPr>
      <p:grpSpPr>
        <a:xfrm>
          <a:off x="0" y="0"/>
          <a:ext cx="0" cy="0"/>
          <a:chOff x="0" y="0"/>
          <a:chExt cx="0" cy="0"/>
        </a:xfrm>
      </p:grpSpPr>
      <p:sp>
        <p:nvSpPr>
          <p:cNvPr id="255" name="Google Shape;255;p6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7" name="Google Shape;257;p6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8" name="Google Shape;258;p6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9" name="Shape 259"/>
        <p:cNvGrpSpPr/>
        <p:nvPr/>
      </p:nvGrpSpPr>
      <p:grpSpPr>
        <a:xfrm>
          <a:off x="0" y="0"/>
          <a:ext cx="0" cy="0"/>
          <a:chOff x="0" y="0"/>
          <a:chExt cx="0" cy="0"/>
        </a:xfrm>
      </p:grpSpPr>
      <p:sp>
        <p:nvSpPr>
          <p:cNvPr id="260" name="Google Shape;260;p6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2" name="Google Shape;262;p6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3" name="Shape 263"/>
        <p:cNvGrpSpPr/>
        <p:nvPr/>
      </p:nvGrpSpPr>
      <p:grpSpPr>
        <a:xfrm>
          <a:off x="0" y="0"/>
          <a:ext cx="0" cy="0"/>
          <a:chOff x="0" y="0"/>
          <a:chExt cx="0" cy="0"/>
        </a:xfrm>
      </p:grpSpPr>
      <p:sp>
        <p:nvSpPr>
          <p:cNvPr id="264" name="Google Shape;264;p6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6" name="Google Shape;266;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7" name="Google Shape;267;p6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8" name="Google Shape;268;p6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9" name="Shape 269"/>
        <p:cNvGrpSpPr/>
        <p:nvPr/>
      </p:nvGrpSpPr>
      <p:grpSpPr>
        <a:xfrm>
          <a:off x="0" y="0"/>
          <a:ext cx="0" cy="0"/>
          <a:chOff x="0" y="0"/>
          <a:chExt cx="0" cy="0"/>
        </a:xfrm>
      </p:grpSpPr>
      <p:sp>
        <p:nvSpPr>
          <p:cNvPr id="270" name="Google Shape;270;p6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2" name="Google Shape;272;p6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3" name="Google Shape;273;p6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4" name="Google Shape;274;p6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5" name="Google Shape;275;p6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6" name="Google Shape;276;p6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5.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4.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1.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6.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4000" cy="2387520"/>
          </a:xfrm>
          <a:prstGeom prst="rect">
            <a:avLst/>
          </a:prstGeom>
          <a:noFill/>
          <a:ln>
            <a:noFill/>
          </a:ln>
        </p:spPr>
        <p:txBody>
          <a:bodyPr anchorCtr="1"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2" type="title"/>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
        <p:nvSpPr>
          <p:cNvPr id="65" name="Google Shape;65;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27"/>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6" name="Google Shape;116;p27"/>
          <p:cNvSpPr txBox="1"/>
          <p:nvPr>
            <p:ph idx="1" type="body"/>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27"/>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27"/>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27"/>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40"/>
          <p:cNvSpPr txBox="1"/>
          <p:nvPr>
            <p:ph type="title"/>
          </p:nvPr>
        </p:nvSpPr>
        <p:spPr>
          <a:xfrm>
            <a:off x="831960" y="1709640"/>
            <a:ext cx="10515600" cy="285264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0"/>
          <p:cNvSpPr txBox="1"/>
          <p:nvPr>
            <p:ph idx="1" type="body"/>
          </p:nvPr>
        </p:nvSpPr>
        <p:spPr>
          <a:xfrm>
            <a:off x="831960" y="4589640"/>
            <a:ext cx="10515600" cy="15001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1" name="Google Shape;171;p40"/>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0"/>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3" name="Google Shape;173;p40"/>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53"/>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4" name="Google Shape;224;p53"/>
          <p:cNvSpPr txBox="1"/>
          <p:nvPr>
            <p:ph idx="2" type="title"/>
          </p:nvPr>
        </p:nvSpPr>
        <p:spPr>
          <a:xfrm>
            <a:off x="838080" y="1825560"/>
            <a:ext cx="518148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5" name="Google Shape;225;p53"/>
          <p:cNvSpPr txBox="1"/>
          <p:nvPr>
            <p:ph idx="3" type="title"/>
          </p:nvPr>
        </p:nvSpPr>
        <p:spPr>
          <a:xfrm>
            <a:off x="6172200" y="1825560"/>
            <a:ext cx="518148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6" name="Google Shape;226;p53"/>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7" name="Google Shape;227;p53"/>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8" name="Google Shape;228;p53"/>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sz="1200"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sz="1200"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sz="1200"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sz="1200"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sz="1200"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sz="1200"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sz="1200"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sz="1200"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sz="1200"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visitukraine.today/uk/blog/1794/what-is-rashism-and-why-is-this-ideology-so-peculiar-to-russia" TargetMode="External"/><Relationship Id="rId4" Type="http://schemas.openxmlformats.org/officeDocument/2006/relationships/hyperlink" Target="https://news.liga.net/ua/politics/news/opros-ukraintsy-nazvali-rejim-v-moskve-diktaturoy-fashizmom-i-natsizm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s://razumkov.org.ua/images/journal/NSD189-190_2022_ukr.pdf" TargetMode="External"/><Relationship Id="rId4" Type="http://schemas.openxmlformats.org/officeDocument/2006/relationships/hyperlink" Target="https://razumkov.org.ua/napriamky/sotsiologichni-doslidzhennia/otsinka-gromadianamy-sytuatsii-v-kraini-ta-dii-vlady-dovira-do-sotsialnykh-instytutiv-politykiv-posadovtsiv-ta-gromadskykh-diiachiv-sichen-2024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www.pewresearch.org/internet/2021/11/22/the-future-of-digital-spaces-and-their-role-in-democracy/" TargetMode="External"/><Relationship Id="rId4" Type="http://schemas.openxmlformats.org/officeDocument/2006/relationships/hyperlink" Target="https://www.eiu.com/n/democracy-index-2018/" TargetMode="External"/><Relationship Id="rId5" Type="http://schemas.openxmlformats.org/officeDocument/2006/relationships/hyperlink" Target="https://www.eiu.com/n/democracy-index-2021-less-than-half-the-world-lives-in-a-democracy/" TargetMode="External"/><Relationship Id="rId6" Type="http://schemas.openxmlformats.org/officeDocument/2006/relationships/hyperlink" Target="https://pages.eiu.com/rs/753-RIQ-438/images/DI-final-version-report.pdf?mkt_tok=NzUzLVJJUS00MzgAAAGKV6hEWPBYk33hD9noCJPpu2O7o-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www.britishcouncil.org.ua/active-citizens" TargetMode="External"/><Relationship Id="rId4" Type="http://schemas.openxmlformats.org/officeDocument/2006/relationships/hyperlink" Target="https://www.opensocietyfoundations.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freedomhouse.org/report/freedom-worl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0" name="Shape 280"/>
        <p:cNvGrpSpPr/>
        <p:nvPr/>
      </p:nvGrpSpPr>
      <p:grpSpPr>
        <a:xfrm>
          <a:off x="0" y="0"/>
          <a:ext cx="0" cy="0"/>
          <a:chOff x="0" y="0"/>
          <a:chExt cx="0" cy="0"/>
        </a:xfrm>
      </p:grpSpPr>
      <p:sp>
        <p:nvSpPr>
          <p:cNvPr id="281" name="Google Shape;281;p66"/>
          <p:cNvSpPr txBox="1"/>
          <p:nvPr/>
        </p:nvSpPr>
        <p:spPr>
          <a:xfrm>
            <a:off x="762120" y="0"/>
            <a:ext cx="9906120" cy="3510000"/>
          </a:xfrm>
          <a:prstGeom prst="rect">
            <a:avLst/>
          </a:prstGeom>
          <a:noFill/>
          <a:ln>
            <a:noFill/>
          </a:ln>
        </p:spPr>
        <p:txBody>
          <a:bodyPr anchorCtr="1" anchor="b" bIns="45700" lIns="91425" spcFirstLastPara="1" rIns="91425" wrap="square" tIns="45700">
            <a:normAutofit/>
          </a:bodyPr>
          <a:lstStyle/>
          <a:p>
            <a:pPr indent="0" lvl="0" marL="0" marR="0" rtl="0" algn="ctr">
              <a:lnSpc>
                <a:spcPct val="90000"/>
              </a:lnSpc>
              <a:spcBef>
                <a:spcPts val="0"/>
              </a:spcBef>
              <a:spcAft>
                <a:spcPts val="0"/>
              </a:spcAft>
              <a:buNone/>
            </a:pPr>
            <a:r>
              <a:rPr b="1" i="0" lang="uk-UA" sz="3200" u="none" cap="none" strike="noStrike">
                <a:solidFill>
                  <a:srgbClr val="C00000"/>
                </a:solidFill>
                <a:latin typeface="Times New Roman"/>
                <a:ea typeface="Times New Roman"/>
                <a:cs typeface="Times New Roman"/>
                <a:sym typeface="Times New Roman"/>
              </a:rPr>
              <a:t>Демократія в сучасному світі</a:t>
            </a:r>
            <a:endParaRPr b="0" i="0" sz="3200" u="none" cap="none" strike="noStrike">
              <a:latin typeface="Arial"/>
              <a:ea typeface="Arial"/>
              <a:cs typeface="Arial"/>
              <a:sym typeface="Arial"/>
            </a:endParaRPr>
          </a:p>
        </p:txBody>
      </p:sp>
      <p:pic>
        <p:nvPicPr>
          <p:cNvPr id="282" name="Google Shape;282;p66"/>
          <p:cNvPicPr preferRelativeResize="0"/>
          <p:nvPr/>
        </p:nvPicPr>
        <p:blipFill rotWithShape="1">
          <a:blip r:embed="rId3">
            <a:alphaModFix/>
          </a:blip>
          <a:srcRect b="0" l="0" r="0" t="0"/>
          <a:stretch/>
        </p:blipFill>
        <p:spPr>
          <a:xfrm>
            <a:off x="762120" y="76320"/>
            <a:ext cx="9141480" cy="6100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0" name="Shape 330"/>
        <p:cNvGrpSpPr/>
        <p:nvPr/>
      </p:nvGrpSpPr>
      <p:grpSpPr>
        <a:xfrm>
          <a:off x="0" y="0"/>
          <a:ext cx="0" cy="0"/>
          <a:chOff x="0" y="0"/>
          <a:chExt cx="0" cy="0"/>
        </a:xfrm>
      </p:grpSpPr>
      <p:pic>
        <p:nvPicPr>
          <p:cNvPr id="331" name="Google Shape;331;p75"/>
          <p:cNvPicPr preferRelativeResize="0"/>
          <p:nvPr/>
        </p:nvPicPr>
        <p:blipFill rotWithShape="1">
          <a:blip r:embed="rId3">
            <a:alphaModFix/>
          </a:blip>
          <a:srcRect b="0" l="0" r="0" t="0"/>
          <a:stretch/>
        </p:blipFill>
        <p:spPr>
          <a:xfrm>
            <a:off x="-131040" y="-411840"/>
            <a:ext cx="13059720" cy="73461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5" name="Shape 335"/>
        <p:cNvGrpSpPr/>
        <p:nvPr/>
      </p:nvGrpSpPr>
      <p:grpSpPr>
        <a:xfrm>
          <a:off x="0" y="0"/>
          <a:ext cx="0" cy="0"/>
          <a:chOff x="0" y="0"/>
          <a:chExt cx="0" cy="0"/>
        </a:xfrm>
      </p:grpSpPr>
      <p:sp>
        <p:nvSpPr>
          <p:cNvPr id="336" name="Google Shape;336;p76"/>
          <p:cNvSpPr txBox="1"/>
          <p:nvPr/>
        </p:nvSpPr>
        <p:spPr>
          <a:xfrm>
            <a:off x="76320" y="0"/>
            <a:ext cx="1127772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0070C0"/>
                </a:solidFill>
                <a:latin typeface="Times New Roman"/>
                <a:ea typeface="Times New Roman"/>
                <a:cs typeface="Times New Roman"/>
                <a:sym typeface="Times New Roman"/>
              </a:rPr>
              <a:t>Democracy Index 2023</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70C0"/>
                </a:solidFill>
                <a:latin typeface="Times New Roman"/>
                <a:ea typeface="Times New Roman"/>
                <a:cs typeface="Times New Roman"/>
                <a:sym typeface="Times New Roman"/>
              </a:rPr>
              <a:t>Full democracies </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70C0"/>
                </a:solidFill>
                <a:latin typeface="Times New Roman"/>
                <a:ea typeface="Times New Roman"/>
                <a:cs typeface="Times New Roman"/>
                <a:sym typeface="Times New Roman"/>
              </a:rPr>
              <a:t>No. of countries 24  % of countries 14.4 % of world population 7.8</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B0F0"/>
                </a:solidFill>
                <a:latin typeface="Times New Roman"/>
                <a:ea typeface="Times New Roman"/>
                <a:cs typeface="Times New Roman"/>
                <a:sym typeface="Times New Roman"/>
              </a:rPr>
              <a:t>Flawed democracies</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00B0F0"/>
                </a:solidFill>
                <a:latin typeface="Times New Roman"/>
                <a:ea typeface="Times New Roman"/>
                <a:cs typeface="Times New Roman"/>
                <a:sym typeface="Times New Roman"/>
              </a:rPr>
              <a:t>No. of countries 50  % of countries 29.9 % of world population 37.6</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ED7D31"/>
                </a:solidFill>
                <a:latin typeface="Times New Roman"/>
                <a:ea typeface="Times New Roman"/>
                <a:cs typeface="Times New Roman"/>
                <a:sym typeface="Times New Roman"/>
              </a:rPr>
              <a:t>Hybrid regimes</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ED7D31"/>
                </a:solidFill>
                <a:latin typeface="Times New Roman"/>
                <a:ea typeface="Times New Roman"/>
                <a:cs typeface="Times New Roman"/>
                <a:sym typeface="Times New Roman"/>
              </a:rPr>
              <a:t>No. of countries 34  % of countries 20.4 % of world population 15.2</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Authoritarian regimes</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No. of countries 59  % of countries 35.3 % of world population 39.4</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 </a:t>
            </a:r>
            <a:endParaRPr b="0" sz="28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800" strike="noStrike">
                <a:solidFill>
                  <a:srgbClr val="000000"/>
                </a:solidFill>
                <a:latin typeface="Calibri"/>
                <a:ea typeface="Calibri"/>
                <a:cs typeface="Calibri"/>
                <a:sym typeface="Calibri"/>
              </a:rPr>
              <a:t> </a:t>
            </a:r>
            <a:endParaRPr b="0" sz="2800"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0" name="Shape 340"/>
        <p:cNvGrpSpPr/>
        <p:nvPr/>
      </p:nvGrpSpPr>
      <p:grpSpPr>
        <a:xfrm>
          <a:off x="0" y="0"/>
          <a:ext cx="0" cy="0"/>
          <a:chOff x="0" y="0"/>
          <a:chExt cx="0" cy="0"/>
        </a:xfrm>
      </p:grpSpPr>
      <p:sp>
        <p:nvSpPr>
          <p:cNvPr id="341" name="Google Shape;341;p77"/>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lang="uk-UA" sz="2200" strike="noStrike">
                <a:solidFill>
                  <a:srgbClr val="4472C4"/>
                </a:solidFill>
                <a:latin typeface="Times New Roman"/>
                <a:ea typeface="Times New Roman"/>
                <a:cs typeface="Times New Roman"/>
                <a:sym typeface="Times New Roman"/>
              </a:rPr>
              <a:t>Повна демократія: </a:t>
            </a:r>
            <a:r>
              <a:rPr b="0" lang="uk-UA" sz="2200" strike="noStrike">
                <a:solidFill>
                  <a:srgbClr val="4472C4"/>
                </a:solidFill>
                <a:latin typeface="Times New Roman"/>
                <a:ea typeface="Times New Roman"/>
                <a:cs typeface="Times New Roman"/>
                <a:sym typeface="Times New Roman"/>
              </a:rPr>
              <a:t>країни, в яких існують не лише основні політичні та громадянські свободи, але які також, як правило, підкріплені політичною культурою, що сприяє процвітанню демократії. Функціонування уряду задовільне. ЗМІ незалежні та різноманітні. Ефективна система стримувань і противаг. Судова влада є незалежною. Є лише обмежені проблеми у функціонуванні демократій.</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200" strike="noStrike">
                <a:solidFill>
                  <a:srgbClr val="4472C4"/>
                </a:solidFill>
                <a:latin typeface="Times New Roman"/>
                <a:ea typeface="Times New Roman"/>
                <a:cs typeface="Times New Roman"/>
                <a:sym typeface="Times New Roman"/>
              </a:rPr>
              <a:t>Як поширена демократія у світі 2023 рік, у % до всього населення світу </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1" lang="uk-UA" sz="2200" strike="noStrike">
                <a:solidFill>
                  <a:srgbClr val="4472C4"/>
                </a:solidFill>
                <a:latin typeface="Times New Roman"/>
                <a:ea typeface="Times New Roman"/>
                <a:cs typeface="Times New Roman"/>
                <a:sym typeface="Times New Roman"/>
              </a:rPr>
              <a:t>8.4% - людей живе у повністю демократичних країнах (Норвегія,  Ісландія, Швеція,    Нова Зеландія, Канада, Фінляндія, Данія, Ірландія, Австралія,  Нідерланди)</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1" lang="uk-UA" sz="2200" strike="noStrike">
                <a:solidFill>
                  <a:srgbClr val="4472C4"/>
                </a:solidFill>
                <a:latin typeface="Times New Roman"/>
                <a:ea typeface="Times New Roman"/>
                <a:cs typeface="Times New Roman"/>
                <a:sym typeface="Times New Roman"/>
              </a:rPr>
              <a:t>41% - людей живе у частково демократичних країнах</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0" i="1" lang="uk-UA" sz="2200" strike="noStrike">
                <a:solidFill>
                  <a:srgbClr val="4472C4"/>
                </a:solidFill>
                <a:latin typeface="Times New Roman"/>
                <a:ea typeface="Times New Roman"/>
                <a:cs typeface="Times New Roman"/>
                <a:sym typeface="Times New Roman"/>
              </a:rPr>
              <a:t>Країна (США) зберегла всій статус неповної демократії. Але із п'яти показників покращився лише рівень залученості громадян у політичні процеси, як пов'язаний із президентськими виборами, так і з діями влади під час пандемії. Проте рівень довіри до владних інституцій, загрози свободі висловлювання, дедалі більша поляризація суспільства грали проти демократії у США, яка для багатьох у світі тривалий час були взірцем.</a:t>
            </a:r>
            <a:endParaRPr b="0" sz="2200" strike="noStrike">
              <a:latin typeface="Arial"/>
              <a:ea typeface="Arial"/>
              <a:cs typeface="Arial"/>
              <a:sym typeface="Arial"/>
            </a:endParaRPr>
          </a:p>
          <a:p>
            <a:pPr indent="0" lvl="0" marL="0" marR="0" rtl="0" algn="l">
              <a:lnSpc>
                <a:spcPct val="90000"/>
              </a:lnSpc>
              <a:spcBef>
                <a:spcPts val="1151"/>
              </a:spcBef>
              <a:spcAft>
                <a:spcPts val="0"/>
              </a:spcAft>
              <a:buNone/>
            </a:pPr>
            <a:r>
              <a:rPr b="0" i="1" lang="uk-UA" sz="2200" strike="noStrike">
                <a:solidFill>
                  <a:srgbClr val="4472C4"/>
                </a:solidFill>
                <a:latin typeface="Times New Roman"/>
                <a:ea typeface="Times New Roman"/>
                <a:cs typeface="Times New Roman"/>
                <a:sym typeface="Times New Roman"/>
              </a:rPr>
              <a:t>Східна Європа відзначилася особливо: саме у цьому регіоні відбулося найбільше падіння індексу від 2006 року, коли Economist почав укладати Індекс демократії. Це пояснюють слабкістю інституцій та політичною культурою. За останнім показником Східна Європа випереджає інші регіони і відбиває тривожну тенденцію зменшення підтримки демократії та потягу до сильної руки. У Східній Європі немає жодної повноцінної демократії, хоча й є країни, що належать до групи із вищим та середнім достатком на душу населення</a:t>
            </a:r>
            <a:r>
              <a:rPr b="0" lang="uk-UA" sz="2200" strike="noStrike">
                <a:solidFill>
                  <a:srgbClr val="4472C4"/>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60000"/>
              </a:lnSpc>
              <a:spcBef>
                <a:spcPts val="2002"/>
              </a:spcBef>
              <a:spcAft>
                <a:spcPts val="0"/>
              </a:spcAft>
              <a:buNone/>
            </a:pPr>
            <a:r>
              <a:rPr b="0" lang="uk-UA" sz="2200" strike="noStrike">
                <a:solidFill>
                  <a:srgbClr val="7030A0"/>
                </a:solidFill>
                <a:latin typeface="Calibri"/>
                <a:ea typeface="Calibri"/>
                <a:cs typeface="Calibri"/>
                <a:sym typeface="Calibri"/>
              </a:rPr>
              <a:t> </a:t>
            </a:r>
            <a:endParaRPr b="0" sz="2200" strike="noStrike">
              <a:latin typeface="Arial"/>
              <a:ea typeface="Arial"/>
              <a:cs typeface="Arial"/>
              <a:sym typeface="Arial"/>
            </a:endParaRPr>
          </a:p>
          <a:p>
            <a:pPr indent="0" lvl="0" marL="0" marR="0" rtl="0" algn="l">
              <a:lnSpc>
                <a:spcPct val="90000"/>
              </a:lnSpc>
              <a:spcBef>
                <a:spcPts val="150"/>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140000"/>
              </a:lnSpc>
              <a:spcBef>
                <a:spcPts val="1151"/>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80000"/>
              </a:lnSpc>
              <a:spcBef>
                <a:spcPts val="2002"/>
              </a:spcBef>
              <a:spcAft>
                <a:spcPts val="0"/>
              </a:spcAft>
              <a:buNone/>
            </a:pPr>
            <a:r>
              <a:rPr b="0" i="1" lang="uk-UA" sz="2200" strike="noStrike">
                <a:solidFill>
                  <a:srgbClr val="7030A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sp>
        <p:nvSpPr>
          <p:cNvPr id="346" name="Google Shape;346;p78"/>
          <p:cNvSpPr txBox="1"/>
          <p:nvPr/>
        </p:nvSpPr>
        <p:spPr>
          <a:xfrm>
            <a:off x="0" y="-36000"/>
            <a:ext cx="12300840" cy="6894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lang="uk-UA" sz="2400" strike="noStrike">
                <a:solidFill>
                  <a:srgbClr val="C00000"/>
                </a:solidFill>
                <a:latin typeface="Times New Roman"/>
                <a:ea typeface="Times New Roman"/>
                <a:cs typeface="Times New Roman"/>
                <a:sym typeface="Times New Roman"/>
              </a:rPr>
              <a:t>Авторитарні режими: </a:t>
            </a:r>
            <a:r>
              <a:rPr b="0" lang="uk-UA" sz="2400" strike="noStrike">
                <a:solidFill>
                  <a:srgbClr val="C00000"/>
                </a:solidFill>
                <a:latin typeface="Times New Roman"/>
                <a:ea typeface="Times New Roman"/>
                <a:cs typeface="Times New Roman"/>
                <a:sym typeface="Times New Roman"/>
              </a:rPr>
              <a:t>у цих державах державний політичний плюралізм відсутній або сильно обмежений. Багато країн цієї категорії є відвертими диктатурами. Деякі офіційні інститути демократії можуть існувати, але вони мають мало змісту. Вибори, якщо вони й відбуваються, не є вільними та чесними.  Зловживання та порушення громадянських свобод. ЗМІ зазвичай належать державі або контролюються групами пов'язаними з правлячим режимом. Цензура. Відсутність незалежного суду.</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C00000"/>
                </a:solidFill>
                <a:latin typeface="Times New Roman"/>
                <a:ea typeface="Times New Roman"/>
                <a:cs typeface="Times New Roman"/>
                <a:sym typeface="Times New Roman"/>
              </a:rPr>
              <a:t>Найменш демократичні країни світу, за рейтингом</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2023 р.</a:t>
            </a:r>
            <a:r>
              <a:rPr b="0" lang="uk-UA" sz="2400" strike="noStrike">
                <a:solidFill>
                  <a:srgbClr val="C00000"/>
                </a:solidFill>
                <a:latin typeface="Times New Roman"/>
                <a:ea typeface="Times New Roman"/>
                <a:cs typeface="Times New Roman"/>
                <a:sym typeface="Times New Roman"/>
              </a:rPr>
              <a:t> - Туркменістан , Сирія, Центральноафриканська Республіка, Північна Корея, М'янма, Афганістан.</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Афганістан 167  (2023)  </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виборчий процес </a:t>
            </a:r>
            <a:r>
              <a:rPr b="0" lang="uk-UA" sz="2400" strike="noStrike">
                <a:solidFill>
                  <a:srgbClr val="C00000"/>
                </a:solidFill>
                <a:latin typeface="Times New Roman"/>
                <a:ea typeface="Times New Roman"/>
                <a:cs typeface="Times New Roman"/>
                <a:sym typeface="Times New Roman"/>
              </a:rPr>
              <a:t>0.00 </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функціонування урядовців </a:t>
            </a:r>
            <a:r>
              <a:rPr b="0" lang="uk-UA" sz="2400" strike="noStrike">
                <a:solidFill>
                  <a:srgbClr val="C00000"/>
                </a:solidFill>
                <a:latin typeface="Times New Roman"/>
                <a:ea typeface="Times New Roman"/>
                <a:cs typeface="Times New Roman"/>
                <a:sym typeface="Times New Roman"/>
              </a:rPr>
              <a:t>0.07 </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політична участь</a:t>
            </a:r>
            <a:r>
              <a:rPr b="0" lang="uk-UA" sz="2400" strike="noStrike">
                <a:solidFill>
                  <a:srgbClr val="C00000"/>
                </a:solidFill>
                <a:latin typeface="Times New Roman"/>
                <a:ea typeface="Times New Roman"/>
                <a:cs typeface="Times New Roman"/>
                <a:sym typeface="Times New Roman"/>
              </a:rPr>
              <a:t> 0.00</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політична культура</a:t>
            </a:r>
            <a:r>
              <a:rPr b="0" lang="uk-UA" sz="2400" strike="noStrike">
                <a:solidFill>
                  <a:srgbClr val="C00000"/>
                </a:solidFill>
                <a:latin typeface="Times New Roman"/>
                <a:ea typeface="Times New Roman"/>
                <a:cs typeface="Times New Roman"/>
                <a:sym typeface="Times New Roman"/>
              </a:rPr>
              <a:t> 1.25</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Times New Roman"/>
                <a:ea typeface="Times New Roman"/>
                <a:cs typeface="Times New Roman"/>
                <a:sym typeface="Times New Roman"/>
              </a:rPr>
              <a:t>громадянські свободи </a:t>
            </a:r>
            <a:r>
              <a:rPr b="0" lang="uk-UA" sz="2400" strike="noStrike">
                <a:solidFill>
                  <a:srgbClr val="C00000"/>
                </a:solidFill>
                <a:latin typeface="Times New Roman"/>
                <a:ea typeface="Times New Roman"/>
                <a:cs typeface="Times New Roman"/>
                <a:sym typeface="Times New Roman"/>
              </a:rPr>
              <a:t>0.00</a:t>
            </a:r>
            <a:endParaRPr b="0" sz="2400" strike="noStrike">
              <a:latin typeface="Arial"/>
              <a:ea typeface="Arial"/>
              <a:cs typeface="Arial"/>
              <a:sym typeface="Arial"/>
            </a:endParaRPr>
          </a:p>
          <a:p>
            <a:pPr indent="0" lvl="0" marL="0" marR="0" rtl="0" algn="l">
              <a:lnSpc>
                <a:spcPct val="90000"/>
              </a:lnSpc>
              <a:spcBef>
                <a:spcPts val="2002"/>
              </a:spcBef>
              <a:spcAft>
                <a:spcPts val="0"/>
              </a:spcAft>
              <a:buNone/>
            </a:pPr>
            <a:r>
              <a:rPr b="1" lang="uk-UA" sz="2400" strike="noStrike">
                <a:solidFill>
                  <a:srgbClr val="C00000"/>
                </a:solidFill>
                <a:latin typeface="Calibri"/>
                <a:ea typeface="Calibri"/>
                <a:cs typeface="Calibri"/>
                <a:sym typeface="Calibri"/>
              </a:rPr>
              <a:t> </a:t>
            </a:r>
            <a:endParaRPr b="0" sz="2400" strike="noStrike">
              <a:latin typeface="Arial"/>
              <a:ea typeface="Arial"/>
              <a:cs typeface="Arial"/>
              <a:sym typeface="Arial"/>
            </a:endParaRPr>
          </a:p>
          <a:p>
            <a:pPr indent="0" lvl="0" marL="0" marR="0" rtl="0" algn="l">
              <a:lnSpc>
                <a:spcPct val="80000"/>
              </a:lnSpc>
              <a:spcBef>
                <a:spcPts val="2002"/>
              </a:spcBef>
              <a:spcAft>
                <a:spcPts val="0"/>
              </a:spcAft>
              <a:buNone/>
            </a:pPr>
            <a:r>
              <a:rPr b="0"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800" strike="noStrike">
                <a:solidFill>
                  <a:srgbClr val="000000"/>
                </a:solidFill>
                <a:latin typeface="Calibri"/>
                <a:ea typeface="Calibri"/>
                <a:cs typeface="Calibri"/>
                <a:sym typeface="Calibri"/>
              </a:rPr>
              <a:t> </a:t>
            </a:r>
            <a:endParaRPr b="0" sz="28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0" name="Shape 350"/>
        <p:cNvGrpSpPr/>
        <p:nvPr/>
      </p:nvGrpSpPr>
      <p:grpSpPr>
        <a:xfrm>
          <a:off x="0" y="0"/>
          <a:ext cx="0" cy="0"/>
          <a:chOff x="0" y="0"/>
          <a:chExt cx="0" cy="0"/>
        </a:xfrm>
      </p:grpSpPr>
      <p:sp>
        <p:nvSpPr>
          <p:cNvPr id="351" name="Google Shape;351;p79"/>
          <p:cNvSpPr txBox="1"/>
          <p:nvPr/>
        </p:nvSpPr>
        <p:spPr>
          <a:xfrm>
            <a:off x="0" y="76320"/>
            <a:ext cx="12300840" cy="67816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Змішані режими: </a:t>
            </a:r>
            <a:r>
              <a:rPr b="0" lang="uk-UA" sz="2400" strike="noStrike">
                <a:solidFill>
                  <a:srgbClr val="ED7D31"/>
                </a:solidFill>
                <a:latin typeface="Times New Roman"/>
                <a:ea typeface="Times New Roman"/>
                <a:cs typeface="Times New Roman"/>
                <a:sym typeface="Times New Roman"/>
              </a:rPr>
              <a:t>вибори мають значні порушення, які часто заважають їм бути справедливими. Тиск уряду на опозиційні партії та кандидатів може бути звичним явищем. Корупція, як правило, широко поширена, а верховенство права слабке. Громадянське суспільство слабке. Як правило, відбувається утиск і тиск на журналістів, судова система не є самостійною.</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Рівень розвитку демократії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2023 р. – Грузія, Мексика, Україна, Кенія, Марокко, Боснія і Герцеговина, Гондурас, Туреччина</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2022р. Україна - Перехідний або гібридний режим 5.42</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Україна посідає 87 місце зі 167.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2023р. Україна - Перехідний або гібридний режим 5.06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Україна посідає 91 місце зі 167.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виборчий процес</a:t>
            </a:r>
            <a:r>
              <a:rPr b="0" i="1" lang="uk-UA" sz="2400" strike="noStrike">
                <a:solidFill>
                  <a:srgbClr val="ED7D31"/>
                </a:solidFill>
                <a:latin typeface="Times New Roman"/>
                <a:ea typeface="Times New Roman"/>
                <a:cs typeface="Times New Roman"/>
                <a:sym typeface="Times New Roman"/>
              </a:rPr>
              <a:t>  </a:t>
            </a:r>
            <a:r>
              <a:rPr b="1" i="1" lang="uk-UA" sz="2400" strike="noStrike">
                <a:solidFill>
                  <a:srgbClr val="ED7D31"/>
                </a:solidFill>
                <a:latin typeface="Times New Roman"/>
                <a:ea typeface="Times New Roman"/>
                <a:cs typeface="Times New Roman"/>
                <a:sym typeface="Times New Roman"/>
              </a:rPr>
              <a:t>5.58</a:t>
            </a: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функціонування урядовців</a:t>
            </a:r>
            <a:r>
              <a:rPr b="0" i="1" lang="uk-UA" sz="2400" strike="noStrike">
                <a:solidFill>
                  <a:srgbClr val="ED7D31"/>
                </a:solidFill>
                <a:latin typeface="Times New Roman"/>
                <a:ea typeface="Times New Roman"/>
                <a:cs typeface="Times New Roman"/>
                <a:sym typeface="Times New Roman"/>
              </a:rPr>
              <a:t>  3.07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політична участь</a:t>
            </a:r>
            <a:r>
              <a:rPr b="0" i="1" lang="uk-UA" sz="2400" strike="noStrike">
                <a:solidFill>
                  <a:srgbClr val="ED7D31"/>
                </a:solidFill>
                <a:latin typeface="Times New Roman"/>
                <a:ea typeface="Times New Roman"/>
                <a:cs typeface="Times New Roman"/>
                <a:sym typeface="Times New Roman"/>
              </a:rPr>
              <a:t> 7.22 </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політична культура</a:t>
            </a:r>
            <a:r>
              <a:rPr b="0" i="1" lang="uk-UA" sz="2400" strike="noStrike">
                <a:solidFill>
                  <a:srgbClr val="ED7D31"/>
                </a:solidFill>
                <a:latin typeface="Times New Roman"/>
                <a:ea typeface="Times New Roman"/>
                <a:cs typeface="Times New Roman"/>
                <a:sym typeface="Times New Roman"/>
              </a:rPr>
              <a:t> 5.00</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 громадянські свободи</a:t>
            </a:r>
            <a:r>
              <a:rPr b="0" i="1" lang="uk-UA" sz="2400" strike="noStrike">
                <a:solidFill>
                  <a:srgbClr val="ED7D31"/>
                </a:solidFill>
                <a:latin typeface="Times New Roman"/>
                <a:ea typeface="Times New Roman"/>
                <a:cs typeface="Times New Roman"/>
                <a:sym typeface="Times New Roman"/>
              </a:rPr>
              <a:t>  4.41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C0000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800" strike="noStrike">
                <a:solidFill>
                  <a:srgbClr val="000000"/>
                </a:solidFill>
                <a:latin typeface="Calibri"/>
                <a:ea typeface="Calibri"/>
                <a:cs typeface="Calibri"/>
                <a:sym typeface="Calibri"/>
              </a:rPr>
              <a:t> </a:t>
            </a:r>
            <a:endParaRPr b="0" sz="2800"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5" name="Shape 355"/>
        <p:cNvGrpSpPr/>
        <p:nvPr/>
      </p:nvGrpSpPr>
      <p:grpSpPr>
        <a:xfrm>
          <a:off x="0" y="0"/>
          <a:ext cx="0" cy="0"/>
          <a:chOff x="0" y="0"/>
          <a:chExt cx="0" cy="0"/>
        </a:xfrm>
      </p:grpSpPr>
      <p:sp>
        <p:nvSpPr>
          <p:cNvPr id="356" name="Google Shape;356;p80"/>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Демократія в Україні в підвішеному стані (Ukraine’s democracy in limbo).</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(2023)</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Майже через два роки після вторгнення росії в Україну боротьба українського народу за захист свого суверенітету надихає. Проте війна завдає шкоди демократичним інститутам і практикам країни. До початку війни Україна була класифікована як "гібридний режим", і уряд намагався покращити стан демократії. З початком війни влада стала більш сконцентрувалася в руках президента Володимира Зеленського за рахунок виконавчої влади та парламенту.</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Корупція залишається проблемою, а воєнний стан був максимально посилений, а це означає, що свобода ЗМІ та інші демократичні свободи були обмежені. </a:t>
            </a:r>
            <a:endParaRPr b="0" sz="24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0" name="Shape 360"/>
        <p:cNvGrpSpPr/>
        <p:nvPr/>
      </p:nvGrpSpPr>
      <p:grpSpPr>
        <a:xfrm>
          <a:off x="0" y="0"/>
          <a:ext cx="0" cy="0"/>
          <a:chOff x="0" y="0"/>
          <a:chExt cx="0" cy="0"/>
        </a:xfrm>
      </p:grpSpPr>
      <p:sp>
        <p:nvSpPr>
          <p:cNvPr id="361" name="Google Shape;361;p81"/>
          <p:cNvSpPr txBox="1"/>
          <p:nvPr/>
        </p:nvSpPr>
        <p:spPr>
          <a:xfrm>
            <a:off x="565920" y="0"/>
            <a:ext cx="10515600" cy="9252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br>
              <a:rPr lang="uk-UA" sz="1800"/>
            </a:br>
            <a:br>
              <a:rPr lang="uk-UA" sz="1800"/>
            </a:br>
            <a:br>
              <a:rPr lang="uk-UA" sz="1800"/>
            </a:br>
            <a:r>
              <a:rPr b="1" lang="uk-UA" sz="2000" strike="noStrike">
                <a:solidFill>
                  <a:srgbClr val="C00000"/>
                </a:solidFill>
                <a:latin typeface="Times New Roman"/>
                <a:ea typeface="Times New Roman"/>
                <a:cs typeface="Times New Roman"/>
                <a:sym typeface="Times New Roman"/>
              </a:rPr>
              <a:t>The China challenge (2021)</a:t>
            </a:r>
            <a:r>
              <a:rPr b="0" lang="uk-UA" sz="2000" strike="noStrike">
                <a:solidFill>
                  <a:srgbClr val="C00000"/>
                </a:solidFill>
                <a:latin typeface="Times New Roman"/>
                <a:ea typeface="Times New Roman"/>
                <a:cs typeface="Times New Roman"/>
                <a:sym typeface="Times New Roman"/>
              </a:rPr>
              <a:t> </a:t>
            </a:r>
            <a:br>
              <a:rPr lang="uk-UA" sz="1800"/>
            </a:br>
            <a:br>
              <a:rPr lang="uk-UA" sz="1800"/>
            </a:br>
            <a:br>
              <a:rPr lang="uk-UA" sz="1800"/>
            </a:br>
            <a:endParaRPr b="0" sz="2000" strike="noStrike">
              <a:latin typeface="Arial"/>
              <a:ea typeface="Arial"/>
              <a:cs typeface="Arial"/>
              <a:sym typeface="Arial"/>
            </a:endParaRPr>
          </a:p>
        </p:txBody>
      </p:sp>
      <p:sp>
        <p:nvSpPr>
          <p:cNvPr id="362" name="Google Shape;362;p81"/>
          <p:cNvSpPr txBox="1"/>
          <p:nvPr/>
        </p:nvSpPr>
        <p:spPr>
          <a:xfrm>
            <a:off x="0" y="694080"/>
            <a:ext cx="12192120" cy="616392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None/>
            </a:pPr>
            <a:r>
              <a:rPr b="1" lang="uk-UA" sz="2200" strike="noStrike">
                <a:solidFill>
                  <a:srgbClr val="C00000"/>
                </a:solidFill>
                <a:latin typeface="Times New Roman"/>
                <a:ea typeface="Times New Roman"/>
                <a:cs typeface="Times New Roman"/>
                <a:sym typeface="Times New Roman"/>
              </a:rPr>
              <a:t>Держава, яка стоїть над народом.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200" strike="noStrike">
                <a:solidFill>
                  <a:srgbClr val="C00000"/>
                </a:solidFill>
                <a:latin typeface="Times New Roman"/>
                <a:ea typeface="Times New Roman"/>
                <a:cs typeface="Times New Roman"/>
                <a:sym typeface="Times New Roman"/>
              </a:rPr>
              <a:t>Китайська модель описується як політичний режим, в якому державна влада зосереджена в руках Комуністичної партії Китаю, Китайська комуністична партія зберігає контроль над усіма аспектами суспільного життя в Китаї, що обмежує права та свободи громадян. Відмінною рисою китайського державного устрою є унікальний характер держави з точки зору її історичної спадкоємності та її здатності стояти над народом і уникати будь-яких форм демократичної звітності. Китай відмовляється від народного суверенітету на користь поєднання політичного авторитаризму та технократизму. Замість будь-якого механізму підзвітності – де-факто соціальний договір між державою та народом, згідно з яким держава повинна забезпечити економічне зростання та підняти рівень життя. </a:t>
            </a:r>
            <a:endParaRPr b="0" sz="2200" strike="noStrike">
              <a:latin typeface="Arial"/>
              <a:ea typeface="Arial"/>
              <a:cs typeface="Arial"/>
              <a:sym typeface="Arial"/>
            </a:endParaRPr>
          </a:p>
          <a:p>
            <a:pPr indent="0" lvl="0" marL="0" marR="0" rtl="0" algn="l">
              <a:lnSpc>
                <a:spcPct val="95000"/>
              </a:lnSpc>
              <a:spcBef>
                <a:spcPts val="1001"/>
              </a:spcBef>
              <a:spcAft>
                <a:spcPts val="0"/>
              </a:spcAft>
              <a:buNone/>
            </a:pPr>
            <a:r>
              <a:rPr b="1" lang="uk-UA" sz="2200" strike="noStrike">
                <a:solidFill>
                  <a:srgbClr val="C00000"/>
                </a:solidFill>
                <a:latin typeface="Times New Roman"/>
                <a:ea typeface="Times New Roman"/>
                <a:cs typeface="Times New Roman"/>
                <a:sym typeface="Times New Roman"/>
              </a:rPr>
              <a:t>Економічна сила: державна капіталістична «модель» Китаю.</a:t>
            </a:r>
            <a:r>
              <a:rPr b="0"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95000"/>
              </a:lnSpc>
              <a:spcBef>
                <a:spcPts val="1800"/>
              </a:spcBef>
              <a:spcAft>
                <a:spcPts val="0"/>
              </a:spcAft>
              <a:buNone/>
            </a:pPr>
            <a:r>
              <a:rPr b="0" lang="uk-UA" sz="2200" strike="noStrike">
                <a:solidFill>
                  <a:srgbClr val="C00000"/>
                </a:solidFill>
                <a:latin typeface="Times New Roman"/>
                <a:ea typeface="Times New Roman"/>
                <a:cs typeface="Times New Roman"/>
                <a:sym typeface="Times New Roman"/>
              </a:rPr>
              <a:t>Виклик Китаю західній моделі в основному ґрунтується на видатних економічних показниках успіху в останні десятиліття. </a:t>
            </a:r>
            <a:endParaRPr b="0" sz="2200" strike="noStrike">
              <a:latin typeface="Arial"/>
              <a:ea typeface="Arial"/>
              <a:cs typeface="Arial"/>
              <a:sym typeface="Arial"/>
            </a:endParaRPr>
          </a:p>
          <a:p>
            <a:pPr indent="0" lvl="0" marL="0" marR="0" rtl="0" algn="l">
              <a:lnSpc>
                <a:spcPct val="95000"/>
              </a:lnSpc>
              <a:spcBef>
                <a:spcPts val="1800"/>
              </a:spcBef>
              <a:spcAft>
                <a:spcPts val="0"/>
              </a:spcAft>
              <a:buNone/>
            </a:pPr>
            <a:r>
              <a:rPr b="0" lang="uk-UA" sz="2200" strike="noStrike">
                <a:solidFill>
                  <a:srgbClr val="C00000"/>
                </a:solidFill>
                <a:latin typeface="Times New Roman"/>
                <a:ea typeface="Times New Roman"/>
                <a:cs typeface="Times New Roman"/>
                <a:sym typeface="Times New Roman"/>
              </a:rPr>
              <a:t>У 2031 році Китай випередить США як найбільшу економіку світу (за ринковими обмінними курсами). </a:t>
            </a:r>
            <a:endParaRPr b="0" sz="2200" strike="noStrike">
              <a:latin typeface="Arial"/>
              <a:ea typeface="Arial"/>
              <a:cs typeface="Arial"/>
              <a:sym typeface="Arial"/>
            </a:endParaRPr>
          </a:p>
          <a:p>
            <a:pPr indent="0" lvl="0" marL="0" marR="0" rtl="0" algn="l">
              <a:lnSpc>
                <a:spcPct val="95000"/>
              </a:lnSpc>
              <a:spcBef>
                <a:spcPts val="1800"/>
              </a:spcBef>
              <a:spcAft>
                <a:spcPts val="0"/>
              </a:spcAft>
              <a:buNone/>
            </a:pPr>
            <a:r>
              <a:rPr b="0" lang="uk-UA" sz="2200" strike="noStrike">
                <a:solidFill>
                  <a:srgbClr val="C00000"/>
                </a:solidFill>
                <a:latin typeface="Times New Roman"/>
                <a:ea typeface="Times New Roman"/>
                <a:cs typeface="Times New Roman"/>
                <a:sym typeface="Times New Roman"/>
              </a:rPr>
              <a:t>У 2050 році Китай стане найважливішою економічною державою.</a:t>
            </a:r>
            <a:endParaRPr b="0" sz="2200" strike="noStrike">
              <a:latin typeface="Arial"/>
              <a:ea typeface="Arial"/>
              <a:cs typeface="Arial"/>
              <a:sym typeface="Arial"/>
            </a:endParaRPr>
          </a:p>
          <a:p>
            <a:pPr indent="0" lvl="0" marL="0" marR="0" rtl="0" algn="l">
              <a:lnSpc>
                <a:spcPct val="70000"/>
              </a:lnSpc>
              <a:spcBef>
                <a:spcPts val="1800"/>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1900" strike="noStrike">
                <a:solidFill>
                  <a:srgbClr val="C00000"/>
                </a:solidFill>
                <a:latin typeface="Times New Roman"/>
                <a:ea typeface="Times New Roman"/>
                <a:cs typeface="Times New Roman"/>
                <a:sym typeface="Times New Roman"/>
              </a:rPr>
              <a:t> </a:t>
            </a:r>
            <a:endParaRPr b="0" sz="1900" strike="noStrike">
              <a:latin typeface="Arial"/>
              <a:ea typeface="Arial"/>
              <a:cs typeface="Arial"/>
              <a:sym typeface="Arial"/>
            </a:endParaRPr>
          </a:p>
          <a:p>
            <a:pPr indent="0" lvl="0" marL="0" marR="0" rtl="0" algn="l">
              <a:lnSpc>
                <a:spcPct val="40000"/>
              </a:lnSpc>
              <a:spcBef>
                <a:spcPts val="1001"/>
              </a:spcBef>
              <a:spcAft>
                <a:spcPts val="0"/>
              </a:spcAft>
              <a:buNone/>
            </a:pPr>
            <a:r>
              <a:rPr b="0" lang="uk-UA" sz="2200" strike="noStrike">
                <a:solidFill>
                  <a:srgbClr val="000000"/>
                </a:solidFill>
                <a:latin typeface="Calibri"/>
                <a:ea typeface="Calibri"/>
                <a:cs typeface="Calibri"/>
                <a:sym typeface="Calibri"/>
              </a:rPr>
              <a:t> </a:t>
            </a:r>
            <a:endParaRPr b="0" sz="2200" strike="noStrike">
              <a:latin typeface="Arial"/>
              <a:ea typeface="Arial"/>
              <a:cs typeface="Arial"/>
              <a:sym typeface="Arial"/>
            </a:endParaRPr>
          </a:p>
          <a:p>
            <a:pPr indent="0" lvl="0" marL="0" marR="0" rtl="0" algn="l">
              <a:lnSpc>
                <a:spcPct val="40000"/>
              </a:lnSpc>
              <a:spcBef>
                <a:spcPts val="1001"/>
              </a:spcBef>
              <a:spcAft>
                <a:spcPts val="0"/>
              </a:spcAft>
              <a:buNone/>
            </a:pPr>
            <a:r>
              <a:rPr b="0" lang="uk-UA" sz="2200" strike="noStrike">
                <a:solidFill>
                  <a:srgbClr val="000000"/>
                </a:solidFill>
                <a:latin typeface="Calibri"/>
                <a:ea typeface="Calibri"/>
                <a:cs typeface="Calibri"/>
                <a:sym typeface="Calibri"/>
              </a:rPr>
              <a:t> </a:t>
            </a:r>
            <a:endParaRPr b="0" sz="2200"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6" name="Shape 366"/>
        <p:cNvGrpSpPr/>
        <p:nvPr/>
      </p:nvGrpSpPr>
      <p:grpSpPr>
        <a:xfrm>
          <a:off x="0" y="0"/>
          <a:ext cx="0" cy="0"/>
          <a:chOff x="0" y="0"/>
          <a:chExt cx="0" cy="0"/>
        </a:xfrm>
      </p:grpSpPr>
      <p:sp>
        <p:nvSpPr>
          <p:cNvPr id="367" name="Google Shape;367;p82"/>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000" strike="noStrike">
                <a:solidFill>
                  <a:srgbClr val="C00000"/>
                </a:solidFill>
                <a:latin typeface="Times New Roman"/>
                <a:ea typeface="Times New Roman"/>
                <a:cs typeface="Times New Roman"/>
                <a:sym typeface="Times New Roman"/>
              </a:rPr>
              <a:t>Політична система Китаю: авторитарна меритократія? </a:t>
            </a:r>
            <a:endParaRPr b="0" sz="2000" strike="noStrike">
              <a:latin typeface="Arial"/>
              <a:ea typeface="Arial"/>
              <a:cs typeface="Arial"/>
              <a:sym typeface="Arial"/>
            </a:endParaRPr>
          </a:p>
          <a:p>
            <a:pPr indent="0" lvl="0" marL="0" marR="0" rtl="0" algn="l">
              <a:lnSpc>
                <a:spcPct val="90000"/>
              </a:lnSpc>
              <a:spcBef>
                <a:spcPts val="1800"/>
              </a:spcBef>
              <a:spcAft>
                <a:spcPts val="0"/>
              </a:spcAft>
              <a:buNone/>
            </a:pPr>
            <a:r>
              <a:rPr b="0" i="1" lang="uk-UA" sz="2000" strike="noStrike">
                <a:solidFill>
                  <a:srgbClr val="C00000"/>
                </a:solidFill>
                <a:latin typeface="Times New Roman"/>
                <a:ea typeface="Times New Roman"/>
                <a:cs typeface="Times New Roman"/>
                <a:sym typeface="Times New Roman"/>
              </a:rPr>
              <a:t>148 / Китай класифікується як «авторитарний режим» в Індексі демократії. Він має загальну оцінку 2,12 (за шкалою від 0 до 10) - 2023</a:t>
            </a:r>
            <a:endParaRPr b="0" sz="2000" strike="noStrike">
              <a:latin typeface="Arial"/>
              <a:ea typeface="Arial"/>
              <a:cs typeface="Arial"/>
              <a:sym typeface="Arial"/>
            </a:endParaRPr>
          </a:p>
          <a:p>
            <a:pPr indent="0" lvl="0" marL="0" marR="0" rtl="0" algn="l">
              <a:lnSpc>
                <a:spcPct val="70000"/>
              </a:lnSpc>
              <a:spcBef>
                <a:spcPts val="1800"/>
              </a:spcBef>
              <a:spcAft>
                <a:spcPts val="0"/>
              </a:spcAft>
              <a:buNone/>
            </a:pPr>
            <a:r>
              <a:rPr b="1" lang="uk-UA" sz="2000" strike="noStrike">
                <a:solidFill>
                  <a:srgbClr val="C00000"/>
                </a:solidFill>
                <a:latin typeface="Times New Roman"/>
                <a:ea typeface="Times New Roman"/>
                <a:cs typeface="Times New Roman"/>
                <a:sym typeface="Times New Roman"/>
              </a:rPr>
              <a:t>виборчий процес</a:t>
            </a:r>
            <a:r>
              <a:rPr b="0" i="1" lang="uk-UA" sz="2000" strike="noStrike">
                <a:solidFill>
                  <a:srgbClr val="C00000"/>
                </a:solidFill>
                <a:latin typeface="Times New Roman"/>
                <a:ea typeface="Times New Roman"/>
                <a:cs typeface="Times New Roman"/>
                <a:sym typeface="Times New Roman"/>
              </a:rPr>
              <a:t>  </a:t>
            </a:r>
            <a:r>
              <a:rPr b="1" i="1" lang="uk-UA" sz="2000" strike="noStrike">
                <a:solidFill>
                  <a:srgbClr val="C00000"/>
                </a:solidFill>
                <a:latin typeface="Times New Roman"/>
                <a:ea typeface="Times New Roman"/>
                <a:cs typeface="Times New Roman"/>
                <a:sym typeface="Times New Roman"/>
              </a:rPr>
              <a:t>0.00</a:t>
            </a:r>
            <a:r>
              <a:rPr b="0" i="1" lang="uk-UA" sz="2000" strike="noStrike">
                <a:solidFill>
                  <a:srgbClr val="C00000"/>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функціонування урядовців</a:t>
            </a:r>
            <a:r>
              <a:rPr b="0" i="1" lang="uk-UA" sz="2000" strike="noStrike">
                <a:solidFill>
                  <a:srgbClr val="C00000"/>
                </a:solidFill>
                <a:latin typeface="Times New Roman"/>
                <a:ea typeface="Times New Roman"/>
                <a:cs typeface="Times New Roman"/>
                <a:sym typeface="Times New Roman"/>
              </a:rPr>
              <a:t>  3.57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політична участь</a:t>
            </a:r>
            <a:r>
              <a:rPr b="0" i="1" lang="uk-UA" sz="2000" strike="noStrike">
                <a:solidFill>
                  <a:srgbClr val="C00000"/>
                </a:solidFill>
                <a:latin typeface="Times New Roman"/>
                <a:ea typeface="Times New Roman"/>
                <a:cs typeface="Times New Roman"/>
                <a:sym typeface="Times New Roman"/>
              </a:rPr>
              <a:t> 3.33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політична культура</a:t>
            </a:r>
            <a:r>
              <a:rPr b="0" i="1" lang="uk-UA" sz="2000" strike="noStrike">
                <a:solidFill>
                  <a:srgbClr val="C00000"/>
                </a:solidFill>
                <a:latin typeface="Times New Roman"/>
                <a:ea typeface="Times New Roman"/>
                <a:cs typeface="Times New Roman"/>
                <a:sym typeface="Times New Roman"/>
              </a:rPr>
              <a:t> 3.13</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 громадянські свободи</a:t>
            </a:r>
            <a:r>
              <a:rPr b="0" i="1" lang="uk-UA" sz="2000" strike="noStrike">
                <a:solidFill>
                  <a:srgbClr val="C00000"/>
                </a:solidFill>
                <a:latin typeface="Times New Roman"/>
                <a:ea typeface="Times New Roman"/>
                <a:cs typeface="Times New Roman"/>
                <a:sym typeface="Times New Roman"/>
              </a:rPr>
              <a:t>  </a:t>
            </a:r>
            <a:r>
              <a:rPr b="1" i="1" lang="uk-UA" sz="2000" strike="noStrike">
                <a:solidFill>
                  <a:srgbClr val="C00000"/>
                </a:solidFill>
                <a:latin typeface="Times New Roman"/>
                <a:ea typeface="Times New Roman"/>
                <a:cs typeface="Times New Roman"/>
                <a:sym typeface="Times New Roman"/>
              </a:rPr>
              <a:t>0.59</a:t>
            </a:r>
            <a:r>
              <a:rPr b="0" i="1" lang="uk-UA" sz="2000" strike="noStrike">
                <a:solidFill>
                  <a:srgbClr val="C00000"/>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000" strike="noStrike">
                <a:solidFill>
                  <a:srgbClr val="C00000"/>
                </a:solidFill>
                <a:latin typeface="Times New Roman"/>
                <a:ea typeface="Times New Roman"/>
                <a:cs typeface="Times New Roman"/>
                <a:sym typeface="Times New Roman"/>
              </a:rPr>
              <a:t>Китай уникає виборів, немає ні вільних виборів, ні загального виборчого права, ні багатопартійної системи; немає вільної преси, мовлення чи соціальних медіа, немає свободи слова; немає реальної рівності перед законом. </a:t>
            </a:r>
            <a:endParaRPr b="0" sz="2000" strike="noStrike">
              <a:latin typeface="Arial"/>
              <a:ea typeface="Arial"/>
              <a:cs typeface="Arial"/>
              <a:sym typeface="Arial"/>
            </a:endParaRPr>
          </a:p>
          <a:p>
            <a:pPr indent="0" lvl="0" marL="0" marR="0" rtl="0" algn="l">
              <a:lnSpc>
                <a:spcPct val="90000"/>
              </a:lnSpc>
              <a:spcBef>
                <a:spcPts val="1800"/>
              </a:spcBef>
              <a:spcAft>
                <a:spcPts val="0"/>
              </a:spcAft>
              <a:buNone/>
            </a:pPr>
            <a:r>
              <a:rPr b="1" lang="uk-UA" sz="2000" strike="noStrike">
                <a:solidFill>
                  <a:srgbClr val="C00000"/>
                </a:solidFill>
                <a:latin typeface="Times New Roman"/>
                <a:ea typeface="Times New Roman"/>
                <a:cs typeface="Times New Roman"/>
                <a:sym typeface="Times New Roman"/>
              </a:rPr>
              <a:t>Єдині громадянські свободи - громадяни користуються «базовою безпекою» та свободою навчання, роботи та подорожей (хоча вони можуть бути обмежені державою). </a:t>
            </a:r>
            <a:endParaRPr b="0" sz="2000" strike="noStrike">
              <a:latin typeface="Arial"/>
              <a:ea typeface="Arial"/>
              <a:cs typeface="Arial"/>
              <a:sym typeface="Arial"/>
            </a:endParaRPr>
          </a:p>
          <a:p>
            <a:pPr indent="0" lvl="0" marL="0" marR="0" rtl="0" algn="l">
              <a:lnSpc>
                <a:spcPct val="90000"/>
              </a:lnSpc>
              <a:spcBef>
                <a:spcPts val="1800"/>
              </a:spcBef>
              <a:spcAft>
                <a:spcPts val="0"/>
              </a:spcAft>
              <a:buNone/>
            </a:pPr>
            <a:r>
              <a:rPr b="1" lang="uk-UA" sz="2000" strike="noStrike">
                <a:solidFill>
                  <a:srgbClr val="C00000"/>
                </a:solidFill>
                <a:latin typeface="Times New Roman"/>
                <a:ea typeface="Times New Roman"/>
                <a:cs typeface="Times New Roman"/>
                <a:sym typeface="Times New Roman"/>
              </a:rPr>
              <a:t>Майбутнє китайської «моделі»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000" strike="noStrike">
                <a:solidFill>
                  <a:srgbClr val="C00000"/>
                </a:solidFill>
                <a:latin typeface="Times New Roman"/>
                <a:ea typeface="Times New Roman"/>
                <a:cs typeface="Times New Roman"/>
                <a:sym typeface="Times New Roman"/>
              </a:rPr>
              <a:t>Китайська модель управління пережила всі прогнози її загибелі. Важко передбачити напрямок змін: система не обов’язково рухатиметься в напрямку більшої прозорості та звітності. Китай зберігає «Фактор Х», або нематеріальне зростання, пов’язане з традицією незалежної державності, разом з почуття мети своїх еліт, сильною національною ідентичністю та єдиною країною.</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200" strike="noStrike">
                <a:solidFill>
                  <a:srgbClr val="C00000"/>
                </a:solidFill>
                <a:latin typeface="Times New Roman"/>
                <a:ea typeface="Times New Roman"/>
                <a:cs typeface="Times New Roman"/>
                <a:sym typeface="Times New Roman"/>
              </a:rPr>
              <a:t> </a:t>
            </a:r>
            <a:endParaRPr b="0" sz="22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p83"/>
          <p:cNvSpPr txBox="1"/>
          <p:nvPr/>
        </p:nvSpPr>
        <p:spPr>
          <a:xfrm>
            <a:off x="609480" y="-108720"/>
            <a:ext cx="10482840" cy="914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uk-UA" sz="3200" strike="noStrike">
                <a:solidFill>
                  <a:srgbClr val="ED7D31"/>
                </a:solidFill>
                <a:latin typeface="Times New Roman"/>
                <a:ea typeface="Times New Roman"/>
                <a:cs typeface="Times New Roman"/>
                <a:sym typeface="Times New Roman"/>
              </a:rPr>
              <a:t>Why Ukraine matters (2022)</a:t>
            </a:r>
            <a:endParaRPr b="0" sz="3200" strike="noStrike">
              <a:latin typeface="Arial"/>
              <a:ea typeface="Arial"/>
              <a:cs typeface="Arial"/>
              <a:sym typeface="Arial"/>
            </a:endParaRPr>
          </a:p>
        </p:txBody>
      </p:sp>
      <p:sp>
        <p:nvSpPr>
          <p:cNvPr id="373" name="Google Shape;373;p83"/>
          <p:cNvSpPr txBox="1"/>
          <p:nvPr/>
        </p:nvSpPr>
        <p:spPr>
          <a:xfrm>
            <a:off x="141480" y="696600"/>
            <a:ext cx="12050640" cy="61614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0" lang="uk-UA" sz="2600" strike="noStrike">
                <a:solidFill>
                  <a:srgbClr val="7030A0"/>
                </a:solidFill>
                <a:latin typeface="Times New Roman"/>
                <a:ea typeface="Times New Roman"/>
                <a:cs typeface="Times New Roman"/>
                <a:sym typeface="Times New Roman"/>
              </a:rPr>
              <a:t> </a:t>
            </a:r>
            <a:endParaRPr b="0" sz="26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C00000"/>
                </a:solidFill>
                <a:latin typeface="Times New Roman"/>
                <a:ea typeface="Times New Roman"/>
                <a:cs typeface="Times New Roman"/>
                <a:sym typeface="Times New Roman"/>
              </a:rPr>
              <a:t>росія втратила моральну позицію щодо невтручання в 2014 році, коли вона незаконно анексувала Крим. Після повномасштабного вторгнення в лютому 2022 року росія втратила будь-які претензії бути на правильному боці історії з питання дотримання державного суверенітету та міжнародного права.</a:t>
            </a:r>
            <a:endParaRPr b="0" sz="2600" strike="noStrike">
              <a:latin typeface="Arial"/>
              <a:ea typeface="Arial"/>
              <a:cs typeface="Arial"/>
              <a:sym typeface="Arial"/>
            </a:endParaRPr>
          </a:p>
          <a:p>
            <a:pPr indent="0" lvl="0" marL="0" marR="0" rtl="0" algn="l">
              <a:lnSpc>
                <a:spcPct val="97000"/>
              </a:lnSpc>
              <a:spcBef>
                <a:spcPts val="1001"/>
              </a:spcBef>
              <a:spcAft>
                <a:spcPts val="0"/>
              </a:spcAft>
              <a:buNone/>
            </a:pPr>
            <a:r>
              <a:rPr b="1" lang="uk-UA" sz="2600" strike="noStrike">
                <a:solidFill>
                  <a:srgbClr val="C00000"/>
                </a:solidFill>
                <a:latin typeface="Times New Roman"/>
                <a:ea typeface="Times New Roman"/>
                <a:cs typeface="Times New Roman"/>
                <a:sym typeface="Times New Roman"/>
              </a:rPr>
              <a:t>Імперський стан розуму</a:t>
            </a:r>
            <a:r>
              <a:rPr b="0" lang="uk-UA" sz="2600" strike="noStrike">
                <a:solidFill>
                  <a:srgbClr val="C00000"/>
                </a:solidFill>
                <a:latin typeface="Times New Roman"/>
                <a:ea typeface="Times New Roman"/>
                <a:cs typeface="Times New Roman"/>
                <a:sym typeface="Times New Roman"/>
              </a:rPr>
              <a:t>: радянська доба породила імперське мислення, яке ніколи не зникало після 1991 року. </a:t>
            </a:r>
            <a:r>
              <a:rPr b="1" lang="uk-UA" sz="2600" strike="noStrike">
                <a:solidFill>
                  <a:srgbClr val="C00000"/>
                </a:solidFill>
                <a:latin typeface="Times New Roman"/>
                <a:ea typeface="Times New Roman"/>
                <a:cs typeface="Times New Roman"/>
                <a:sym typeface="Times New Roman"/>
              </a:rPr>
              <a:t>Історична та інституційна спадщина. </a:t>
            </a:r>
            <a:endParaRPr b="0" sz="2600" strike="noStrike">
              <a:latin typeface="Arial"/>
              <a:ea typeface="Arial"/>
              <a:cs typeface="Arial"/>
              <a:sym typeface="Arial"/>
            </a:endParaRPr>
          </a:p>
          <a:p>
            <a:pPr indent="0" lvl="0" marL="0" marR="0" rtl="0" algn="l">
              <a:lnSpc>
                <a:spcPct val="97000"/>
              </a:lnSpc>
              <a:spcBef>
                <a:spcPts val="1800"/>
              </a:spcBef>
              <a:spcAft>
                <a:spcPts val="0"/>
              </a:spcAft>
              <a:buNone/>
            </a:pPr>
            <a:r>
              <a:rPr b="0" lang="uk-UA" sz="2600" strike="noStrike">
                <a:solidFill>
                  <a:srgbClr val="C00000"/>
                </a:solidFill>
                <a:latin typeface="Times New Roman"/>
                <a:ea typeface="Times New Roman"/>
                <a:cs typeface="Times New Roman"/>
                <a:sym typeface="Times New Roman"/>
              </a:rPr>
              <a:t>Радянський Союз був однією з двох наддержав у біполярному світовому порядку. Але його загибель відрізнявся від інших «імперій» у тому сенсі, що її наступниця, росія, успадкувала багато престижних статусних символів, пов'язаних з СРСР. росія зберегла місце в Раді безпеки ООН; вона зберегла ядерну зброю СРСР; вона стала підписантом угод про контроль над озброєннями; вона продовжувала отримувати вигоду від дипломатичних зв’язків і торгових відносин СРСР. Принаймні формально, росія зберегла статус великої держави в міжнародній системі і це сприяло почуттю права та імперський стан розуму.</a:t>
            </a:r>
            <a:endParaRPr b="0" sz="2600" strike="noStrike">
              <a:latin typeface="Arial"/>
              <a:ea typeface="Arial"/>
              <a:cs typeface="Arial"/>
              <a:sym typeface="Arial"/>
            </a:endParaRPr>
          </a:p>
          <a:p>
            <a:pPr indent="0" lvl="0" marL="0" marR="0" rtl="0" algn="l">
              <a:lnSpc>
                <a:spcPct val="80000"/>
              </a:lnSpc>
              <a:spcBef>
                <a:spcPts val="1800"/>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7" name="Shape 377"/>
        <p:cNvGrpSpPr/>
        <p:nvPr/>
      </p:nvGrpSpPr>
      <p:grpSpPr>
        <a:xfrm>
          <a:off x="0" y="0"/>
          <a:ext cx="0" cy="0"/>
          <a:chOff x="0" y="0"/>
          <a:chExt cx="0" cy="0"/>
        </a:xfrm>
      </p:grpSpPr>
      <p:sp>
        <p:nvSpPr>
          <p:cNvPr id="378" name="Google Shape;378;p84"/>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None/>
            </a:pPr>
            <a:r>
              <a:rPr b="0" i="1" lang="uk-UA" sz="2200" strike="noStrike">
                <a:solidFill>
                  <a:srgbClr val="C00000"/>
                </a:solidFill>
                <a:latin typeface="Times New Roman"/>
                <a:ea typeface="Times New Roman"/>
                <a:cs typeface="Times New Roman"/>
                <a:sym typeface="Times New Roman"/>
              </a:rPr>
              <a:t>Парламент України офіційно визнав </a:t>
            </a:r>
            <a:r>
              <a:rPr b="1" i="1" lang="uk-UA" sz="2200" strike="noStrike">
                <a:solidFill>
                  <a:srgbClr val="C00000"/>
                </a:solidFill>
                <a:latin typeface="Times New Roman"/>
                <a:ea typeface="Times New Roman"/>
                <a:cs typeface="Times New Roman"/>
                <a:sym typeface="Times New Roman"/>
              </a:rPr>
              <a:t>рашизм державною ідеологією росії.</a:t>
            </a:r>
            <a:r>
              <a:rPr b="0" i="1" lang="uk-UA" sz="2200" strike="noStrike">
                <a:solidFill>
                  <a:srgbClr val="C00000"/>
                </a:solidFill>
                <a:latin typeface="Times New Roman"/>
                <a:ea typeface="Times New Roman"/>
                <a:cs typeface="Times New Roman"/>
                <a:sym typeface="Times New Roman"/>
              </a:rPr>
              <a:t> Київ закликає ООН, ЄС та уряди демократичних країн підтримати засудження цієї політики. </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200" strike="noStrike">
                <a:solidFill>
                  <a:srgbClr val="C00000"/>
                </a:solidFill>
                <a:latin typeface="Times New Roman"/>
                <a:ea typeface="Times New Roman"/>
                <a:cs typeface="Times New Roman"/>
                <a:sym typeface="Times New Roman"/>
              </a:rPr>
              <a:t>Рашизм пропонується розуміти як новий різновид тоталітарного режиму, що сформувався в рф під керівництвом диктатора в. путіна і ґрунтується на традиціях російського шовінізму та імперіалізму, практиках комуністичного режиму СРСР і націонал-соціалізму.</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200" strike="noStrike">
                <a:solidFill>
                  <a:srgbClr val="C00000"/>
                </a:solidFill>
                <a:latin typeface="Times New Roman"/>
                <a:ea typeface="Times New Roman"/>
                <a:cs typeface="Times New Roman"/>
                <a:sym typeface="Times New Roman"/>
              </a:rPr>
              <a:t>У путінській росії існує культ переваги (величі) російської культури, мови, історії, армії, традиції над усіма іншими. У цій країні відкрито пропагується уявлення про низість, другорядність, провінційність, слабкість, непопулярність, недорозвиненість інших культур, мов тощо, зокрема української культури.  Таке уявлення панує серед росіян на масовому та побутовому рівні ще з часів російської імперії та СРСР.</a:t>
            </a:r>
            <a:r>
              <a:rPr b="0" i="1" lang="uk-UA" sz="2200" u="sng" strike="noStrike">
                <a:solidFill>
                  <a:schemeClr val="hlink"/>
                </a:solidFill>
                <a:latin typeface="Times New Roman"/>
                <a:ea typeface="Times New Roman"/>
                <a:cs typeface="Times New Roman"/>
                <a:sym typeface="Times New Roman"/>
                <a:hlinkClick r:id="rId3"/>
              </a:rPr>
              <a:t>https://visitukraine.today/uk/blog/1794/what-is-rashism-and-why-is-this-ideology-so-peculiar-to-russia</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1" i="1" lang="uk-UA" sz="2200" strike="noStrike">
                <a:solidFill>
                  <a:srgbClr val="C00000"/>
                </a:solidFill>
                <a:latin typeface="Times New Roman"/>
                <a:ea typeface="Times New Roman"/>
                <a:cs typeface="Times New Roman"/>
                <a:sym typeface="Times New Roman"/>
              </a:rPr>
              <a:t>Перша критична позиція </a:t>
            </a:r>
            <a:r>
              <a:rPr b="0" i="1" lang="uk-UA" sz="2200" strike="noStrike">
                <a:solidFill>
                  <a:srgbClr val="C00000"/>
                </a:solidFill>
                <a:latin typeface="Times New Roman"/>
                <a:ea typeface="Times New Roman"/>
                <a:cs typeface="Times New Roman"/>
                <a:sym typeface="Times New Roman"/>
              </a:rPr>
              <a:t>щодо цього поняття стосується радянського спадку і надто простої операції із заміни понять. Радянська пропаганда створила культ “фашистів” як ворогів радянського народу, який згодом укорінився у лексиконі російської пропаганди.Таким чином, вживаючи поняття “рашисти” по відношенню до росіян, українські громадяни не виходять за рамки лексикону радянсько-російської пропаганди,</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1" i="1" lang="uk-UA" sz="2200" strike="noStrike">
                <a:solidFill>
                  <a:srgbClr val="C00000"/>
                </a:solidFill>
                <a:latin typeface="Times New Roman"/>
                <a:ea typeface="Times New Roman"/>
                <a:cs typeface="Times New Roman"/>
                <a:sym typeface="Times New Roman"/>
              </a:rPr>
              <a:t>Друга критична позиція </a:t>
            </a:r>
            <a:r>
              <a:rPr b="0" i="1" lang="uk-UA" sz="2200" strike="noStrike">
                <a:solidFill>
                  <a:srgbClr val="C00000"/>
                </a:solidFill>
                <a:latin typeface="Times New Roman"/>
                <a:ea typeface="Times New Roman"/>
                <a:cs typeface="Times New Roman"/>
                <a:sym typeface="Times New Roman"/>
              </a:rPr>
              <a:t>стосується розмивання колективної відповідальності. Із свого визначення “рашистами” позначають тих людей, які сповідують цю ідеологію, що залишає моральний простір для “хороших росіян” – тобто таких, які нібито не підтримують нинішній політичний режим росії – не розділяти відповідальність за дії своєї країни в Україні.</a:t>
            </a:r>
            <a:endParaRPr b="0" sz="22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1900" u="sng" strike="noStrike">
                <a:solidFill>
                  <a:srgbClr val="C00000"/>
                </a:solidFill>
                <a:latin typeface="Times New Roman"/>
                <a:ea typeface="Times New Roman"/>
                <a:cs typeface="Times New Roman"/>
                <a:sym typeface="Times New Roman"/>
              </a:rPr>
              <a:t> </a:t>
            </a:r>
            <a:endParaRPr b="0" sz="19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1900" u="sng" strike="noStrike">
                <a:solidFill>
                  <a:schemeClr val="hlink"/>
                </a:solidFill>
                <a:latin typeface="Times New Roman"/>
                <a:ea typeface="Times New Roman"/>
                <a:cs typeface="Times New Roman"/>
                <a:sym typeface="Times New Roman"/>
                <a:hlinkClick r:id="rId4"/>
              </a:rPr>
              <a:t>Опитування</a:t>
            </a:r>
            <a:r>
              <a:rPr b="0" lang="uk-UA" sz="1900" strike="noStrike">
                <a:solidFill>
                  <a:srgbClr val="C00000"/>
                </a:solidFill>
                <a:latin typeface="Times New Roman"/>
                <a:ea typeface="Times New Roman"/>
                <a:cs typeface="Times New Roman"/>
                <a:sym typeface="Times New Roman"/>
              </a:rPr>
              <a:t> групи “Рейтинг” від квітня 2022 року засвідчило, що 37% українців вважають російський режим фашистським, ще 10% – нацистським. Таким чином принаймні половина українців не поєднує росію із фашизмом, хоча і більшість з цієї групи обрали варіант “Диктатура” на позначення нинішньої росії.</a:t>
            </a:r>
            <a:endParaRPr b="0" sz="19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2200" strike="noStrike">
                <a:solidFill>
                  <a:srgbClr val="000000"/>
                </a:solidFill>
                <a:latin typeface="Calibri"/>
                <a:ea typeface="Calibri"/>
                <a:cs typeface="Calibri"/>
                <a:sym typeface="Calibri"/>
              </a:rPr>
              <a:t> </a:t>
            </a:r>
            <a:endParaRPr b="0" sz="22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6" name="Shape 286"/>
        <p:cNvGrpSpPr/>
        <p:nvPr/>
      </p:nvGrpSpPr>
      <p:grpSpPr>
        <a:xfrm>
          <a:off x="0" y="0"/>
          <a:ext cx="0" cy="0"/>
          <a:chOff x="0" y="0"/>
          <a:chExt cx="0" cy="0"/>
        </a:xfrm>
      </p:grpSpPr>
      <p:sp>
        <p:nvSpPr>
          <p:cNvPr id="287" name="Google Shape;287;p67"/>
          <p:cNvSpPr txBox="1"/>
          <p:nvPr/>
        </p:nvSpPr>
        <p:spPr>
          <a:xfrm>
            <a:off x="282960" y="141480"/>
            <a:ext cx="10839600" cy="671652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Демократія в сучасному світі</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Сутність демократії</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Демократія – це спосіб існування суспільства, який на кожному історичному етапі має свої особливості.  </a:t>
            </a:r>
            <a:endParaRPr b="0" i="0" sz="24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000000"/>
              </a:buClr>
              <a:buSzPts val="2400"/>
              <a:buFont typeface="Arial"/>
              <a:buChar char="•"/>
            </a:pPr>
            <a:r>
              <a:rPr b="0" i="0" lang="uk-UA" sz="2400" u="none" cap="none" strike="noStrike">
                <a:solidFill>
                  <a:srgbClr val="4472C4"/>
                </a:solidFill>
                <a:latin typeface="Times New Roman"/>
                <a:ea typeface="Times New Roman"/>
                <a:cs typeface="Times New Roman"/>
                <a:sym typeface="Times New Roman"/>
              </a:rPr>
              <a:t>Демократія:  як принцип функціонування влади; </a:t>
            </a:r>
            <a:endParaRPr b="0" i="0" sz="24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000000"/>
              </a:buClr>
              <a:buSzPts val="2400"/>
              <a:buFont typeface="Arial"/>
              <a:buChar char="•"/>
            </a:pPr>
            <a:r>
              <a:rPr b="0" i="0" lang="uk-UA" sz="2400" u="none" cap="none" strike="noStrike">
                <a:solidFill>
                  <a:srgbClr val="4472C4"/>
                </a:solidFill>
                <a:latin typeface="Times New Roman"/>
                <a:ea typeface="Times New Roman"/>
                <a:cs typeface="Times New Roman"/>
                <a:sym typeface="Times New Roman"/>
              </a:rPr>
              <a:t>Демократія як форма побудови будь-якої організації; </a:t>
            </a:r>
            <a:endParaRPr b="0" i="0" sz="2400" u="none" cap="none" strike="noStrike">
              <a:latin typeface="Arial"/>
              <a:ea typeface="Arial"/>
              <a:cs typeface="Arial"/>
              <a:sym typeface="Arial"/>
            </a:endParaRPr>
          </a:p>
          <a:p>
            <a:pPr indent="-228600" lvl="0" marL="228600" marR="0" rtl="0" algn="l">
              <a:lnSpc>
                <a:spcPct val="90000"/>
              </a:lnSpc>
              <a:spcBef>
                <a:spcPts val="1001"/>
              </a:spcBef>
              <a:spcAft>
                <a:spcPts val="0"/>
              </a:spcAft>
              <a:buClr>
                <a:srgbClr val="000000"/>
              </a:buClr>
              <a:buSzPts val="2400"/>
              <a:buFont typeface="Arial"/>
              <a:buChar char="•"/>
            </a:pPr>
            <a:r>
              <a:rPr b="0" i="0" lang="uk-UA" sz="2400" u="none" cap="none" strike="noStrike">
                <a:solidFill>
                  <a:srgbClr val="4472C4"/>
                </a:solidFill>
                <a:latin typeface="Times New Roman"/>
                <a:ea typeface="Times New Roman"/>
                <a:cs typeface="Times New Roman"/>
                <a:sym typeface="Times New Roman"/>
              </a:rPr>
              <a:t>Демократія як світогляд.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Демократія як модель світового суспільно-політичного устрою.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Демократія як оптимальна  форма організації суспільства.</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0000"/>
                </a:solidFill>
                <a:latin typeface="Calibri"/>
                <a:ea typeface="Calibri"/>
                <a:cs typeface="Calibri"/>
                <a:sym typeface="Calibri"/>
              </a:rPr>
              <a:t> </a:t>
            </a:r>
            <a:endParaRPr b="0" i="0" sz="24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2" name="Shape 382"/>
        <p:cNvGrpSpPr/>
        <p:nvPr/>
      </p:nvGrpSpPr>
      <p:grpSpPr>
        <a:xfrm>
          <a:off x="0" y="0"/>
          <a:ext cx="0" cy="0"/>
          <a:chOff x="0" y="0"/>
          <a:chExt cx="0" cy="0"/>
        </a:xfrm>
      </p:grpSpPr>
      <p:sp>
        <p:nvSpPr>
          <p:cNvPr id="383" name="Google Shape;383;p85"/>
          <p:cNvSpPr txBox="1"/>
          <p:nvPr/>
        </p:nvSpPr>
        <p:spPr>
          <a:xfrm>
            <a:off x="0" y="0"/>
            <a:ext cx="1135368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4472C4"/>
                </a:solidFill>
                <a:latin typeface="Times New Roman"/>
                <a:ea typeface="Times New Roman"/>
                <a:cs typeface="Times New Roman"/>
                <a:sym typeface="Times New Roman"/>
              </a:rPr>
              <a:t>Democracy Index 2023 Age of conflict</a:t>
            </a:r>
            <a:endParaRPr b="0" sz="28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Останні висновки Global State of Democracy показують</a:t>
            </a:r>
            <a:r>
              <a:rPr b="1" lang="uk-UA" sz="2400" strike="noStrike">
                <a:solidFill>
                  <a:srgbClr val="4472C4"/>
                </a:solidFill>
                <a:latin typeface="Times New Roman"/>
                <a:ea typeface="Times New Roman"/>
                <a:cs typeface="Times New Roman"/>
                <a:sym typeface="Times New Roman"/>
              </a:rPr>
              <a:t> занепад і стагнацію демократії в усьому світі.</a:t>
            </a:r>
            <a:r>
              <a:rPr b="0" lang="uk-UA" sz="2400" strike="noStrike">
                <a:solidFill>
                  <a:srgbClr val="4472C4"/>
                </a:solidFill>
                <a:latin typeface="Times New Roman"/>
                <a:ea typeface="Times New Roman"/>
                <a:cs typeface="Times New Roman"/>
                <a:sym typeface="Times New Roman"/>
              </a:rPr>
              <a:t> Ретельний аналіз даних показує, що хоча багато демократичних країн запровадили закони та інфраструктуру, необхідні для підтримки демократичних інститутів, нерівний доступ до цих інститутів є серйозною та постійною проблемою.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Земна куля сильно відстала у розвитку демократичних суспільств.</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 Отже, демократичні режими повинні встановити переконливий аргумент на користь своєї спроможності забезпечити те, що потрібно людям.</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4472C4"/>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800" strike="noStrike">
                <a:solidFill>
                  <a:srgbClr val="C00000"/>
                </a:solidFill>
                <a:latin typeface="Times New Roman"/>
                <a:ea typeface="Times New Roman"/>
                <a:cs typeface="Times New Roman"/>
                <a:sym typeface="Times New Roman"/>
              </a:rPr>
              <a:t> </a:t>
            </a:r>
            <a:endParaRPr b="0" sz="2800"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86"/>
          <p:cNvSpPr txBox="1"/>
          <p:nvPr/>
        </p:nvSpPr>
        <p:spPr>
          <a:xfrm>
            <a:off x="76320" y="0"/>
            <a:ext cx="1211580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4472C4"/>
                </a:solidFill>
                <a:latin typeface="Times New Roman"/>
                <a:ea typeface="Times New Roman"/>
                <a:cs typeface="Times New Roman"/>
                <a:sym typeface="Times New Roman"/>
              </a:rPr>
              <a:t>Епоха конфліктів: демократія, війна і мир.</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Світ занурений у багато типів конфліктів і їхні причини різноманітні (конкуренція за ресурси; суперечки щодо кордонів і територіальних питань; сектантство за релігійною та національною ознаками; придушення демократичних прав і громадянських свобод; екстремістські форми політичного ісламізму; наркокартелі та організована злочинність).</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Ще одне джерело конфліктів, яке, можливо, становить найбільшу небезпеку для миру в усьому світі, лежить у сфері геополітики. Позиція США як світового гегемона все більше заперечується зростанням таких держав, як Китай, що підживлює нестабільність у всьому світі.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Багато політиків і коментаторів на Заході стверджують, що </a:t>
            </a:r>
            <a:r>
              <a:rPr b="1" i="1" lang="uk-UA" sz="2400" strike="noStrike">
                <a:solidFill>
                  <a:srgbClr val="4472C4"/>
                </a:solidFill>
                <a:latin typeface="Times New Roman"/>
                <a:ea typeface="Times New Roman"/>
                <a:cs typeface="Times New Roman"/>
                <a:sym typeface="Times New Roman"/>
              </a:rPr>
              <a:t>зростання кількості конфліктів у світі є наслідком більшого переважання авторитарних держав. </a:t>
            </a:r>
            <a:r>
              <a:rPr b="0" i="1" lang="uk-UA" sz="2400" strike="noStrike">
                <a:solidFill>
                  <a:srgbClr val="4472C4"/>
                </a:solidFill>
                <a:latin typeface="Times New Roman"/>
                <a:ea typeface="Times New Roman"/>
                <a:cs typeface="Times New Roman"/>
                <a:sym typeface="Times New Roman"/>
              </a:rPr>
              <a:t>Згідно з цією точкою зору, світ роздвоюється між демократіями та автократіями, де перші є прихильниками миру, а другі - підбурювачами війни.</a:t>
            </a:r>
            <a:endParaRPr b="0" sz="2400"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sp>
        <p:nvSpPr>
          <p:cNvPr id="393" name="Google Shape;393;p87"/>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uk-UA" sz="2200" strike="noStrike">
                <a:solidFill>
                  <a:srgbClr val="4472C4"/>
                </a:solidFill>
                <a:latin typeface="Times New Roman"/>
                <a:ea typeface="Times New Roman"/>
                <a:cs typeface="Times New Roman"/>
                <a:sym typeface="Times New Roman"/>
              </a:rPr>
              <a:t>Війна і мир у 21 столітті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Ми живемо у світі, який дедалі більше керується конфліктами.</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Люди мають вагомі підстави вважати, що ми живемо в епоху конфліктів і що світ стає все більш небезпечним місцем.</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200" strike="noStrike">
                <a:solidFill>
                  <a:srgbClr val="4472C4"/>
                </a:solidFill>
                <a:latin typeface="Times New Roman"/>
                <a:ea typeface="Times New Roman"/>
                <a:cs typeface="Times New Roman"/>
                <a:sym typeface="Times New Roman"/>
              </a:rPr>
              <a:t>До чого тут демократія?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Поширена точка зору полягає в тому, що демократії більш миролюбні, ніж авторитарні держави, і що демократії не воюють одна проти одної. ЄС часто називають прикладом демократії як «peace project».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Емпіричні дані свідчать на користь теорії демократичного миру. З 1946 року не було жодної війн між демократіями. Коли ми співвідносимо частоту конфліктів у країнах відповідно до класифікації їхніх режимів в Індексі демократії, результати, здається, підтверджують теорію демократичного миру.</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200" strike="noStrike">
                <a:solidFill>
                  <a:srgbClr val="4472C4"/>
                </a:solidFill>
                <a:latin typeface="Times New Roman"/>
                <a:ea typeface="Times New Roman"/>
                <a:cs typeface="Times New Roman"/>
                <a:sym typeface="Times New Roman"/>
              </a:rPr>
              <a:t>Конфлікт і тип режиму </a:t>
            </a:r>
            <a:endParaRPr b="0" sz="22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strike="noStrike">
                <a:solidFill>
                  <a:srgbClr val="4472C4"/>
                </a:solidFill>
                <a:latin typeface="Times New Roman"/>
                <a:ea typeface="Times New Roman"/>
                <a:cs typeface="Times New Roman"/>
                <a:sym typeface="Times New Roman"/>
              </a:rPr>
              <a:t>Країни, що переживали конфлікт у 2022-23 роках, були зосереджені серед тих, що класифікуються Індексом демократії як "авторитарні режими" (оцінка менше або дорівнює 4 за шкалою від 0 до 10) та "гібридні режими" (оцінка більше 4 або дорівнює 6). Жодна з 24 країн, віднесених до категорії "повної демократії" у 2023 році, не була втягнута в конфлікт будь-якого з перерахованих вище типів.</a:t>
            </a:r>
            <a:endParaRPr b="0" sz="2200"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7" name="Shape 397"/>
        <p:cNvGrpSpPr/>
        <p:nvPr/>
      </p:nvGrpSpPr>
      <p:grpSpPr>
        <a:xfrm>
          <a:off x="0" y="0"/>
          <a:ext cx="0" cy="0"/>
          <a:chOff x="0" y="0"/>
          <a:chExt cx="0" cy="0"/>
        </a:xfrm>
      </p:grpSpPr>
      <p:sp>
        <p:nvSpPr>
          <p:cNvPr id="398" name="Google Shape;398;p88"/>
          <p:cNvSpPr txBox="1"/>
          <p:nvPr/>
        </p:nvSpPr>
        <p:spPr>
          <a:xfrm>
            <a:off x="0" y="87120"/>
            <a:ext cx="12192120" cy="6770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1" lang="uk-UA" sz="2000" strike="noStrike">
                <a:solidFill>
                  <a:srgbClr val="00B0F0"/>
                </a:solidFill>
                <a:latin typeface="Times New Roman"/>
                <a:ea typeface="Times New Roman"/>
                <a:cs typeface="Times New Roman"/>
                <a:sym typeface="Times New Roman"/>
              </a:rPr>
              <a:t>Серед </a:t>
            </a:r>
            <a:r>
              <a:rPr b="1" i="1" lang="uk-UA" sz="2000" strike="noStrike">
                <a:solidFill>
                  <a:srgbClr val="00B0F0"/>
                </a:solidFill>
                <a:latin typeface="Times New Roman"/>
                <a:ea typeface="Times New Roman"/>
                <a:cs typeface="Times New Roman"/>
                <a:sym typeface="Times New Roman"/>
              </a:rPr>
              <a:t>"недосконалих демократій" </a:t>
            </a:r>
            <a:r>
              <a:rPr b="0" i="1" lang="uk-UA" sz="2000" strike="noStrike">
                <a:solidFill>
                  <a:srgbClr val="00B0F0"/>
                </a:solidFill>
                <a:latin typeface="Times New Roman"/>
                <a:ea typeface="Times New Roman"/>
                <a:cs typeface="Times New Roman"/>
                <a:sym typeface="Times New Roman"/>
              </a:rPr>
              <a:t>частіше трапляються як внутрішні, так і зовнішні конфліктів у порівнянні з "повноцінними демократіями". Ізраїль </a:t>
            </a:r>
            <a:r>
              <a:rPr b="1" lang="uk-UA" sz="2000" strike="noStrike">
                <a:solidFill>
                  <a:srgbClr val="00B0F0"/>
                </a:solidFill>
                <a:latin typeface="Times New Roman"/>
                <a:ea typeface="Times New Roman"/>
                <a:cs typeface="Times New Roman"/>
                <a:sym typeface="Times New Roman"/>
              </a:rPr>
              <a:t>(7.80 / 30) </a:t>
            </a:r>
            <a:r>
              <a:rPr b="0" i="1" lang="uk-UA" sz="2000" strike="noStrike">
                <a:solidFill>
                  <a:srgbClr val="00B0F0"/>
                </a:solidFill>
                <a:latin typeface="Times New Roman"/>
                <a:ea typeface="Times New Roman"/>
                <a:cs typeface="Times New Roman"/>
                <a:sym typeface="Times New Roman"/>
              </a:rPr>
              <a:t>веде війну проти Хамасу, ісламістського терористичного угрупування в Газі,</a:t>
            </a:r>
            <a:r>
              <a:rPr b="0" lang="uk-UA" sz="2000" strike="noStrike">
                <a:solidFill>
                  <a:srgbClr val="00B0F0"/>
                </a:solidFill>
                <a:latin typeface="Times New Roman"/>
                <a:ea typeface="Times New Roman"/>
                <a:cs typeface="Times New Roman"/>
                <a:sym typeface="Times New Roman"/>
              </a:rPr>
              <a:t> (</a:t>
            </a:r>
            <a:r>
              <a:rPr b="0" i="1" lang="uk-UA" sz="2000" strike="noStrike">
                <a:solidFill>
                  <a:srgbClr val="00B0F0"/>
                </a:solidFill>
                <a:latin typeface="Times New Roman"/>
                <a:ea typeface="Times New Roman"/>
                <a:cs typeface="Times New Roman"/>
                <a:sym typeface="Times New Roman"/>
              </a:rPr>
              <a:t>Палестина </a:t>
            </a:r>
            <a:r>
              <a:rPr b="1" lang="uk-UA" sz="2000" strike="noStrike">
                <a:solidFill>
                  <a:srgbClr val="C00000"/>
                </a:solidFill>
                <a:latin typeface="Times New Roman"/>
                <a:ea typeface="Times New Roman"/>
                <a:cs typeface="Times New Roman"/>
                <a:sym typeface="Times New Roman"/>
              </a:rPr>
              <a:t>3.47 /115)</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00B0F0"/>
                </a:solidFill>
                <a:latin typeface="Times New Roman"/>
                <a:ea typeface="Times New Roman"/>
                <a:cs typeface="Times New Roman"/>
                <a:sym typeface="Times New Roman"/>
              </a:rPr>
              <a:t>що загрожує розпалити конфлікти в усьому регіоні Близького Сходу.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00B0F0"/>
                </a:solidFill>
                <a:latin typeface="Times New Roman"/>
                <a:ea typeface="Times New Roman"/>
                <a:cs typeface="Times New Roman"/>
                <a:sym typeface="Times New Roman"/>
              </a:rPr>
              <a:t>Жодна інша "недосконала демократія" не була втягнута в міждержавний конфлікт у 2022-23 роках, хоча деякі з них страждають від заморожених конфліктів  (Кіпр/Туреччина, Молдова/росія, Сербія/Косово).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C00000"/>
                </a:solidFill>
                <a:latin typeface="Times New Roman"/>
                <a:ea typeface="Times New Roman"/>
                <a:cs typeface="Times New Roman"/>
                <a:sym typeface="Times New Roman"/>
              </a:rPr>
              <a:t>Частота та масштаби воєн і конфліктів значно вищі серед </a:t>
            </a:r>
            <a:r>
              <a:rPr b="1" i="1" lang="uk-UA" sz="2000" strike="noStrike">
                <a:solidFill>
                  <a:srgbClr val="C00000"/>
                </a:solidFill>
                <a:latin typeface="Times New Roman"/>
                <a:ea typeface="Times New Roman"/>
                <a:cs typeface="Times New Roman"/>
                <a:sym typeface="Times New Roman"/>
              </a:rPr>
              <a:t>"гібридних режимів"</a:t>
            </a:r>
            <a:r>
              <a:rPr b="0" i="1" lang="uk-UA" sz="2000" strike="noStrike">
                <a:solidFill>
                  <a:srgbClr val="C00000"/>
                </a:solidFill>
                <a:latin typeface="Times New Roman"/>
                <a:ea typeface="Times New Roman"/>
                <a:cs typeface="Times New Roman"/>
                <a:sym typeface="Times New Roman"/>
              </a:rPr>
              <a:t> та </a:t>
            </a:r>
            <a:r>
              <a:rPr b="1" i="1" lang="uk-UA" sz="2000" strike="noStrike">
                <a:solidFill>
                  <a:srgbClr val="C00000"/>
                </a:solidFill>
                <a:latin typeface="Times New Roman"/>
                <a:ea typeface="Times New Roman"/>
                <a:cs typeface="Times New Roman"/>
                <a:sym typeface="Times New Roman"/>
              </a:rPr>
              <a:t>"авторитарних режимів", </a:t>
            </a:r>
            <a:r>
              <a:rPr b="0" i="1" lang="uk-UA" sz="2000" strike="noStrike">
                <a:solidFill>
                  <a:srgbClr val="C00000"/>
                </a:solidFill>
                <a:latin typeface="Times New Roman"/>
                <a:ea typeface="Times New Roman"/>
                <a:cs typeface="Times New Roman"/>
                <a:sym typeface="Times New Roman"/>
              </a:rPr>
              <a:t>що й зумовлює зниження їхніх оцінок за індексом. За нашими підрахунками, 24 з 34 "гібридних режимів" і щонайменше 40 з 59 "авторитарних режимів" були у 2022-23 роках були втягнуті у війну, конфлікт або повстання того чи іншого типу.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C00000"/>
                </a:solidFill>
                <a:latin typeface="Times New Roman"/>
                <a:ea typeface="Times New Roman"/>
                <a:cs typeface="Times New Roman"/>
                <a:sym typeface="Times New Roman"/>
              </a:rPr>
              <a:t>Деякі з них були великими міждержавними війнами, в тому числі між Україною та росією, Вірменією та Азербайджаном. Деякі з них були міждержавними конфлікти меншого порядку, такі як прикордонні зіткнення між Киргизстаном і Таджикистаном та між Афганістаном та Іраном. Інші були великими громадянськими війнами, які принесли величезну кількість смертей і страждань в тому числі в Ефіопії, Лівії, М'янмі, Сомалі, Судані, Сирії, Судані та Ємені, а також в Ефіопії.</a:t>
            </a:r>
            <a:endParaRPr b="0" sz="2000"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2" name="Shape 402"/>
        <p:cNvGrpSpPr/>
        <p:nvPr/>
      </p:nvGrpSpPr>
      <p:grpSpPr>
        <a:xfrm>
          <a:off x="0" y="0"/>
          <a:ext cx="0" cy="0"/>
          <a:chOff x="0" y="0"/>
          <a:chExt cx="0" cy="0"/>
        </a:xfrm>
      </p:grpSpPr>
      <p:sp>
        <p:nvSpPr>
          <p:cNvPr id="403" name="Google Shape;403;p89"/>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uk-UA" sz="2400" strike="noStrike">
                <a:solidFill>
                  <a:srgbClr val="4472C4"/>
                </a:solidFill>
                <a:latin typeface="Times New Roman"/>
                <a:ea typeface="Times New Roman"/>
                <a:cs typeface="Times New Roman"/>
                <a:sym typeface="Times New Roman"/>
              </a:rPr>
              <a:t>Демократія дорівнює миру: застереження.</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0070C0"/>
                </a:solidFill>
                <a:latin typeface="Times New Roman"/>
                <a:ea typeface="Times New Roman"/>
                <a:cs typeface="Times New Roman"/>
                <a:sym typeface="Times New Roman"/>
              </a:rPr>
              <a:t>Конфлікти є симптомами все більш нестабільного світового порядку і вказують на зростаючу небезпеку конфлікту великих держав, в тому числі між провідними демократіями і недемократичними режимами.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0070C0"/>
                </a:solidFill>
                <a:latin typeface="Times New Roman"/>
                <a:ea typeface="Times New Roman"/>
                <a:cs typeface="Times New Roman"/>
                <a:sym typeface="Times New Roman"/>
              </a:rPr>
              <a:t>Повномасштабне вторгнення росії в Україну в лютому 2022 року стало прямим викликом міжнародному порядку, очолюваному Заходом, і таким, що збільшив ризик ширшої війни за участю членів НАТО.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0070C0"/>
                </a:solidFill>
                <a:latin typeface="Times New Roman"/>
                <a:ea typeface="Times New Roman"/>
                <a:cs typeface="Times New Roman"/>
                <a:sym typeface="Times New Roman"/>
              </a:rPr>
              <a:t>росія - не єдина держава, чия поведінка кидає виклик міжнародному порядку, заснованому на правилах. Войовнича поведінка Китаю в Південно-Східно-Китайському морі і Тайванській протоці, а також його погрози відстоювати свій суверенітет над Тайванем силою, породжують побоювання війни у Східній Азії.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sp>
        <p:nvSpPr>
          <p:cNvPr id="408" name="Google Shape;408;p90"/>
          <p:cNvSpPr txBox="1"/>
          <p:nvPr/>
        </p:nvSpPr>
        <p:spPr>
          <a:xfrm>
            <a:off x="0" y="0"/>
            <a:ext cx="1232280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0" i="1" lang="uk-UA" sz="2400" strike="noStrike">
                <a:solidFill>
                  <a:srgbClr val="4472C4"/>
                </a:solidFill>
                <a:latin typeface="Times New Roman"/>
                <a:ea typeface="Times New Roman"/>
                <a:cs typeface="Times New Roman"/>
                <a:sym typeface="Times New Roman"/>
              </a:rPr>
              <a:t>Стратегія стримування США може призвести до уповільнення зростання і розвитку Китаю в критично важливих галузях, загостривши деякі внутрішні проблеми, що стоять перед країною. Проте, якщо не станеться великої економічної чи політичної кризи і незважаючи на неминуче уповільнення темпів зростання Китаю, до 2050 року Китай випередить США і стане найбільшою економічною потугою у світі за номінальним ВВП у доларах США (Китай вже є найбільшою економікою світу за паритетом купівельної спроможності).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Чи буде конкуренція між США і Китаєм вирішена в мирний спосіб у 2024 році стає все більш сумнівним.</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400" strike="noStrike">
                <a:solidFill>
                  <a:srgbClr val="4472C4"/>
                </a:solidFill>
                <a:latin typeface="Times New Roman"/>
                <a:ea typeface="Times New Roman"/>
                <a:cs typeface="Times New Roman"/>
                <a:sym typeface="Times New Roman"/>
              </a:rPr>
              <a:t>Мир не є даністю, навіть для демократичних країн.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400" strike="noStrike">
                <a:solidFill>
                  <a:srgbClr val="4472C4"/>
                </a:solidFill>
                <a:latin typeface="Times New Roman"/>
                <a:ea typeface="Times New Roman"/>
                <a:cs typeface="Times New Roman"/>
                <a:sym typeface="Times New Roman"/>
              </a:rPr>
              <a:t>Світ вступив у епоху конфліктів, і вже видно контури майбутньої великої війни.</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4472C4"/>
                </a:solidFill>
                <a:latin typeface="Times New Roman"/>
                <a:ea typeface="Times New Roman"/>
                <a:cs typeface="Times New Roman"/>
                <a:sym typeface="Times New Roman"/>
              </a:rPr>
              <a:t>Нові передові технології - це та сфера, де суперництво між США і Китаєм є найбільш інтенсивне. Обидві країни змагаються за лідерство в таких сферах, як робототехніка, штучний інтелект, напівпровідники і нові системи озброєнь. Небезпека полягає в тому, що в якийсь момент конкуренція переросте у відкритий конфлікт, і світ знову опиниться на межі війни.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400" strike="noStrike">
                <a:solidFill>
                  <a:srgbClr val="4472C4"/>
                </a:solidFill>
                <a:latin typeface="Times New Roman"/>
                <a:ea typeface="Times New Roman"/>
                <a:cs typeface="Times New Roman"/>
                <a:sym typeface="Times New Roman"/>
              </a:rPr>
              <a:t>США все ще є провідною світовою державою і, незважаючи на свої недоліки, найважливішою демократією у світі. Тому на них лежить особлива відповідальність вести світ до миру, а не до війни.</a:t>
            </a:r>
            <a:endParaRPr b="0" sz="2400"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2" name="Shape 412"/>
        <p:cNvGrpSpPr/>
        <p:nvPr/>
      </p:nvGrpSpPr>
      <p:grpSpPr>
        <a:xfrm>
          <a:off x="0" y="0"/>
          <a:ext cx="0" cy="0"/>
          <a:chOff x="0" y="0"/>
          <a:chExt cx="0" cy="0"/>
        </a:xfrm>
      </p:grpSpPr>
      <p:sp>
        <p:nvSpPr>
          <p:cNvPr id="413" name="Google Shape;413;p91"/>
          <p:cNvSpPr txBox="1"/>
          <p:nvPr/>
        </p:nvSpPr>
        <p:spPr>
          <a:xfrm>
            <a:off x="0" y="0"/>
            <a:ext cx="11049120" cy="10778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ED7D31"/>
                </a:solidFill>
                <a:latin typeface="Times New Roman"/>
                <a:ea typeface="Times New Roman"/>
                <a:cs typeface="Times New Roman"/>
                <a:sym typeface="Times New Roman"/>
              </a:rPr>
              <a:t>Демократія: український контекст</a:t>
            </a:r>
            <a:endParaRPr b="0" sz="2800" strike="noStrike">
              <a:latin typeface="Arial"/>
              <a:ea typeface="Arial"/>
              <a:cs typeface="Arial"/>
              <a:sym typeface="Arial"/>
            </a:endParaRPr>
          </a:p>
        </p:txBody>
      </p:sp>
      <p:sp>
        <p:nvSpPr>
          <p:cNvPr id="414" name="Google Shape;414;p91"/>
          <p:cNvSpPr txBox="1"/>
          <p:nvPr/>
        </p:nvSpPr>
        <p:spPr>
          <a:xfrm>
            <a:off x="0" y="947160"/>
            <a:ext cx="12192120" cy="59108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Чинниками стабільного й динамічного розвитку українського суспільства, його трансформації до консолідованої демократії є такі: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наявність національної ідеї, яка об’єднувала б усі суспільні групи;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зміцнення правової держави;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формування зрілого громадянського суспільства;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покращення соціально-економічного становища в Україні;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ED7D31"/>
                </a:solidFill>
                <a:latin typeface="Times New Roman"/>
                <a:ea typeface="Times New Roman"/>
                <a:cs typeface="Times New Roman"/>
                <a:sym typeface="Times New Roman"/>
              </a:rPr>
              <a:t>становлення демократичного громадянина.</a:t>
            </a:r>
            <a:endParaRPr b="0" sz="2400" strike="noStrike">
              <a:latin typeface="Arial"/>
              <a:ea typeface="Arial"/>
              <a:cs typeface="Arial"/>
              <a:sym typeface="Arial"/>
            </a:endParaRPr>
          </a:p>
          <a:p>
            <a:pPr indent="0" lvl="0" marL="0" marR="0" rtl="0" algn="l">
              <a:lnSpc>
                <a:spcPct val="107000"/>
              </a:lnSpc>
              <a:spcBef>
                <a:spcPts val="1001"/>
              </a:spcBef>
              <a:spcAft>
                <a:spcPts val="0"/>
              </a:spcAft>
              <a:buNone/>
            </a:pPr>
            <a:r>
              <a:rPr b="0" i="1" lang="uk-UA" sz="1800" strike="noStrike">
                <a:solidFill>
                  <a:srgbClr val="ED7D31"/>
                </a:solidFill>
                <a:latin typeface="Times New Roman"/>
                <a:ea typeface="Times New Roman"/>
                <a:cs typeface="Times New Roman"/>
                <a:sym typeface="Times New Roman"/>
              </a:rPr>
              <a:t>На піку у 2006-2008 роках, після "Помаранчевої революції" 2004 року, яка призвела до важливих демократичних реформ, Індекс демократії в Україні становив 6.94. Країна була віднесена до категорії "недосконалих демократій" та входила до числа 50 найкращих країн світу. </a:t>
            </a:r>
            <a:endParaRPr b="0" sz="1800" strike="noStrike">
              <a:latin typeface="Arial"/>
              <a:ea typeface="Arial"/>
              <a:cs typeface="Arial"/>
              <a:sym typeface="Arial"/>
            </a:endParaRPr>
          </a:p>
          <a:p>
            <a:pPr indent="0" lvl="0" marL="0" marR="0" rtl="0" algn="l">
              <a:lnSpc>
                <a:spcPct val="107000"/>
              </a:lnSpc>
              <a:spcBef>
                <a:spcPts val="1800"/>
              </a:spcBef>
              <a:spcAft>
                <a:spcPts val="0"/>
              </a:spcAft>
              <a:buNone/>
            </a:pPr>
            <a:r>
              <a:rPr b="0" i="1" lang="uk-UA" sz="1800" strike="noStrike">
                <a:solidFill>
                  <a:srgbClr val="ED7D31"/>
                </a:solidFill>
                <a:latin typeface="Times New Roman"/>
                <a:ea typeface="Times New Roman"/>
                <a:cs typeface="Times New Roman"/>
                <a:sym typeface="Times New Roman"/>
              </a:rPr>
              <a:t>До 2011 року оцінка України впала до 5,94 бала і була знижена до "гібридного режиму". Україна мала багато формальних інститутів і ознак демократії, але під фасадом було мало суті.</a:t>
            </a:r>
            <a:endParaRPr b="0" sz="1800" strike="noStrike">
              <a:latin typeface="Arial"/>
              <a:ea typeface="Arial"/>
              <a:cs typeface="Arial"/>
              <a:sym typeface="Arial"/>
            </a:endParaRPr>
          </a:p>
          <a:p>
            <a:pPr indent="0" lvl="0" marL="0" marR="0" rtl="0" algn="l">
              <a:lnSpc>
                <a:spcPct val="107000"/>
              </a:lnSpc>
              <a:spcBef>
                <a:spcPts val="1800"/>
              </a:spcBef>
              <a:spcAft>
                <a:spcPts val="0"/>
              </a:spcAft>
              <a:buNone/>
            </a:pPr>
            <a:r>
              <a:rPr b="0" i="1" lang="uk-UA" sz="1800" strike="noStrike">
                <a:solidFill>
                  <a:srgbClr val="ED7D31"/>
                </a:solidFill>
                <a:latin typeface="Times New Roman"/>
                <a:ea typeface="Times New Roman"/>
                <a:cs typeface="Times New Roman"/>
                <a:sym typeface="Times New Roman"/>
              </a:rPr>
              <a:t>Історично війни були одними з найбільших рушіїв політичних і соціальних змін; це може статися і з Україною, за умови, що вона переможе.</a:t>
            </a:r>
            <a:endParaRPr b="0" sz="1800" strike="noStrike">
              <a:latin typeface="Arial"/>
              <a:ea typeface="Arial"/>
              <a:cs typeface="Arial"/>
              <a:sym typeface="Arial"/>
            </a:endParaRPr>
          </a:p>
          <a:p>
            <a:pPr indent="0" lvl="0" marL="0" marR="0" rtl="0" algn="l">
              <a:lnSpc>
                <a:spcPct val="90000"/>
              </a:lnSpc>
              <a:spcBef>
                <a:spcPts val="1800"/>
              </a:spcBef>
              <a:spcAft>
                <a:spcPts val="0"/>
              </a:spcAft>
              <a:buNone/>
            </a:pPr>
            <a:r>
              <a:rPr b="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8" name="Shape 418"/>
        <p:cNvGrpSpPr/>
        <p:nvPr/>
      </p:nvGrpSpPr>
      <p:grpSpPr>
        <a:xfrm>
          <a:off x="0" y="0"/>
          <a:ext cx="0" cy="0"/>
          <a:chOff x="0" y="0"/>
          <a:chExt cx="0" cy="0"/>
        </a:xfrm>
      </p:grpSpPr>
      <p:sp>
        <p:nvSpPr>
          <p:cNvPr id="419" name="Google Shape;419;p92"/>
          <p:cNvSpPr txBox="1"/>
          <p:nvPr/>
        </p:nvSpPr>
        <p:spPr>
          <a:xfrm>
            <a:off x="0" y="0"/>
            <a:ext cx="11181960" cy="9363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ED7D31"/>
                </a:solidFill>
                <a:latin typeface="Times New Roman"/>
                <a:ea typeface="Times New Roman"/>
                <a:cs typeface="Times New Roman"/>
                <a:sym typeface="Times New Roman"/>
              </a:rPr>
              <a:t>Що заважає українській демократії</a:t>
            </a:r>
            <a:endParaRPr b="0" sz="2800" strike="noStrike">
              <a:latin typeface="Arial"/>
              <a:ea typeface="Arial"/>
              <a:cs typeface="Arial"/>
              <a:sym typeface="Arial"/>
            </a:endParaRPr>
          </a:p>
        </p:txBody>
      </p:sp>
      <p:sp>
        <p:nvSpPr>
          <p:cNvPr id="420" name="Google Shape;420;p92"/>
          <p:cNvSpPr txBox="1"/>
          <p:nvPr/>
        </p:nvSpPr>
        <p:spPr>
          <a:xfrm>
            <a:off x="0" y="936360"/>
            <a:ext cx="12192120" cy="59216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lang="uk-UA" sz="2000" strike="noStrike">
                <a:solidFill>
                  <a:srgbClr val="ED7D31"/>
                </a:solidFill>
                <a:latin typeface="Times New Roman"/>
                <a:ea typeface="Times New Roman"/>
                <a:cs typeface="Times New Roman"/>
                <a:sym typeface="Times New Roman"/>
              </a:rPr>
              <a:t>Як свідчать багаторічні дані моніторингу Інституту соціології НАН України, перехід від "соціалістичної" до демократичної" моделі  відбувся. </a:t>
            </a:r>
            <a:endParaRPr b="0" sz="2000" strike="noStrike">
              <a:latin typeface="Arial"/>
              <a:ea typeface="Arial"/>
              <a:cs typeface="Arial"/>
              <a:sym typeface="Arial"/>
            </a:endParaRPr>
          </a:p>
          <a:p>
            <a:pPr indent="0" lvl="0" marL="0" marR="0" rtl="0" algn="l">
              <a:lnSpc>
                <a:spcPct val="90000"/>
              </a:lnSpc>
              <a:spcBef>
                <a:spcPts val="1681"/>
              </a:spcBef>
              <a:spcAft>
                <a:spcPts val="0"/>
              </a:spcAft>
              <a:buNone/>
            </a:pPr>
            <a:r>
              <a:rPr b="0" lang="uk-UA" sz="2000" strike="noStrike">
                <a:solidFill>
                  <a:srgbClr val="ED7D31"/>
                </a:solidFill>
                <a:latin typeface="Times New Roman"/>
                <a:ea typeface="Times New Roman"/>
                <a:cs typeface="Times New Roman"/>
                <a:sym typeface="Times New Roman"/>
              </a:rPr>
              <a:t>На запитання, наскільки респонденти погоджуються із твердженням, що демократія є найкращим з політичних устроїв для сучасної держави, то більшість (69%) тією чи іншою мірою погоджується із цим твердженням і лише 11% — ні. Крім того, більшість вважає саме демократію основою для стійкого економічного розвитку країни. Насамкінець, переважна більшість респондентів заявляє, що не задоволена тим, як демократія розвивається в Україні. </a:t>
            </a:r>
            <a:endParaRPr b="0" sz="2000" strike="noStrike">
              <a:latin typeface="Arial"/>
              <a:ea typeface="Arial"/>
              <a:cs typeface="Arial"/>
              <a:sym typeface="Arial"/>
            </a:endParaRPr>
          </a:p>
          <a:p>
            <a:pPr indent="0" lvl="0" marL="0" marR="0" rtl="0" algn="l">
              <a:lnSpc>
                <a:spcPct val="90000"/>
              </a:lnSpc>
              <a:spcBef>
                <a:spcPts val="1681"/>
              </a:spcBef>
              <a:spcAft>
                <a:spcPts val="0"/>
              </a:spcAft>
              <a:buNone/>
            </a:pPr>
            <a:r>
              <a:rPr b="0" i="1" lang="uk-UA" sz="2000" strike="noStrike">
                <a:solidFill>
                  <a:srgbClr val="4472C4"/>
                </a:solidFill>
                <a:latin typeface="Times New Roman"/>
                <a:ea typeface="Times New Roman"/>
                <a:cs typeface="Times New Roman"/>
                <a:sym typeface="Times New Roman"/>
              </a:rPr>
              <a:t>Якщо порівняти рівень підтримки демократичного устрою в українському суспільстві з даними масштабного опитування, здійсненого аналітичним центром Pew Research Center (США) у червні 2015 - липні 2016рр. у 18 країнах Центральної і Східної Європи, то виявиться, що показник України (56%) перевищує відповідні показники Чехії (49%), Угорщині (48%), Польщі (47%), Боснії і Герцеговини (46%). Близькими до українського є показники Грузії (55%), Хорватії (54%), Вірменії (53%), Румунії (52%).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4472C4"/>
                </a:solidFill>
                <a:latin typeface="Times New Roman"/>
                <a:ea typeface="Times New Roman"/>
                <a:cs typeface="Times New Roman"/>
                <a:sym typeface="Times New Roman"/>
              </a:rPr>
              <a:t>Рівень задоволеності тим як функціонує демократія в Україні є посереднім. Середня оцінка рівня задоволеності за шкалою від 0 до 10 становить 4 бали.</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strike="noStrike">
                <a:solidFill>
                  <a:srgbClr val="4472C4"/>
                </a:solidFill>
                <a:latin typeface="Times New Roman"/>
                <a:ea typeface="Times New Roman"/>
                <a:cs typeface="Times New Roman"/>
                <a:sym typeface="Times New Roman"/>
              </a:rPr>
              <a:t>Лише 17% респондентів в Україні вважають, що в їх країні “повною мірою” та “частіше” поважаться права людини, тоді як у Німеччині – 86%, Польщі – 69%, Нідерландах – 64% </a:t>
            </a:r>
            <a:endParaRPr b="0" sz="2000" strike="noStrike">
              <a:latin typeface="Arial"/>
              <a:ea typeface="Arial"/>
              <a:cs typeface="Arial"/>
              <a:sym typeface="Arial"/>
            </a:endParaRPr>
          </a:p>
          <a:p>
            <a:pPr indent="0" lvl="0" marL="0" marR="0" rtl="0" algn="l">
              <a:lnSpc>
                <a:spcPct val="90000"/>
              </a:lnSpc>
              <a:spcBef>
                <a:spcPts val="1001"/>
              </a:spcBef>
              <a:spcAft>
                <a:spcPts val="0"/>
              </a:spcAft>
              <a:buNone/>
            </a:pPr>
            <a:r>
              <a:rPr b="1" lang="uk-UA" sz="1700" strike="noStrike">
                <a:solidFill>
                  <a:srgbClr val="4472C4"/>
                </a:solidFill>
                <a:latin typeface="Times New Roman"/>
                <a:ea typeface="Times New Roman"/>
                <a:cs typeface="Times New Roman"/>
                <a:sym typeface="Times New Roman"/>
              </a:rPr>
              <a:t>Соціально-політичні цінності громадян України. Цінність демократії. </a:t>
            </a:r>
            <a:r>
              <a:rPr b="0" lang="uk-UA" sz="1700" strike="noStrike">
                <a:solidFill>
                  <a:srgbClr val="4472C4"/>
                </a:solidFill>
                <a:latin typeface="Times New Roman"/>
                <a:ea typeface="Times New Roman"/>
                <a:cs typeface="Times New Roman"/>
                <a:sym typeface="Times New Roman"/>
              </a:rPr>
              <a:t>Інформаційно-аналітичні матеріали до Фахової дискусії 14 грудня 2017р. - с.4-13.</a:t>
            </a:r>
            <a:endParaRPr b="0" sz="1700" strike="noStrike">
              <a:latin typeface="Arial"/>
              <a:ea typeface="Arial"/>
              <a:cs typeface="Arial"/>
              <a:sym typeface="Arial"/>
            </a:endParaRPr>
          </a:p>
          <a:p>
            <a:pPr indent="0" lvl="0" marL="0" marR="0" rtl="0" algn="l">
              <a:lnSpc>
                <a:spcPct val="9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60000"/>
              </a:lnSpc>
              <a:spcBef>
                <a:spcPts val="1681"/>
              </a:spcBef>
              <a:spcAft>
                <a:spcPts val="0"/>
              </a:spcAft>
              <a:buNone/>
            </a:pPr>
            <a:r>
              <a:rPr b="0" lang="uk-UA" sz="2400" strike="noStrike">
                <a:solidFill>
                  <a:srgbClr val="000000"/>
                </a:solidFill>
                <a:latin typeface="Calibri"/>
                <a:ea typeface="Calibri"/>
                <a:cs typeface="Calibri"/>
                <a:sym typeface="Calibri"/>
              </a:rPr>
              <a:t> </a:t>
            </a:r>
            <a:endParaRPr b="0" sz="2400"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4" name="Shape 424"/>
        <p:cNvGrpSpPr/>
        <p:nvPr/>
      </p:nvGrpSpPr>
      <p:grpSpPr>
        <a:xfrm>
          <a:off x="0" y="0"/>
          <a:ext cx="0" cy="0"/>
          <a:chOff x="0" y="0"/>
          <a:chExt cx="0" cy="0"/>
        </a:xfrm>
      </p:grpSpPr>
      <p:sp>
        <p:nvSpPr>
          <p:cNvPr id="425" name="Google Shape;425;p93"/>
          <p:cNvSpPr txBox="1"/>
          <p:nvPr/>
        </p:nvSpPr>
        <p:spPr>
          <a:xfrm>
            <a:off x="0" y="0"/>
            <a:ext cx="1135368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lang="uk-UA" sz="2400" strike="noStrike">
                <a:solidFill>
                  <a:srgbClr val="7030A0"/>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Українці, отримавши незалежність через унікальний і "щасливий" збіг обставин, насправді не були на відповідному рівні розвитку громадянської свідомості, що передує і зумовлює усталення демократичної моделі суспільства.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Не було ані масштабного громадянського руху, в якому брала б участь фізична більшість суспільства, ані свідомого перебирання нової системи ціннісних орієнтирів до актуальної зміни статусних взаємодій у суспільстві.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При цьому важливо особливо наголосити на відсутності помітної різниці між готовністю молоді, яка народилася і соціалізувалася в незалежній Україні, і старшого покоління, яке прожило більшість свого життя в інших суспільних умовах, до демократичних правил та обов'язків суспільного життя.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strike="noStrike">
                <a:solidFill>
                  <a:srgbClr val="ED7D31"/>
                </a:solidFill>
                <a:latin typeface="Times New Roman"/>
                <a:ea typeface="Times New Roman"/>
                <a:cs typeface="Times New Roman"/>
                <a:sym typeface="Times New Roman"/>
              </a:rPr>
              <a:t>Відтак можна говорити про те, що склався механізм відтворення нинішньої псевдодемократичної системи, і про відсутність помітних соцієтальних змін на шляху до демократизації навіть після кількох десятиліть життя під цим гаслом. </a:t>
            </a:r>
            <a:endParaRPr b="0" sz="2400"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(Шульга О., 2018 р.) </a:t>
            </a:r>
            <a:endParaRPr b="0" sz="2400"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sp>
        <p:nvSpPr>
          <p:cNvPr id="430" name="Google Shape;430;p94"/>
          <p:cNvSpPr txBox="1"/>
          <p:nvPr/>
        </p:nvSpPr>
        <p:spPr>
          <a:xfrm>
            <a:off x="0" y="0"/>
            <a:ext cx="1135368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0" lang="uk-UA" sz="2400" strike="noStrike">
                <a:solidFill>
                  <a:srgbClr val="ED7D31"/>
                </a:solidFill>
                <a:latin typeface="Times New Roman"/>
                <a:ea typeface="Times New Roman"/>
                <a:cs typeface="Times New Roman"/>
                <a:sym typeface="Times New Roman"/>
              </a:rPr>
              <a:t>Незважаючи на наявність в українському суспільстві людей, які повністю орієнтовані на демократію, їх число значно менше від тих, хто або поділяє </a:t>
            </a:r>
            <a:r>
              <a:rPr b="1" lang="uk-UA" sz="2400" strike="noStrike">
                <a:solidFill>
                  <a:srgbClr val="ED7D31"/>
                </a:solidFill>
                <a:latin typeface="Times New Roman"/>
                <a:ea typeface="Times New Roman"/>
                <a:cs typeface="Times New Roman"/>
                <a:sym typeface="Times New Roman"/>
              </a:rPr>
              <a:t>демократичні й авторитарні погляди одночасно</a:t>
            </a:r>
            <a:r>
              <a:rPr b="0" lang="uk-UA" sz="2400" strike="noStrike">
                <a:solidFill>
                  <a:srgbClr val="ED7D31"/>
                </a:solidFill>
                <a:latin typeface="Times New Roman"/>
                <a:ea typeface="Times New Roman"/>
                <a:cs typeface="Times New Roman"/>
                <a:sym typeface="Times New Roman"/>
              </a:rPr>
              <a:t>, або взагалі орієнтований антидемократично. Аналіз здійснений на основі трьох загальнонаціональних опитувань у 2018 та 2019 роках. Встановлено переважання антидемократичних та авторитарних установок над демократичними.</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400" strike="noStrike">
                <a:solidFill>
                  <a:srgbClr val="ED7D31"/>
                </a:solidFill>
                <a:latin typeface="Times New Roman"/>
                <a:ea typeface="Times New Roman"/>
                <a:cs typeface="Times New Roman"/>
                <a:sym typeface="Times New Roman"/>
              </a:rPr>
              <a:t>Суттєво поширені змішані і чисті форми авторитарних установок є проекцією поширеного в Україні патерналізму. Останній, імовірно, обумовлений об’єктивною неможливістю та/або суб’єктивною неготовністю переважної більшості громадян України брати активну участь у розв’язанні інституційних проблем держави. Владні еліти являють собою закриту соціальну групу, яка насправді не має на меті розв’язання зазначеної проблеми.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 </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Дембіцький С. Антидемократичний синдром як елемент політичної культури українського суспільства  / Дембіцький С. // Соціальні виміри суспільства. — № 11(22). — 2019. — С. 20- 41.</a:t>
            </a:r>
            <a:endParaRPr b="0" sz="2400" strike="noStrike">
              <a:latin typeface="Arial"/>
              <a:ea typeface="Arial"/>
              <a:cs typeface="Arial"/>
              <a:sym typeface="Arial"/>
            </a:endParaRPr>
          </a:p>
          <a:p>
            <a:pPr indent="0" lvl="0" marL="0" marR="0" rtl="0" algn="l">
              <a:lnSpc>
                <a:spcPct val="80000"/>
              </a:lnSpc>
              <a:spcBef>
                <a:spcPts val="1001"/>
              </a:spcBef>
              <a:spcAft>
                <a:spcPts val="0"/>
              </a:spcAft>
              <a:buNone/>
            </a:pPr>
            <a:r>
              <a:rPr b="0" lang="uk-UA" sz="2600" strike="noStrike">
                <a:solidFill>
                  <a:srgbClr val="000000"/>
                </a:solidFill>
                <a:latin typeface="Calibri"/>
                <a:ea typeface="Calibri"/>
                <a:cs typeface="Calibri"/>
                <a:sym typeface="Calibri"/>
              </a:rPr>
              <a:t> </a:t>
            </a:r>
            <a:endParaRPr b="0" sz="26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68"/>
          <p:cNvSpPr txBox="1"/>
          <p:nvPr/>
        </p:nvSpPr>
        <p:spPr>
          <a:xfrm>
            <a:off x="0" y="0"/>
            <a:ext cx="12115800" cy="67816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0" i="0" lang="uk-UA" sz="2400" u="none" cap="none" strike="noStrike">
                <a:solidFill>
                  <a:srgbClr val="4472C4"/>
                </a:solidFill>
                <a:latin typeface="Times New Roman"/>
                <a:ea typeface="Times New Roman"/>
                <a:cs typeface="Times New Roman"/>
                <a:sym typeface="Times New Roman"/>
              </a:rPr>
              <a:t>У чому ж полягає привабливість демократії? Чому прибічники найширшого спектра  ідейно-політичних уподобань так наполегливо демонструють прихильність до неї? </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0" i="1" lang="uk-UA" sz="2400" u="none" cap="none" strike="noStrike">
                <a:solidFill>
                  <a:srgbClr val="4472C4"/>
                </a:solidFill>
                <a:latin typeface="Times New Roman"/>
                <a:ea typeface="Times New Roman"/>
                <a:cs typeface="Times New Roman"/>
                <a:sym typeface="Times New Roman"/>
              </a:rPr>
              <a:t>збільшення кількості демократичних держав світу;</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0" i="1" lang="uk-UA" sz="2400" u="none" cap="none" strike="noStrike">
                <a:solidFill>
                  <a:srgbClr val="4472C4"/>
                </a:solidFill>
                <a:latin typeface="Times New Roman"/>
                <a:ea typeface="Times New Roman"/>
                <a:cs typeface="Times New Roman"/>
                <a:sym typeface="Times New Roman"/>
              </a:rPr>
              <a:t>утвердження на Заході ідеї незворотності демократизації як глобального явища;</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Ф. Фукуяма  </a:t>
            </a:r>
            <a:r>
              <a:rPr b="0" i="0" lang="uk-UA" sz="2400" u="none" cap="none" strike="noStrike">
                <a:solidFill>
                  <a:srgbClr val="4472C4"/>
                </a:solidFill>
                <a:latin typeface="Times New Roman"/>
                <a:ea typeface="Times New Roman"/>
                <a:cs typeface="Times New Roman"/>
                <a:sym typeface="Times New Roman"/>
              </a:rPr>
              <a:t>- </a:t>
            </a:r>
            <a:r>
              <a:rPr b="0" i="1" lang="uk-UA" sz="2400" u="none" cap="none" strike="noStrike">
                <a:solidFill>
                  <a:srgbClr val="4472C4"/>
                </a:solidFill>
                <a:latin typeface="Times New Roman"/>
                <a:ea typeface="Times New Roman"/>
                <a:cs typeface="Times New Roman"/>
                <a:sym typeface="Times New Roman"/>
              </a:rPr>
              <a:t>остаточний тріумф ліберальної демократії («Кінець історії та остання людина» (1992)).</a:t>
            </a:r>
            <a:endParaRPr b="0" i="0" sz="2400" u="none" cap="none" strike="noStrike">
              <a:latin typeface="Arial"/>
              <a:ea typeface="Arial"/>
              <a:cs typeface="Arial"/>
              <a:sym typeface="Arial"/>
            </a:endParaRPr>
          </a:p>
          <a:p>
            <a:pPr indent="0" lvl="0" marL="0" marR="0" rtl="0" algn="l">
              <a:lnSpc>
                <a:spcPct val="100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С. Хантінгтон </a:t>
            </a:r>
            <a:r>
              <a:rPr b="0" i="1" lang="uk-UA" sz="2400" u="none" cap="none" strike="noStrike">
                <a:solidFill>
                  <a:srgbClr val="4472C4"/>
                </a:solidFill>
                <a:latin typeface="Times New Roman"/>
                <a:ea typeface="Times New Roman"/>
                <a:cs typeface="Times New Roman"/>
                <a:sym typeface="Times New Roman"/>
              </a:rPr>
              <a:t>трактує ці процеси як третю хвилю демократизації, зумовлену зміною політики провідних світових акторів та демонстраційний ефект.</a:t>
            </a:r>
            <a:endParaRPr b="0" i="0" sz="2400" u="none" cap="none" strike="noStrike">
              <a:latin typeface="Arial"/>
              <a:ea typeface="Arial"/>
              <a:cs typeface="Arial"/>
              <a:sym typeface="Arial"/>
            </a:endParaRPr>
          </a:p>
          <a:p>
            <a:pPr indent="0" lvl="0" marL="0" marR="0" rtl="0" algn="l">
              <a:lnSpc>
                <a:spcPct val="70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Зміст демократії: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політична </a:t>
            </a:r>
            <a:r>
              <a:rPr b="1" i="0" lang="uk-UA" sz="2400" u="none" cap="none" strike="noStrike">
                <a:solidFill>
                  <a:srgbClr val="4472C4"/>
                </a:solidFill>
                <a:latin typeface="Times New Roman"/>
                <a:ea typeface="Times New Roman"/>
                <a:cs typeface="Times New Roman"/>
                <a:sym typeface="Times New Roman"/>
              </a:rPr>
              <a:t>свобода  (</a:t>
            </a:r>
            <a:r>
              <a:rPr b="0" i="0" lang="uk-UA" sz="2400" u="none" cap="none" strike="noStrike">
                <a:solidFill>
                  <a:srgbClr val="4472C4"/>
                </a:solidFill>
                <a:latin typeface="Times New Roman"/>
                <a:ea typeface="Times New Roman"/>
                <a:cs typeface="Times New Roman"/>
                <a:sym typeface="Times New Roman"/>
              </a:rPr>
              <a:t>свобода як усвідомлений самостійний вибір рішень</a:t>
            </a: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рівноправність громадян</a:t>
            </a:r>
            <a:r>
              <a:rPr b="0" i="0" lang="uk-UA" sz="2400" u="none" cap="none" strike="noStrike">
                <a:solidFill>
                  <a:srgbClr val="4472C4"/>
                </a:solidFill>
                <a:latin typeface="Times New Roman"/>
                <a:ea typeface="Times New Roman"/>
                <a:cs typeface="Times New Roman"/>
                <a:sym typeface="Times New Roman"/>
              </a:rPr>
              <a:t>, що означає рівність усіх перед законом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економічний, соціальний, світоглядний  </a:t>
            </a:r>
            <a:r>
              <a:rPr b="1" i="0" lang="uk-UA" sz="2400" u="none" cap="none" strike="noStrike">
                <a:solidFill>
                  <a:srgbClr val="4472C4"/>
                </a:solidFill>
                <a:latin typeface="Times New Roman"/>
                <a:ea typeface="Times New Roman"/>
                <a:cs typeface="Times New Roman"/>
                <a:sym typeface="Times New Roman"/>
              </a:rPr>
              <a:t>політичний плюралізм </a:t>
            </a:r>
            <a:endParaRPr b="0" i="0" sz="24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взаємна відповідальність громадянина та держави</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людська гідність як усвідомлення особистої значущості, власної людської місії </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4" name="Shape 434"/>
        <p:cNvGrpSpPr/>
        <p:nvPr/>
      </p:nvGrpSpPr>
      <p:grpSpPr>
        <a:xfrm>
          <a:off x="0" y="0"/>
          <a:ext cx="0" cy="0"/>
          <a:chOff x="0" y="0"/>
          <a:chExt cx="0" cy="0"/>
        </a:xfrm>
      </p:grpSpPr>
      <p:sp>
        <p:nvSpPr>
          <p:cNvPr id="435" name="Google Shape;435;p95"/>
          <p:cNvSpPr txBox="1"/>
          <p:nvPr/>
        </p:nvSpPr>
        <p:spPr>
          <a:xfrm>
            <a:off x="0" y="0"/>
            <a:ext cx="12192120" cy="61768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0" lang="uk-UA" sz="2000" strike="noStrike">
                <a:solidFill>
                  <a:srgbClr val="ED7D31"/>
                </a:solidFill>
                <a:latin typeface="Times New Roman"/>
                <a:ea typeface="Times New Roman"/>
                <a:cs typeface="Times New Roman"/>
                <a:sym typeface="Times New Roman"/>
              </a:rPr>
              <a:t>Однак протестна активність широких верств населення, яка мала місце протягом історії незалежної України (й особливо під час революцій, що іменуються Помаранчевою та Гідності), хоча й демонструє громадянський потенціал українського суспільства, не виходить за межі логіки поточної рівноважної взаємодії між елітами й масами: </a:t>
            </a:r>
            <a:r>
              <a:rPr b="1" lang="uk-UA" sz="2000" strike="noStrike">
                <a:solidFill>
                  <a:srgbClr val="ED7D31"/>
                </a:solidFill>
                <a:latin typeface="Times New Roman"/>
                <a:ea typeface="Times New Roman"/>
                <a:cs typeface="Times New Roman"/>
                <a:sym typeface="Times New Roman"/>
              </a:rPr>
              <a:t>найбільш інтенсивні протистояння спрямовуються в русло конкурентної боротьби між політичними гравцями, які належать саме до владних еліт.</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1" lang="uk-UA" sz="2000" strike="noStrike">
                <a:solidFill>
                  <a:srgbClr val="ED7D31"/>
                </a:solidFill>
                <a:latin typeface="Times New Roman"/>
                <a:ea typeface="Times New Roman"/>
                <a:cs typeface="Times New Roman"/>
                <a:sym typeface="Times New Roman"/>
              </a:rPr>
              <a:t>Вирішення проблеми:</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Зміни структури відносин між політичною владою й населенням</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Формування нової політичної свідомості за допомогою засвоєння і перманентної участі в загальних демократичних практиках, що ґрунтуються на відстоюванні своїх конституційних інтересів. </a:t>
            </a:r>
            <a:endParaRPr b="0" sz="2000" strike="noStrike">
              <a:latin typeface="Arial"/>
              <a:ea typeface="Arial"/>
              <a:cs typeface="Arial"/>
              <a:sym typeface="Arial"/>
            </a:endParaRPr>
          </a:p>
          <a:p>
            <a:pPr indent="0" lvl="0" marL="0" marR="0" rtl="0" algn="l">
              <a:lnSpc>
                <a:spcPct val="10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 Вибудовуванні праґматичного громадянського консенсусу, який поділятиметься переважною більшістю громадян України. (За даними всеукраїнського національно репрезентативного опитування Омнібус, проведеного Info Sapiens 12–18 серпня 2022 року, 98% українців пишаються тим, що є громадянами України і вперше цей показник є практично однаковим в усіх регіонах.)</a:t>
            </a:r>
            <a:endParaRPr b="0" sz="2000" strike="noStrike">
              <a:latin typeface="Arial"/>
              <a:ea typeface="Arial"/>
              <a:cs typeface="Arial"/>
              <a:sym typeface="Arial"/>
            </a:endParaRPr>
          </a:p>
          <a:p>
            <a:pPr indent="-228600" lvl="0" marL="228600" marR="0" rtl="0" algn="l">
              <a:lnSpc>
                <a:spcPct val="100000"/>
              </a:lnSpc>
              <a:spcBef>
                <a:spcPts val="1001"/>
              </a:spcBef>
              <a:spcAft>
                <a:spcPts val="0"/>
              </a:spcAft>
              <a:buClr>
                <a:srgbClr val="000000"/>
              </a:buClr>
              <a:buSzPts val="2000"/>
              <a:buFont typeface="Arial"/>
              <a:buChar char="-"/>
            </a:pPr>
            <a:r>
              <a:rPr b="1" lang="uk-UA" sz="2000" strike="noStrike">
                <a:solidFill>
                  <a:srgbClr val="ED7D31"/>
                </a:solidFill>
                <a:latin typeface="Times New Roman"/>
                <a:ea typeface="Times New Roman"/>
                <a:cs typeface="Times New Roman"/>
                <a:sym typeface="Times New Roman"/>
              </a:rPr>
              <a:t>Перенесенні конфлікту з дихотомії «захід – схід» на дихотомію «громадянське суспільство – владні еліти».</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000" strike="noStrike">
                <a:solidFill>
                  <a:srgbClr val="ED7D31"/>
                </a:solidFill>
                <a:latin typeface="Times New Roman"/>
                <a:ea typeface="Times New Roman"/>
                <a:cs typeface="Times New Roman"/>
                <a:sym typeface="Times New Roman"/>
              </a:rPr>
              <a:t>Дембіцький С. Антидемократичний синдром як елемент політичної культури українського суспільства  / Дембіцький С. // Соціальні виміри суспільства. — № 11(22). — 2019. — С. 20- 41</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1700" strike="noStrike">
                <a:solidFill>
                  <a:srgbClr val="C00000"/>
                </a:solidFill>
                <a:latin typeface="Times New Roman"/>
                <a:ea typeface="Times New Roman"/>
                <a:cs typeface="Times New Roman"/>
                <a:sym typeface="Times New Roman"/>
              </a:rPr>
              <a:t> </a:t>
            </a:r>
            <a:endParaRPr b="0" sz="1700" strike="noStrike">
              <a:latin typeface="Arial"/>
              <a:ea typeface="Arial"/>
              <a:cs typeface="Arial"/>
              <a:sym typeface="Arial"/>
            </a:endParaRPr>
          </a:p>
          <a:p>
            <a:pPr indent="-228600" lvl="0" marL="228600" marR="0" rtl="0" algn="l">
              <a:lnSpc>
                <a:spcPct val="70000"/>
              </a:lnSpc>
              <a:spcBef>
                <a:spcPts val="1001"/>
              </a:spcBef>
              <a:spcAft>
                <a:spcPts val="0"/>
              </a:spcAft>
              <a:buClr>
                <a:srgbClr val="000000"/>
              </a:buClr>
              <a:buSzPts val="2000"/>
              <a:buFont typeface="Arial"/>
              <a:buChar char="•"/>
            </a:pPr>
            <a:r>
              <a:rPr b="0" lang="uk-UA" sz="2000" strike="noStrike">
                <a:solidFill>
                  <a:srgbClr val="000000"/>
                </a:solidFill>
                <a:latin typeface="Calibri"/>
                <a:ea typeface="Calibri"/>
                <a:cs typeface="Calibri"/>
                <a:sym typeface="Calibri"/>
              </a:rPr>
              <a:t> </a:t>
            </a:r>
            <a:endParaRPr b="0" sz="2000"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9" name="Shape 439"/>
        <p:cNvGrpSpPr/>
        <p:nvPr/>
      </p:nvGrpSpPr>
      <p:grpSpPr>
        <a:xfrm>
          <a:off x="0" y="0"/>
          <a:ext cx="0" cy="0"/>
          <a:chOff x="0" y="0"/>
          <a:chExt cx="0" cy="0"/>
        </a:xfrm>
      </p:grpSpPr>
      <p:sp>
        <p:nvSpPr>
          <p:cNvPr id="440" name="Google Shape;440;p96"/>
          <p:cNvSpPr txBox="1"/>
          <p:nvPr/>
        </p:nvSpPr>
        <p:spPr>
          <a:xfrm>
            <a:off x="76320" y="0"/>
            <a:ext cx="12115800" cy="67708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lang="uk-UA" sz="2400" strike="noStrike">
                <a:solidFill>
                  <a:srgbClr val="ED7D31"/>
                </a:solidFill>
                <a:latin typeface="Times New Roman"/>
                <a:ea typeface="Times New Roman"/>
                <a:cs typeface="Times New Roman"/>
                <a:sym typeface="Times New Roman"/>
              </a:rPr>
              <a:t>Ставлення до демократії.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У період між 2010р. і 2021р. частка респондентів, які вважали демократію найбільш бажаним типом державного устрою, була в межах 48-56%, а тих, хто віддавав перевагу авторитарному режиму — в межах 18-24%. За даними опитування, що проводилося у вересні-жовтні 2022р., тобто після початку повномасш табної російсько-української війни, частка перших зросла до 68%, а частка других знизилася до 11,5% .</a:t>
            </a:r>
            <a:endParaRPr b="0" sz="2400" strike="noStrike">
              <a:latin typeface="Arial"/>
              <a:ea typeface="Arial"/>
              <a:cs typeface="Arial"/>
              <a:sym typeface="Arial"/>
            </a:endParaRPr>
          </a:p>
          <a:p>
            <a:pPr indent="0" lvl="0" marL="0" marR="0" rtl="0" algn="l">
              <a:lnSpc>
                <a:spcPct val="10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Частка прихильників демократії у найстаршій віковій групі є нижчою (60%), ніж в інших вікових групах (від 68% до 74%), але частка прихильників авторитаризму у вікових групах не відрізняється (11-13%).</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Центр Разумкова (2022). </a:t>
            </a:r>
            <a:r>
              <a:rPr b="0" i="1" lang="uk-UA" sz="2000" strike="noStrike">
                <a:solidFill>
                  <a:srgbClr val="ED7D31"/>
                </a:solidFill>
                <a:latin typeface="Times New Roman"/>
                <a:ea typeface="Times New Roman"/>
                <a:cs typeface="Times New Roman"/>
                <a:sym typeface="Times New Roman"/>
              </a:rPr>
              <a:t>Політико-ідеологічні орієнтації громадян України в умовах російської агресії</a:t>
            </a:r>
            <a:r>
              <a:rPr b="0" lang="uk-UA" sz="2000" strike="noStrike">
                <a:solidFill>
                  <a:srgbClr val="ED7D31"/>
                </a:solidFill>
                <a:latin typeface="Times New Roman"/>
                <a:ea typeface="Times New Roman"/>
                <a:cs typeface="Times New Roman"/>
                <a:sym typeface="Times New Roman"/>
              </a:rPr>
              <a:t>. Взято з: </a:t>
            </a:r>
            <a:r>
              <a:rPr b="0" lang="uk-UA" sz="2000" u="sng" strike="noStrike">
                <a:solidFill>
                  <a:schemeClr val="hlink"/>
                </a:solidFill>
                <a:latin typeface="Times New Roman"/>
                <a:ea typeface="Times New Roman"/>
                <a:cs typeface="Times New Roman"/>
                <a:sym typeface="Times New Roman"/>
                <a:hlinkClick r:id="rId3"/>
              </a:rPr>
              <a:t>https://razumkov.org.ua/images/journal/NSD189-190_2022_ukr.pdf</a:t>
            </a:r>
            <a:r>
              <a:rPr b="0"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0" i="1" lang="uk-UA" sz="2400" strike="noStrike">
                <a:solidFill>
                  <a:srgbClr val="ED7D31"/>
                </a:solidFill>
                <a:latin typeface="Times New Roman"/>
                <a:ea typeface="Times New Roman"/>
                <a:cs typeface="Times New Roman"/>
                <a:sym typeface="Times New Roman"/>
              </a:rPr>
              <a:t>Відносна більшість опитаних вважає, що істотних змін не відбулося у рівні демократії в країні (49%)</a:t>
            </a:r>
            <a:endParaRPr b="0" sz="2400" strike="noStrike">
              <a:latin typeface="Arial"/>
              <a:ea typeface="Arial"/>
              <a:cs typeface="Arial"/>
              <a:sym typeface="Arial"/>
            </a:endParaRPr>
          </a:p>
          <a:p>
            <a:pPr indent="0" lvl="0" marL="0" marR="0" rtl="0" algn="l">
              <a:lnSpc>
                <a:spcPct val="70000"/>
              </a:lnSpc>
              <a:spcBef>
                <a:spcPts val="1001"/>
              </a:spcBef>
              <a:spcAft>
                <a:spcPts val="0"/>
              </a:spcAft>
              <a:buNone/>
            </a:pPr>
            <a:r>
              <a:rPr b="0" lang="uk-UA" sz="2000" strike="noStrike">
                <a:solidFill>
                  <a:srgbClr val="ED7D31"/>
                </a:solidFill>
                <a:latin typeface="Times New Roman"/>
                <a:ea typeface="Times New Roman"/>
                <a:cs typeface="Times New Roman"/>
                <a:sym typeface="Times New Roman"/>
              </a:rPr>
              <a:t>Центр Разумков (2024). </a:t>
            </a:r>
            <a:r>
              <a:rPr b="0" i="1" lang="uk-UA" sz="2000" strike="noStrike">
                <a:solidFill>
                  <a:srgbClr val="ED7D31"/>
                </a:solidFill>
                <a:latin typeface="Times New Roman"/>
                <a:ea typeface="Times New Roman"/>
                <a:cs typeface="Times New Roman"/>
                <a:sym typeface="Times New Roman"/>
              </a:rPr>
              <a:t>Оцінка громадянами ситуації в країні та дій влади. Довіра до соціальних інститутів, політиків, посадовців та громадських діячів. </a:t>
            </a:r>
            <a:r>
              <a:rPr b="0" lang="uk-UA" sz="2000" strike="noStrike">
                <a:solidFill>
                  <a:srgbClr val="ED7D31"/>
                </a:solidFill>
                <a:latin typeface="Times New Roman"/>
                <a:ea typeface="Times New Roman"/>
                <a:cs typeface="Times New Roman"/>
                <a:sym typeface="Times New Roman"/>
              </a:rPr>
              <a:t>Взято з: </a:t>
            </a:r>
            <a:r>
              <a:rPr b="0" lang="uk-UA" sz="2000" u="sng" strike="noStrike">
                <a:solidFill>
                  <a:schemeClr val="hlink"/>
                </a:solidFill>
                <a:latin typeface="Times New Roman"/>
                <a:ea typeface="Times New Roman"/>
                <a:cs typeface="Times New Roman"/>
                <a:sym typeface="Times New Roman"/>
                <a:hlinkClick r:id="rId4"/>
              </a:rPr>
              <a:t>https://razumkov.org.ua/napriamky/sotsiologichni-doslidzhennia/otsinka-gromadianamy-sytuatsii-v-kraini-ta-dii-vlady-dovira-do-sotsialnykh-instytutiv-politykiv-posadovtsiv-ta-gromadskykh-diiachiv-sichen-2024r</a:t>
            </a:r>
            <a:r>
              <a:rPr b="0" lang="uk-UA" sz="2000" strike="noStrike">
                <a:solidFill>
                  <a:srgbClr val="ED7D31"/>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1700" strike="noStrike">
                <a:solidFill>
                  <a:srgbClr val="7030A0"/>
                </a:solidFill>
                <a:latin typeface="Times New Roman"/>
                <a:ea typeface="Times New Roman"/>
                <a:cs typeface="Times New Roman"/>
                <a:sym typeface="Times New Roman"/>
              </a:rPr>
              <a:t> </a:t>
            </a:r>
            <a:endParaRPr b="0" sz="1700"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4" name="Shape 444"/>
        <p:cNvGrpSpPr/>
        <p:nvPr/>
      </p:nvGrpSpPr>
      <p:grpSpPr>
        <a:xfrm>
          <a:off x="0" y="0"/>
          <a:ext cx="0" cy="0"/>
          <a:chOff x="0" y="0"/>
          <a:chExt cx="0" cy="0"/>
        </a:xfrm>
      </p:grpSpPr>
      <p:sp>
        <p:nvSpPr>
          <p:cNvPr id="445" name="Google Shape;445;p97"/>
          <p:cNvSpPr txBox="1"/>
          <p:nvPr/>
        </p:nvSpPr>
        <p:spPr>
          <a:xfrm>
            <a:off x="304920" y="252360"/>
            <a:ext cx="11780640" cy="66056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lang="uk-UA" sz="2800" strike="noStrike">
                <a:solidFill>
                  <a:srgbClr val="4472C4"/>
                </a:solidFill>
                <a:latin typeface="Times New Roman"/>
                <a:ea typeface="Times New Roman"/>
                <a:cs typeface="Times New Roman"/>
                <a:sym typeface="Times New Roman"/>
              </a:rPr>
              <a:t>Рекомендовані джерела:</a:t>
            </a:r>
            <a:endParaRPr b="0" sz="2800" strike="noStrike">
              <a:latin typeface="Arial"/>
              <a:ea typeface="Arial"/>
              <a:cs typeface="Arial"/>
              <a:sym typeface="Arial"/>
            </a:endParaRPr>
          </a:p>
          <a:p>
            <a:pPr indent="0" lvl="0" marL="0" marR="0" rtl="0" algn="just">
              <a:lnSpc>
                <a:spcPct val="90000"/>
              </a:lnSpc>
              <a:spcBef>
                <a:spcPts val="1001"/>
              </a:spcBef>
              <a:spcAft>
                <a:spcPts val="0"/>
              </a:spcAft>
              <a:buNone/>
            </a:pPr>
            <a:r>
              <a:rPr b="1" lang="uk-UA" sz="2800" strike="noStrike">
                <a:solidFill>
                  <a:srgbClr val="4472C4"/>
                </a:solidFill>
                <a:latin typeface="Times New Roman"/>
                <a:ea typeface="Times New Roman"/>
                <a:cs typeface="Times New Roman"/>
                <a:sym typeface="Times New Roman"/>
              </a:rPr>
              <a:t> </a:t>
            </a:r>
            <a:endParaRPr b="0" sz="2800" strike="noStrike">
              <a:latin typeface="Arial"/>
              <a:ea typeface="Arial"/>
              <a:cs typeface="Arial"/>
              <a:sym typeface="Arial"/>
            </a:endParaRPr>
          </a:p>
          <a:p>
            <a:pPr indent="-343080" lvl="0" marL="343080" marR="0" rtl="0" algn="just">
              <a:lnSpc>
                <a:spcPct val="90000"/>
              </a:lnSpc>
              <a:spcBef>
                <a:spcPts val="1001"/>
              </a:spcBef>
              <a:spcAft>
                <a:spcPts val="0"/>
              </a:spcAft>
              <a:buClr>
                <a:srgbClr val="000000"/>
              </a:buClr>
              <a:buSzPts val="2000"/>
              <a:buFont typeface="Noto Sans Symbols"/>
              <a:buAutoNum type="arabicPeriod"/>
            </a:pPr>
            <a:r>
              <a:rPr b="0" lang="uk-UA" sz="2000" strike="noStrike">
                <a:solidFill>
                  <a:srgbClr val="4472C4"/>
                </a:solidFill>
                <a:latin typeface="Times New Roman"/>
                <a:ea typeface="Times New Roman"/>
                <a:cs typeface="Times New Roman"/>
                <a:sym typeface="Times New Roman"/>
              </a:rPr>
              <a:t>Патнам Р.Д. Творення демократії: традиції громадянської активності в сучасній Італі ї /Р.Д. Патнам.- К.:Основи, 2001.- 302 с. </a:t>
            </a:r>
            <a:endParaRPr b="0" sz="2000" strike="noStrike">
              <a:latin typeface="Arial"/>
              <a:ea typeface="Arial"/>
              <a:cs typeface="Arial"/>
              <a:sym typeface="Arial"/>
            </a:endParaRPr>
          </a:p>
          <a:p>
            <a:pPr indent="-343080" lvl="0" marL="343080" marR="0" rtl="0" algn="just">
              <a:lnSpc>
                <a:spcPct val="90000"/>
              </a:lnSpc>
              <a:spcBef>
                <a:spcPts val="1001"/>
              </a:spcBef>
              <a:spcAft>
                <a:spcPts val="0"/>
              </a:spcAft>
              <a:buClr>
                <a:srgbClr val="000000"/>
              </a:buClr>
              <a:buSzPts val="2000"/>
              <a:buFont typeface="Noto Sans Symbols"/>
              <a:buAutoNum type="arabicPeriod"/>
            </a:pPr>
            <a:r>
              <a:rPr b="0" lang="uk-UA" sz="2000" strike="noStrike">
                <a:solidFill>
                  <a:srgbClr val="4472C4"/>
                </a:solidFill>
                <a:latin typeface="Times New Roman"/>
                <a:ea typeface="Times New Roman"/>
                <a:cs typeface="Times New Roman"/>
                <a:sym typeface="Times New Roman"/>
              </a:rPr>
              <a:t>The Future of Digital Spaces and Their Role in Democracy. </a:t>
            </a:r>
            <a:r>
              <a:rPr b="0" lang="uk-UA" sz="2000" u="sng" strike="noStrike">
                <a:solidFill>
                  <a:schemeClr val="hlink"/>
                </a:solidFill>
                <a:latin typeface="Times New Roman"/>
                <a:ea typeface="Times New Roman"/>
                <a:cs typeface="Times New Roman"/>
                <a:sym typeface="Times New Roman"/>
                <a:hlinkClick r:id="rId3"/>
              </a:rPr>
              <a:t>https://www.pewresearch.org/internet/2021/11/22/the-future-of-digital-spaces-and-their-role-in-democracy/</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2018: Me too? </a:t>
            </a:r>
            <a:r>
              <a:rPr b="1" lang="uk-UA" sz="2000" u="sng" strike="noStrike">
                <a:solidFill>
                  <a:schemeClr val="hlink"/>
                </a:solidFill>
                <a:latin typeface="Times New Roman"/>
                <a:ea typeface="Times New Roman"/>
                <a:cs typeface="Times New Roman"/>
                <a:sym typeface="Times New Roman"/>
                <a:hlinkClick r:id="rId4"/>
              </a:rPr>
              <a:t>https://www.eiu.com/n/democracy-index-2018/</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2019 A year of democratic setbacks and popular protesthttps:</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//www.in.gr/wp-	content/uploads/2020/01/Democracy-Index-2019.pdf</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2020 In sickness and in health </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https://www.eiu.com/n/campaigns/democracy-index-2020/</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2021: less than half the world lives in a democracy</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u="sng" strike="noStrike">
                <a:solidFill>
                  <a:schemeClr val="hlink"/>
                </a:solidFill>
                <a:latin typeface="Times New Roman"/>
                <a:ea typeface="Times New Roman"/>
                <a:cs typeface="Times New Roman"/>
                <a:sym typeface="Times New Roman"/>
                <a:hlinkClick r:id="rId5"/>
              </a:rPr>
              <a:t>https://www.eiu.com/n/democracy-index-2021-less-than-half-the-world-lives-in-a-democracy/</a:t>
            </a:r>
            <a:endParaRPr b="0" sz="2000" strike="noStrike">
              <a:latin typeface="Arial"/>
              <a:ea typeface="Arial"/>
              <a:cs typeface="Arial"/>
              <a:sym typeface="Arial"/>
            </a:endParaRPr>
          </a:p>
          <a:p>
            <a:pPr indent="0" lvl="0" marL="0" marR="0" rtl="0" algn="l">
              <a:lnSpc>
                <a:spcPct val="70000"/>
              </a:lnSpc>
              <a:spcBef>
                <a:spcPts val="1001"/>
              </a:spcBef>
              <a:spcAft>
                <a:spcPts val="0"/>
              </a:spcAft>
              <a:buNone/>
            </a:pPr>
            <a:r>
              <a:rPr b="1" lang="uk-UA" sz="2000" strike="noStrike">
                <a:solidFill>
                  <a:srgbClr val="4472C4"/>
                </a:solidFill>
                <a:latin typeface="Times New Roman"/>
                <a:ea typeface="Times New Roman"/>
                <a:cs typeface="Times New Roman"/>
                <a:sym typeface="Times New Roman"/>
              </a:rPr>
              <a:t>Democracy Index 2022  </a:t>
            </a:r>
            <a:r>
              <a:rPr b="1" lang="uk-UA" sz="2000" u="sng" strike="noStrike">
                <a:solidFill>
                  <a:schemeClr val="hlink"/>
                </a:solidFill>
                <a:latin typeface="Times New Roman"/>
                <a:ea typeface="Times New Roman"/>
                <a:cs typeface="Times New Roman"/>
                <a:sym typeface="Times New Roman"/>
                <a:hlinkClick r:id="rId6"/>
              </a:rPr>
              <a:t>https://pages.eiu.com/rs/753-RIQ-438/images/DI-final-version-report.pdf?mkt_tok=NzUzLVJJUS00MzgAAAGKV6hEWPBYk33hD9noCJPpu2O7o-4</a:t>
            </a:r>
            <a:r>
              <a:rPr b="1" lang="uk-UA" sz="2000" strike="noStrike">
                <a:solidFill>
                  <a:srgbClr val="4472C4"/>
                </a:solidFill>
                <a:latin typeface="Times New Roman"/>
                <a:ea typeface="Times New Roman"/>
                <a:cs typeface="Times New Roman"/>
                <a:sym typeface="Times New Roman"/>
              </a:rPr>
              <a:t>M</a:t>
            </a:r>
            <a:endParaRPr b="0" sz="2000" strike="noStrike">
              <a:latin typeface="Arial"/>
              <a:ea typeface="Arial"/>
              <a:cs typeface="Arial"/>
              <a:sym typeface="Arial"/>
            </a:endParaRPr>
          </a:p>
          <a:p>
            <a:pPr indent="-343080" lvl="0" marL="343080" marR="0" rtl="0" algn="just">
              <a:lnSpc>
                <a:spcPct val="90000"/>
              </a:lnSpc>
              <a:spcBef>
                <a:spcPts val="1001"/>
              </a:spcBef>
              <a:spcAft>
                <a:spcPts val="0"/>
              </a:spcAft>
              <a:buClr>
                <a:srgbClr val="000000"/>
              </a:buClr>
              <a:buSzPts val="2000"/>
              <a:buFont typeface="Noto Sans Symbols"/>
              <a:buAutoNum type="arabicPeriod"/>
            </a:pPr>
            <a:r>
              <a:rPr b="0" lang="uk-UA" sz="2000" strike="noStrike">
                <a:solidFill>
                  <a:srgbClr val="7030A0"/>
                </a:solidFill>
                <a:latin typeface="Times New Roman"/>
                <a:ea typeface="Times New Roman"/>
                <a:cs typeface="Times New Roman"/>
                <a:sym typeface="Times New Roman"/>
              </a:rPr>
              <a:t> </a:t>
            </a:r>
            <a:endParaRPr b="0" sz="20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6" name="Shape 296"/>
        <p:cNvGrpSpPr/>
        <p:nvPr/>
      </p:nvGrpSpPr>
      <p:grpSpPr>
        <a:xfrm>
          <a:off x="0" y="0"/>
          <a:ext cx="0" cy="0"/>
          <a:chOff x="0" y="0"/>
          <a:chExt cx="0" cy="0"/>
        </a:xfrm>
      </p:grpSpPr>
      <p:sp>
        <p:nvSpPr>
          <p:cNvPr id="297" name="Google Shape;297;p69"/>
          <p:cNvSpPr txBox="1"/>
          <p:nvPr/>
        </p:nvSpPr>
        <p:spPr>
          <a:xfrm>
            <a:off x="76320" y="0"/>
            <a:ext cx="1189800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i="0" lang="uk-UA" sz="2200" u="none" cap="none" strike="noStrike">
                <a:solidFill>
                  <a:srgbClr val="7030A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4472C4"/>
                </a:solidFill>
                <a:latin typeface="Times New Roman"/>
                <a:ea typeface="Times New Roman"/>
                <a:cs typeface="Times New Roman"/>
                <a:sym typeface="Times New Roman"/>
              </a:rPr>
              <a:t>Феномен демократії утвердився в Західній Європі, США і деяких цивілізованих країнах інших регіонів світу і був побудований на ідеалах лібералізму й політичної демократії. Для вказаних країн характерним є відносно високий рівень економічного розвитку і «переважання того, що можна назвати західною культурою з її цінностями» (С. Хантінгтон).</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4472C4"/>
                </a:solidFill>
                <a:latin typeface="Times New Roman"/>
                <a:ea typeface="Times New Roman"/>
                <a:cs typeface="Times New Roman"/>
                <a:sym typeface="Times New Roman"/>
              </a:rPr>
              <a:t>«Хвилі демократії»,  почалися у 70-ті роки, з падінням авторитарних режимів у країнах – Греції, Португалії та Іспанії. У 80-ті роки демократична  хвиля «докотилася» до Південної Америки, зокрема до Аргентини й Чилі. У 1989 р. внаслідок «третьої хвилі» впав Берлінський мур, що символізувало розпад світової системи соціалізму: комунізм зазнав поразки в країнах Центрально-Східної Європи, а згодом і в СРСР. </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200" u="none" cap="none" strike="noStrike">
                <a:solidFill>
                  <a:srgbClr val="4472C4"/>
                </a:solidFill>
                <a:latin typeface="Times New Roman"/>
                <a:ea typeface="Times New Roman"/>
                <a:cs typeface="Times New Roman"/>
                <a:sym typeface="Times New Roman"/>
              </a:rPr>
              <a:t>Основні проблеми сучасної демократії: суперечності між мораллю та політикою; обмеження основних прав і свобод людини; «вестернізація» демократії; гендерна нерівність. </a:t>
            </a:r>
            <a:endParaRPr b="0" i="0" sz="2200" u="none" cap="none" strike="noStrike">
              <a:latin typeface="Arial"/>
              <a:ea typeface="Arial"/>
              <a:cs typeface="Arial"/>
              <a:sym typeface="Arial"/>
            </a:endParaRPr>
          </a:p>
          <a:p>
            <a:pPr indent="0" lvl="0" marL="0" marR="0" rtl="0" algn="l">
              <a:lnSpc>
                <a:spcPct val="90000"/>
              </a:lnSpc>
              <a:spcBef>
                <a:spcPts val="2002"/>
              </a:spcBef>
              <a:spcAft>
                <a:spcPts val="0"/>
              </a:spcAft>
              <a:buNone/>
            </a:pPr>
            <a:r>
              <a:rPr b="0" i="1" lang="uk-UA" sz="2200" u="none" cap="none" strike="noStrike">
                <a:solidFill>
                  <a:srgbClr val="4472C4"/>
                </a:solidFill>
                <a:latin typeface="Times New Roman"/>
                <a:ea typeface="Times New Roman"/>
                <a:cs typeface="Times New Roman"/>
                <a:sym typeface="Times New Roman"/>
              </a:rPr>
              <a:t>Основний </a:t>
            </a:r>
            <a:r>
              <a:rPr b="1" i="1" lang="uk-UA" sz="2200" u="none" cap="none" strike="noStrike">
                <a:solidFill>
                  <a:srgbClr val="4472C4"/>
                </a:solidFill>
                <a:latin typeface="Times New Roman"/>
                <a:ea typeface="Times New Roman"/>
                <a:cs typeface="Times New Roman"/>
                <a:sym typeface="Times New Roman"/>
              </a:rPr>
              <a:t>принцип ліберальної демократії </a:t>
            </a:r>
            <a:r>
              <a:rPr b="0" i="1" lang="uk-UA" sz="2200" u="none" cap="none" strike="noStrike">
                <a:solidFill>
                  <a:srgbClr val="4472C4"/>
                </a:solidFill>
                <a:latin typeface="Times New Roman"/>
                <a:ea typeface="Times New Roman"/>
                <a:cs typeface="Times New Roman"/>
                <a:sym typeface="Times New Roman"/>
              </a:rPr>
              <a:t>− право голосу – розвивався в усіх країнах світу. Однак багато з цих принципів лише частково реалізовані в демократичних країнах</a:t>
            </a:r>
            <a:endParaRPr b="0" i="0" sz="2200" u="none" cap="none" strike="noStrike">
              <a:latin typeface="Arial"/>
              <a:ea typeface="Arial"/>
              <a:cs typeface="Arial"/>
              <a:sym typeface="Arial"/>
            </a:endParaRPr>
          </a:p>
          <a:p>
            <a:pPr indent="0" lvl="0" marL="0" marR="0" rtl="0" algn="l">
              <a:lnSpc>
                <a:spcPct val="90000"/>
              </a:lnSpc>
              <a:spcBef>
                <a:spcPts val="2002"/>
              </a:spcBef>
              <a:spcAft>
                <a:spcPts val="0"/>
              </a:spcAft>
              <a:buNone/>
            </a:pPr>
            <a:r>
              <a:rPr b="1" i="0" lang="uk-UA" sz="2200" u="none" cap="none" strike="noStrike">
                <a:solidFill>
                  <a:srgbClr val="4472C4"/>
                </a:solidFill>
                <a:latin typeface="Times New Roman"/>
                <a:ea typeface="Times New Roman"/>
                <a:cs typeface="Times New Roman"/>
                <a:sym typeface="Times New Roman"/>
              </a:rPr>
              <a:t>Індекс демократії показує, що стан повністю вільних і чесних виборів переважає лише в 43 з з 76 країн, в яких відбудуться вибори у 2024 році (27 з них - країни-члени ЄС). Вибори в США, Бразилії, Індії та Індонезії - всі вони класифікуються як "недосконалі демократії" - принаймні дозволяють можливість змін, хоча і в цих країнах, швидше за все, переможуть чинні президенти або їхні наступники. </a:t>
            </a:r>
            <a:endParaRPr b="0" i="0" sz="2200" u="none" cap="none" strike="noStrike">
              <a:latin typeface="Arial"/>
              <a:ea typeface="Arial"/>
              <a:cs typeface="Arial"/>
              <a:sym typeface="Arial"/>
            </a:endParaRPr>
          </a:p>
          <a:p>
            <a:pPr indent="0" lvl="0" marL="0" marR="0" rtl="0" algn="l">
              <a:lnSpc>
                <a:spcPct val="80000"/>
              </a:lnSpc>
              <a:spcBef>
                <a:spcPts val="2002"/>
              </a:spcBef>
              <a:spcAft>
                <a:spcPts val="0"/>
              </a:spcAft>
              <a:buNone/>
            </a:pPr>
            <a:r>
              <a:rPr b="0" i="0" lang="uk-UA" sz="2200" u="none" cap="none" strike="noStrike">
                <a:solidFill>
                  <a:srgbClr val="4472C4"/>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4472C4"/>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228600" lvl="0" marL="228600" marR="0" rtl="0" algn="l">
              <a:lnSpc>
                <a:spcPct val="80000"/>
              </a:lnSpc>
              <a:spcBef>
                <a:spcPts val="1001"/>
              </a:spcBef>
              <a:spcAft>
                <a:spcPts val="0"/>
              </a:spcAft>
              <a:buClr>
                <a:srgbClr val="000000"/>
              </a:buClr>
              <a:buSzPts val="2600"/>
              <a:buFont typeface="Arial"/>
              <a:buChar char="•"/>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1" name="Shape 301"/>
        <p:cNvGrpSpPr/>
        <p:nvPr/>
      </p:nvGrpSpPr>
      <p:grpSpPr>
        <a:xfrm>
          <a:off x="0" y="0"/>
          <a:ext cx="0" cy="0"/>
          <a:chOff x="0" y="0"/>
          <a:chExt cx="0" cy="0"/>
        </a:xfrm>
      </p:grpSpPr>
      <p:sp>
        <p:nvSpPr>
          <p:cNvPr id="302" name="Google Shape;302;p70"/>
          <p:cNvSpPr txBox="1"/>
          <p:nvPr/>
        </p:nvSpPr>
        <p:spPr>
          <a:xfrm>
            <a:off x="0" y="0"/>
            <a:ext cx="11314440" cy="9907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0070C0"/>
                </a:solidFill>
                <a:latin typeface="Times New Roman"/>
                <a:ea typeface="Times New Roman"/>
                <a:cs typeface="Times New Roman"/>
                <a:sym typeface="Times New Roman"/>
              </a:rPr>
              <a:t>Міжнародні рейтинги демократії</a:t>
            </a:r>
            <a:br>
              <a:rPr b="0" i="0" lang="uk-UA" sz="1800" u="none" cap="none" strike="noStrike"/>
            </a:br>
            <a:r>
              <a:rPr b="1" i="0" lang="uk-UA" sz="2400" u="none" cap="none" strike="noStrike">
                <a:solidFill>
                  <a:srgbClr val="0070C0"/>
                </a:solidFill>
                <a:latin typeface="Times New Roman"/>
                <a:ea typeface="Times New Roman"/>
                <a:cs typeface="Times New Roman"/>
                <a:sym typeface="Times New Roman"/>
              </a:rPr>
              <a:t>Міжнародні демократичні інституції</a:t>
            </a:r>
            <a:endParaRPr b="0" i="0" sz="2400" u="none" cap="none" strike="noStrike">
              <a:latin typeface="Arial"/>
              <a:ea typeface="Arial"/>
              <a:cs typeface="Arial"/>
              <a:sym typeface="Arial"/>
            </a:endParaRPr>
          </a:p>
        </p:txBody>
      </p:sp>
      <p:sp>
        <p:nvSpPr>
          <p:cNvPr id="303" name="Google Shape;303;p70"/>
          <p:cNvSpPr txBox="1"/>
          <p:nvPr/>
        </p:nvSpPr>
        <p:spPr>
          <a:xfrm>
            <a:off x="0" y="990720"/>
            <a:ext cx="12105000" cy="58672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Програма Британської Ради Active Citizens Ukraine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“Активні громадяни” –  програма  Британської Ради для  молоді у  галузі міжкультурного діалогу і соціального розвитку.</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В межах програми House of Europe, що фінансується Європейським Союзом, Британська Рада організувала </a:t>
            </a:r>
            <a:r>
              <a:rPr b="1" i="0" lang="uk-UA" sz="2400" u="none" cap="none" strike="noStrike">
                <a:solidFill>
                  <a:srgbClr val="4472C4"/>
                </a:solidFill>
                <a:latin typeface="Times New Roman"/>
                <a:ea typeface="Times New Roman"/>
                <a:cs typeface="Times New Roman"/>
                <a:sym typeface="Times New Roman"/>
              </a:rPr>
              <a:t>Active Citizens Camps</a:t>
            </a:r>
            <a:r>
              <a:rPr b="0" i="0" lang="uk-UA" sz="2400" u="none" cap="none" strike="noStrike">
                <a:solidFill>
                  <a:srgbClr val="4472C4"/>
                </a:solidFill>
                <a:latin typeface="Times New Roman"/>
                <a:ea typeface="Times New Roman"/>
                <a:cs typeface="Times New Roman"/>
                <a:sym typeface="Times New Roman"/>
              </a:rPr>
              <a:t> - платформи для розвитку лідерського потенціалу та соціальної відповідальності молоді, поширення досвіду, генерації ідей, усвідомлення можливостей для підвищення спроможності громад. </a:t>
            </a:r>
            <a:endParaRPr b="0" i="0" sz="2400" u="none" cap="none" strike="noStrike">
              <a:latin typeface="Arial"/>
              <a:ea typeface="Arial"/>
              <a:cs typeface="Arial"/>
              <a:sym typeface="Arial"/>
            </a:endParaRPr>
          </a:p>
          <a:p>
            <a:pPr indent="0" lvl="0" marL="0" marR="0" rtl="0" algn="l">
              <a:lnSpc>
                <a:spcPct val="85049"/>
              </a:lnSpc>
              <a:spcBef>
                <a:spcPts val="1001"/>
              </a:spcBef>
              <a:spcAft>
                <a:spcPts val="0"/>
              </a:spcAft>
              <a:buNone/>
            </a:pPr>
            <a:r>
              <a:rPr b="1" i="0" lang="uk-UA" sz="2000" u="sng" cap="none" strike="noStrike">
                <a:solidFill>
                  <a:schemeClr val="hlink"/>
                </a:solidFill>
                <a:latin typeface="Times New Roman"/>
                <a:ea typeface="Times New Roman"/>
                <a:cs typeface="Times New Roman"/>
                <a:sym typeface="Times New Roman"/>
                <a:hlinkClick r:id="rId3"/>
              </a:rPr>
              <a:t>https://www.britishcouncil.org.ua/active-citizens</a:t>
            </a:r>
            <a:r>
              <a:rPr b="1" i="0" lang="uk-UA" sz="2000" u="none" cap="none" strike="noStrike">
                <a:solidFill>
                  <a:srgbClr val="4472C4"/>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70875"/>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Глобальна мережа Фундацій відкритого суспільства</a:t>
            </a:r>
            <a:endParaRPr b="0" i="0" sz="2400" u="none" cap="none" strike="noStrike">
              <a:latin typeface="Arial"/>
              <a:ea typeface="Arial"/>
              <a:cs typeface="Arial"/>
              <a:sym typeface="Arial"/>
            </a:endParaRPr>
          </a:p>
          <a:p>
            <a:pPr indent="0" lvl="0" marL="0" marR="0" rtl="0" algn="l">
              <a:lnSpc>
                <a:spcPct val="70875"/>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(Open Society Foundations) – </a:t>
            </a:r>
            <a:r>
              <a:rPr b="1" i="0" lang="uk-UA" sz="2400" u="sng" cap="none" strike="noStrike">
                <a:solidFill>
                  <a:schemeClr val="hlink"/>
                </a:solidFill>
                <a:latin typeface="Times New Roman"/>
                <a:ea typeface="Times New Roman"/>
                <a:cs typeface="Times New Roman"/>
                <a:sym typeface="Times New Roman"/>
                <a:hlinkClick r:id="rId4"/>
              </a:rPr>
              <a:t>https://www.opensocietyfoundations.org/</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Щороку Open Society Foundations надає тисячі грантів групам і окремим особам, які працюють над проблемами, на яких ми зосереджені,— сприяння справедливості, прозорості та відкритому обговоренню. Ми також беремо участь у стратегічних судових процесах щодо прав людини та інвестуємо вплив, одночасно виношуючи нові ідеї та безпосередньо співпрацюючи з урядами та політиками через адвокацію для просування позитивних змін.</a:t>
            </a:r>
            <a:endParaRPr b="0" i="0" sz="2400" u="none" cap="none" strike="noStrike">
              <a:latin typeface="Arial"/>
              <a:ea typeface="Arial"/>
              <a:cs typeface="Arial"/>
              <a:sym typeface="Arial"/>
            </a:endParaRPr>
          </a:p>
          <a:p>
            <a:pPr indent="0" lvl="0" marL="0" marR="0" rtl="0" algn="l">
              <a:lnSpc>
                <a:spcPct val="85049"/>
              </a:lnSpc>
              <a:spcBef>
                <a:spcPts val="1001"/>
              </a:spcBef>
              <a:spcAft>
                <a:spcPts val="0"/>
              </a:spcAft>
              <a:buNone/>
            </a:pPr>
            <a:r>
              <a:rPr b="0" i="0" lang="uk-UA" sz="2000" u="none" cap="none" strike="noStrike">
                <a:solidFill>
                  <a:srgbClr val="C0000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77318"/>
              </a:lnSpc>
              <a:spcBef>
                <a:spcPts val="1001"/>
              </a:spcBef>
              <a:spcAft>
                <a:spcPts val="0"/>
              </a:spcAft>
              <a:buNone/>
            </a:pPr>
            <a:r>
              <a:rPr b="1" i="0" lang="uk-UA" sz="2200" u="none" cap="none" strike="noStrike">
                <a:solidFill>
                  <a:srgbClr val="C0000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77318"/>
              </a:lnSpc>
              <a:spcBef>
                <a:spcPts val="1001"/>
              </a:spcBef>
              <a:spcAft>
                <a:spcPts val="0"/>
              </a:spcAft>
              <a:buNone/>
            </a:pPr>
            <a:r>
              <a:rPr b="1" i="0" lang="uk-UA" sz="2200" u="none" cap="none" strike="noStrike">
                <a:solidFill>
                  <a:srgbClr val="C0000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71"/>
          <p:cNvSpPr txBox="1"/>
          <p:nvPr/>
        </p:nvSpPr>
        <p:spPr>
          <a:xfrm>
            <a:off x="0" y="0"/>
            <a:ext cx="1202868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70875"/>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70875"/>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Freedom House</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Freedom in the world</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400" u="none" cap="none" strike="noStrike">
                <a:solidFill>
                  <a:srgbClr val="4472C4"/>
                </a:solidFill>
                <a:latin typeface="Times New Roman"/>
                <a:ea typeface="Times New Roman"/>
                <a:cs typeface="Times New Roman"/>
                <a:sym typeface="Times New Roman"/>
              </a:rPr>
              <a:t>З 1973 року Freedom House оцінює стан політичних прав і громадянських свобод у всьому світі. Його регулярно використовують політики, журналісти, науковці, активісти та багато інших.</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Lessons from 50 years of  Freedom in the World</a:t>
            </a:r>
            <a:endParaRPr b="0" i="0" sz="2400" u="none" cap="none" strike="noStrike">
              <a:latin typeface="Arial"/>
              <a:ea typeface="Arial"/>
              <a:cs typeface="Arial"/>
              <a:sym typeface="Arial"/>
            </a:endParaRPr>
          </a:p>
          <a:p>
            <a:pPr indent="0" lvl="0" marL="0" marR="0" rtl="0" algn="l">
              <a:lnSpc>
                <a:spcPct val="87000"/>
              </a:lnSpc>
              <a:spcBef>
                <a:spcPts val="1001"/>
              </a:spcBef>
              <a:spcAft>
                <a:spcPts val="0"/>
              </a:spcAft>
              <a:buNone/>
            </a:pPr>
            <a:r>
              <a:rPr b="0" i="1" lang="uk-UA" sz="2400" u="none" cap="none" strike="noStrike">
                <a:solidFill>
                  <a:srgbClr val="4472C4"/>
                </a:solidFill>
                <a:latin typeface="Times New Roman"/>
                <a:ea typeface="Times New Roman"/>
                <a:cs typeface="Times New Roman"/>
                <a:sym typeface="Times New Roman"/>
              </a:rPr>
              <a:t>Фундаментальним для відновлення демократії є правильне розуміння того, що це таке. Слово демократія застосовувалося, правильно чи неправильно, до  держав усіх типів, від "Корейської Народно-Демократичної Республіки" , Північної Кореї до найвільніших держав у Скандинавії. У грудні 2021 року  у спільній статті  російського і китайського послів у Сполучених Штатах   обидві їхні диктатури названі "демократичними".</a:t>
            </a:r>
            <a:endParaRPr b="0" i="0" sz="2400" u="none" cap="none" strike="noStrike">
              <a:latin typeface="Arial"/>
              <a:ea typeface="Arial"/>
              <a:cs typeface="Arial"/>
              <a:sym typeface="Arial"/>
            </a:endParaRPr>
          </a:p>
          <a:p>
            <a:pPr indent="0" lvl="0" marL="0" marR="0" rtl="0" algn="l">
              <a:lnSpc>
                <a:spcPct val="87000"/>
              </a:lnSpc>
              <a:spcBef>
                <a:spcPts val="1800"/>
              </a:spcBef>
              <a:spcAft>
                <a:spcPts val="0"/>
              </a:spcAft>
              <a:buNone/>
            </a:pPr>
            <a:r>
              <a:rPr b="0" i="1" lang="uk-UA" sz="2400" u="none" cap="none" strike="noStrike">
                <a:solidFill>
                  <a:srgbClr val="4472C4"/>
                </a:solidFill>
                <a:latin typeface="Times New Roman"/>
                <a:ea typeface="Times New Roman"/>
                <a:cs typeface="Times New Roman"/>
                <a:sym typeface="Times New Roman"/>
              </a:rPr>
              <a:t>Демократія - більше, ніж просто ідеал. Це практичний двигун самокорекції та вдосконалення, який дає людям можливість постійно мирно боротися за досягнення цього ідеалу. Коли одна частина системи дає збій, інші можуть бути використані як інструменти для її ремонту та зміцнення. </a:t>
            </a:r>
            <a:endParaRPr b="0" i="0" sz="2400" u="none" cap="none" strike="noStrike">
              <a:latin typeface="Arial"/>
              <a:ea typeface="Arial"/>
              <a:cs typeface="Arial"/>
              <a:sym typeface="Arial"/>
            </a:endParaRPr>
          </a:p>
          <a:p>
            <a:pPr indent="0" lvl="0" marL="0" marR="0" rtl="0" algn="l">
              <a:lnSpc>
                <a:spcPct val="87000"/>
              </a:lnSpc>
              <a:spcBef>
                <a:spcPts val="1800"/>
              </a:spcBef>
              <a:spcAft>
                <a:spcPts val="0"/>
              </a:spcAft>
              <a:buNone/>
            </a:pPr>
            <a:r>
              <a:rPr b="1" i="0" lang="uk-UA" sz="2400" u="sng" cap="none" strike="noStrike">
                <a:solidFill>
                  <a:schemeClr val="hlink"/>
                </a:solidFill>
                <a:latin typeface="Times New Roman"/>
                <a:ea typeface="Times New Roman"/>
                <a:cs typeface="Times New Roman"/>
                <a:sym typeface="Times New Roman"/>
                <a:hlinkClick r:id="rId3"/>
              </a:rPr>
              <a:t>https://freedomhouse.org/report/freedom-world</a:t>
            </a:r>
            <a:endParaRPr b="0" i="0" sz="2400" u="none" cap="none" strike="noStrike">
              <a:latin typeface="Arial"/>
              <a:ea typeface="Arial"/>
              <a:cs typeface="Arial"/>
              <a:sym typeface="Arial"/>
            </a:endParaRPr>
          </a:p>
          <a:p>
            <a:pPr indent="0" lvl="0" marL="0" marR="0" rtl="0" algn="l">
              <a:lnSpc>
                <a:spcPct val="87000"/>
              </a:lnSpc>
              <a:spcBef>
                <a:spcPts val="1800"/>
              </a:spcBef>
              <a:spcAft>
                <a:spcPts val="0"/>
              </a:spcAft>
              <a:buNone/>
            </a:pPr>
            <a:r>
              <a:rPr b="1" i="1" lang="uk-UA" sz="2400" u="none" cap="none" strike="noStrike">
                <a:solidFill>
                  <a:srgbClr val="4472C4"/>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80000"/>
              </a:lnSpc>
              <a:spcBef>
                <a:spcPts val="1800"/>
              </a:spcBef>
              <a:spcAft>
                <a:spcPts val="0"/>
              </a:spcAft>
              <a:buNone/>
            </a:pPr>
            <a:r>
              <a:rPr b="1" i="0" lang="uk-UA" sz="1800" u="none" cap="none" strike="noStrike">
                <a:solidFill>
                  <a:srgbClr val="7030A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1800" u="none" cap="none" strike="noStrike">
                <a:solidFill>
                  <a:srgbClr val="7030A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70000"/>
              </a:lnSpc>
              <a:spcBef>
                <a:spcPts val="1001"/>
              </a:spcBef>
              <a:spcAft>
                <a:spcPts val="0"/>
              </a:spcAft>
              <a:buNone/>
            </a:pPr>
            <a:r>
              <a:rPr b="0" i="0" lang="uk-UA" sz="1800" u="none" cap="none" strike="noStrike">
                <a:solidFill>
                  <a:srgbClr val="000000"/>
                </a:solidFill>
                <a:latin typeface="Calibri"/>
                <a:ea typeface="Calibri"/>
                <a:cs typeface="Calibri"/>
                <a:sym typeface="Calibri"/>
              </a:rPr>
              <a:t> </a:t>
            </a:r>
            <a:endParaRPr b="0" i="0" sz="18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2" name="Shape 312"/>
        <p:cNvGrpSpPr/>
        <p:nvPr/>
      </p:nvGrpSpPr>
      <p:grpSpPr>
        <a:xfrm>
          <a:off x="0" y="0"/>
          <a:ext cx="0" cy="0"/>
          <a:chOff x="0" y="0"/>
          <a:chExt cx="0" cy="0"/>
        </a:xfrm>
      </p:grpSpPr>
      <p:sp>
        <p:nvSpPr>
          <p:cNvPr id="313" name="Google Shape;313;p72"/>
          <p:cNvSpPr txBox="1"/>
          <p:nvPr/>
        </p:nvSpPr>
        <p:spPr>
          <a:xfrm>
            <a:off x="0" y="247320"/>
            <a:ext cx="11898000" cy="64256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rPr b="1" i="0" lang="uk-UA" sz="2400" u="none" cap="none" strike="noStrike">
                <a:solidFill>
                  <a:srgbClr val="4472C4"/>
                </a:solidFill>
                <a:latin typeface="Times New Roman"/>
                <a:ea typeface="Times New Roman"/>
                <a:cs typeface="Times New Roman"/>
                <a:sym typeface="Times New Roman"/>
              </a:rPr>
              <a:t>The Economist Intelligence Unit Democracy Index</a:t>
            </a:r>
            <a:endParaRPr b="0" i="0" sz="24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https://www.eiu.com/n/democracy-index-2021-less-than-half-the-world-lives-in-a-democracy/</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Індекс демократії, що його від 2006 року укладає The Economist Intelligence Unit, дає незалежну оцінку стану справ у 167 країнах світу. </a:t>
            </a:r>
            <a:endParaRPr b="0" i="0" sz="2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400" u="none" cap="none" strike="noStrike">
                <a:solidFill>
                  <a:srgbClr val="4472C4"/>
                </a:solidFill>
                <a:latin typeface="Times New Roman"/>
                <a:ea typeface="Times New Roman"/>
                <a:cs typeface="Times New Roman"/>
                <a:sym typeface="Times New Roman"/>
              </a:rPr>
              <a:t>Це охоплює майже все населення світу.Автори індексу оцінюють стан демократії у тій чи іншій країні за п'ятьма показниками:</a:t>
            </a:r>
            <a:endParaRPr b="0" i="0" sz="2400" u="none" cap="none" strike="noStrike">
              <a:latin typeface="Arial"/>
              <a:ea typeface="Arial"/>
              <a:cs typeface="Arial"/>
              <a:sym typeface="Arial"/>
            </a:endParaRPr>
          </a:p>
          <a:p>
            <a:pPr indent="0" lvl="0" marL="0" marR="0" rtl="0" algn="l">
              <a:lnSpc>
                <a:spcPct val="105000"/>
              </a:lnSpc>
              <a:spcBef>
                <a:spcPts val="1001"/>
              </a:spcBef>
              <a:spcAft>
                <a:spcPts val="0"/>
              </a:spcAft>
              <a:buNone/>
            </a:pPr>
            <a:r>
              <a:rPr b="1" i="1" lang="uk-UA" sz="2400" u="none" cap="none" strike="noStrike">
                <a:solidFill>
                  <a:srgbClr val="4472C4"/>
                </a:solidFill>
                <a:latin typeface="Times New Roman"/>
                <a:ea typeface="Times New Roman"/>
                <a:cs typeface="Times New Roman"/>
                <a:sym typeface="Times New Roman"/>
              </a:rPr>
              <a:t>яким є виборчий процес та плюралізм в країні, як працює влада, наскільки громадяни залучені у політичне життя, якою є політична культура, як дотримуються громадянські права.</a:t>
            </a:r>
            <a:endParaRPr b="0" i="0" sz="2400" u="none" cap="none" strike="noStrike">
              <a:latin typeface="Arial"/>
              <a:ea typeface="Arial"/>
              <a:cs typeface="Arial"/>
              <a:sym typeface="Arial"/>
            </a:endParaRPr>
          </a:p>
          <a:p>
            <a:pPr indent="0" lvl="0" marL="0" marR="0" rtl="0" algn="l">
              <a:lnSpc>
                <a:spcPct val="105000"/>
              </a:lnSpc>
              <a:spcBef>
                <a:spcPts val="2002"/>
              </a:spcBef>
              <a:spcAft>
                <a:spcPts val="0"/>
              </a:spcAft>
              <a:buNone/>
            </a:pPr>
            <a:r>
              <a:rPr b="1" i="0" lang="uk-UA" sz="2400" u="none" cap="none" strike="noStrike">
                <a:solidFill>
                  <a:srgbClr val="4472C4"/>
                </a:solidFill>
                <a:latin typeface="Times New Roman"/>
                <a:ea typeface="Times New Roman"/>
                <a:cs typeface="Times New Roman"/>
                <a:sym typeface="Times New Roman"/>
              </a:rPr>
              <a:t>За цими показниками країни розподіляються на "повні демократії", "часткові демократії", "гібридні/змішані режими" та "авторитарні режими“ ( “full democracy”, “flawed democracy”, “hybrid regime” ,“authoritarian regime”).</a:t>
            </a:r>
            <a:endParaRPr b="0" i="0" sz="24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sp>
        <p:nvSpPr>
          <p:cNvPr id="318" name="Google Shape;318;p73"/>
          <p:cNvSpPr txBox="1"/>
          <p:nvPr/>
        </p:nvSpPr>
        <p:spPr>
          <a:xfrm>
            <a:off x="0" y="0"/>
            <a:ext cx="11277720" cy="13388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br>
              <a:rPr b="0" i="0" lang="uk-UA" sz="1800" u="none" cap="none" strike="noStrike"/>
            </a:br>
            <a:r>
              <a:rPr b="1" i="0" lang="uk-UA" sz="2800" u="none" cap="none" strike="noStrike">
                <a:solidFill>
                  <a:srgbClr val="4472C4"/>
                </a:solidFill>
                <a:latin typeface="Times New Roman"/>
                <a:ea typeface="Times New Roman"/>
                <a:cs typeface="Times New Roman"/>
                <a:sym typeface="Times New Roman"/>
              </a:rPr>
              <a:t>Індекс демократії як показник рівня розвитку демократії країни</a:t>
            </a:r>
            <a:endParaRPr b="0" i="0" sz="2800" u="none" cap="none" strike="noStrike">
              <a:latin typeface="Arial"/>
              <a:ea typeface="Arial"/>
              <a:cs typeface="Arial"/>
              <a:sym typeface="Arial"/>
            </a:endParaRPr>
          </a:p>
        </p:txBody>
      </p:sp>
      <p:sp>
        <p:nvSpPr>
          <p:cNvPr id="319" name="Google Shape;319;p73"/>
          <p:cNvSpPr txBox="1"/>
          <p:nvPr/>
        </p:nvSpPr>
        <p:spPr>
          <a:xfrm>
            <a:off x="0" y="1338840"/>
            <a:ext cx="11170800" cy="539928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2017  Free speech under attack</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2018  Me too?</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2019  A year of democratic setbacks and popular protest</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2020  In sickness and in health</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2021  less than half the world lives in a democracy</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2022  Frontline democracy and the battle for Ukraine</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2600" u="none" cap="none" strike="noStrike">
                <a:solidFill>
                  <a:srgbClr val="0070C0"/>
                </a:solidFill>
                <a:latin typeface="Times New Roman"/>
                <a:ea typeface="Times New Roman"/>
                <a:cs typeface="Times New Roman"/>
                <a:sym typeface="Times New Roman"/>
              </a:rPr>
              <a:t>Democracy Index 2023  Understanding the Global Scenarios</a:t>
            </a:r>
            <a:endParaRPr b="0" i="0" sz="2600" u="none" cap="none" strike="noStrike">
              <a:latin typeface="Arial"/>
              <a:ea typeface="Arial"/>
              <a:cs typeface="Arial"/>
              <a:sym typeface="Arial"/>
            </a:endParaRPr>
          </a:p>
          <a:p>
            <a:pPr indent="0" lvl="0" marL="0" marR="0" rtl="0" algn="l">
              <a:lnSpc>
                <a:spcPct val="150000"/>
              </a:lnSpc>
              <a:spcBef>
                <a:spcPts val="1001"/>
              </a:spcBef>
              <a:spcAft>
                <a:spcPts val="0"/>
              </a:spcAft>
              <a:buNone/>
            </a:pPr>
            <a:r>
              <a:rPr b="1" i="0" lang="uk-UA" sz="3000" u="none" cap="none" strike="noStrike">
                <a:solidFill>
                  <a:srgbClr val="C00000"/>
                </a:solidFill>
                <a:latin typeface="Times New Roman"/>
                <a:ea typeface="Times New Roman"/>
                <a:cs typeface="Times New Roman"/>
                <a:sym typeface="Times New Roman"/>
              </a:rPr>
              <a:t> </a:t>
            </a:r>
            <a:endParaRPr b="0" i="0" sz="3000" u="none" cap="none" strike="noStrike">
              <a:latin typeface="Arial"/>
              <a:ea typeface="Arial"/>
              <a:cs typeface="Arial"/>
              <a:sym typeface="Arial"/>
            </a:endParaRPr>
          </a:p>
          <a:p>
            <a:pPr indent="0" lvl="0" marL="0" marR="0" rtl="0" algn="l">
              <a:lnSpc>
                <a:spcPct val="60000"/>
              </a:lnSpc>
              <a:spcBef>
                <a:spcPts val="1001"/>
              </a:spcBef>
              <a:spcAft>
                <a:spcPts val="0"/>
              </a:spcAft>
              <a:buNone/>
            </a:pPr>
            <a:r>
              <a:rPr b="0" i="0" lang="uk-UA" sz="1900" u="none" cap="none" strike="noStrike">
                <a:solidFill>
                  <a:srgbClr val="7030A0"/>
                </a:solidFill>
                <a:latin typeface="Times New Roman"/>
                <a:ea typeface="Times New Roman"/>
                <a:cs typeface="Times New Roman"/>
                <a:sym typeface="Times New Roman"/>
              </a:rPr>
              <a:t> </a:t>
            </a:r>
            <a:endParaRPr b="0" i="0" sz="19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74"/>
          <p:cNvSpPr txBox="1"/>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None/>
            </a:pPr>
            <a:r>
              <a:t/>
            </a:r>
            <a:endParaRPr b="0" i="0" sz="4400" u="none" cap="none" strike="noStrike">
              <a:latin typeface="Arial"/>
              <a:ea typeface="Arial"/>
              <a:cs typeface="Arial"/>
              <a:sym typeface="Arial"/>
            </a:endParaRPr>
          </a:p>
        </p:txBody>
      </p:sp>
      <p:sp>
        <p:nvSpPr>
          <p:cNvPr id="325" name="Google Shape;325;p74"/>
          <p:cNvSpPr txBox="1"/>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326" name="Google Shape;326;p74"/>
          <p:cNvPicPr preferRelativeResize="0"/>
          <p:nvPr/>
        </p:nvPicPr>
        <p:blipFill rotWithShape="1">
          <a:blip r:embed="rId3">
            <a:alphaModFix/>
          </a:blip>
          <a:srcRect b="0" l="0" r="0" t="0"/>
          <a:stretch/>
        </p:blipFill>
        <p:spPr>
          <a:xfrm>
            <a:off x="565920" y="0"/>
            <a:ext cx="10940040" cy="6982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