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9" r:id="rId4"/>
    <p:sldId id="265" r:id="rId5"/>
    <p:sldId id="266" r:id="rId6"/>
    <p:sldId id="267" r:id="rId7"/>
    <p:sldId id="260" r:id="rId8"/>
    <p:sldId id="261" r:id="rId9"/>
    <p:sldId id="262" r:id="rId10"/>
    <p:sldId id="263" r:id="rId11"/>
    <p:sldId id="264" r:id="rId12"/>
    <p:sldId id="269" r:id="rId13"/>
    <p:sldId id="270" r:id="rId14"/>
    <p:sldId id="276" r:id="rId15"/>
    <p:sldId id="275" r:id="rId16"/>
    <p:sldId id="274" r:id="rId17"/>
    <p:sldId id="277" r:id="rId18"/>
  </p:sldIdLst>
  <p:sldSz cx="12192000"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202"/>
    <a:srgbClr val="F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94" autoAdjust="0"/>
  </p:normalViewPr>
  <p:slideViewPr>
    <p:cSldViewPr snapToGrid="0" snapToObjects="1">
      <p:cViewPr varScale="1">
        <p:scale>
          <a:sx n="77" d="100"/>
          <a:sy n="77" d="100"/>
        </p:scale>
        <p:origin x="106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09706-9EB3-4BE1-9A32-961D57C09624}" type="doc">
      <dgm:prSet loTypeId="urn:microsoft.com/office/officeart/2005/8/layout/process1" loCatId="process" qsTypeId="urn:microsoft.com/office/officeart/2005/8/quickstyle/simple2" qsCatId="simple" csTypeId="urn:microsoft.com/office/officeart/2005/8/colors/colorful1" csCatId="colorful" phldr="1"/>
      <dgm:spPr/>
    </dgm:pt>
    <dgm:pt modelId="{2E0D534A-9F6F-4869-A1B0-E415C243DC1E}">
      <dgm:prSet phldrT="[Texto]"/>
      <dgm:spPr/>
      <dgm:t>
        <a:bodyPr/>
        <a:lstStyle/>
        <a:p>
          <a:r>
            <a:rPr lang="es-ES" b="1" dirty="0"/>
            <a:t>Obtención de los Datos</a:t>
          </a:r>
        </a:p>
      </dgm:t>
    </dgm:pt>
    <dgm:pt modelId="{DE554BDD-30FB-42B4-9FFE-129E7E894C41}" type="parTrans" cxnId="{337389DD-3536-412B-A6DD-3048C680C282}">
      <dgm:prSet/>
      <dgm:spPr/>
      <dgm:t>
        <a:bodyPr/>
        <a:lstStyle/>
        <a:p>
          <a:endParaRPr lang="es-ES"/>
        </a:p>
      </dgm:t>
    </dgm:pt>
    <dgm:pt modelId="{05B06DCC-A007-4AAE-86F2-4135B97CD5EF}" type="sibTrans" cxnId="{337389DD-3536-412B-A6DD-3048C680C282}">
      <dgm:prSet/>
      <dgm:spPr/>
      <dgm:t>
        <a:bodyPr/>
        <a:lstStyle/>
        <a:p>
          <a:endParaRPr lang="es-ES"/>
        </a:p>
      </dgm:t>
    </dgm:pt>
    <dgm:pt modelId="{EEF99448-ED8E-4F94-AE70-DC4CC0CA2C81}">
      <dgm:prSet phldrT="[Texto]"/>
      <dgm:spPr/>
      <dgm:t>
        <a:bodyPr/>
        <a:lstStyle/>
        <a:p>
          <a:r>
            <a:rPr lang="es-ES" b="1" dirty="0"/>
            <a:t>Formateo de los Datos</a:t>
          </a:r>
        </a:p>
      </dgm:t>
    </dgm:pt>
    <dgm:pt modelId="{D1FB90BE-2027-4A58-80B6-E4C360B5974C}" type="parTrans" cxnId="{BB9C4C2E-AD01-4129-8B1B-D7DD9E6F958F}">
      <dgm:prSet/>
      <dgm:spPr/>
      <dgm:t>
        <a:bodyPr/>
        <a:lstStyle/>
        <a:p>
          <a:endParaRPr lang="es-ES"/>
        </a:p>
      </dgm:t>
    </dgm:pt>
    <dgm:pt modelId="{61FF1B42-FE6C-4E26-B68B-687DF73F5A8C}" type="sibTrans" cxnId="{BB9C4C2E-AD01-4129-8B1B-D7DD9E6F958F}">
      <dgm:prSet/>
      <dgm:spPr/>
      <dgm:t>
        <a:bodyPr/>
        <a:lstStyle/>
        <a:p>
          <a:endParaRPr lang="es-ES"/>
        </a:p>
      </dgm:t>
    </dgm:pt>
    <dgm:pt modelId="{D4F00D0D-F58F-4461-ACFE-949596D15932}">
      <dgm:prSet phldrT="[Texto]"/>
      <dgm:spPr/>
      <dgm:t>
        <a:bodyPr/>
        <a:lstStyle/>
        <a:p>
          <a:r>
            <a:rPr lang="es-ES" b="1" dirty="0"/>
            <a:t>Creación del Horario</a:t>
          </a:r>
        </a:p>
      </dgm:t>
    </dgm:pt>
    <dgm:pt modelId="{535B5756-5692-4F95-B187-62C38B523351}" type="parTrans" cxnId="{16245DDF-E9E4-4510-9E92-BE57A1CDB7D0}">
      <dgm:prSet/>
      <dgm:spPr/>
      <dgm:t>
        <a:bodyPr/>
        <a:lstStyle/>
        <a:p>
          <a:endParaRPr lang="es-ES"/>
        </a:p>
      </dgm:t>
    </dgm:pt>
    <dgm:pt modelId="{675CFBB1-9A3A-427A-B007-69ED78431000}" type="sibTrans" cxnId="{16245DDF-E9E4-4510-9E92-BE57A1CDB7D0}">
      <dgm:prSet/>
      <dgm:spPr/>
      <dgm:t>
        <a:bodyPr/>
        <a:lstStyle/>
        <a:p>
          <a:endParaRPr lang="es-ES"/>
        </a:p>
      </dgm:t>
    </dgm:pt>
    <dgm:pt modelId="{FFB339E8-90C2-4AAF-A387-C7EF7ABF4982}">
      <dgm:prSet phldrT="[Texto]"/>
      <dgm:spPr/>
      <dgm:t>
        <a:bodyPr/>
        <a:lstStyle/>
        <a:p>
          <a:r>
            <a:rPr lang="es-ES" b="1" dirty="0"/>
            <a:t>Actualización e Inserción</a:t>
          </a:r>
        </a:p>
      </dgm:t>
    </dgm:pt>
    <dgm:pt modelId="{6D6F3AFC-76B8-4818-B02F-0BCFB759E823}" type="parTrans" cxnId="{FD64EED1-CE7F-4D1D-921B-BB0EF13E1A64}">
      <dgm:prSet/>
      <dgm:spPr/>
      <dgm:t>
        <a:bodyPr/>
        <a:lstStyle/>
        <a:p>
          <a:endParaRPr lang="es-ES"/>
        </a:p>
      </dgm:t>
    </dgm:pt>
    <dgm:pt modelId="{47AEACC8-AA15-49A6-86D4-3A2CF83D6563}" type="sibTrans" cxnId="{FD64EED1-CE7F-4D1D-921B-BB0EF13E1A64}">
      <dgm:prSet/>
      <dgm:spPr/>
      <dgm:t>
        <a:bodyPr/>
        <a:lstStyle/>
        <a:p>
          <a:endParaRPr lang="es-ES"/>
        </a:p>
      </dgm:t>
    </dgm:pt>
    <dgm:pt modelId="{0E821D7A-10DE-4B02-91DE-90B0202F354C}">
      <dgm:prSet phldrT="[Texto]"/>
      <dgm:spPr/>
      <dgm:t>
        <a:bodyPr/>
        <a:lstStyle/>
        <a:p>
          <a:r>
            <a:rPr lang="es-ES" dirty="0"/>
            <a:t>Docentes</a:t>
          </a:r>
        </a:p>
      </dgm:t>
    </dgm:pt>
    <dgm:pt modelId="{22A98692-4452-4614-B9EE-2A263FD50DC0}" type="parTrans" cxnId="{E43ACC2A-D8F8-4596-949C-09C16FB982D6}">
      <dgm:prSet/>
      <dgm:spPr/>
      <dgm:t>
        <a:bodyPr/>
        <a:lstStyle/>
        <a:p>
          <a:endParaRPr lang="es-ES"/>
        </a:p>
      </dgm:t>
    </dgm:pt>
    <dgm:pt modelId="{CE73042C-0619-4ED9-A5B1-63D912F94886}" type="sibTrans" cxnId="{E43ACC2A-D8F8-4596-949C-09C16FB982D6}">
      <dgm:prSet/>
      <dgm:spPr/>
      <dgm:t>
        <a:bodyPr/>
        <a:lstStyle/>
        <a:p>
          <a:endParaRPr lang="es-ES"/>
        </a:p>
      </dgm:t>
    </dgm:pt>
    <dgm:pt modelId="{50873933-F472-4467-8A71-7C252B9A8786}">
      <dgm:prSet phldrT="[Texto]"/>
      <dgm:spPr/>
      <dgm:t>
        <a:bodyPr/>
        <a:lstStyle/>
        <a:p>
          <a:r>
            <a:rPr lang="es-ES" dirty="0"/>
            <a:t>Salas</a:t>
          </a:r>
        </a:p>
      </dgm:t>
    </dgm:pt>
    <dgm:pt modelId="{75428E5A-97E8-4EBF-8F1B-800CCE9D5C78}" type="parTrans" cxnId="{9D05140F-B56C-457A-A1F2-23B5342120D4}">
      <dgm:prSet/>
      <dgm:spPr/>
      <dgm:t>
        <a:bodyPr/>
        <a:lstStyle/>
        <a:p>
          <a:endParaRPr lang="es-ES"/>
        </a:p>
      </dgm:t>
    </dgm:pt>
    <dgm:pt modelId="{17A77677-6DA4-4149-A200-885C9BC60242}" type="sibTrans" cxnId="{9D05140F-B56C-457A-A1F2-23B5342120D4}">
      <dgm:prSet/>
      <dgm:spPr/>
      <dgm:t>
        <a:bodyPr/>
        <a:lstStyle/>
        <a:p>
          <a:endParaRPr lang="es-ES"/>
        </a:p>
      </dgm:t>
    </dgm:pt>
    <dgm:pt modelId="{55039C27-D1DE-4947-AA9B-0D696A7F28DC}">
      <dgm:prSet phldrT="[Texto]"/>
      <dgm:spPr/>
      <dgm:t>
        <a:bodyPr/>
        <a:lstStyle/>
        <a:p>
          <a:r>
            <a:rPr lang="es-ES" dirty="0"/>
            <a:t>Asignaturas</a:t>
          </a:r>
        </a:p>
      </dgm:t>
    </dgm:pt>
    <dgm:pt modelId="{1E6453D5-2B7E-4FEA-BA60-559A0824453F}" type="parTrans" cxnId="{70E22810-5F04-4461-97C6-C94582BF0D6B}">
      <dgm:prSet/>
      <dgm:spPr/>
      <dgm:t>
        <a:bodyPr/>
        <a:lstStyle/>
        <a:p>
          <a:endParaRPr lang="es-ES"/>
        </a:p>
      </dgm:t>
    </dgm:pt>
    <dgm:pt modelId="{BA092570-63BC-4EAF-8D09-A8960193BABD}" type="sibTrans" cxnId="{70E22810-5F04-4461-97C6-C94582BF0D6B}">
      <dgm:prSet/>
      <dgm:spPr/>
      <dgm:t>
        <a:bodyPr/>
        <a:lstStyle/>
        <a:p>
          <a:endParaRPr lang="es-ES"/>
        </a:p>
      </dgm:t>
    </dgm:pt>
    <dgm:pt modelId="{1184AC4C-F93A-489E-8957-8849CD10F31E}">
      <dgm:prSet phldrT="[Texto]"/>
      <dgm:spPr/>
      <dgm:t>
        <a:bodyPr/>
        <a:lstStyle/>
        <a:p>
          <a:r>
            <a:rPr lang="es-ES" dirty="0"/>
            <a:t>Sección</a:t>
          </a:r>
        </a:p>
      </dgm:t>
    </dgm:pt>
    <dgm:pt modelId="{802CC94D-891D-46A6-A408-D79543BD8387}" type="parTrans" cxnId="{B14D9A4E-34AA-40C7-AE38-0E633A5696F7}">
      <dgm:prSet/>
      <dgm:spPr/>
      <dgm:t>
        <a:bodyPr/>
        <a:lstStyle/>
        <a:p>
          <a:endParaRPr lang="es-ES"/>
        </a:p>
      </dgm:t>
    </dgm:pt>
    <dgm:pt modelId="{F0D9774B-37D6-44D4-969B-0E4F57FF0376}" type="sibTrans" cxnId="{B14D9A4E-34AA-40C7-AE38-0E633A5696F7}">
      <dgm:prSet/>
      <dgm:spPr/>
      <dgm:t>
        <a:bodyPr/>
        <a:lstStyle/>
        <a:p>
          <a:endParaRPr lang="es-ES"/>
        </a:p>
      </dgm:t>
    </dgm:pt>
    <dgm:pt modelId="{BD2491D8-67E1-42BC-9567-FD6CFEA3A245}">
      <dgm:prSet phldrT="[Texto]"/>
      <dgm:spPr/>
      <dgm:t>
        <a:bodyPr/>
        <a:lstStyle/>
        <a:p>
          <a:r>
            <a:rPr lang="es-ES" dirty="0"/>
            <a:t>Disponibilidades</a:t>
          </a:r>
        </a:p>
      </dgm:t>
    </dgm:pt>
    <dgm:pt modelId="{4F0B8D06-4EB6-4691-84CE-2B703A36E6D6}" type="parTrans" cxnId="{454594F3-CAE0-4808-879E-7D5D3698F3F6}">
      <dgm:prSet/>
      <dgm:spPr/>
      <dgm:t>
        <a:bodyPr/>
        <a:lstStyle/>
        <a:p>
          <a:endParaRPr lang="es-ES"/>
        </a:p>
      </dgm:t>
    </dgm:pt>
    <dgm:pt modelId="{94F8A1E5-EB90-4254-800D-8B61061AA9D1}" type="sibTrans" cxnId="{454594F3-CAE0-4808-879E-7D5D3698F3F6}">
      <dgm:prSet/>
      <dgm:spPr/>
      <dgm:t>
        <a:bodyPr/>
        <a:lstStyle/>
        <a:p>
          <a:endParaRPr lang="es-ES"/>
        </a:p>
      </dgm:t>
    </dgm:pt>
    <dgm:pt modelId="{2AF24B9E-2C47-43E3-B956-1E26C64279A3}">
      <dgm:prSet phldrT="[Texto]"/>
      <dgm:spPr/>
      <dgm:t>
        <a:bodyPr/>
        <a:lstStyle/>
        <a:p>
          <a:r>
            <a:rPr lang="es-ES" dirty="0"/>
            <a:t>Primera Semana</a:t>
          </a:r>
        </a:p>
      </dgm:t>
    </dgm:pt>
    <dgm:pt modelId="{35E915C9-B47B-4269-9E60-6EAEDBC227BE}" type="parTrans" cxnId="{666E6C55-1525-41DF-BC28-AE41C47B345A}">
      <dgm:prSet/>
      <dgm:spPr/>
      <dgm:t>
        <a:bodyPr/>
        <a:lstStyle/>
        <a:p>
          <a:endParaRPr lang="es-ES"/>
        </a:p>
      </dgm:t>
    </dgm:pt>
    <dgm:pt modelId="{74D09119-AB21-4754-AD9D-17BD56D0E9DC}" type="sibTrans" cxnId="{666E6C55-1525-41DF-BC28-AE41C47B345A}">
      <dgm:prSet/>
      <dgm:spPr/>
      <dgm:t>
        <a:bodyPr/>
        <a:lstStyle/>
        <a:p>
          <a:endParaRPr lang="es-ES"/>
        </a:p>
      </dgm:t>
    </dgm:pt>
    <dgm:pt modelId="{446AAE71-2EFA-4EB4-AF2A-DACCF9FB4135}">
      <dgm:prSet phldrT="[Texto]"/>
      <dgm:spPr/>
      <dgm:t>
        <a:bodyPr/>
        <a:lstStyle/>
        <a:p>
          <a:r>
            <a:rPr lang="es-ES" dirty="0"/>
            <a:t>Semanas Restantes</a:t>
          </a:r>
        </a:p>
      </dgm:t>
    </dgm:pt>
    <dgm:pt modelId="{53F04C17-6452-4F8D-88EC-D687CCB688FF}" type="parTrans" cxnId="{CA7A03F6-F979-443A-A6DE-8FFE7CB08AA1}">
      <dgm:prSet/>
      <dgm:spPr/>
      <dgm:t>
        <a:bodyPr/>
        <a:lstStyle/>
        <a:p>
          <a:endParaRPr lang="es-ES"/>
        </a:p>
      </dgm:t>
    </dgm:pt>
    <dgm:pt modelId="{51327C22-139C-45D2-99E2-716F3A8DA117}" type="sibTrans" cxnId="{CA7A03F6-F979-443A-A6DE-8FFE7CB08AA1}">
      <dgm:prSet/>
      <dgm:spPr/>
      <dgm:t>
        <a:bodyPr/>
        <a:lstStyle/>
        <a:p>
          <a:endParaRPr lang="es-ES"/>
        </a:p>
      </dgm:t>
    </dgm:pt>
    <dgm:pt modelId="{AE67D662-CF2D-4C33-8F75-864C958DC739}" type="pres">
      <dgm:prSet presAssocID="{C4B09706-9EB3-4BE1-9A32-961D57C09624}" presName="Name0" presStyleCnt="0">
        <dgm:presLayoutVars>
          <dgm:dir/>
          <dgm:resizeHandles val="exact"/>
        </dgm:presLayoutVars>
      </dgm:prSet>
      <dgm:spPr/>
    </dgm:pt>
    <dgm:pt modelId="{11D6609F-AC26-4CC5-9233-FB61687CA5DA}" type="pres">
      <dgm:prSet presAssocID="{2E0D534A-9F6F-4869-A1B0-E415C243DC1E}" presName="node" presStyleLbl="node1" presStyleIdx="0" presStyleCnt="4">
        <dgm:presLayoutVars>
          <dgm:bulletEnabled val="1"/>
        </dgm:presLayoutVars>
      </dgm:prSet>
      <dgm:spPr/>
    </dgm:pt>
    <dgm:pt modelId="{37B5DE1B-B41C-45F2-8B44-E7A81BA693F8}" type="pres">
      <dgm:prSet presAssocID="{05B06DCC-A007-4AAE-86F2-4135B97CD5EF}" presName="sibTrans" presStyleLbl="sibTrans2D1" presStyleIdx="0" presStyleCnt="3"/>
      <dgm:spPr/>
    </dgm:pt>
    <dgm:pt modelId="{5496405C-0E3C-4059-826E-EA19F1DA6771}" type="pres">
      <dgm:prSet presAssocID="{05B06DCC-A007-4AAE-86F2-4135B97CD5EF}" presName="connectorText" presStyleLbl="sibTrans2D1" presStyleIdx="0" presStyleCnt="3"/>
      <dgm:spPr/>
    </dgm:pt>
    <dgm:pt modelId="{356FC57F-7BF1-49FA-963D-775C5CA66DEA}" type="pres">
      <dgm:prSet presAssocID="{EEF99448-ED8E-4F94-AE70-DC4CC0CA2C81}" presName="node" presStyleLbl="node1" presStyleIdx="1" presStyleCnt="4">
        <dgm:presLayoutVars>
          <dgm:bulletEnabled val="1"/>
        </dgm:presLayoutVars>
      </dgm:prSet>
      <dgm:spPr/>
    </dgm:pt>
    <dgm:pt modelId="{E3789004-5EB9-4F9B-A23E-1BBAE88F9E05}" type="pres">
      <dgm:prSet presAssocID="{61FF1B42-FE6C-4E26-B68B-687DF73F5A8C}" presName="sibTrans" presStyleLbl="sibTrans2D1" presStyleIdx="1" presStyleCnt="3"/>
      <dgm:spPr/>
    </dgm:pt>
    <dgm:pt modelId="{8E9FCAA8-3FB4-4D48-BF28-B4246572A9B1}" type="pres">
      <dgm:prSet presAssocID="{61FF1B42-FE6C-4E26-B68B-687DF73F5A8C}" presName="connectorText" presStyleLbl="sibTrans2D1" presStyleIdx="1" presStyleCnt="3"/>
      <dgm:spPr/>
    </dgm:pt>
    <dgm:pt modelId="{BDC7D7DB-C790-4007-8D2B-561544C074DC}" type="pres">
      <dgm:prSet presAssocID="{D4F00D0D-F58F-4461-ACFE-949596D15932}" presName="node" presStyleLbl="node1" presStyleIdx="2" presStyleCnt="4">
        <dgm:presLayoutVars>
          <dgm:bulletEnabled val="1"/>
        </dgm:presLayoutVars>
      </dgm:prSet>
      <dgm:spPr/>
    </dgm:pt>
    <dgm:pt modelId="{8634B9FE-E54A-47D3-95E5-87F5807B147E}" type="pres">
      <dgm:prSet presAssocID="{675CFBB1-9A3A-427A-B007-69ED78431000}" presName="sibTrans" presStyleLbl="sibTrans2D1" presStyleIdx="2" presStyleCnt="3"/>
      <dgm:spPr/>
    </dgm:pt>
    <dgm:pt modelId="{C06AEE87-68BD-4FB9-A01C-C4FFB1A9F4C2}" type="pres">
      <dgm:prSet presAssocID="{675CFBB1-9A3A-427A-B007-69ED78431000}" presName="connectorText" presStyleLbl="sibTrans2D1" presStyleIdx="2" presStyleCnt="3"/>
      <dgm:spPr/>
    </dgm:pt>
    <dgm:pt modelId="{32EBE2C3-EA6C-472A-9B33-AE565470ECF8}" type="pres">
      <dgm:prSet presAssocID="{FFB339E8-90C2-4AAF-A387-C7EF7ABF4982}" presName="node" presStyleLbl="node1" presStyleIdx="3" presStyleCnt="4">
        <dgm:presLayoutVars>
          <dgm:bulletEnabled val="1"/>
        </dgm:presLayoutVars>
      </dgm:prSet>
      <dgm:spPr/>
    </dgm:pt>
  </dgm:ptLst>
  <dgm:cxnLst>
    <dgm:cxn modelId="{6B1E5609-98E9-43F2-A1A8-16317A3F543B}" type="presOf" srcId="{C4B09706-9EB3-4BE1-9A32-961D57C09624}" destId="{AE67D662-CF2D-4C33-8F75-864C958DC739}" srcOrd="0" destOrd="0" presId="urn:microsoft.com/office/officeart/2005/8/layout/process1"/>
    <dgm:cxn modelId="{9D05140F-B56C-457A-A1F2-23B5342120D4}" srcId="{2E0D534A-9F6F-4869-A1B0-E415C243DC1E}" destId="{50873933-F472-4467-8A71-7C252B9A8786}" srcOrd="1" destOrd="0" parTransId="{75428E5A-97E8-4EBF-8F1B-800CCE9D5C78}" sibTransId="{17A77677-6DA4-4149-A200-885C9BC60242}"/>
    <dgm:cxn modelId="{70E22810-5F04-4461-97C6-C94582BF0D6B}" srcId="{2E0D534A-9F6F-4869-A1B0-E415C243DC1E}" destId="{55039C27-D1DE-4947-AA9B-0D696A7F28DC}" srcOrd="2" destOrd="0" parTransId="{1E6453D5-2B7E-4FEA-BA60-559A0824453F}" sibTransId="{BA092570-63BC-4EAF-8D09-A8960193BABD}"/>
    <dgm:cxn modelId="{75B56A11-09C3-4FD8-9BF6-A6B1BB7D6420}" type="presOf" srcId="{2AF24B9E-2C47-43E3-B956-1E26C64279A3}" destId="{BDC7D7DB-C790-4007-8D2B-561544C074DC}" srcOrd="0" destOrd="1" presId="urn:microsoft.com/office/officeart/2005/8/layout/process1"/>
    <dgm:cxn modelId="{B09AE023-57FC-4F10-A8B2-28D58901AAF7}" type="presOf" srcId="{05B06DCC-A007-4AAE-86F2-4135B97CD5EF}" destId="{37B5DE1B-B41C-45F2-8B44-E7A81BA693F8}" srcOrd="0" destOrd="0" presId="urn:microsoft.com/office/officeart/2005/8/layout/process1"/>
    <dgm:cxn modelId="{E43ACC2A-D8F8-4596-949C-09C16FB982D6}" srcId="{2E0D534A-9F6F-4869-A1B0-E415C243DC1E}" destId="{0E821D7A-10DE-4B02-91DE-90B0202F354C}" srcOrd="0" destOrd="0" parTransId="{22A98692-4452-4614-B9EE-2A263FD50DC0}" sibTransId="{CE73042C-0619-4ED9-A5B1-63D912F94886}"/>
    <dgm:cxn modelId="{9732BB2C-C6E9-4B6C-ADCB-F8698495E44E}" type="presOf" srcId="{05B06DCC-A007-4AAE-86F2-4135B97CD5EF}" destId="{5496405C-0E3C-4059-826E-EA19F1DA6771}" srcOrd="1" destOrd="0" presId="urn:microsoft.com/office/officeart/2005/8/layout/process1"/>
    <dgm:cxn modelId="{BB9C4C2E-AD01-4129-8B1B-D7DD9E6F958F}" srcId="{C4B09706-9EB3-4BE1-9A32-961D57C09624}" destId="{EEF99448-ED8E-4F94-AE70-DC4CC0CA2C81}" srcOrd="1" destOrd="0" parTransId="{D1FB90BE-2027-4A58-80B6-E4C360B5974C}" sibTransId="{61FF1B42-FE6C-4E26-B68B-687DF73F5A8C}"/>
    <dgm:cxn modelId="{6E553A30-B50E-4BE1-9BD9-ADC80E324E1B}" type="presOf" srcId="{2E0D534A-9F6F-4869-A1B0-E415C243DC1E}" destId="{11D6609F-AC26-4CC5-9233-FB61687CA5DA}" srcOrd="0" destOrd="0" presId="urn:microsoft.com/office/officeart/2005/8/layout/process1"/>
    <dgm:cxn modelId="{6A20E031-46DC-46AD-B65B-EB3D01601C20}" type="presOf" srcId="{446AAE71-2EFA-4EB4-AF2A-DACCF9FB4135}" destId="{BDC7D7DB-C790-4007-8D2B-561544C074DC}" srcOrd="0" destOrd="2" presId="urn:microsoft.com/office/officeart/2005/8/layout/process1"/>
    <dgm:cxn modelId="{39876842-1CD1-40C5-B213-47E3E0CBC1AD}" type="presOf" srcId="{EEF99448-ED8E-4F94-AE70-DC4CC0CA2C81}" destId="{356FC57F-7BF1-49FA-963D-775C5CA66DEA}" srcOrd="0" destOrd="0" presId="urn:microsoft.com/office/officeart/2005/8/layout/process1"/>
    <dgm:cxn modelId="{CA34D36A-AB8B-4B1E-906F-8637647AD818}" type="presOf" srcId="{55039C27-D1DE-4947-AA9B-0D696A7F28DC}" destId="{11D6609F-AC26-4CC5-9233-FB61687CA5DA}" srcOrd="0" destOrd="3" presId="urn:microsoft.com/office/officeart/2005/8/layout/process1"/>
    <dgm:cxn modelId="{07B0806D-1366-4877-9DE4-CED8DAEB3F0C}" type="presOf" srcId="{1184AC4C-F93A-489E-8957-8849CD10F31E}" destId="{11D6609F-AC26-4CC5-9233-FB61687CA5DA}" srcOrd="0" destOrd="4" presId="urn:microsoft.com/office/officeart/2005/8/layout/process1"/>
    <dgm:cxn modelId="{B14D9A4E-34AA-40C7-AE38-0E633A5696F7}" srcId="{2E0D534A-9F6F-4869-A1B0-E415C243DC1E}" destId="{1184AC4C-F93A-489E-8957-8849CD10F31E}" srcOrd="3" destOrd="0" parTransId="{802CC94D-891D-46A6-A408-D79543BD8387}" sibTransId="{F0D9774B-37D6-44D4-969B-0E4F57FF0376}"/>
    <dgm:cxn modelId="{99141F4F-FC67-4ACD-8AF2-9A792D4BEA0B}" type="presOf" srcId="{0E821D7A-10DE-4B02-91DE-90B0202F354C}" destId="{11D6609F-AC26-4CC5-9233-FB61687CA5DA}" srcOrd="0" destOrd="1" presId="urn:microsoft.com/office/officeart/2005/8/layout/process1"/>
    <dgm:cxn modelId="{666E6C55-1525-41DF-BC28-AE41C47B345A}" srcId="{D4F00D0D-F58F-4461-ACFE-949596D15932}" destId="{2AF24B9E-2C47-43E3-B956-1E26C64279A3}" srcOrd="0" destOrd="0" parTransId="{35E915C9-B47B-4269-9E60-6EAEDBC227BE}" sibTransId="{74D09119-AB21-4754-AD9D-17BD56D0E9DC}"/>
    <dgm:cxn modelId="{53571956-8A5B-4EB2-9D93-F43B510ACCF1}" type="presOf" srcId="{675CFBB1-9A3A-427A-B007-69ED78431000}" destId="{C06AEE87-68BD-4FB9-A01C-C4FFB1A9F4C2}" srcOrd="1" destOrd="0" presId="urn:microsoft.com/office/officeart/2005/8/layout/process1"/>
    <dgm:cxn modelId="{A33A4E80-C6D1-4242-8B5D-DC0A55658470}" type="presOf" srcId="{BD2491D8-67E1-42BC-9567-FD6CFEA3A245}" destId="{356FC57F-7BF1-49FA-963D-775C5CA66DEA}" srcOrd="0" destOrd="1" presId="urn:microsoft.com/office/officeart/2005/8/layout/process1"/>
    <dgm:cxn modelId="{56EA2588-CEA6-4AA2-8559-5C5F18A86D4F}" type="presOf" srcId="{61FF1B42-FE6C-4E26-B68B-687DF73F5A8C}" destId="{8E9FCAA8-3FB4-4D48-BF28-B4246572A9B1}" srcOrd="1" destOrd="0" presId="urn:microsoft.com/office/officeart/2005/8/layout/process1"/>
    <dgm:cxn modelId="{4560D4A8-65DD-418D-AAFA-19DB82C988BA}" type="presOf" srcId="{50873933-F472-4467-8A71-7C252B9A8786}" destId="{11D6609F-AC26-4CC5-9233-FB61687CA5DA}" srcOrd="0" destOrd="2" presId="urn:microsoft.com/office/officeart/2005/8/layout/process1"/>
    <dgm:cxn modelId="{6AC020B1-9D61-4888-AFD6-918EA8643DF8}" type="presOf" srcId="{D4F00D0D-F58F-4461-ACFE-949596D15932}" destId="{BDC7D7DB-C790-4007-8D2B-561544C074DC}" srcOrd="0" destOrd="0" presId="urn:microsoft.com/office/officeart/2005/8/layout/process1"/>
    <dgm:cxn modelId="{22C65EB4-79FF-46CE-9AC3-780370A2C477}" type="presOf" srcId="{FFB339E8-90C2-4AAF-A387-C7EF7ABF4982}" destId="{32EBE2C3-EA6C-472A-9B33-AE565470ECF8}" srcOrd="0" destOrd="0" presId="urn:microsoft.com/office/officeart/2005/8/layout/process1"/>
    <dgm:cxn modelId="{D6C5F1C9-00F7-4326-A2B2-481E5E34DBBA}" type="presOf" srcId="{675CFBB1-9A3A-427A-B007-69ED78431000}" destId="{8634B9FE-E54A-47D3-95E5-87F5807B147E}" srcOrd="0" destOrd="0" presId="urn:microsoft.com/office/officeart/2005/8/layout/process1"/>
    <dgm:cxn modelId="{0C14C5CD-001C-45E2-A551-D3BBD7ECDFE5}" type="presOf" srcId="{61FF1B42-FE6C-4E26-B68B-687DF73F5A8C}" destId="{E3789004-5EB9-4F9B-A23E-1BBAE88F9E05}" srcOrd="0" destOrd="0" presId="urn:microsoft.com/office/officeart/2005/8/layout/process1"/>
    <dgm:cxn modelId="{FD64EED1-CE7F-4D1D-921B-BB0EF13E1A64}" srcId="{C4B09706-9EB3-4BE1-9A32-961D57C09624}" destId="{FFB339E8-90C2-4AAF-A387-C7EF7ABF4982}" srcOrd="3" destOrd="0" parTransId="{6D6F3AFC-76B8-4818-B02F-0BCFB759E823}" sibTransId="{47AEACC8-AA15-49A6-86D4-3A2CF83D6563}"/>
    <dgm:cxn modelId="{337389DD-3536-412B-A6DD-3048C680C282}" srcId="{C4B09706-9EB3-4BE1-9A32-961D57C09624}" destId="{2E0D534A-9F6F-4869-A1B0-E415C243DC1E}" srcOrd="0" destOrd="0" parTransId="{DE554BDD-30FB-42B4-9FFE-129E7E894C41}" sibTransId="{05B06DCC-A007-4AAE-86F2-4135B97CD5EF}"/>
    <dgm:cxn modelId="{16245DDF-E9E4-4510-9E92-BE57A1CDB7D0}" srcId="{C4B09706-9EB3-4BE1-9A32-961D57C09624}" destId="{D4F00D0D-F58F-4461-ACFE-949596D15932}" srcOrd="2" destOrd="0" parTransId="{535B5756-5692-4F95-B187-62C38B523351}" sibTransId="{675CFBB1-9A3A-427A-B007-69ED78431000}"/>
    <dgm:cxn modelId="{454594F3-CAE0-4808-879E-7D5D3698F3F6}" srcId="{EEF99448-ED8E-4F94-AE70-DC4CC0CA2C81}" destId="{BD2491D8-67E1-42BC-9567-FD6CFEA3A245}" srcOrd="0" destOrd="0" parTransId="{4F0B8D06-4EB6-4691-84CE-2B703A36E6D6}" sibTransId="{94F8A1E5-EB90-4254-800D-8B61061AA9D1}"/>
    <dgm:cxn modelId="{CA7A03F6-F979-443A-A6DE-8FFE7CB08AA1}" srcId="{D4F00D0D-F58F-4461-ACFE-949596D15932}" destId="{446AAE71-2EFA-4EB4-AF2A-DACCF9FB4135}" srcOrd="1" destOrd="0" parTransId="{53F04C17-6452-4F8D-88EC-D687CCB688FF}" sibTransId="{51327C22-139C-45D2-99E2-716F3A8DA117}"/>
    <dgm:cxn modelId="{B6AF977C-1E0B-4120-9288-B9C2D1B1FCFE}" type="presParOf" srcId="{AE67D662-CF2D-4C33-8F75-864C958DC739}" destId="{11D6609F-AC26-4CC5-9233-FB61687CA5DA}" srcOrd="0" destOrd="0" presId="urn:microsoft.com/office/officeart/2005/8/layout/process1"/>
    <dgm:cxn modelId="{285BAF4D-A8B5-4953-97E1-F52090F69950}" type="presParOf" srcId="{AE67D662-CF2D-4C33-8F75-864C958DC739}" destId="{37B5DE1B-B41C-45F2-8B44-E7A81BA693F8}" srcOrd="1" destOrd="0" presId="urn:microsoft.com/office/officeart/2005/8/layout/process1"/>
    <dgm:cxn modelId="{46EF1257-2351-4983-825C-5EBBE9124F45}" type="presParOf" srcId="{37B5DE1B-B41C-45F2-8B44-E7A81BA693F8}" destId="{5496405C-0E3C-4059-826E-EA19F1DA6771}" srcOrd="0" destOrd="0" presId="urn:microsoft.com/office/officeart/2005/8/layout/process1"/>
    <dgm:cxn modelId="{69B5E992-1937-4612-B2CB-7B43819A0905}" type="presParOf" srcId="{AE67D662-CF2D-4C33-8F75-864C958DC739}" destId="{356FC57F-7BF1-49FA-963D-775C5CA66DEA}" srcOrd="2" destOrd="0" presId="urn:microsoft.com/office/officeart/2005/8/layout/process1"/>
    <dgm:cxn modelId="{5FC0DD82-1260-4C77-8336-A39D5D06A531}" type="presParOf" srcId="{AE67D662-CF2D-4C33-8F75-864C958DC739}" destId="{E3789004-5EB9-4F9B-A23E-1BBAE88F9E05}" srcOrd="3" destOrd="0" presId="urn:microsoft.com/office/officeart/2005/8/layout/process1"/>
    <dgm:cxn modelId="{008E75BF-E42D-4DD0-B183-E1264D9DB07D}" type="presParOf" srcId="{E3789004-5EB9-4F9B-A23E-1BBAE88F9E05}" destId="{8E9FCAA8-3FB4-4D48-BF28-B4246572A9B1}" srcOrd="0" destOrd="0" presId="urn:microsoft.com/office/officeart/2005/8/layout/process1"/>
    <dgm:cxn modelId="{1311E4EF-A498-49B0-8EB8-7D76CB3E4DAC}" type="presParOf" srcId="{AE67D662-CF2D-4C33-8F75-864C958DC739}" destId="{BDC7D7DB-C790-4007-8D2B-561544C074DC}" srcOrd="4" destOrd="0" presId="urn:microsoft.com/office/officeart/2005/8/layout/process1"/>
    <dgm:cxn modelId="{2D803FEF-84DA-4800-AED7-BDEA5B00EFBE}" type="presParOf" srcId="{AE67D662-CF2D-4C33-8F75-864C958DC739}" destId="{8634B9FE-E54A-47D3-95E5-87F5807B147E}" srcOrd="5" destOrd="0" presId="urn:microsoft.com/office/officeart/2005/8/layout/process1"/>
    <dgm:cxn modelId="{77276F7C-1BCB-4DB5-A132-99CA74926CBC}" type="presParOf" srcId="{8634B9FE-E54A-47D3-95E5-87F5807B147E}" destId="{C06AEE87-68BD-4FB9-A01C-C4FFB1A9F4C2}" srcOrd="0" destOrd="0" presId="urn:microsoft.com/office/officeart/2005/8/layout/process1"/>
    <dgm:cxn modelId="{BB7E67E3-83F6-4708-AA0E-EDCA3A94FCF6}" type="presParOf" srcId="{AE67D662-CF2D-4C33-8F75-864C958DC739}" destId="{32EBE2C3-EA6C-472A-9B33-AE565470ECF8}"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6609F-AC26-4CC5-9233-FB61687CA5DA}">
      <dsp:nvSpPr>
        <dsp:cNvPr id="0" name=""/>
        <dsp:cNvSpPr/>
      </dsp:nvSpPr>
      <dsp:spPr>
        <a:xfrm>
          <a:off x="4275" y="1833006"/>
          <a:ext cx="1869497" cy="17526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b="1" kern="1200" dirty="0"/>
            <a:t>Obtención de los Datos</a:t>
          </a:r>
        </a:p>
        <a:p>
          <a:pPr marL="114300" lvl="1" indent="-114300" algn="l" defTabSz="622300">
            <a:lnSpc>
              <a:spcPct val="90000"/>
            </a:lnSpc>
            <a:spcBef>
              <a:spcPct val="0"/>
            </a:spcBef>
            <a:spcAft>
              <a:spcPct val="15000"/>
            </a:spcAft>
            <a:buChar char="•"/>
          </a:pPr>
          <a:r>
            <a:rPr lang="es-ES" sz="1400" kern="1200" dirty="0"/>
            <a:t>Docentes</a:t>
          </a:r>
        </a:p>
        <a:p>
          <a:pPr marL="114300" lvl="1" indent="-114300" algn="l" defTabSz="622300">
            <a:lnSpc>
              <a:spcPct val="90000"/>
            </a:lnSpc>
            <a:spcBef>
              <a:spcPct val="0"/>
            </a:spcBef>
            <a:spcAft>
              <a:spcPct val="15000"/>
            </a:spcAft>
            <a:buChar char="•"/>
          </a:pPr>
          <a:r>
            <a:rPr lang="es-ES" sz="1400" kern="1200" dirty="0"/>
            <a:t>Salas</a:t>
          </a:r>
        </a:p>
        <a:p>
          <a:pPr marL="114300" lvl="1" indent="-114300" algn="l" defTabSz="622300">
            <a:lnSpc>
              <a:spcPct val="90000"/>
            </a:lnSpc>
            <a:spcBef>
              <a:spcPct val="0"/>
            </a:spcBef>
            <a:spcAft>
              <a:spcPct val="15000"/>
            </a:spcAft>
            <a:buChar char="•"/>
          </a:pPr>
          <a:r>
            <a:rPr lang="es-ES" sz="1400" kern="1200" dirty="0"/>
            <a:t>Asignaturas</a:t>
          </a:r>
        </a:p>
        <a:p>
          <a:pPr marL="114300" lvl="1" indent="-114300" algn="l" defTabSz="622300">
            <a:lnSpc>
              <a:spcPct val="90000"/>
            </a:lnSpc>
            <a:spcBef>
              <a:spcPct val="0"/>
            </a:spcBef>
            <a:spcAft>
              <a:spcPct val="15000"/>
            </a:spcAft>
            <a:buChar char="•"/>
          </a:pPr>
          <a:r>
            <a:rPr lang="es-ES" sz="1400" kern="1200" dirty="0"/>
            <a:t>Sección</a:t>
          </a:r>
        </a:p>
      </dsp:txBody>
      <dsp:txXfrm>
        <a:off x="55608" y="1884339"/>
        <a:ext cx="1766831" cy="1649988"/>
      </dsp:txXfrm>
    </dsp:sp>
    <dsp:sp modelId="{37B5DE1B-B41C-45F2-8B44-E7A81BA693F8}">
      <dsp:nvSpPr>
        <dsp:cNvPr id="0" name=""/>
        <dsp:cNvSpPr/>
      </dsp:nvSpPr>
      <dsp:spPr>
        <a:xfrm>
          <a:off x="2060723" y="2477515"/>
          <a:ext cx="396333" cy="463635"/>
        </a:xfrm>
        <a:prstGeom prst="righ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2060723" y="2570242"/>
        <a:ext cx="277433" cy="278181"/>
      </dsp:txXfrm>
    </dsp:sp>
    <dsp:sp modelId="{356FC57F-7BF1-49FA-963D-775C5CA66DEA}">
      <dsp:nvSpPr>
        <dsp:cNvPr id="0" name=""/>
        <dsp:cNvSpPr/>
      </dsp:nvSpPr>
      <dsp:spPr>
        <a:xfrm>
          <a:off x="2621572" y="1833006"/>
          <a:ext cx="1869497" cy="1752654"/>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b="1" kern="1200" dirty="0"/>
            <a:t>Formateo de los Datos</a:t>
          </a:r>
        </a:p>
        <a:p>
          <a:pPr marL="114300" lvl="1" indent="-114300" algn="l" defTabSz="622300">
            <a:lnSpc>
              <a:spcPct val="90000"/>
            </a:lnSpc>
            <a:spcBef>
              <a:spcPct val="0"/>
            </a:spcBef>
            <a:spcAft>
              <a:spcPct val="15000"/>
            </a:spcAft>
            <a:buChar char="•"/>
          </a:pPr>
          <a:r>
            <a:rPr lang="es-ES" sz="1400" kern="1200" dirty="0"/>
            <a:t>Disponibilidades</a:t>
          </a:r>
        </a:p>
      </dsp:txBody>
      <dsp:txXfrm>
        <a:off x="2672905" y="1884339"/>
        <a:ext cx="1766831" cy="1649988"/>
      </dsp:txXfrm>
    </dsp:sp>
    <dsp:sp modelId="{E3789004-5EB9-4F9B-A23E-1BBAE88F9E05}">
      <dsp:nvSpPr>
        <dsp:cNvPr id="0" name=""/>
        <dsp:cNvSpPr/>
      </dsp:nvSpPr>
      <dsp:spPr>
        <a:xfrm>
          <a:off x="4678020" y="2477515"/>
          <a:ext cx="396333" cy="463635"/>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4678020" y="2570242"/>
        <a:ext cx="277433" cy="278181"/>
      </dsp:txXfrm>
    </dsp:sp>
    <dsp:sp modelId="{BDC7D7DB-C790-4007-8D2B-561544C074DC}">
      <dsp:nvSpPr>
        <dsp:cNvPr id="0" name=""/>
        <dsp:cNvSpPr/>
      </dsp:nvSpPr>
      <dsp:spPr>
        <a:xfrm>
          <a:off x="5238869" y="1833006"/>
          <a:ext cx="1869497" cy="1752654"/>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b="1" kern="1200" dirty="0"/>
            <a:t>Creación del Horario</a:t>
          </a:r>
        </a:p>
        <a:p>
          <a:pPr marL="114300" lvl="1" indent="-114300" algn="l" defTabSz="622300">
            <a:lnSpc>
              <a:spcPct val="90000"/>
            </a:lnSpc>
            <a:spcBef>
              <a:spcPct val="0"/>
            </a:spcBef>
            <a:spcAft>
              <a:spcPct val="15000"/>
            </a:spcAft>
            <a:buChar char="•"/>
          </a:pPr>
          <a:r>
            <a:rPr lang="es-ES" sz="1400" kern="1200" dirty="0"/>
            <a:t>Primera Semana</a:t>
          </a:r>
        </a:p>
        <a:p>
          <a:pPr marL="114300" lvl="1" indent="-114300" algn="l" defTabSz="622300">
            <a:lnSpc>
              <a:spcPct val="90000"/>
            </a:lnSpc>
            <a:spcBef>
              <a:spcPct val="0"/>
            </a:spcBef>
            <a:spcAft>
              <a:spcPct val="15000"/>
            </a:spcAft>
            <a:buChar char="•"/>
          </a:pPr>
          <a:r>
            <a:rPr lang="es-ES" sz="1400" kern="1200" dirty="0"/>
            <a:t>Semanas Restantes</a:t>
          </a:r>
        </a:p>
      </dsp:txBody>
      <dsp:txXfrm>
        <a:off x="5290202" y="1884339"/>
        <a:ext cx="1766831" cy="1649988"/>
      </dsp:txXfrm>
    </dsp:sp>
    <dsp:sp modelId="{8634B9FE-E54A-47D3-95E5-87F5807B147E}">
      <dsp:nvSpPr>
        <dsp:cNvPr id="0" name=""/>
        <dsp:cNvSpPr/>
      </dsp:nvSpPr>
      <dsp:spPr>
        <a:xfrm>
          <a:off x="7295317" y="2477515"/>
          <a:ext cx="396333" cy="463635"/>
        </a:xfrm>
        <a:prstGeom prst="righ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7295317" y="2570242"/>
        <a:ext cx="277433" cy="278181"/>
      </dsp:txXfrm>
    </dsp:sp>
    <dsp:sp modelId="{32EBE2C3-EA6C-472A-9B33-AE565470ECF8}">
      <dsp:nvSpPr>
        <dsp:cNvPr id="0" name=""/>
        <dsp:cNvSpPr/>
      </dsp:nvSpPr>
      <dsp:spPr>
        <a:xfrm>
          <a:off x="7856166" y="1833006"/>
          <a:ext cx="1869497" cy="1752654"/>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kern="1200" dirty="0"/>
            <a:t>Actualización e Inserción</a:t>
          </a:r>
        </a:p>
      </dsp:txBody>
      <dsp:txXfrm>
        <a:off x="7907499" y="1884339"/>
        <a:ext cx="1766831" cy="16499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F3E6A-9266-4FD5-897F-978F5D8140D9}" type="datetimeFigureOut">
              <a:rPr lang="es-CL" smtClean="0"/>
              <a:t>12-12-2017</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C4934-10E5-4A05-BB22-BF15EC1E034B}" type="slidenum">
              <a:rPr lang="es-CL" smtClean="0"/>
              <a:t>‹Nº›</a:t>
            </a:fld>
            <a:endParaRPr lang="es-CL"/>
          </a:p>
        </p:txBody>
      </p:sp>
    </p:spTree>
    <p:extLst>
      <p:ext uri="{BB962C8B-B14F-4D97-AF65-F5344CB8AC3E}">
        <p14:creationId xmlns:p14="http://schemas.microsoft.com/office/powerpoint/2010/main" val="394728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C6BC4934-10E5-4A05-BB22-BF15EC1E034B}" type="slidenum">
              <a:rPr lang="es-CL" smtClean="0"/>
              <a:t>2</a:t>
            </a:fld>
            <a:endParaRPr lang="es-CL"/>
          </a:p>
        </p:txBody>
      </p:sp>
    </p:spTree>
    <p:extLst>
      <p:ext uri="{BB962C8B-B14F-4D97-AF65-F5344CB8AC3E}">
        <p14:creationId xmlns:p14="http://schemas.microsoft.com/office/powerpoint/2010/main" val="196679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mn-ea"/>
                <a:cs typeface="+mn-cs"/>
              </a:rPr>
              <a:t>En cuanto al sistema web, la planificación actual es un proceso manejado por seres humanos y requiere una alta capacidad de análisis y concentración directamente proporcional al tamaño del área en la que se sitúa el planificador. Sumado al trabajado que debe realizar además de planificador (atención de alumnos, docentes y otras actividades), la concentración resulta ser muy dependiente de todo esto y disminuiría su capacidad, aumentando la cantidad de errores implícitos posibles dentro del proceso, además, si no solo tomamos en consideración al mejor de los casos, este proceso se vuelve más tortuoso al tener que modificar las variables. Sin embargo, si logramos reemplazar el manejo humano en los pasos más complejos del proceso por maquinas, seremos capaces de disminuir considerablemente toda esta carga, no solo disminuyendo los tiempos y la complejidad, sino también los errores implícitos, beneficiando considerablemente a los stakeholders.</a:t>
            </a:r>
          </a:p>
          <a:p>
            <a:r>
              <a:rPr lang="es-CL" sz="1200" kern="1200" dirty="0">
                <a:solidFill>
                  <a:schemeClr val="tx1"/>
                </a:solidFill>
                <a:effectLst/>
                <a:latin typeface="+mn-lt"/>
                <a:ea typeface="+mn-ea"/>
                <a:cs typeface="+mn-cs"/>
              </a:rPr>
              <a:t>De esta manera, se cumpliría con todos los requerimientos del proyecto y se impactaría de forma positiva en el proceso de planificación en cuanto a los usuarios.</a:t>
            </a:r>
          </a:p>
          <a:p>
            <a:endParaRPr lang="es-CL" dirty="0"/>
          </a:p>
        </p:txBody>
      </p:sp>
      <p:sp>
        <p:nvSpPr>
          <p:cNvPr id="4" name="Marcador de número de diapositiva 3"/>
          <p:cNvSpPr>
            <a:spLocks noGrp="1"/>
          </p:cNvSpPr>
          <p:nvPr>
            <p:ph type="sldNum" sz="quarter" idx="10"/>
          </p:nvPr>
        </p:nvSpPr>
        <p:spPr/>
        <p:txBody>
          <a:bodyPr/>
          <a:lstStyle/>
          <a:p>
            <a:fld id="{C6BC4934-10E5-4A05-BB22-BF15EC1E034B}" type="slidenum">
              <a:rPr lang="es-CL" smtClean="0"/>
              <a:t>9</a:t>
            </a:fld>
            <a:endParaRPr lang="es-CL"/>
          </a:p>
        </p:txBody>
      </p:sp>
    </p:spTree>
    <p:extLst>
      <p:ext uri="{BB962C8B-B14F-4D97-AF65-F5344CB8AC3E}">
        <p14:creationId xmlns:p14="http://schemas.microsoft.com/office/powerpoint/2010/main" val="20725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mn-ea"/>
                <a:cs typeface="+mn-cs"/>
              </a:rPr>
              <a:t>El proyecto de sistema web de apoyo a la toma de decisiones para el proceso de planificación horaria académica </a:t>
            </a:r>
            <a:r>
              <a:rPr lang="es-CL" sz="1200" kern="1200" dirty="0" err="1">
                <a:solidFill>
                  <a:schemeClr val="tx1"/>
                </a:solidFill>
                <a:effectLst/>
                <a:latin typeface="+mn-lt"/>
                <a:ea typeface="+mn-ea"/>
                <a:cs typeface="+mn-cs"/>
              </a:rPr>
              <a:t>Edd</a:t>
            </a:r>
            <a:r>
              <a:rPr lang="es-CL" sz="1200" kern="1200" dirty="0">
                <a:solidFill>
                  <a:schemeClr val="tx1"/>
                </a:solidFill>
                <a:effectLst/>
                <a:latin typeface="+mn-lt"/>
                <a:ea typeface="+mn-ea"/>
                <a:cs typeface="+mn-cs"/>
              </a:rPr>
              <a:t> permitirá la planificación horaria académica de semestre completo de n semanas para la sección solicitada por el usuario. Estos horarios estarán construidos en relación con la información ingresada al sistema por los usuarios.</a:t>
            </a:r>
          </a:p>
          <a:p>
            <a:endParaRPr lang="es-C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200" dirty="0">
                <a:solidFill>
                  <a:schemeClr val="tx1"/>
                </a:solidFill>
                <a:effectLst/>
                <a:latin typeface="+mn-lt"/>
                <a:ea typeface="+mn-ea"/>
                <a:cs typeface="+mn-cs"/>
              </a:rPr>
              <a:t>El sistema </a:t>
            </a:r>
            <a:r>
              <a:rPr lang="es-CL" sz="1200" kern="1200" dirty="0" err="1">
                <a:solidFill>
                  <a:schemeClr val="tx1"/>
                </a:solidFill>
                <a:effectLst/>
                <a:latin typeface="+mn-lt"/>
                <a:ea typeface="+mn-ea"/>
                <a:cs typeface="+mn-cs"/>
              </a:rPr>
              <a:t>Edd</a:t>
            </a:r>
            <a:r>
              <a:rPr lang="es-CL" sz="1200" kern="1200" dirty="0">
                <a:solidFill>
                  <a:schemeClr val="tx1"/>
                </a:solidFill>
                <a:effectLst/>
                <a:latin typeface="+mn-lt"/>
                <a:ea typeface="+mn-ea"/>
                <a:cs typeface="+mn-cs"/>
              </a:rPr>
              <a:t> en ningún momento busca ser un reemplazo al sistema actual de INACAP. Como se ha mencionado en la sección de </a:t>
            </a:r>
            <a:r>
              <a:rPr lang="es-CL" sz="1200" i="1" kern="1200" dirty="0">
                <a:solidFill>
                  <a:schemeClr val="tx1"/>
                </a:solidFill>
                <a:effectLst/>
                <a:latin typeface="+mn-lt"/>
                <a:ea typeface="+mn-ea"/>
                <a:cs typeface="+mn-cs"/>
              </a:rPr>
              <a:t>Proyecto Pertinente</a:t>
            </a:r>
            <a:r>
              <a:rPr lang="es-CL" sz="1200" kern="1200" dirty="0">
                <a:solidFill>
                  <a:schemeClr val="tx1"/>
                </a:solidFill>
                <a:effectLst/>
                <a:latin typeface="+mn-lt"/>
                <a:ea typeface="+mn-ea"/>
                <a:cs typeface="+mn-cs"/>
              </a:rPr>
              <a:t>, lo que busca es ser un apoyo a través de la entrega de un especio que permita “simular” contextos en relación con la información que se le ingrese.</a:t>
            </a:r>
          </a:p>
          <a:p>
            <a:endParaRPr lang="es-CL" sz="1200" kern="1200" dirty="0">
              <a:solidFill>
                <a:schemeClr val="tx1"/>
              </a:solidFill>
              <a:effectLst/>
              <a:latin typeface="+mn-lt"/>
              <a:ea typeface="+mn-ea"/>
              <a:cs typeface="+mn-cs"/>
            </a:endParaRPr>
          </a:p>
          <a:p>
            <a:r>
              <a:rPr lang="es-CL" sz="1200" kern="1200" dirty="0">
                <a:solidFill>
                  <a:schemeClr val="tx1"/>
                </a:solidFill>
                <a:effectLst/>
                <a:latin typeface="+mn-lt"/>
                <a:ea typeface="+mn-ea"/>
                <a:cs typeface="+mn-cs"/>
              </a:rPr>
              <a:t>El proyecto será realizado como plataforma web para satisfacer las necesidades de portabilidad requerida por los clientes y entregar un servicio más expedito.</a:t>
            </a:r>
          </a:p>
          <a:p>
            <a:pPr algn="ctr"/>
            <a:endParaRPr lang="es-CL" dirty="0"/>
          </a:p>
        </p:txBody>
      </p:sp>
      <p:sp>
        <p:nvSpPr>
          <p:cNvPr id="4" name="Marcador de número de diapositiva 3"/>
          <p:cNvSpPr>
            <a:spLocks noGrp="1"/>
          </p:cNvSpPr>
          <p:nvPr>
            <p:ph type="sldNum" sz="quarter" idx="10"/>
          </p:nvPr>
        </p:nvSpPr>
        <p:spPr/>
        <p:txBody>
          <a:bodyPr/>
          <a:lstStyle/>
          <a:p>
            <a:fld id="{C6BC4934-10E5-4A05-BB22-BF15EC1E034B}" type="slidenum">
              <a:rPr lang="es-CL" smtClean="0"/>
              <a:t>10</a:t>
            </a:fld>
            <a:endParaRPr lang="es-CL"/>
          </a:p>
        </p:txBody>
      </p:sp>
    </p:spTree>
    <p:extLst>
      <p:ext uri="{BB962C8B-B14F-4D97-AF65-F5344CB8AC3E}">
        <p14:creationId xmlns:p14="http://schemas.microsoft.com/office/powerpoint/2010/main" val="2771384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mn-ea"/>
                <a:cs typeface="+mn-cs"/>
              </a:rPr>
              <a:t>El sistema solo permitirá la planificación académica y el ingreso de la información necesaria para esto. La información necesaria para el proceso tendrá que estar preparada y validada con anterioridad por los usuarios.</a:t>
            </a:r>
          </a:p>
          <a:p>
            <a:endParaRPr lang="es-CL" sz="1200" kern="1200" dirty="0">
              <a:solidFill>
                <a:schemeClr val="tx1"/>
              </a:solidFill>
              <a:effectLst/>
              <a:latin typeface="+mn-lt"/>
              <a:ea typeface="+mn-ea"/>
              <a:cs typeface="+mn-cs"/>
            </a:endParaRPr>
          </a:p>
          <a:p>
            <a:r>
              <a:rPr lang="es-CL" sz="1200" kern="1200" dirty="0">
                <a:solidFill>
                  <a:schemeClr val="tx1"/>
                </a:solidFill>
                <a:effectLst/>
                <a:latin typeface="+mn-lt"/>
                <a:ea typeface="+mn-ea"/>
                <a:cs typeface="+mn-cs"/>
              </a:rPr>
              <a:t>La estructura del proyecto en cuanto a software se refiere está hecha en base a las necesidades de planificación académica de INACAP. Por lo tanto, las instituciones deben adaptarse a la estructura para poder hacer uso del sistema si este llegase a estar a la venta.</a:t>
            </a:r>
          </a:p>
          <a:p>
            <a:endParaRPr lang="es-CL" sz="1200" kern="1200" dirty="0">
              <a:solidFill>
                <a:schemeClr val="tx1"/>
              </a:solidFill>
              <a:effectLst/>
              <a:latin typeface="+mn-lt"/>
              <a:ea typeface="+mn-ea"/>
              <a:cs typeface="+mn-cs"/>
            </a:endParaRPr>
          </a:p>
          <a:p>
            <a:r>
              <a:rPr lang="es-CL" sz="1200" kern="1200" dirty="0">
                <a:solidFill>
                  <a:schemeClr val="tx1"/>
                </a:solidFill>
                <a:effectLst/>
                <a:latin typeface="+mn-lt"/>
                <a:ea typeface="+mn-ea"/>
                <a:cs typeface="+mn-cs"/>
              </a:rPr>
              <a:t>Con relación a los parámetros básicos para la creación de un horario:</a:t>
            </a:r>
          </a:p>
          <a:p>
            <a:endParaRPr lang="es-CL" sz="1200" kern="1200" dirty="0">
              <a:solidFill>
                <a:schemeClr val="tx1"/>
              </a:solidFill>
              <a:effectLst/>
              <a:latin typeface="+mn-lt"/>
              <a:ea typeface="+mn-ea"/>
              <a:cs typeface="+mn-cs"/>
            </a:endParaRPr>
          </a:p>
          <a:p>
            <a:pPr lvl="0"/>
            <a:r>
              <a:rPr lang="es-CL" sz="1200" kern="1200" dirty="0">
                <a:solidFill>
                  <a:schemeClr val="tx1"/>
                </a:solidFill>
                <a:effectLst/>
                <a:latin typeface="+mn-lt"/>
                <a:ea typeface="+mn-ea"/>
                <a:cs typeface="+mn-cs"/>
              </a:rPr>
              <a:t>-   Día de comienzo para planificar</a:t>
            </a:r>
          </a:p>
          <a:p>
            <a:pPr lvl="0"/>
            <a:r>
              <a:rPr lang="es-CL" sz="1200" kern="1200" dirty="0">
                <a:solidFill>
                  <a:schemeClr val="tx1"/>
                </a:solidFill>
                <a:effectLst/>
                <a:latin typeface="+mn-lt"/>
                <a:ea typeface="+mn-ea"/>
                <a:cs typeface="+mn-cs"/>
              </a:rPr>
              <a:t>-   Cantidad bloques diarios disponibles para planificar</a:t>
            </a:r>
          </a:p>
          <a:p>
            <a:pPr marL="171450" indent="-171450">
              <a:buFontTx/>
              <a:buChar char="-"/>
            </a:pPr>
            <a:r>
              <a:rPr lang="es-CL" sz="1200" kern="1200" dirty="0">
                <a:solidFill>
                  <a:schemeClr val="tx1"/>
                </a:solidFill>
                <a:effectLst/>
                <a:latin typeface="+mn-lt"/>
                <a:ea typeface="+mn-ea"/>
                <a:cs typeface="+mn-cs"/>
              </a:rPr>
              <a:t>Deben ser, obligatoriamente, un lunes en una semana sin feriados y 6 bloques diarios respectivamente.</a:t>
            </a:r>
          </a:p>
          <a:p>
            <a:pPr marL="171450" indent="-171450">
              <a:buFontTx/>
              <a:buChar char="-"/>
            </a:pPr>
            <a:endParaRPr lang="es-CL" sz="1200" kern="1200" dirty="0">
              <a:solidFill>
                <a:schemeClr val="tx1"/>
              </a:solidFill>
              <a:effectLst/>
              <a:latin typeface="+mn-lt"/>
              <a:ea typeface="+mn-ea"/>
              <a:cs typeface="+mn-cs"/>
            </a:endParaRPr>
          </a:p>
          <a:p>
            <a:pPr marL="0" indent="0">
              <a:buFontTx/>
              <a:buNone/>
            </a:pPr>
            <a:endParaRPr lang="es-CL" sz="1200" kern="1200" dirty="0">
              <a:solidFill>
                <a:schemeClr val="tx1"/>
              </a:solidFill>
              <a:effectLst/>
              <a:latin typeface="+mn-lt"/>
              <a:ea typeface="+mn-ea"/>
              <a:cs typeface="+mn-cs"/>
            </a:endParaRPr>
          </a:p>
          <a:p>
            <a:r>
              <a:rPr lang="es-CL" sz="1200" kern="1200" dirty="0">
                <a:solidFill>
                  <a:schemeClr val="tx1"/>
                </a:solidFill>
                <a:effectLst/>
                <a:latin typeface="+mn-lt"/>
                <a:ea typeface="+mn-ea"/>
                <a:cs typeface="+mn-cs"/>
              </a:rPr>
              <a:t>El tiempo máximo de entrega es el 11 de diciembre del 2017 y el costo del proyecto no deberá superar lo especificado en la viabilidad económica</a:t>
            </a:r>
            <a:endParaRPr lang="es-CL" dirty="0"/>
          </a:p>
        </p:txBody>
      </p:sp>
      <p:sp>
        <p:nvSpPr>
          <p:cNvPr id="4" name="Marcador de número de diapositiva 3"/>
          <p:cNvSpPr>
            <a:spLocks noGrp="1"/>
          </p:cNvSpPr>
          <p:nvPr>
            <p:ph type="sldNum" sz="quarter" idx="10"/>
          </p:nvPr>
        </p:nvSpPr>
        <p:spPr/>
        <p:txBody>
          <a:bodyPr/>
          <a:lstStyle/>
          <a:p>
            <a:fld id="{C6BC4934-10E5-4A05-BB22-BF15EC1E034B}" type="slidenum">
              <a:rPr lang="es-CL" smtClean="0"/>
              <a:t>11</a:t>
            </a:fld>
            <a:endParaRPr lang="es-CL"/>
          </a:p>
        </p:txBody>
      </p:sp>
    </p:spTree>
    <p:extLst>
      <p:ext uri="{BB962C8B-B14F-4D97-AF65-F5344CB8AC3E}">
        <p14:creationId xmlns:p14="http://schemas.microsoft.com/office/powerpoint/2010/main" val="103723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C6BC4934-10E5-4A05-BB22-BF15EC1E034B}" type="slidenum">
              <a:rPr lang="es-CL" smtClean="0"/>
              <a:t>13</a:t>
            </a:fld>
            <a:endParaRPr lang="es-CL"/>
          </a:p>
        </p:txBody>
      </p:sp>
    </p:spTree>
    <p:extLst>
      <p:ext uri="{BB962C8B-B14F-4D97-AF65-F5344CB8AC3E}">
        <p14:creationId xmlns:p14="http://schemas.microsoft.com/office/powerpoint/2010/main" val="421022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C6BC4934-10E5-4A05-BB22-BF15EC1E034B}" type="slidenum">
              <a:rPr lang="es-CL" smtClean="0"/>
              <a:t>14</a:t>
            </a:fld>
            <a:endParaRPr lang="es-CL"/>
          </a:p>
        </p:txBody>
      </p:sp>
    </p:spTree>
    <p:extLst>
      <p:ext uri="{BB962C8B-B14F-4D97-AF65-F5344CB8AC3E}">
        <p14:creationId xmlns:p14="http://schemas.microsoft.com/office/powerpoint/2010/main" val="15616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200" dirty="0">
                <a:solidFill>
                  <a:schemeClr val="tx1"/>
                </a:solidFill>
                <a:effectLst/>
                <a:latin typeface="+mn-lt"/>
                <a:ea typeface="+mn-ea"/>
                <a:cs typeface="+mn-cs"/>
              </a:rPr>
              <a:t>Como se ha podido apreciar a lo largo del documento, el proyecto podrá mejorar considerablemente el proceso en cuestión disminuyendo la complejidad y el tiempo utilizado en esto gracias a la evaluación de las variables por parte del sistema y no de las personas. Además, también se debe considerar los cambios producidos después de la creación de un horario, los cuales impactan en gran medida a estos mismos ya que, en su mayoría, son cambios en la disponibilidad de los docentes y que estarían alivianadas en complejidad gracias a la recomendación de los docentes según el perfil profesional de cada asignatura.</a:t>
            </a:r>
          </a:p>
          <a:p>
            <a:endParaRPr lang="es-CL" dirty="0"/>
          </a:p>
        </p:txBody>
      </p:sp>
      <p:sp>
        <p:nvSpPr>
          <p:cNvPr id="4" name="Marcador de número de diapositiva 3"/>
          <p:cNvSpPr>
            <a:spLocks noGrp="1"/>
          </p:cNvSpPr>
          <p:nvPr>
            <p:ph type="sldNum" sz="quarter" idx="10"/>
          </p:nvPr>
        </p:nvSpPr>
        <p:spPr/>
        <p:txBody>
          <a:bodyPr/>
          <a:lstStyle/>
          <a:p>
            <a:fld id="{C6BC4934-10E5-4A05-BB22-BF15EC1E034B}" type="slidenum">
              <a:rPr lang="es-CL" smtClean="0"/>
              <a:t>16</a:t>
            </a:fld>
            <a:endParaRPr lang="es-CL"/>
          </a:p>
        </p:txBody>
      </p:sp>
    </p:spTree>
    <p:extLst>
      <p:ext uri="{BB962C8B-B14F-4D97-AF65-F5344CB8AC3E}">
        <p14:creationId xmlns:p14="http://schemas.microsoft.com/office/powerpoint/2010/main" val="305850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200" dirty="0">
                <a:solidFill>
                  <a:schemeClr val="tx1"/>
                </a:solidFill>
                <a:effectLst/>
                <a:latin typeface="+mn-lt"/>
                <a:ea typeface="+mn-ea"/>
                <a:cs typeface="+mn-cs"/>
              </a:rPr>
              <a:t>Como se ha podido apreciar a lo largo del documento, el proyecto podrá mejorar considerablemente el proceso en cuestión disminuyendo la complejidad y el tiempo utilizado en esto gracias a la evaluación de las variables por parte del sistema y no de las personas. Además, también se debe considerar los cambios producidos después de la creación de un horario, los cuales impactan en gran medida a estos mismos ya que, en su mayoría, son cambios en la disponibilidad de los docentes y que estarían alivianadas en complejidad gracias a la recomendación de los docentes según el perfil profesional de cada asignatura.</a:t>
            </a:r>
          </a:p>
          <a:p>
            <a:endParaRPr lang="es-CL" dirty="0"/>
          </a:p>
        </p:txBody>
      </p:sp>
      <p:sp>
        <p:nvSpPr>
          <p:cNvPr id="4" name="Marcador de número de diapositiva 3"/>
          <p:cNvSpPr>
            <a:spLocks noGrp="1"/>
          </p:cNvSpPr>
          <p:nvPr>
            <p:ph type="sldNum" sz="quarter" idx="10"/>
          </p:nvPr>
        </p:nvSpPr>
        <p:spPr/>
        <p:txBody>
          <a:bodyPr/>
          <a:lstStyle/>
          <a:p>
            <a:fld id="{C6BC4934-10E5-4A05-BB22-BF15EC1E034B}" type="slidenum">
              <a:rPr lang="es-CL" smtClean="0"/>
              <a:t>17</a:t>
            </a:fld>
            <a:endParaRPr lang="es-CL"/>
          </a:p>
        </p:txBody>
      </p:sp>
    </p:spTree>
    <p:extLst>
      <p:ext uri="{BB962C8B-B14F-4D97-AF65-F5344CB8AC3E}">
        <p14:creationId xmlns:p14="http://schemas.microsoft.com/office/powerpoint/2010/main" val="16021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12/12/2017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12/12/2017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12/12/2017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12/12/2017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12/12/2017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12/12/2017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12/12/2017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12/12/2017</a:t>
            </a:fld>
            <a:endParaRPr lang="es-ES"/>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gif"/><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135560" y="2781745"/>
            <a:ext cx="7772400" cy="685347"/>
          </a:xfrm>
        </p:spPr>
        <p:txBody>
          <a:bodyPr>
            <a:noAutofit/>
          </a:bodyPr>
          <a:lstStyle/>
          <a:p>
            <a:r>
              <a:rPr lang="es-CL" sz="2400" b="1" dirty="0">
                <a:solidFill>
                  <a:srgbClr val="D40202"/>
                </a:solidFill>
                <a:latin typeface="Myriad Pro"/>
                <a:cs typeface="Myriad Pro"/>
              </a:rPr>
              <a:t>Sistema web de apoyo a la toma de decisiones para el proceso de planificación horaria académica de la Universidad Tecnológica de Chile, INACAP, sede Chillán</a:t>
            </a:r>
          </a:p>
        </p:txBody>
      </p:sp>
      <p:sp>
        <p:nvSpPr>
          <p:cNvPr id="10" name="Rectángulo 9"/>
          <p:cNvSpPr/>
          <p:nvPr/>
        </p:nvSpPr>
        <p:spPr>
          <a:xfrm>
            <a:off x="1993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1993608" y="160082"/>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sz="1400" kern="1400" dirty="0">
                <a:solidFill>
                  <a:schemeClr val="bg1"/>
                </a:solidFill>
                <a:latin typeface="Myriad Pro Light"/>
                <a:cs typeface="Myriad Pro Light"/>
              </a:rPr>
              <a:t>Ingeniería en Informática</a:t>
            </a: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447" y="1332361"/>
            <a:ext cx="1270076" cy="342346"/>
          </a:xfrm>
          <a:prstGeom prst="rect">
            <a:avLst/>
          </a:prstGeom>
        </p:spPr>
      </p:pic>
      <p:cxnSp>
        <p:nvCxnSpPr>
          <p:cNvPr id="14" name="Conector recto 13"/>
          <p:cNvCxnSpPr/>
          <p:nvPr/>
        </p:nvCxnSpPr>
        <p:spPr>
          <a:xfrm>
            <a:off x="2139295"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2821360" y="4126903"/>
            <a:ext cx="6400800" cy="362194"/>
          </a:xfrm>
        </p:spPr>
        <p:txBody>
          <a:bodyPr>
            <a:normAutofit fontScale="85000" lnSpcReduction="20000"/>
          </a:bodyPr>
          <a:lstStyle/>
          <a:p>
            <a:r>
              <a:rPr lang="es-CL" sz="2400" dirty="0" err="1">
                <a:latin typeface="Myriad Pro"/>
                <a:cs typeface="Myriad Pro"/>
              </a:rPr>
              <a:t>Edd</a:t>
            </a:r>
            <a:endParaRPr lang="es-CL" dirty="0">
              <a:latin typeface="Myriad Pro"/>
              <a:cs typeface="Myriad Pro"/>
            </a:endParaRPr>
          </a:p>
        </p:txBody>
      </p:sp>
      <p:sp>
        <p:nvSpPr>
          <p:cNvPr id="16" name="CuadroTexto 15"/>
          <p:cNvSpPr txBox="1"/>
          <p:nvPr/>
        </p:nvSpPr>
        <p:spPr>
          <a:xfrm>
            <a:off x="1993608" y="5331580"/>
            <a:ext cx="3325782" cy="1126462"/>
          </a:xfrm>
          <a:prstGeom prst="rect">
            <a:avLst/>
          </a:prstGeom>
          <a:noFill/>
        </p:spPr>
        <p:txBody>
          <a:bodyPr wrap="none" rtlCol="0">
            <a:spAutoFit/>
          </a:bodyPr>
          <a:lstStyle/>
          <a:p>
            <a:pPr>
              <a:lnSpc>
                <a:spcPct val="120000"/>
              </a:lnSpc>
            </a:pPr>
            <a:r>
              <a:rPr lang="es-CL" sz="1400" dirty="0">
                <a:latin typeface="Myriad Pro"/>
                <a:cs typeface="Myriad Pro"/>
              </a:rPr>
              <a:t>NOMBRE: Raúl Eduardo Durán Carrasco</a:t>
            </a:r>
          </a:p>
          <a:p>
            <a:pPr>
              <a:lnSpc>
                <a:spcPct val="120000"/>
              </a:lnSpc>
            </a:pPr>
            <a:r>
              <a:rPr lang="es-CL" sz="1400" dirty="0">
                <a:latin typeface="Myriad Pro"/>
                <a:cs typeface="Myriad Pro"/>
              </a:rPr>
              <a:t>CARRERA: Ingeniería en Informática</a:t>
            </a:r>
          </a:p>
          <a:p>
            <a:pPr>
              <a:lnSpc>
                <a:spcPct val="120000"/>
              </a:lnSpc>
            </a:pPr>
            <a:r>
              <a:rPr lang="es-CL" sz="1400" dirty="0">
                <a:latin typeface="Myriad Pro"/>
                <a:cs typeface="Myriad Pro"/>
              </a:rPr>
              <a:t>PROFESOR GUÍA: Christopher Muñoz</a:t>
            </a:r>
          </a:p>
          <a:p>
            <a:pPr>
              <a:lnSpc>
                <a:spcPct val="120000"/>
              </a:lnSpc>
            </a:pPr>
            <a:r>
              <a:rPr lang="es-CL" sz="1400" dirty="0">
                <a:latin typeface="Myriad Pro"/>
                <a:cs typeface="Myriad Pro"/>
              </a:rPr>
              <a:t>FECHA: 13/12/2017</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Tree>
    <p:extLst>
      <p:ext uri="{BB962C8B-B14F-4D97-AF65-F5344CB8AC3E}">
        <p14:creationId xmlns:p14="http://schemas.microsoft.com/office/powerpoint/2010/main" val="8088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3086326"/>
            <a:ext cx="7772400" cy="685347"/>
          </a:xfrm>
        </p:spPr>
        <p:txBody>
          <a:bodyPr>
            <a:normAutofit/>
          </a:bodyPr>
          <a:lstStyle/>
          <a:p>
            <a:r>
              <a:rPr lang="es-CL" sz="2400" b="1" dirty="0">
                <a:solidFill>
                  <a:srgbClr val="D40202"/>
                </a:solidFill>
                <a:latin typeface="Myriad Pro"/>
                <a:cs typeface="Myriad Pro"/>
              </a:rPr>
              <a:t>ALCANCES</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pic>
        <p:nvPicPr>
          <p:cNvPr id="5122" name="Picture 2" descr="Imagen relacionada">
            <a:extLst>
              <a:ext uri="{FF2B5EF4-FFF2-40B4-BE49-F238E27FC236}">
                <a16:creationId xmlns:a16="http://schemas.microsoft.com/office/drawing/2014/main" id="{EF08422D-79AD-4D4A-94E3-10F3312036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0" y="251805"/>
            <a:ext cx="4381500" cy="2628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2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3086326"/>
            <a:ext cx="7772400" cy="685347"/>
          </a:xfrm>
        </p:spPr>
        <p:txBody>
          <a:bodyPr>
            <a:normAutofit/>
          </a:bodyPr>
          <a:lstStyle/>
          <a:p>
            <a:r>
              <a:rPr lang="es-CL" sz="2400" b="1" dirty="0">
                <a:solidFill>
                  <a:srgbClr val="D40202"/>
                </a:solidFill>
                <a:latin typeface="Myriad Pro"/>
                <a:cs typeface="Myriad Pro"/>
              </a:rPr>
              <a:t>LÍMITES</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pic>
        <p:nvPicPr>
          <p:cNvPr id="6146" name="Picture 2" descr="Resultado de imagen para stop">
            <a:extLst>
              <a:ext uri="{FF2B5EF4-FFF2-40B4-BE49-F238E27FC236}">
                <a16:creationId xmlns:a16="http://schemas.microsoft.com/office/drawing/2014/main" id="{C248346F-44EF-48A7-B014-2D0AF37BE3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8686" y="2081211"/>
            <a:ext cx="303847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1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0"/>
            <a:ext cx="7772400" cy="685347"/>
          </a:xfrm>
        </p:spPr>
        <p:txBody>
          <a:bodyPr>
            <a:normAutofit/>
          </a:bodyPr>
          <a:lstStyle/>
          <a:p>
            <a:r>
              <a:rPr lang="es-CL" sz="2400" b="1" dirty="0">
                <a:solidFill>
                  <a:srgbClr val="D40202"/>
                </a:solidFill>
                <a:latin typeface="Myriad Pro"/>
                <a:cs typeface="Myriad Pro"/>
              </a:rPr>
              <a:t>REQUERIMIENTOS</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pic>
        <p:nvPicPr>
          <p:cNvPr id="5" name="Imagen 4">
            <a:extLst>
              <a:ext uri="{FF2B5EF4-FFF2-40B4-BE49-F238E27FC236}">
                <a16:creationId xmlns:a16="http://schemas.microsoft.com/office/drawing/2014/main" id="{882BF45D-549B-4EED-A7C2-7F97A1D472C9}"/>
              </a:ext>
            </a:extLst>
          </p:cNvPr>
          <p:cNvPicPr/>
          <p:nvPr/>
        </p:nvPicPr>
        <p:blipFill>
          <a:blip r:embed="rId3"/>
          <a:stretch>
            <a:fillRect/>
          </a:stretch>
        </p:blipFill>
        <p:spPr bwMode="auto">
          <a:xfrm>
            <a:off x="1992919" y="1313954"/>
            <a:ext cx="3107690" cy="4230091"/>
          </a:xfrm>
          <a:prstGeom prst="rect">
            <a:avLst/>
          </a:prstGeom>
          <a:noFill/>
          <a:ln>
            <a:noFill/>
          </a:ln>
        </p:spPr>
      </p:pic>
      <p:pic>
        <p:nvPicPr>
          <p:cNvPr id="7" name="Imagen 6">
            <a:extLst>
              <a:ext uri="{FF2B5EF4-FFF2-40B4-BE49-F238E27FC236}">
                <a16:creationId xmlns:a16="http://schemas.microsoft.com/office/drawing/2014/main" id="{6DD9E960-23C3-4E1C-86D6-87BA1B0D5987}"/>
              </a:ext>
            </a:extLst>
          </p:cNvPr>
          <p:cNvPicPr/>
          <p:nvPr/>
        </p:nvPicPr>
        <p:blipFill>
          <a:blip r:embed="rId4">
            <a:extLst>
              <a:ext uri="{28A0092B-C50C-407E-A947-70E740481C1C}">
                <a14:useLocalDpi xmlns:a14="http://schemas.microsoft.com/office/drawing/2010/main" val="0"/>
              </a:ext>
            </a:extLst>
          </a:blip>
          <a:stretch>
            <a:fillRect/>
          </a:stretch>
        </p:blipFill>
        <p:spPr>
          <a:xfrm>
            <a:off x="6935438" y="921385"/>
            <a:ext cx="3192889" cy="5015230"/>
          </a:xfrm>
          <a:prstGeom prst="rect">
            <a:avLst/>
          </a:prstGeom>
        </p:spPr>
      </p:pic>
    </p:spTree>
    <p:extLst>
      <p:ext uri="{BB962C8B-B14F-4D97-AF65-F5344CB8AC3E}">
        <p14:creationId xmlns:p14="http://schemas.microsoft.com/office/powerpoint/2010/main" val="418359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0"/>
            <a:ext cx="7772400" cy="685347"/>
          </a:xfrm>
        </p:spPr>
        <p:txBody>
          <a:bodyPr>
            <a:normAutofit/>
          </a:bodyPr>
          <a:lstStyle/>
          <a:p>
            <a:r>
              <a:rPr lang="es-CL" sz="2400" b="1" dirty="0">
                <a:solidFill>
                  <a:srgbClr val="D40202"/>
                </a:solidFill>
                <a:latin typeface="Myriad Pro"/>
                <a:cs typeface="Myriad Pro"/>
              </a:rPr>
              <a:t>FACTIBILIDAD TÉCNICA</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2822421" y="136413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pic>
        <p:nvPicPr>
          <p:cNvPr id="3074" name="Picture 2" descr="Resultado de imagen para mariadb logo">
            <a:extLst>
              <a:ext uri="{FF2B5EF4-FFF2-40B4-BE49-F238E27FC236}">
                <a16:creationId xmlns:a16="http://schemas.microsoft.com/office/drawing/2014/main" id="{7B3035E1-156A-4437-8F9A-FF014642CE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7150" y="1257300"/>
            <a:ext cx="150495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nodejs logo">
            <a:extLst>
              <a:ext uri="{FF2B5EF4-FFF2-40B4-BE49-F238E27FC236}">
                <a16:creationId xmlns:a16="http://schemas.microsoft.com/office/drawing/2014/main" id="{0C5D534A-40E2-4DDA-8E9B-D87CEF1A38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5" y="1256846"/>
            <a:ext cx="2457432" cy="150540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jquery logo">
            <a:extLst>
              <a:ext uri="{FF2B5EF4-FFF2-40B4-BE49-F238E27FC236}">
                <a16:creationId xmlns:a16="http://schemas.microsoft.com/office/drawing/2014/main" id="{1FA4C1E1-374E-481C-A222-669AE06DB9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082" y="1225550"/>
            <a:ext cx="1536700" cy="15367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n para ubuntu server logo">
            <a:extLst>
              <a:ext uri="{FF2B5EF4-FFF2-40B4-BE49-F238E27FC236}">
                <a16:creationId xmlns:a16="http://schemas.microsoft.com/office/drawing/2014/main" id="{93D66EE7-368B-48BD-AB8B-A6FBC4B3B0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2422" y="3537403"/>
            <a:ext cx="1771197" cy="177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04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0"/>
            <a:ext cx="7772400" cy="685347"/>
          </a:xfrm>
        </p:spPr>
        <p:txBody>
          <a:bodyPr>
            <a:normAutofit/>
          </a:bodyPr>
          <a:lstStyle/>
          <a:p>
            <a:r>
              <a:rPr lang="es-CL" sz="2400" b="1" dirty="0">
                <a:solidFill>
                  <a:srgbClr val="D40202"/>
                </a:solidFill>
                <a:latin typeface="Myriad Pro"/>
                <a:cs typeface="Myriad Pro"/>
              </a:rPr>
              <a:t>ALGORITMO</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graphicFrame>
        <p:nvGraphicFramePr>
          <p:cNvPr id="2" name="Diagrama 1">
            <a:extLst>
              <a:ext uri="{FF2B5EF4-FFF2-40B4-BE49-F238E27FC236}">
                <a16:creationId xmlns:a16="http://schemas.microsoft.com/office/drawing/2014/main" id="{8D55F758-F117-46A2-B359-3C4FEEF5736C}"/>
              </a:ext>
            </a:extLst>
          </p:cNvPr>
          <p:cNvGraphicFramePr/>
          <p:nvPr>
            <p:extLst>
              <p:ext uri="{D42A27DB-BD31-4B8C-83A1-F6EECF244321}">
                <p14:modId xmlns:p14="http://schemas.microsoft.com/office/powerpoint/2010/main" val="1103044920"/>
              </p:ext>
            </p:extLst>
          </p:nvPr>
        </p:nvGraphicFramePr>
        <p:xfrm>
          <a:off x="1231030" y="863769"/>
          <a:ext cx="972994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71635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3086326"/>
            <a:ext cx="7772400" cy="685347"/>
          </a:xfrm>
        </p:spPr>
        <p:txBody>
          <a:bodyPr>
            <a:normAutofit/>
          </a:bodyPr>
          <a:lstStyle/>
          <a:p>
            <a:r>
              <a:rPr lang="es-CL" sz="2400" b="1" dirty="0">
                <a:solidFill>
                  <a:srgbClr val="D40202"/>
                </a:solidFill>
                <a:latin typeface="Myriad Pro"/>
                <a:cs typeface="Myriad Pro"/>
              </a:rPr>
              <a:t>SOFTWARE</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Tree>
    <p:extLst>
      <p:ext uri="{BB962C8B-B14F-4D97-AF65-F5344CB8AC3E}">
        <p14:creationId xmlns:p14="http://schemas.microsoft.com/office/powerpoint/2010/main" val="3716267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3086326"/>
            <a:ext cx="7772400" cy="685347"/>
          </a:xfrm>
        </p:spPr>
        <p:txBody>
          <a:bodyPr>
            <a:normAutofit/>
          </a:bodyPr>
          <a:lstStyle/>
          <a:p>
            <a:r>
              <a:rPr lang="es-CL" sz="2400" b="1" dirty="0">
                <a:solidFill>
                  <a:srgbClr val="D40202"/>
                </a:solidFill>
                <a:latin typeface="Myriad Pro"/>
                <a:cs typeface="Myriad Pro"/>
              </a:rPr>
              <a:t>CONCLUSIÓN</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Tree>
    <p:extLst>
      <p:ext uri="{BB962C8B-B14F-4D97-AF65-F5344CB8AC3E}">
        <p14:creationId xmlns:p14="http://schemas.microsoft.com/office/powerpoint/2010/main" val="1314672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1240078"/>
            <a:ext cx="7772400" cy="4246322"/>
          </a:xfrm>
        </p:spPr>
        <p:txBody>
          <a:bodyPr>
            <a:normAutofit fontScale="90000"/>
          </a:bodyPr>
          <a:lstStyle/>
          <a:p>
            <a:r>
              <a:rPr lang="es-CL" b="1" dirty="0">
                <a:solidFill>
                  <a:schemeClr val="tx2"/>
                </a:solidFill>
              </a:rPr>
              <a:t>“</a:t>
            </a:r>
            <a:r>
              <a:rPr lang="es-CL" b="1" i="1" dirty="0">
                <a:solidFill>
                  <a:schemeClr val="tx2"/>
                </a:solidFill>
              </a:rPr>
              <a:t>El talento gana juegos, pero el trabajo en equipo y la inteligencia ganan campeonatos</a:t>
            </a:r>
            <a:r>
              <a:rPr lang="es-CL" b="1" dirty="0">
                <a:solidFill>
                  <a:schemeClr val="tx2"/>
                </a:solidFill>
              </a:rPr>
              <a:t>”.</a:t>
            </a:r>
            <a:br>
              <a:rPr lang="es-CL" b="1" dirty="0">
                <a:solidFill>
                  <a:schemeClr val="tx2"/>
                </a:solidFill>
              </a:rPr>
            </a:br>
            <a:br>
              <a:rPr lang="es-CL" b="1" dirty="0">
                <a:solidFill>
                  <a:schemeClr val="tx2"/>
                </a:solidFill>
              </a:rPr>
            </a:br>
            <a:r>
              <a:rPr lang="es-CL" b="1" dirty="0">
                <a:solidFill>
                  <a:schemeClr val="accent1"/>
                </a:solidFill>
              </a:rPr>
              <a:t>Michael </a:t>
            </a:r>
            <a:r>
              <a:rPr lang="es-CL" b="1" dirty="0" err="1">
                <a:solidFill>
                  <a:schemeClr val="accent1"/>
                </a:solidFill>
              </a:rPr>
              <a:t>Jordan</a:t>
            </a:r>
            <a:r>
              <a:rPr lang="es-CL" b="1" dirty="0">
                <a:solidFill>
                  <a:schemeClr val="accent1"/>
                </a:solidFill>
              </a:rPr>
              <a:t>.</a:t>
            </a:r>
            <a:br>
              <a:rPr lang="es-CL" dirty="0">
                <a:solidFill>
                  <a:schemeClr val="tx2"/>
                </a:solidFill>
              </a:rPr>
            </a:br>
            <a:endParaRPr lang="es-CL" sz="2400" b="1" dirty="0">
              <a:solidFill>
                <a:schemeClr val="tx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Tree>
    <p:extLst>
      <p:ext uri="{BB962C8B-B14F-4D97-AF65-F5344CB8AC3E}">
        <p14:creationId xmlns:p14="http://schemas.microsoft.com/office/powerpoint/2010/main" val="286283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0"/>
            <a:ext cx="7772400" cy="685347"/>
          </a:xfrm>
        </p:spPr>
        <p:txBody>
          <a:bodyPr>
            <a:normAutofit/>
          </a:bodyPr>
          <a:lstStyle/>
          <a:p>
            <a:r>
              <a:rPr lang="es-CL" sz="2400" b="1" dirty="0">
                <a:solidFill>
                  <a:srgbClr val="D40202"/>
                </a:solidFill>
                <a:latin typeface="Myriad Pro"/>
                <a:cs typeface="Myriad Pro"/>
              </a:rPr>
              <a:t>TEMARIO</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
        <p:nvSpPr>
          <p:cNvPr id="5" name="CuadroTexto 4">
            <a:extLst>
              <a:ext uri="{FF2B5EF4-FFF2-40B4-BE49-F238E27FC236}">
                <a16:creationId xmlns:a16="http://schemas.microsoft.com/office/drawing/2014/main" id="{D25368E7-935C-4C7D-9DD9-95CA7EB60243}"/>
              </a:ext>
            </a:extLst>
          </p:cNvPr>
          <p:cNvSpPr txBox="1"/>
          <p:nvPr/>
        </p:nvSpPr>
        <p:spPr>
          <a:xfrm>
            <a:off x="577502" y="1332380"/>
            <a:ext cx="11036996" cy="3970318"/>
          </a:xfrm>
          <a:prstGeom prst="rect">
            <a:avLst/>
          </a:prstGeom>
          <a:noFill/>
        </p:spPr>
        <p:txBody>
          <a:bodyPr wrap="none" rtlCol="0">
            <a:spAutoFit/>
          </a:bodyPr>
          <a:lstStyle/>
          <a:p>
            <a:r>
              <a:rPr lang="es-CL" dirty="0"/>
              <a:t>INTRODUCCIÓN	__________________________________________________________________________	3</a:t>
            </a:r>
          </a:p>
          <a:p>
            <a:r>
              <a:rPr lang="es-CL" dirty="0"/>
              <a:t>DESCRIPCIÓN DE LA EMPRESA	______________________________________________________________	4</a:t>
            </a:r>
          </a:p>
          <a:p>
            <a:r>
              <a:rPr lang="es-CL" dirty="0"/>
              <a:t>ORGANIGRAMA	__________________________________________________________________________	5</a:t>
            </a:r>
          </a:p>
          <a:p>
            <a:r>
              <a:rPr lang="es-CL" dirty="0"/>
              <a:t>DESCRIPCIÓN DEL PROBLEMA	______________________________________________________________	6</a:t>
            </a:r>
          </a:p>
          <a:p>
            <a:r>
              <a:rPr lang="es-CL" dirty="0"/>
              <a:t>OBJETIVO GENERAL		______________________________________________________________________	7</a:t>
            </a:r>
          </a:p>
          <a:p>
            <a:r>
              <a:rPr lang="es-CL" dirty="0"/>
              <a:t>OBJETIVOS ESPECÍFICOS	______________________________________________________________________	8</a:t>
            </a:r>
          </a:p>
          <a:p>
            <a:r>
              <a:rPr lang="es-CL" dirty="0"/>
              <a:t>JUSTIFICACIÓN	__________________________________________________________________________	9</a:t>
            </a:r>
          </a:p>
          <a:p>
            <a:r>
              <a:rPr lang="es-CL" dirty="0"/>
              <a:t>ALCANCES	______________________________________________________________________________	10</a:t>
            </a:r>
          </a:p>
          <a:p>
            <a:r>
              <a:rPr lang="es-CL" dirty="0"/>
              <a:t>LÍMITES	__________________________________________________________________________________	11</a:t>
            </a:r>
          </a:p>
          <a:p>
            <a:r>
              <a:rPr lang="es-CL" dirty="0"/>
              <a:t>REQUERIMIENTOS	__________________________________________________________________________	12</a:t>
            </a:r>
          </a:p>
          <a:p>
            <a:r>
              <a:rPr lang="es-CL" dirty="0"/>
              <a:t>FACTIBILIDAD TÉCNICA	______________________________________________________________________	13</a:t>
            </a:r>
          </a:p>
          <a:p>
            <a:r>
              <a:rPr lang="es-CL" dirty="0"/>
              <a:t>ALGORITMO	______________________________________________________________________________	14</a:t>
            </a:r>
          </a:p>
          <a:p>
            <a:r>
              <a:rPr lang="es-CL" dirty="0"/>
              <a:t>SOFTWARE	______________________________________________________________________________	15</a:t>
            </a:r>
          </a:p>
          <a:p>
            <a:r>
              <a:rPr lang="es-CL" dirty="0"/>
              <a:t>CONCLUSIÓN	______________________________________________________________________________	16</a:t>
            </a:r>
          </a:p>
        </p:txBody>
      </p:sp>
    </p:spTree>
    <p:extLst>
      <p:ext uri="{BB962C8B-B14F-4D97-AF65-F5344CB8AC3E}">
        <p14:creationId xmlns:p14="http://schemas.microsoft.com/office/powerpoint/2010/main" val="9164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3086326"/>
            <a:ext cx="7772400" cy="685347"/>
          </a:xfrm>
        </p:spPr>
        <p:txBody>
          <a:bodyPr>
            <a:normAutofit/>
          </a:bodyPr>
          <a:lstStyle/>
          <a:p>
            <a:r>
              <a:rPr lang="es-CL" sz="2400" b="1" dirty="0">
                <a:solidFill>
                  <a:srgbClr val="D40202"/>
                </a:solidFill>
                <a:latin typeface="Myriad Pro"/>
                <a:cs typeface="Myriad Pro"/>
              </a:rPr>
              <a:t>INTRODUCCIÓN</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pic>
        <p:nvPicPr>
          <p:cNvPr id="1026" name="Picture 2" descr="Imagen relacionada">
            <a:extLst>
              <a:ext uri="{FF2B5EF4-FFF2-40B4-BE49-F238E27FC236}">
                <a16:creationId xmlns:a16="http://schemas.microsoft.com/office/drawing/2014/main" id="{ECFEB88B-A04D-445E-911D-39F976126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726" y="542207"/>
            <a:ext cx="3882547" cy="251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72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3086326"/>
            <a:ext cx="7772400" cy="685347"/>
          </a:xfrm>
        </p:spPr>
        <p:txBody>
          <a:bodyPr>
            <a:normAutofit/>
          </a:bodyPr>
          <a:lstStyle/>
          <a:p>
            <a:r>
              <a:rPr lang="es-CL" sz="2400" b="1" dirty="0">
                <a:solidFill>
                  <a:srgbClr val="D40202"/>
                </a:solidFill>
                <a:latin typeface="Myriad Pro"/>
                <a:cs typeface="Myriad Pro"/>
              </a:rPr>
              <a:t>DESCRIPCIÓN DE LA EMPRESA</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pic>
        <p:nvPicPr>
          <p:cNvPr id="2050" name="Picture 2" descr="Resultado de imagen para inacap logo">
            <a:extLst>
              <a:ext uri="{FF2B5EF4-FFF2-40B4-BE49-F238E27FC236}">
                <a16:creationId xmlns:a16="http://schemas.microsoft.com/office/drawing/2014/main" id="{1F930A7A-E816-4691-8281-5DFCDDD39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3871881"/>
            <a:ext cx="20764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9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0"/>
            <a:ext cx="7772400" cy="685347"/>
          </a:xfrm>
        </p:spPr>
        <p:txBody>
          <a:bodyPr>
            <a:normAutofit/>
          </a:bodyPr>
          <a:lstStyle/>
          <a:p>
            <a:r>
              <a:rPr lang="es-CL" sz="2400" b="1" dirty="0">
                <a:solidFill>
                  <a:srgbClr val="D40202"/>
                </a:solidFill>
                <a:latin typeface="Myriad Pro"/>
                <a:cs typeface="Myriad Pro"/>
              </a:rPr>
              <a:t>ORGANIGRAMA</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pic>
        <p:nvPicPr>
          <p:cNvPr id="5" name="Imagen 4">
            <a:extLst>
              <a:ext uri="{FF2B5EF4-FFF2-40B4-BE49-F238E27FC236}">
                <a16:creationId xmlns:a16="http://schemas.microsoft.com/office/drawing/2014/main" id="{0BDD8588-1523-4ACB-A0DB-DCCD03399C36}"/>
              </a:ext>
            </a:extLst>
          </p:cNvPr>
          <p:cNvPicPr/>
          <p:nvPr/>
        </p:nvPicPr>
        <p:blipFill rotWithShape="1">
          <a:blip r:embed="rId3"/>
          <a:srcRect l="4110" t="1566" r="3693" b="19624"/>
          <a:stretch/>
        </p:blipFill>
        <p:spPr bwMode="auto">
          <a:xfrm>
            <a:off x="3127046" y="1332380"/>
            <a:ext cx="5937908" cy="38630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544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3086326"/>
            <a:ext cx="7772400" cy="685347"/>
          </a:xfrm>
        </p:spPr>
        <p:txBody>
          <a:bodyPr>
            <a:normAutofit/>
          </a:bodyPr>
          <a:lstStyle/>
          <a:p>
            <a:r>
              <a:rPr lang="es-CL" sz="2400" b="1" dirty="0">
                <a:solidFill>
                  <a:srgbClr val="D40202"/>
                </a:solidFill>
                <a:latin typeface="Myriad Pro"/>
                <a:cs typeface="Myriad Pro"/>
              </a:rPr>
              <a:t>DESCRIPCIÓN DEL PROBLEMA</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pic>
        <p:nvPicPr>
          <p:cNvPr id="3074" name="Picture 2" descr="Resultado de imagen para stressful">
            <a:extLst>
              <a:ext uri="{FF2B5EF4-FFF2-40B4-BE49-F238E27FC236}">
                <a16:creationId xmlns:a16="http://schemas.microsoft.com/office/drawing/2014/main" id="{3E773FAF-9974-441E-9DF8-4661AE810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2077" y="3771673"/>
            <a:ext cx="4627845" cy="2607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07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0"/>
            <a:ext cx="7772400" cy="685347"/>
          </a:xfrm>
        </p:spPr>
        <p:txBody>
          <a:bodyPr>
            <a:normAutofit/>
          </a:bodyPr>
          <a:lstStyle/>
          <a:p>
            <a:r>
              <a:rPr lang="es-CL" sz="2400" b="1" dirty="0">
                <a:solidFill>
                  <a:srgbClr val="D40202"/>
                </a:solidFill>
                <a:latin typeface="Myriad Pro"/>
                <a:cs typeface="Myriad Pro"/>
              </a:rPr>
              <a:t>OBJETIVO GENERAL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
        <p:nvSpPr>
          <p:cNvPr id="2" name="Rectángulo 1">
            <a:extLst>
              <a:ext uri="{FF2B5EF4-FFF2-40B4-BE49-F238E27FC236}">
                <a16:creationId xmlns:a16="http://schemas.microsoft.com/office/drawing/2014/main" id="{FA623CE4-D16C-4B7F-B889-5DBAF3555116}"/>
              </a:ext>
            </a:extLst>
          </p:cNvPr>
          <p:cNvSpPr/>
          <p:nvPr/>
        </p:nvSpPr>
        <p:spPr>
          <a:xfrm>
            <a:off x="1755078" y="2759586"/>
            <a:ext cx="8681844" cy="1703030"/>
          </a:xfrm>
          <a:prstGeom prst="rect">
            <a:avLst/>
          </a:prstGeom>
        </p:spPr>
        <p:txBody>
          <a:bodyPr wrap="square">
            <a:spAutoFit/>
          </a:bodyPr>
          <a:lstStyle/>
          <a:p>
            <a:pPr indent="457200" algn="just">
              <a:lnSpc>
                <a:spcPct val="150000"/>
              </a:lnSpc>
            </a:pPr>
            <a:r>
              <a:rPr lang="es-CL" dirty="0">
                <a:latin typeface="Arial" panose="020B0604020202020204" pitchFamily="34" charset="0"/>
                <a:cs typeface="Arial" panose="020B0604020202020204" pitchFamily="34" charset="0"/>
              </a:rPr>
              <a:t>Desarrollar un sistema web de apoyo a la toma de decisiones para el proceso de planificación horaria académica para la Universidad Tecnológica de Chile, INACAP, sede Chillán capaz de planificar soluciones horarias para los semestres académicos de la sección que se solicite.</a:t>
            </a:r>
          </a:p>
        </p:txBody>
      </p:sp>
    </p:spTree>
    <p:extLst>
      <p:ext uri="{BB962C8B-B14F-4D97-AF65-F5344CB8AC3E}">
        <p14:creationId xmlns:p14="http://schemas.microsoft.com/office/powerpoint/2010/main" val="202815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0"/>
            <a:ext cx="7772400" cy="685347"/>
          </a:xfrm>
        </p:spPr>
        <p:txBody>
          <a:bodyPr>
            <a:normAutofit/>
          </a:bodyPr>
          <a:lstStyle/>
          <a:p>
            <a:r>
              <a:rPr lang="es-CL" sz="2400" b="1" dirty="0">
                <a:solidFill>
                  <a:srgbClr val="D40202"/>
                </a:solidFill>
                <a:latin typeface="Myriad Pro"/>
                <a:cs typeface="Myriad Pro"/>
              </a:rPr>
              <a:t>OBJETIVOS ESPECÍFICOS</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
        <p:nvSpPr>
          <p:cNvPr id="2" name="Rectángulo 1">
            <a:extLst>
              <a:ext uri="{FF2B5EF4-FFF2-40B4-BE49-F238E27FC236}">
                <a16:creationId xmlns:a16="http://schemas.microsoft.com/office/drawing/2014/main" id="{08CFBA1D-802F-4897-8FCB-00DBE881E907}"/>
              </a:ext>
            </a:extLst>
          </p:cNvPr>
          <p:cNvSpPr/>
          <p:nvPr/>
        </p:nvSpPr>
        <p:spPr>
          <a:xfrm>
            <a:off x="2355466" y="2498790"/>
            <a:ext cx="7481069" cy="1870512"/>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s-CL" dirty="0">
                <a:latin typeface="Arial" panose="020B0604020202020204" pitchFamily="34" charset="0"/>
                <a:ea typeface="Calibri" panose="020F0502020204030204" pitchFamily="34" charset="0"/>
                <a:cs typeface="Arial" panose="020B0604020202020204" pitchFamily="34" charset="0"/>
              </a:rPr>
              <a:t>Planificar horarios de mayor calidad según las reglas establecidas por la institución.</a:t>
            </a:r>
            <a:endParaRPr lang="es-CL"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s-CL" dirty="0">
                <a:latin typeface="Arial" panose="020B0604020202020204" pitchFamily="34" charset="0"/>
                <a:ea typeface="Calibri" panose="020F0502020204030204" pitchFamily="34" charset="0"/>
                <a:cs typeface="Arial" panose="020B0604020202020204" pitchFamily="34" charset="0"/>
              </a:rPr>
              <a:t>Registrar las actividades para mantener un control sobre el proceso.</a:t>
            </a:r>
            <a:endParaRPr lang="es-CL"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s-CL" dirty="0">
                <a:latin typeface="Arial" panose="020B0604020202020204" pitchFamily="34" charset="0"/>
                <a:ea typeface="Calibri" panose="020F0502020204030204" pitchFamily="34" charset="0"/>
                <a:cs typeface="Arial" panose="020B0604020202020204" pitchFamily="34" charset="0"/>
              </a:rPr>
              <a:t>Recomendar los posibles mejores docentes para las asignaturas en las que se solicita.</a:t>
            </a:r>
            <a:endParaRPr lang="es-CL"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CL" dirty="0">
                <a:latin typeface="Arial" panose="020B0604020202020204" pitchFamily="34" charset="0"/>
                <a:ea typeface="Calibri" panose="020F0502020204030204" pitchFamily="34" charset="0"/>
                <a:cs typeface="Arial" panose="020B0604020202020204" pitchFamily="34" charset="0"/>
              </a:rPr>
              <a:t>Guardar los horarios creados en el sistema para futuras revisiones.</a:t>
            </a:r>
            <a:endParaRPr lang="es-CL"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341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209800" y="3086326"/>
            <a:ext cx="7772400" cy="685347"/>
          </a:xfrm>
        </p:spPr>
        <p:txBody>
          <a:bodyPr>
            <a:normAutofit/>
          </a:bodyPr>
          <a:lstStyle/>
          <a:p>
            <a:r>
              <a:rPr lang="es-CL" sz="2400" b="1" dirty="0">
                <a:solidFill>
                  <a:srgbClr val="D40202"/>
                </a:solidFill>
                <a:latin typeface="Myriad Pro"/>
                <a:cs typeface="Myriad Pro"/>
              </a:rPr>
              <a:t>JUSTIFICACIÓN</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13" name="Título 1"/>
          <p:cNvSpPr txBox="1">
            <a:spLocks/>
          </p:cNvSpPr>
          <p:nvPr/>
        </p:nvSpPr>
        <p:spPr>
          <a:xfrm>
            <a:off x="1831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pic>
        <p:nvPicPr>
          <p:cNvPr id="4098" name="Picture 2" descr="Imagen relacionada">
            <a:extLst>
              <a:ext uri="{FF2B5EF4-FFF2-40B4-BE49-F238E27FC236}">
                <a16:creationId xmlns:a16="http://schemas.microsoft.com/office/drawing/2014/main" id="{C28C33A1-3FF5-4818-AE62-E2F427258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294" y="3982587"/>
            <a:ext cx="4327241" cy="25170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0871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926</Words>
  <Application>Microsoft Office PowerPoint</Application>
  <PresentationFormat>Panorámica</PresentationFormat>
  <Paragraphs>97</Paragraphs>
  <Slides>17</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Myriad Pro</vt:lpstr>
      <vt:lpstr>Myriad Pro Light</vt:lpstr>
      <vt:lpstr>Times New Roman</vt:lpstr>
      <vt:lpstr>Wingdings</vt:lpstr>
      <vt:lpstr>Tema de Office</vt:lpstr>
      <vt:lpstr>Sistema web de apoyo a la toma de decisiones para el proceso de planificación horaria académica de la Universidad Tecnológica de Chile, INACAP, sede Chillán</vt:lpstr>
      <vt:lpstr>TEMARIO</vt:lpstr>
      <vt:lpstr>INTRODUCCIÓN</vt:lpstr>
      <vt:lpstr>DESCRIPCIÓN DE LA EMPRESA</vt:lpstr>
      <vt:lpstr>ORGANIGRAMA</vt:lpstr>
      <vt:lpstr>DESCRIPCIÓN DEL PROBLEMA</vt:lpstr>
      <vt:lpstr>OBJETIVO GENERAL</vt:lpstr>
      <vt:lpstr>OBJETIVOS ESPECÍFICOS</vt:lpstr>
      <vt:lpstr>JUSTIFICACIÓN</vt:lpstr>
      <vt:lpstr>ALCANCES</vt:lpstr>
      <vt:lpstr>LÍMITES</vt:lpstr>
      <vt:lpstr>REQUERIMIENTOS</vt:lpstr>
      <vt:lpstr>FACTIBILIDAD TÉCNICA</vt:lpstr>
      <vt:lpstr>ALGORITMO</vt:lpstr>
      <vt:lpstr>SOFTWARE</vt:lpstr>
      <vt:lpstr>CONCLUSIÓN</vt:lpstr>
      <vt:lpstr>“El talento gana juegos, pero el trabajo en equipo y la inteligencia ganan campeonatos”.  Michael Jordan.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agencia</dc:creator>
  <cp:lastModifiedBy>Raúl Eduardo Durán Carrasco</cp:lastModifiedBy>
  <cp:revision>18</cp:revision>
  <dcterms:created xsi:type="dcterms:W3CDTF">2015-06-26T15:52:47Z</dcterms:created>
  <dcterms:modified xsi:type="dcterms:W3CDTF">2017-12-12T17:13:02Z</dcterms:modified>
</cp:coreProperties>
</file>