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62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91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>
                <a:solidFill>
                  <a:schemeClr val="tx1"/>
                </a:solidFill>
              </a:rPr>
              <a:t>Zero-shot</a:t>
            </a:r>
            <a:r>
              <a:rPr lang="en-US" altLang="ja-JP" baseline="0" dirty="0" smtClean="0">
                <a:solidFill>
                  <a:schemeClr val="tx1"/>
                </a:solidFill>
              </a:rPr>
              <a:t> learning Data</a:t>
            </a:r>
            <a:endParaRPr lang="en-US" altLang="ja-JP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4.4000000000000004</c:v>
                </c:pt>
                <c:pt idx="2">
                  <c:v>4</c:v>
                </c:pt>
                <c:pt idx="3">
                  <c:v>3.5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7-4A8C-8798-7E0B031F8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927312"/>
        <c:axId val="384928624"/>
      </c:barChart>
      <c:catAx>
        <c:axId val="38492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4928624"/>
        <c:crosses val="autoZero"/>
        <c:auto val="0"/>
        <c:lblAlgn val="ctr"/>
        <c:lblOffset val="100"/>
        <c:noMultiLvlLbl val="0"/>
      </c:catAx>
      <c:valAx>
        <c:axId val="3849286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4927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2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>
                <a:solidFill>
                  <a:schemeClr val="tx1"/>
                </a:solidFill>
              </a:rPr>
              <a:t>Few-shot</a:t>
            </a:r>
            <a:r>
              <a:rPr lang="en-US" altLang="ja-JP" baseline="0" dirty="0" smtClean="0">
                <a:solidFill>
                  <a:schemeClr val="tx1"/>
                </a:solidFill>
              </a:rPr>
              <a:t> learning Data</a:t>
            </a:r>
            <a:endParaRPr lang="en-US" altLang="ja-JP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3A-483B-80C3-73646CF85FB4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33A-483B-80C3-73646CF85FB4}"/>
              </c:ext>
            </c:extLst>
          </c:dPt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3.5</c:v>
                </c:pt>
                <c:pt idx="1">
                  <c:v>4.5</c:v>
                </c:pt>
                <c:pt idx="2">
                  <c:v>4</c:v>
                </c:pt>
                <c:pt idx="3">
                  <c:v>3.6</c:v>
                </c:pt>
                <c:pt idx="4">
                  <c:v>0.2</c:v>
                </c:pt>
                <c:pt idx="5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A-483B-80C3-73646CF85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927312"/>
        <c:axId val="384928624"/>
      </c:barChart>
      <c:catAx>
        <c:axId val="38492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4928624"/>
        <c:crosses val="autoZero"/>
        <c:auto val="0"/>
        <c:lblAlgn val="ctr"/>
        <c:lblOffset val="100"/>
        <c:noMultiLvlLbl val="0"/>
      </c:catAx>
      <c:valAx>
        <c:axId val="3849286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4927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9312-DC1C-4C1C-8905-CA8D9F844044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46B41-13AD-4AE5-A45E-71299BEA2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26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Problem:</a:t>
            </a:r>
            <a:r>
              <a:rPr kumimoji="1" lang="en-US" altLang="ja-JP" baseline="0" dirty="0" smtClean="0"/>
              <a:t> Annotating large number of object categories is challenging and expensive and needs updating over time to include new objects.</a:t>
            </a:r>
            <a:endParaRPr kumimoji="1" lang="en-US" altLang="ja-JP" dirty="0" smtClean="0"/>
          </a:p>
          <a:p>
            <a:r>
              <a:rPr kumimoji="1" lang="en-US" altLang="ja-JP" dirty="0" smtClean="0"/>
              <a:t>Zero-shot</a:t>
            </a:r>
            <a:r>
              <a:rPr kumimoji="1" lang="en-US" altLang="ja-JP" baseline="0" dirty="0" smtClean="0"/>
              <a:t> learning: The ability to correctly annotate images of previously unseen object categories.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6B41-13AD-4AE5-A45E-71299BEA2C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94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6B41-13AD-4AE5-A45E-71299BEA2C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34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How</a:t>
            </a:r>
            <a:r>
              <a:rPr kumimoji="1" lang="en-US" altLang="ja-JP" baseline="0" dirty="0" smtClean="0"/>
              <a:t> to be distributed ?</a:t>
            </a:r>
          </a:p>
          <a:p>
            <a:r>
              <a:rPr kumimoji="1" lang="en-US" altLang="ja-JP" baseline="0" dirty="0" smtClean="0"/>
              <a:t>Consider when we are constructing decision tree….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6B41-13AD-4AE5-A45E-71299BEA2C2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45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 container also package up OS environment, libraries, and other dependencies it needs.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6B41-13AD-4AE5-A45E-71299BEA2C2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6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314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3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6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9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89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0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57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0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5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E28D01-63E9-4142-981C-E48D1ABCD5A6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524A75-D92F-48F4-A6C3-C7544182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14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3987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altLang="ja-JP" sz="6600" dirty="0" smtClean="0"/>
              <a:t>Zero-shot &amp; few-shot learning and when they meets scalability</a:t>
            </a:r>
            <a:endParaRPr lang="ja-JP" alt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922" y="4514850"/>
            <a:ext cx="9418320" cy="1691640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DTM2</a:t>
            </a:r>
            <a:r>
              <a:rPr lang="zh-CN" altLang="en-US" dirty="0"/>
              <a:t> </a:t>
            </a:r>
            <a:r>
              <a:rPr lang="en-US" altLang="zh-CN" dirty="0" smtClean="0"/>
              <a:t>CHEN PENG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KYOTO UNIVERSITY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3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72" y="180975"/>
            <a:ext cx="10058400" cy="870585"/>
          </a:xfrm>
        </p:spPr>
        <p:txBody>
          <a:bodyPr/>
          <a:lstStyle/>
          <a:p>
            <a:r>
              <a:rPr lang="en-US" altLang="ja-JP" dirty="0" smtClean="0"/>
              <a:t>Inference with scalability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72" y="1266826"/>
            <a:ext cx="11063478" cy="495300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400" dirty="0" smtClean="0"/>
              <a:t>Our use case: after training, we want to handle concurrent data</a:t>
            </a:r>
          </a:p>
          <a:p>
            <a:pPr lvl="1"/>
            <a:r>
              <a:rPr lang="en-US" altLang="ja-JP" sz="2000" dirty="0"/>
              <a:t>Use trained model to do inference</a:t>
            </a:r>
          </a:p>
          <a:p>
            <a:pPr lvl="1"/>
            <a:r>
              <a:rPr lang="en-US" altLang="ja-JP" sz="2000" dirty="0"/>
              <a:t>Streaming data, continuous and massive</a:t>
            </a:r>
          </a:p>
          <a:p>
            <a:pPr lvl="1"/>
            <a:r>
              <a:rPr lang="en-US" altLang="ja-JP" sz="2000" dirty="0"/>
              <a:t>High concurrency. E.g. 200 queries per </a:t>
            </a:r>
            <a:r>
              <a:rPr lang="en-US" altLang="ja-JP" sz="2000" dirty="0" smtClean="0"/>
              <a:t>second</a:t>
            </a:r>
            <a:endParaRPr kumimoji="1" lang="en-US" altLang="ja-JP" sz="2000" dirty="0" smtClean="0"/>
          </a:p>
          <a:p>
            <a:r>
              <a:rPr lang="en-US" altLang="ja-JP" sz="2400" b="1" dirty="0" smtClean="0"/>
              <a:t>Distributed inference framework</a:t>
            </a:r>
          </a:p>
          <a:p>
            <a:pPr lvl="1"/>
            <a:r>
              <a:rPr kumimoji="1" lang="en-US" altLang="ja-JP" sz="2000" b="1" dirty="0" smtClean="0"/>
              <a:t>Docker</a:t>
            </a:r>
          </a:p>
          <a:p>
            <a:pPr lvl="2"/>
            <a:r>
              <a:rPr lang="en-US" altLang="ja-JP" sz="1800" dirty="0" smtClean="0"/>
              <a:t>Packages up applications and run them by using containers.</a:t>
            </a:r>
          </a:p>
          <a:p>
            <a:pPr lvl="2"/>
            <a:r>
              <a:rPr lang="en-US" altLang="ja-JP" sz="1800" dirty="0"/>
              <a:t>The container also package up OS </a:t>
            </a:r>
            <a:r>
              <a:rPr lang="en-US" altLang="ja-JP" sz="1800" dirty="0" smtClean="0"/>
              <a:t>environment, libraries</a:t>
            </a:r>
            <a:r>
              <a:rPr lang="en-US" altLang="ja-JP" sz="1800" dirty="0"/>
              <a:t>, and other dependencies it needs.</a:t>
            </a:r>
            <a:endParaRPr kumimoji="1" lang="en-US" altLang="ja-JP" sz="1800" dirty="0" smtClean="0"/>
          </a:p>
          <a:p>
            <a:pPr lvl="1"/>
            <a:r>
              <a:rPr lang="en-US" altLang="ja-JP" sz="2000" b="1" dirty="0" smtClean="0"/>
              <a:t>Kubernetes</a:t>
            </a:r>
          </a:p>
          <a:p>
            <a:pPr lvl="2"/>
            <a:r>
              <a:rPr lang="en-US" altLang="ja-JP" sz="1800" dirty="0" smtClean="0"/>
              <a:t>A system for scaling and management of containerized applications</a:t>
            </a:r>
          </a:p>
          <a:p>
            <a:pPr lvl="1"/>
            <a:r>
              <a:rPr lang="en-US" altLang="ja-JP" sz="2000" b="1" dirty="0" smtClean="0"/>
              <a:t>Kafka</a:t>
            </a:r>
          </a:p>
          <a:p>
            <a:pPr lvl="2"/>
            <a:r>
              <a:rPr lang="en-US" altLang="ja-JP" sz="1800" dirty="0" smtClean="0"/>
              <a:t>A data queue structure as a streaming data source.</a:t>
            </a:r>
          </a:p>
          <a:p>
            <a:pPr lvl="1"/>
            <a:r>
              <a:rPr lang="en-US" altLang="ja-JP" sz="2000" b="1" dirty="0" smtClean="0"/>
              <a:t>Spark</a:t>
            </a:r>
          </a:p>
          <a:p>
            <a:pPr lvl="2"/>
            <a:r>
              <a:rPr lang="en-US" altLang="ja-JP" sz="1800" dirty="0" smtClean="0"/>
              <a:t>A engine for large-scale and distributed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26439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72" y="180975"/>
            <a:ext cx="10058400" cy="870585"/>
          </a:xfrm>
        </p:spPr>
        <p:txBody>
          <a:bodyPr/>
          <a:lstStyle/>
          <a:p>
            <a:r>
              <a:rPr lang="en-US" altLang="ja-JP" dirty="0" smtClean="0"/>
              <a:t>How they collaborate together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72" y="1371600"/>
            <a:ext cx="7151180" cy="1647825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/>
              <a:t>Kubernetes cluster is based on Docker</a:t>
            </a:r>
          </a:p>
          <a:p>
            <a:r>
              <a:rPr lang="en-US" altLang="ja-JP" dirty="0" smtClean="0"/>
              <a:t>Spark cluster is deployed on Kubernetes cluster</a:t>
            </a:r>
            <a:endParaRPr kumimoji="1" lang="ja-JP" altLang="en-US" sz="1800" dirty="0"/>
          </a:p>
        </p:txBody>
      </p:sp>
      <p:sp>
        <p:nvSpPr>
          <p:cNvPr id="22" name="Rounded Rectangle 21"/>
          <p:cNvSpPr/>
          <p:nvPr/>
        </p:nvSpPr>
        <p:spPr>
          <a:xfrm>
            <a:off x="5245494" y="4461132"/>
            <a:ext cx="4193130" cy="960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Kubernetes cluster (Physical)</a:t>
            </a:r>
          </a:p>
          <a:p>
            <a:pPr algn="ctr"/>
            <a:endParaRPr kumimoji="1" lang="en-US" altLang="ja-JP" b="1" dirty="0" smtClean="0"/>
          </a:p>
          <a:p>
            <a:pPr algn="ctr"/>
            <a:endParaRPr kumimoji="1" lang="en-US" altLang="ja-JP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53590" y="3413282"/>
            <a:ext cx="1402412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Data</a:t>
            </a:r>
          </a:p>
          <a:p>
            <a:pPr algn="ctr"/>
            <a:r>
              <a:rPr kumimoji="1" lang="en-US" altLang="ja-JP" b="1" dirty="0" smtClean="0"/>
              <a:t>(Queries)</a:t>
            </a:r>
            <a:endParaRPr kumimoji="1" lang="ja-JP" alt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666350" y="3392616"/>
            <a:ext cx="1552574" cy="695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Kafka</a:t>
            </a:r>
            <a:endParaRPr kumimoji="1" lang="ja-JP" altLang="en-US" b="1" dirty="0"/>
          </a:p>
        </p:txBody>
      </p:sp>
      <p:sp>
        <p:nvSpPr>
          <p:cNvPr id="25" name="Right Arrow 24"/>
          <p:cNvSpPr/>
          <p:nvPr/>
        </p:nvSpPr>
        <p:spPr>
          <a:xfrm>
            <a:off x="2168162" y="3643743"/>
            <a:ext cx="486028" cy="23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5245493" y="3019425"/>
            <a:ext cx="4193130" cy="1422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Spark cluster (Logical)</a:t>
            </a:r>
          </a:p>
          <a:p>
            <a:pPr algn="ctr"/>
            <a:endParaRPr kumimoji="1" lang="en-US" altLang="ja-JP" b="1" dirty="0" smtClean="0"/>
          </a:p>
          <a:p>
            <a:pPr algn="ctr"/>
            <a:endParaRPr kumimoji="1"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5418317" y="3763850"/>
            <a:ext cx="94297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Driver</a:t>
            </a:r>
            <a:endParaRPr kumimoji="1" lang="ja-JP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37504" y="3603261"/>
            <a:ext cx="1347787" cy="26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Executor1</a:t>
            </a:r>
            <a:endParaRPr kumimoji="1" lang="ja-JP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16009" y="3597866"/>
            <a:ext cx="1347787" cy="26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Executor2</a:t>
            </a:r>
            <a:endParaRPr kumimoji="1" lang="ja-JP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75692" y="3999987"/>
            <a:ext cx="1347787" cy="26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Executor3</a:t>
            </a:r>
            <a:endParaRPr kumimoji="1" lang="ja-JP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245493" y="5441694"/>
            <a:ext cx="4193130" cy="768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Docker Containerization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3195" y="4963210"/>
            <a:ext cx="1178445" cy="27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71140" y="4963210"/>
            <a:ext cx="1178445" cy="27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Node1</a:t>
            </a:r>
            <a:endParaRPr kumimoji="1" lang="ja-JP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00679" y="4969618"/>
            <a:ext cx="1178445" cy="27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Node2</a:t>
            </a:r>
            <a:endParaRPr kumimoji="1" lang="ja-JP" altLang="en-US" dirty="0"/>
          </a:p>
        </p:txBody>
      </p:sp>
      <p:sp>
        <p:nvSpPr>
          <p:cNvPr id="35" name="Curved Up Arrow 34"/>
          <p:cNvSpPr/>
          <p:nvPr/>
        </p:nvSpPr>
        <p:spPr>
          <a:xfrm rot="16200000">
            <a:off x="9317698" y="5145003"/>
            <a:ext cx="919487" cy="5933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Curved Up Arrow 35"/>
          <p:cNvSpPr/>
          <p:nvPr/>
        </p:nvSpPr>
        <p:spPr>
          <a:xfrm rot="16200000">
            <a:off x="9199148" y="3982476"/>
            <a:ext cx="1213716" cy="5362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231084" y="3643743"/>
            <a:ext cx="1011021" cy="220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8100679" y="1981943"/>
            <a:ext cx="1552574" cy="695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Results</a:t>
            </a:r>
            <a:endParaRPr kumimoji="1" lang="ja-JP" altLang="en-US" b="1" dirty="0"/>
          </a:p>
        </p:txBody>
      </p:sp>
      <p:sp>
        <p:nvSpPr>
          <p:cNvPr id="39" name="Bent Arrow 38"/>
          <p:cNvSpPr/>
          <p:nvPr/>
        </p:nvSpPr>
        <p:spPr>
          <a:xfrm>
            <a:off x="7514344" y="2234334"/>
            <a:ext cx="586335" cy="7807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126937" y="3002171"/>
            <a:ext cx="1144696" cy="67458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query</a:t>
            </a:r>
          </a:p>
          <a:p>
            <a:pPr algn="ctr"/>
            <a:r>
              <a:rPr kumimoji="1" lang="en-US" altLang="ja-JP" dirty="0" smtClean="0"/>
              <a:t>stream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68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65" y="183434"/>
            <a:ext cx="10058400" cy="636693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Work flow of the framework</a:t>
            </a:r>
            <a:endParaRPr kumimoji="1" lang="ja-JP" altLang="en-US" dirty="0"/>
          </a:p>
        </p:txBody>
      </p:sp>
      <p:sp>
        <p:nvSpPr>
          <p:cNvPr id="4" name="CustomShape 10"/>
          <p:cNvSpPr/>
          <p:nvPr/>
        </p:nvSpPr>
        <p:spPr>
          <a:xfrm>
            <a:off x="2598885" y="1074060"/>
            <a:ext cx="2362560" cy="1882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1"/>
          <p:cNvSpPr/>
          <p:nvPr/>
        </p:nvSpPr>
        <p:spPr>
          <a:xfrm>
            <a:off x="1227645" y="3131820"/>
            <a:ext cx="548640" cy="640080"/>
          </a:xfrm>
          <a:prstGeom prst="rect">
            <a:avLst/>
          </a:prstGeom>
          <a:solidFill>
            <a:srgbClr val="FDB94D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136205" y="3223260"/>
            <a:ext cx="548640" cy="640080"/>
          </a:xfrm>
          <a:prstGeom prst="rect">
            <a:avLst/>
          </a:prstGeom>
          <a:solidFill>
            <a:srgbClr val="F3715A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CustomShape 3"/>
          <p:cNvSpPr/>
          <p:nvPr/>
        </p:nvSpPr>
        <p:spPr>
          <a:xfrm>
            <a:off x="1044765" y="3314700"/>
            <a:ext cx="548640" cy="640080"/>
          </a:xfrm>
          <a:prstGeom prst="rect">
            <a:avLst/>
          </a:prstGeom>
          <a:solidFill>
            <a:srgbClr val="7477B8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953325" y="3406140"/>
            <a:ext cx="548640" cy="640080"/>
          </a:xfrm>
          <a:prstGeom prst="rect">
            <a:avLst/>
          </a:prstGeom>
          <a:solidFill>
            <a:srgbClr val="5E8AC7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CustomShape 5"/>
          <p:cNvSpPr/>
          <p:nvPr/>
        </p:nvSpPr>
        <p:spPr>
          <a:xfrm>
            <a:off x="861885" y="3497580"/>
            <a:ext cx="548640" cy="640080"/>
          </a:xfrm>
          <a:prstGeom prst="rect">
            <a:avLst/>
          </a:prstGeom>
          <a:solidFill>
            <a:srgbClr val="7DA7D8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" name="TextShape 6"/>
          <p:cNvSpPr txBox="1"/>
          <p:nvPr/>
        </p:nvSpPr>
        <p:spPr>
          <a:xfrm>
            <a:off x="770445" y="4164960"/>
            <a:ext cx="1005840" cy="4222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500" b="1" strike="noStrike" spc="-1" dirty="0">
                <a:latin typeface="Arial"/>
              </a:rPr>
              <a:t>images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1" name="CustomShape 7"/>
          <p:cNvSpPr/>
          <p:nvPr/>
        </p:nvSpPr>
        <p:spPr>
          <a:xfrm>
            <a:off x="2965005" y="1394460"/>
            <a:ext cx="192024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" name="CustomShape 8"/>
          <p:cNvSpPr/>
          <p:nvPr/>
        </p:nvSpPr>
        <p:spPr>
          <a:xfrm>
            <a:off x="2873565" y="1554480"/>
            <a:ext cx="1920240" cy="1005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9"/>
          <p:cNvSpPr/>
          <p:nvPr/>
        </p:nvSpPr>
        <p:spPr>
          <a:xfrm>
            <a:off x="2782125" y="1645920"/>
            <a:ext cx="1920240" cy="1097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" name="CustomShape 10"/>
          <p:cNvSpPr/>
          <p:nvPr/>
        </p:nvSpPr>
        <p:spPr>
          <a:xfrm>
            <a:off x="2690685" y="1737360"/>
            <a:ext cx="1906311" cy="11741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" name="CustomShape 11"/>
          <p:cNvSpPr/>
          <p:nvPr/>
        </p:nvSpPr>
        <p:spPr>
          <a:xfrm>
            <a:off x="2782125" y="1859280"/>
            <a:ext cx="17373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" name="TextShape 12"/>
          <p:cNvSpPr txBox="1"/>
          <p:nvPr/>
        </p:nvSpPr>
        <p:spPr>
          <a:xfrm>
            <a:off x="2620845" y="2941740"/>
            <a:ext cx="21031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500" b="1" strike="noStrike" spc="-1" dirty="0" smtClean="0">
                <a:latin typeface="Arial"/>
              </a:rPr>
              <a:t>Kafka</a:t>
            </a:r>
            <a:endParaRPr lang="en-US" sz="1500" b="0" strike="noStrike" spc="-1" dirty="0" smtClean="0">
              <a:latin typeface="Arial"/>
            </a:endParaRPr>
          </a:p>
        </p:txBody>
      </p:sp>
      <p:sp>
        <p:nvSpPr>
          <p:cNvPr id="17" name="TextShape 13"/>
          <p:cNvSpPr txBox="1"/>
          <p:nvPr/>
        </p:nvSpPr>
        <p:spPr>
          <a:xfrm>
            <a:off x="2804985" y="2491740"/>
            <a:ext cx="1711260" cy="3321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spc="-1" dirty="0">
                <a:latin typeface="Arial"/>
              </a:rPr>
              <a:t>m</a:t>
            </a:r>
            <a:r>
              <a:rPr lang="en-US" sz="1600" spc="-1" dirty="0" smtClean="0">
                <a:latin typeface="Arial"/>
              </a:rPr>
              <a:t>essage </a:t>
            </a:r>
            <a:r>
              <a:rPr lang="en-US" sz="1600" strike="noStrike" spc="-1" dirty="0" smtClean="0">
                <a:latin typeface="Arial"/>
              </a:rPr>
              <a:t>topics</a:t>
            </a:r>
            <a:endParaRPr lang="en-US" sz="1600" strike="noStrike" spc="-1" dirty="0">
              <a:latin typeface="Arial"/>
            </a:endParaRPr>
          </a:p>
        </p:txBody>
      </p:sp>
      <p:sp>
        <p:nvSpPr>
          <p:cNvPr id="18" name="CustomShape 14"/>
          <p:cNvSpPr/>
          <p:nvPr/>
        </p:nvSpPr>
        <p:spPr>
          <a:xfrm>
            <a:off x="2782124" y="2278380"/>
            <a:ext cx="1734120" cy="91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" name="CustomShape 15"/>
          <p:cNvSpPr/>
          <p:nvPr/>
        </p:nvSpPr>
        <p:spPr>
          <a:xfrm>
            <a:off x="2873565" y="1950720"/>
            <a:ext cx="91440" cy="182880"/>
          </a:xfrm>
          <a:prstGeom prst="rect">
            <a:avLst/>
          </a:prstGeom>
          <a:solidFill>
            <a:srgbClr val="7DA7D8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" name="CustomShape 16"/>
          <p:cNvSpPr/>
          <p:nvPr/>
        </p:nvSpPr>
        <p:spPr>
          <a:xfrm>
            <a:off x="3056445" y="1950720"/>
            <a:ext cx="91440" cy="182880"/>
          </a:xfrm>
          <a:prstGeom prst="rect">
            <a:avLst/>
          </a:prstGeom>
          <a:solidFill>
            <a:srgbClr val="87D1D1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" name="CustomShape 17"/>
          <p:cNvSpPr/>
          <p:nvPr/>
        </p:nvSpPr>
        <p:spPr>
          <a:xfrm>
            <a:off x="3239325" y="1950720"/>
            <a:ext cx="91440" cy="182880"/>
          </a:xfrm>
          <a:prstGeom prst="rect">
            <a:avLst/>
          </a:prstGeom>
          <a:solidFill>
            <a:srgbClr val="8CCFB7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CustomShape 18"/>
          <p:cNvSpPr/>
          <p:nvPr/>
        </p:nvSpPr>
        <p:spPr>
          <a:xfrm>
            <a:off x="3422205" y="1950720"/>
            <a:ext cx="91440" cy="182880"/>
          </a:xfrm>
          <a:prstGeom prst="rect">
            <a:avLst/>
          </a:prstGeom>
          <a:solidFill>
            <a:srgbClr val="ADD58A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" name="CustomShape 19"/>
          <p:cNvSpPr/>
          <p:nvPr/>
        </p:nvSpPr>
        <p:spPr>
          <a:xfrm>
            <a:off x="3605085" y="1950720"/>
            <a:ext cx="91440" cy="182880"/>
          </a:xfrm>
          <a:prstGeom prst="rect">
            <a:avLst/>
          </a:prstGeom>
          <a:solidFill>
            <a:srgbClr val="FFF68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" name="CustomShape 20"/>
          <p:cNvSpPr/>
          <p:nvPr/>
        </p:nvSpPr>
        <p:spPr>
          <a:xfrm>
            <a:off x="3787965" y="1950720"/>
            <a:ext cx="9144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" name="CustomShape 21"/>
          <p:cNvSpPr/>
          <p:nvPr/>
        </p:nvSpPr>
        <p:spPr>
          <a:xfrm>
            <a:off x="3787965" y="1950720"/>
            <a:ext cx="91440" cy="182880"/>
          </a:xfrm>
          <a:prstGeom prst="rect">
            <a:avLst/>
          </a:prstGeom>
          <a:solidFill>
            <a:srgbClr val="FDC578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" name="CustomShape 22"/>
          <p:cNvSpPr/>
          <p:nvPr/>
        </p:nvSpPr>
        <p:spPr>
          <a:xfrm>
            <a:off x="3970845" y="1950720"/>
            <a:ext cx="91440" cy="182880"/>
          </a:xfrm>
          <a:prstGeom prst="rect">
            <a:avLst/>
          </a:prstGeom>
          <a:solidFill>
            <a:srgbClr val="F9A870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CustomShape 23"/>
          <p:cNvSpPr/>
          <p:nvPr/>
        </p:nvSpPr>
        <p:spPr>
          <a:xfrm>
            <a:off x="4153725" y="1950720"/>
            <a:ext cx="91440" cy="182880"/>
          </a:xfrm>
          <a:prstGeom prst="rect">
            <a:avLst/>
          </a:prstGeom>
          <a:solidFill>
            <a:srgbClr val="F3715A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" name="CustomShape 24"/>
          <p:cNvSpPr/>
          <p:nvPr/>
        </p:nvSpPr>
        <p:spPr>
          <a:xfrm>
            <a:off x="4336605" y="1950720"/>
            <a:ext cx="91440" cy="182880"/>
          </a:xfrm>
          <a:prstGeom prst="rect">
            <a:avLst/>
          </a:prstGeom>
          <a:solidFill>
            <a:srgbClr val="F04E4D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" name="CustomShape 25"/>
          <p:cNvSpPr/>
          <p:nvPr/>
        </p:nvSpPr>
        <p:spPr>
          <a:xfrm>
            <a:off x="679005" y="1645920"/>
            <a:ext cx="1737360" cy="93726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endParaRPr lang="en-US" sz="1300" b="0" strike="noStrike" spc="-1" dirty="0">
              <a:latin typeface="Arial"/>
            </a:endParaRPr>
          </a:p>
        </p:txBody>
      </p:sp>
      <p:sp>
        <p:nvSpPr>
          <p:cNvPr id="30" name="CustomShape 26"/>
          <p:cNvSpPr/>
          <p:nvPr/>
        </p:nvSpPr>
        <p:spPr>
          <a:xfrm>
            <a:off x="1136205" y="1943100"/>
            <a:ext cx="822960" cy="3657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 dirty="0">
                <a:latin typeface="Arial"/>
              </a:rPr>
              <a:t>POST</a:t>
            </a:r>
          </a:p>
        </p:txBody>
      </p:sp>
      <p:sp>
        <p:nvSpPr>
          <p:cNvPr id="31" name="CustomShape 27"/>
          <p:cNvSpPr/>
          <p:nvPr/>
        </p:nvSpPr>
        <p:spPr>
          <a:xfrm>
            <a:off x="5433885" y="757666"/>
            <a:ext cx="5661660" cy="393141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" name="CustomShape 28"/>
          <p:cNvSpPr/>
          <p:nvPr/>
        </p:nvSpPr>
        <p:spPr>
          <a:xfrm>
            <a:off x="5735027" y="2209089"/>
            <a:ext cx="1280160" cy="1424994"/>
          </a:xfrm>
          <a:custGeom>
            <a:avLst/>
            <a:gdLst/>
            <a:ahLst/>
            <a:cxnLst/>
            <a:rect l="0" t="0" r="r" b="b"/>
            <a:pathLst>
              <a:path w="3558" h="4320">
                <a:moveTo>
                  <a:pt x="592" y="0"/>
                </a:moveTo>
                <a:cubicBezTo>
                  <a:pt x="296" y="0"/>
                  <a:pt x="0" y="296"/>
                  <a:pt x="0" y="592"/>
                </a:cubicBezTo>
                <a:lnTo>
                  <a:pt x="0" y="3726"/>
                </a:lnTo>
                <a:cubicBezTo>
                  <a:pt x="0" y="4022"/>
                  <a:pt x="296" y="4319"/>
                  <a:pt x="592" y="4319"/>
                </a:cubicBezTo>
                <a:lnTo>
                  <a:pt x="2964" y="4319"/>
                </a:lnTo>
                <a:cubicBezTo>
                  <a:pt x="3260" y="4319"/>
                  <a:pt x="3557" y="4022"/>
                  <a:pt x="3557" y="3726"/>
                </a:cubicBezTo>
                <a:lnTo>
                  <a:pt x="3557" y="592"/>
                </a:lnTo>
                <a:cubicBezTo>
                  <a:pt x="3557" y="296"/>
                  <a:pt x="3260" y="0"/>
                  <a:pt x="2964" y="0"/>
                </a:cubicBezTo>
                <a:lnTo>
                  <a:pt x="592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" name="CustomShape 29"/>
          <p:cNvSpPr/>
          <p:nvPr/>
        </p:nvSpPr>
        <p:spPr>
          <a:xfrm>
            <a:off x="5796915" y="2377440"/>
            <a:ext cx="109728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1" spc="-1" dirty="0" smtClean="0">
                <a:latin typeface="Arial"/>
              </a:rPr>
              <a:t>API</a:t>
            </a:r>
            <a:r>
              <a:rPr lang="en-US" sz="1400" b="1" strike="noStrike" spc="-1" dirty="0" smtClean="0">
                <a:latin typeface="Arial"/>
              </a:rPr>
              <a:t>server</a:t>
            </a:r>
            <a:endParaRPr lang="en-US" sz="1400" b="1" strike="noStrike" spc="-1" dirty="0">
              <a:latin typeface="Arial"/>
            </a:endParaRPr>
          </a:p>
        </p:txBody>
      </p:sp>
      <p:sp>
        <p:nvSpPr>
          <p:cNvPr id="34" name="CustomShape 30"/>
          <p:cNvSpPr/>
          <p:nvPr/>
        </p:nvSpPr>
        <p:spPr>
          <a:xfrm>
            <a:off x="5806021" y="3093733"/>
            <a:ext cx="109728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1" spc="-1" dirty="0">
                <a:latin typeface="Arial"/>
              </a:rPr>
              <a:t>S</a:t>
            </a:r>
            <a:r>
              <a:rPr lang="en-US" sz="1400" b="1" strike="noStrike" spc="-1" dirty="0" smtClean="0">
                <a:latin typeface="Arial"/>
              </a:rPr>
              <a:t>cheduler</a:t>
            </a:r>
            <a:endParaRPr lang="en-US" sz="1400" b="1" strike="noStrike" spc="-1" dirty="0">
              <a:latin typeface="Arial"/>
            </a:endParaRPr>
          </a:p>
        </p:txBody>
      </p:sp>
      <p:sp>
        <p:nvSpPr>
          <p:cNvPr id="35" name="TextShape 31"/>
          <p:cNvSpPr txBox="1"/>
          <p:nvPr/>
        </p:nvSpPr>
        <p:spPr>
          <a:xfrm>
            <a:off x="8015505" y="369926"/>
            <a:ext cx="2512034" cy="3621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600" b="1" strike="noStrike" spc="-1" dirty="0">
                <a:latin typeface="Arial"/>
              </a:rPr>
              <a:t>Kubernetes </a:t>
            </a:r>
            <a:r>
              <a:rPr lang="en-US" sz="1600" b="1" strike="noStrike" spc="-1" dirty="0" smtClean="0">
                <a:latin typeface="Arial"/>
              </a:rPr>
              <a:t>Cluster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6" name="CustomShape 32"/>
          <p:cNvSpPr/>
          <p:nvPr/>
        </p:nvSpPr>
        <p:spPr>
          <a:xfrm>
            <a:off x="1509585" y="4137660"/>
            <a:ext cx="3200400" cy="2286000"/>
          </a:xfrm>
          <a:prstGeom prst="cube">
            <a:avLst>
              <a:gd name="adj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</p:txBody>
      </p:sp>
      <p:sp>
        <p:nvSpPr>
          <p:cNvPr id="37" name="CustomShape 33"/>
          <p:cNvSpPr/>
          <p:nvPr/>
        </p:nvSpPr>
        <p:spPr>
          <a:xfrm>
            <a:off x="8015505" y="1336245"/>
            <a:ext cx="1371600" cy="6400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500" b="1" strike="noStrike" spc="-1" dirty="0">
                <a:latin typeface="Arial"/>
              </a:rPr>
              <a:t>Spark Driver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8" name="CustomShape 34"/>
          <p:cNvSpPr/>
          <p:nvPr/>
        </p:nvSpPr>
        <p:spPr>
          <a:xfrm>
            <a:off x="7652536" y="3597676"/>
            <a:ext cx="1097280" cy="8229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1" strike="noStrike" spc="-1" dirty="0">
                <a:latin typeface="Arial"/>
              </a:rPr>
              <a:t>Spark</a:t>
            </a:r>
            <a:r>
              <a:rPr lang="en-US" sz="1400" b="0" strike="noStrike" spc="-1" dirty="0">
                <a:latin typeface="Arial"/>
              </a:rPr>
              <a:t> </a:t>
            </a:r>
          </a:p>
          <a:p>
            <a:pPr algn="ctr"/>
            <a:r>
              <a:rPr lang="en-US" sz="1400" b="1" strike="noStrike" spc="-1" dirty="0">
                <a:latin typeface="Arial"/>
              </a:rPr>
              <a:t>Executor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9" name="CustomShape 35"/>
          <p:cNvSpPr/>
          <p:nvPr/>
        </p:nvSpPr>
        <p:spPr>
          <a:xfrm>
            <a:off x="9643599" y="2453653"/>
            <a:ext cx="1097280" cy="8229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1" strike="noStrike" spc="-1" dirty="0">
                <a:latin typeface="Arial"/>
              </a:rPr>
              <a:t>Spark</a:t>
            </a:r>
            <a:r>
              <a:rPr lang="en-US" sz="1400" b="0" strike="noStrike" spc="-1" dirty="0">
                <a:latin typeface="Arial"/>
              </a:rPr>
              <a:t> </a:t>
            </a:r>
          </a:p>
          <a:p>
            <a:pPr algn="ctr"/>
            <a:r>
              <a:rPr lang="en-US" sz="1400" b="1" strike="noStrike" spc="-1" dirty="0">
                <a:latin typeface="Arial"/>
              </a:rPr>
              <a:t>Executor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0" name="Line 36"/>
          <p:cNvCxnSpPr>
            <a:stCxn id="37" idx="2"/>
            <a:endCxn id="33" idx="3"/>
          </p:cNvCxnSpPr>
          <p:nvPr/>
        </p:nvCxnSpPr>
        <p:spPr>
          <a:xfrm rot="10800000" flipV="1">
            <a:off x="6894195" y="1656284"/>
            <a:ext cx="1121310" cy="904035"/>
          </a:xfrm>
          <a:prstGeom prst="curvedConnector3">
            <a:avLst/>
          </a:prstGeom>
          <a:ln w="25400">
            <a:solidFill>
              <a:srgbClr val="00B050"/>
            </a:solidFill>
            <a:tailEnd type="triangle" w="med" len="med"/>
          </a:ln>
        </p:spPr>
      </p:cxnSp>
      <p:cxnSp>
        <p:nvCxnSpPr>
          <p:cNvPr id="41" name="Line 37"/>
          <p:cNvCxnSpPr>
            <a:stCxn id="5" idx="0"/>
            <a:endCxn id="30" idx="2"/>
          </p:cNvCxnSpPr>
          <p:nvPr/>
        </p:nvCxnSpPr>
        <p:spPr>
          <a:xfrm flipV="1">
            <a:off x="1501965" y="2308860"/>
            <a:ext cx="46080" cy="823320"/>
          </a:xfrm>
          <a:prstGeom prst="curvedConnector3">
            <a:avLst/>
          </a:prstGeom>
          <a:ln w="50800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42" name="Line 38"/>
          <p:cNvCxnSpPr>
            <a:stCxn id="30" idx="3"/>
            <a:endCxn id="15" idx="1"/>
          </p:cNvCxnSpPr>
          <p:nvPr/>
        </p:nvCxnSpPr>
        <p:spPr>
          <a:xfrm flipV="1">
            <a:off x="1959165" y="2042160"/>
            <a:ext cx="822960" cy="83820"/>
          </a:xfrm>
          <a:prstGeom prst="curvedConnector3">
            <a:avLst/>
          </a:prstGeom>
          <a:ln w="50800">
            <a:solidFill>
              <a:srgbClr val="FF0000"/>
            </a:solidFill>
            <a:round/>
            <a:tailEnd type="triangle" w="med" len="med"/>
          </a:ln>
        </p:spPr>
      </p:cxnSp>
      <p:sp>
        <p:nvSpPr>
          <p:cNvPr id="43" name="TextShape 39"/>
          <p:cNvSpPr txBox="1"/>
          <p:nvPr/>
        </p:nvSpPr>
        <p:spPr>
          <a:xfrm>
            <a:off x="6351360" y="1391181"/>
            <a:ext cx="1336485" cy="5812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ja-JP" altLang="en-US" sz="1400" spc="-1" dirty="0">
                <a:latin typeface="Arial"/>
              </a:rPr>
              <a:t>②</a:t>
            </a:r>
            <a:r>
              <a:rPr lang="en-US" sz="1400" spc="-1" dirty="0" smtClean="0">
                <a:latin typeface="Arial"/>
              </a:rPr>
              <a:t>Create </a:t>
            </a:r>
          </a:p>
          <a:p>
            <a:pPr algn="ctr"/>
            <a:r>
              <a:rPr lang="en-US" sz="1400" spc="-1" dirty="0" smtClean="0">
                <a:latin typeface="Arial"/>
              </a:rPr>
              <a:t>executor </a:t>
            </a:r>
            <a:r>
              <a:rPr lang="en-US" sz="1400" spc="-1" dirty="0">
                <a:latin typeface="Arial"/>
              </a:rPr>
              <a:t>request</a:t>
            </a:r>
          </a:p>
        </p:txBody>
      </p:sp>
      <p:cxnSp>
        <p:nvCxnSpPr>
          <p:cNvPr id="44" name="Line 40"/>
          <p:cNvCxnSpPr>
            <a:stCxn id="34" idx="3"/>
            <a:endCxn id="37" idx="3"/>
          </p:cNvCxnSpPr>
          <p:nvPr/>
        </p:nvCxnSpPr>
        <p:spPr>
          <a:xfrm flipV="1">
            <a:off x="6903301" y="1882587"/>
            <a:ext cx="1313070" cy="1394026"/>
          </a:xfrm>
          <a:prstGeom prst="curvedConnector2">
            <a:avLst/>
          </a:prstGeom>
          <a:ln w="25400">
            <a:solidFill>
              <a:srgbClr val="00B050"/>
            </a:solidFill>
            <a:tailEnd type="triangle" w="med" len="med"/>
          </a:ln>
        </p:spPr>
      </p:cxnSp>
      <p:sp>
        <p:nvSpPr>
          <p:cNvPr id="45" name="TextShape 41"/>
          <p:cNvSpPr txBox="1"/>
          <p:nvPr/>
        </p:nvSpPr>
        <p:spPr>
          <a:xfrm>
            <a:off x="6950911" y="2435500"/>
            <a:ext cx="1202307" cy="5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ja-JP" altLang="en-US" sz="1400" spc="-1" dirty="0">
                <a:latin typeface="Arial"/>
              </a:rPr>
              <a:t>①</a:t>
            </a:r>
            <a:r>
              <a:rPr lang="en-US" sz="1400" b="0" strike="noStrike" spc="-1" dirty="0" smtClean="0">
                <a:latin typeface="Arial"/>
              </a:rPr>
              <a:t>Create </a:t>
            </a:r>
            <a:r>
              <a:rPr lang="en-US" sz="1400" b="0" strike="noStrike" spc="-1" dirty="0">
                <a:latin typeface="Arial"/>
              </a:rPr>
              <a:t>driver</a:t>
            </a:r>
          </a:p>
        </p:txBody>
      </p:sp>
      <p:cxnSp>
        <p:nvCxnSpPr>
          <p:cNvPr id="46" name="Line 42"/>
          <p:cNvCxnSpPr>
            <a:stCxn id="34" idx="3"/>
            <a:endCxn id="38" idx="1"/>
          </p:cNvCxnSpPr>
          <p:nvPr/>
        </p:nvCxnSpPr>
        <p:spPr>
          <a:xfrm>
            <a:off x="6903301" y="3276613"/>
            <a:ext cx="909928" cy="441583"/>
          </a:xfrm>
          <a:prstGeom prst="curvedConnector2">
            <a:avLst/>
          </a:prstGeom>
          <a:ln w="25400">
            <a:solidFill>
              <a:srgbClr val="0000FF"/>
            </a:solidFill>
            <a:tailEnd type="triangle" w="med" len="med"/>
          </a:ln>
        </p:spPr>
      </p:cxnSp>
      <p:cxnSp>
        <p:nvCxnSpPr>
          <p:cNvPr id="47" name="Line 43"/>
          <p:cNvCxnSpPr>
            <a:stCxn id="34" idx="3"/>
            <a:endCxn id="66" idx="2"/>
          </p:cNvCxnSpPr>
          <p:nvPr/>
        </p:nvCxnSpPr>
        <p:spPr>
          <a:xfrm>
            <a:off x="6903301" y="3276613"/>
            <a:ext cx="1865503" cy="228600"/>
          </a:xfrm>
          <a:prstGeom prst="curvedConnector3">
            <a:avLst>
              <a:gd name="adj1" fmla="val 50000"/>
            </a:avLst>
          </a:prstGeom>
          <a:ln w="25400">
            <a:solidFill>
              <a:srgbClr val="0000FF"/>
            </a:solidFill>
            <a:tailEnd type="triangle" w="med" len="med"/>
          </a:ln>
        </p:spPr>
      </p:cxnSp>
      <p:sp>
        <p:nvSpPr>
          <p:cNvPr id="48" name="TextShape 44"/>
          <p:cNvSpPr txBox="1"/>
          <p:nvPr/>
        </p:nvSpPr>
        <p:spPr>
          <a:xfrm>
            <a:off x="6598057" y="3504876"/>
            <a:ext cx="128016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ja-JP" altLang="en-US" sz="1400" spc="-1" dirty="0">
                <a:latin typeface="Arial"/>
              </a:rPr>
              <a:t>③</a:t>
            </a:r>
            <a:r>
              <a:rPr lang="en-US" sz="1400" b="0" strike="noStrike" spc="-1" dirty="0" smtClean="0">
                <a:latin typeface="Arial"/>
              </a:rPr>
              <a:t>Create </a:t>
            </a:r>
            <a:r>
              <a:rPr lang="en-US" sz="1400" b="0" strike="noStrike" spc="-1" dirty="0">
                <a:latin typeface="Arial"/>
              </a:rPr>
              <a:t>executors</a:t>
            </a:r>
          </a:p>
        </p:txBody>
      </p:sp>
      <p:sp>
        <p:nvSpPr>
          <p:cNvPr id="49" name="TextShape 46"/>
          <p:cNvSpPr txBox="1"/>
          <p:nvPr/>
        </p:nvSpPr>
        <p:spPr>
          <a:xfrm>
            <a:off x="9290126" y="1787713"/>
            <a:ext cx="155448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600" b="0" strike="noStrike" spc="-1" dirty="0">
                <a:latin typeface="Arial"/>
              </a:rPr>
              <a:t>Communicate</a:t>
            </a:r>
          </a:p>
        </p:txBody>
      </p:sp>
      <p:cxnSp>
        <p:nvCxnSpPr>
          <p:cNvPr id="50" name="Line 47"/>
          <p:cNvCxnSpPr>
            <a:stCxn id="37" idx="4"/>
            <a:endCxn id="39" idx="0"/>
          </p:cNvCxnSpPr>
          <p:nvPr/>
        </p:nvCxnSpPr>
        <p:spPr>
          <a:xfrm rot="16200000" flipH="1">
            <a:off x="9208108" y="1469522"/>
            <a:ext cx="477328" cy="1490934"/>
          </a:xfrm>
          <a:prstGeom prst="curvedConnector3">
            <a:avLst>
              <a:gd name="adj1" fmla="val 50000"/>
            </a:avLst>
          </a:prstGeom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" name="CustomShape 48"/>
          <p:cNvSpPr/>
          <p:nvPr/>
        </p:nvSpPr>
        <p:spPr>
          <a:xfrm>
            <a:off x="1601025" y="4777740"/>
            <a:ext cx="640080" cy="731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 b="0" strike="noStrike" spc="-1" dirty="0">
                <a:latin typeface="Arial"/>
              </a:rPr>
              <a:t>container</a:t>
            </a:r>
          </a:p>
          <a:p>
            <a:pPr algn="ctr"/>
            <a:r>
              <a:rPr lang="en-US" sz="1100" b="0" strike="noStrike" spc="-1" dirty="0">
                <a:latin typeface="Arial"/>
              </a:rPr>
              <a:t>A</a:t>
            </a:r>
          </a:p>
        </p:txBody>
      </p:sp>
      <p:sp>
        <p:nvSpPr>
          <p:cNvPr id="52" name="CustomShape 49"/>
          <p:cNvSpPr/>
          <p:nvPr/>
        </p:nvSpPr>
        <p:spPr>
          <a:xfrm>
            <a:off x="2332545" y="4777740"/>
            <a:ext cx="1737360" cy="1554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1400" b="0" strike="noStrike" spc="-1" dirty="0" smtClean="0">
                <a:latin typeface="Arial"/>
              </a:rPr>
              <a:t>container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3" name="CustomShape 50"/>
          <p:cNvSpPr/>
          <p:nvPr/>
        </p:nvSpPr>
        <p:spPr>
          <a:xfrm>
            <a:off x="1601025" y="5600700"/>
            <a:ext cx="640080" cy="731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 b="0" strike="noStrike" spc="-1" dirty="0">
                <a:latin typeface="Arial"/>
              </a:rPr>
              <a:t>container</a:t>
            </a:r>
          </a:p>
          <a:p>
            <a:pPr algn="ctr"/>
            <a:r>
              <a:rPr lang="en-US" sz="1100" b="0" strike="noStrike" spc="-1" dirty="0">
                <a:latin typeface="Arial"/>
              </a:rPr>
              <a:t>B</a:t>
            </a:r>
          </a:p>
        </p:txBody>
      </p:sp>
      <p:sp>
        <p:nvSpPr>
          <p:cNvPr id="54" name="CustomShape 51"/>
          <p:cNvSpPr/>
          <p:nvPr/>
        </p:nvSpPr>
        <p:spPr>
          <a:xfrm>
            <a:off x="2423985" y="4869179"/>
            <a:ext cx="1554480" cy="43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 dirty="0" smtClean="0">
                <a:latin typeface="Arial"/>
              </a:rPr>
              <a:t>spark-driver</a:t>
            </a:r>
          </a:p>
          <a:p>
            <a:pPr algn="ctr"/>
            <a:r>
              <a:rPr lang="en-US" sz="1400" b="0" strike="noStrike" spc="-1" dirty="0" smtClean="0">
                <a:latin typeface="Arial"/>
              </a:rPr>
              <a:t>image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5" name="CustomShape 52"/>
          <p:cNvSpPr/>
          <p:nvPr/>
        </p:nvSpPr>
        <p:spPr>
          <a:xfrm>
            <a:off x="2423985" y="5357339"/>
            <a:ext cx="1554480" cy="456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spc="-1" dirty="0">
                <a:latin typeface="Arial"/>
              </a:rPr>
              <a:t>spark-executor</a:t>
            </a:r>
          </a:p>
          <a:p>
            <a:pPr algn="ctr"/>
            <a:r>
              <a:rPr lang="en-US" sz="1400" spc="-1" dirty="0">
                <a:latin typeface="Arial"/>
              </a:rPr>
              <a:t>image</a:t>
            </a:r>
          </a:p>
        </p:txBody>
      </p:sp>
      <p:cxnSp>
        <p:nvCxnSpPr>
          <p:cNvPr id="56" name="Line 53"/>
          <p:cNvCxnSpPr>
            <a:stCxn id="54" idx="3"/>
            <a:endCxn id="33" idx="1"/>
          </p:cNvCxnSpPr>
          <p:nvPr/>
        </p:nvCxnSpPr>
        <p:spPr>
          <a:xfrm flipV="1">
            <a:off x="3978465" y="2560320"/>
            <a:ext cx="1818450" cy="2524762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med" len="med"/>
          </a:ln>
        </p:spPr>
      </p:cxnSp>
      <p:cxnSp>
        <p:nvCxnSpPr>
          <p:cNvPr id="57" name="Line 54"/>
          <p:cNvCxnSpPr>
            <a:stCxn id="55" idx="3"/>
            <a:endCxn id="33" idx="1"/>
          </p:cNvCxnSpPr>
          <p:nvPr/>
        </p:nvCxnSpPr>
        <p:spPr>
          <a:xfrm flipV="1">
            <a:off x="3978465" y="2560320"/>
            <a:ext cx="1818450" cy="3025383"/>
          </a:xfrm>
          <a:prstGeom prst="curvedConnector3">
            <a:avLst/>
          </a:prstGeom>
          <a:ln w="25400">
            <a:solidFill>
              <a:srgbClr val="FF0000"/>
            </a:solidFill>
            <a:round/>
            <a:tailEnd type="triangle" w="med" len="med"/>
          </a:ln>
        </p:spPr>
      </p:cxnSp>
      <p:sp>
        <p:nvSpPr>
          <p:cNvPr id="58" name="TextShape 55"/>
          <p:cNvSpPr txBox="1"/>
          <p:nvPr/>
        </p:nvSpPr>
        <p:spPr>
          <a:xfrm>
            <a:off x="3960685" y="3232785"/>
            <a:ext cx="975819" cy="5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600" spc="-1" dirty="0">
                <a:latin typeface="Arial"/>
              </a:rPr>
              <a:t>Spark</a:t>
            </a:r>
          </a:p>
          <a:p>
            <a:pPr algn="ctr"/>
            <a:r>
              <a:rPr lang="en-US" sz="1600" spc="-1" dirty="0">
                <a:latin typeface="Arial"/>
              </a:rPr>
              <a:t>submit</a:t>
            </a:r>
          </a:p>
        </p:txBody>
      </p:sp>
      <p:cxnSp>
        <p:nvCxnSpPr>
          <p:cNvPr id="59" name="Line 57"/>
          <p:cNvCxnSpPr>
            <a:stCxn id="54" idx="3"/>
            <a:endCxn id="72" idx="1"/>
          </p:cNvCxnSpPr>
          <p:nvPr/>
        </p:nvCxnSpPr>
        <p:spPr>
          <a:xfrm flipV="1">
            <a:off x="3978465" y="4933613"/>
            <a:ext cx="1420608" cy="151469"/>
          </a:xfrm>
          <a:prstGeom prst="curvedConnector3">
            <a:avLst/>
          </a:prstGeom>
          <a:ln>
            <a:solidFill>
              <a:srgbClr val="000000"/>
            </a:solidFill>
            <a:prstDash val="dashDot"/>
          </a:ln>
        </p:spPr>
      </p:cxnSp>
      <p:cxnSp>
        <p:nvCxnSpPr>
          <p:cNvPr id="60" name="Line 59"/>
          <p:cNvCxnSpPr>
            <a:stCxn id="15" idx="3"/>
            <a:endCxn id="37" idx="1"/>
          </p:cNvCxnSpPr>
          <p:nvPr/>
        </p:nvCxnSpPr>
        <p:spPr>
          <a:xfrm flipV="1">
            <a:off x="4519485" y="1429983"/>
            <a:ext cx="3696886" cy="612177"/>
          </a:xfrm>
          <a:prstGeom prst="curvedConnector4">
            <a:avLst>
              <a:gd name="adj1" fmla="val 47283"/>
              <a:gd name="adj2" fmla="val 152654"/>
            </a:avLst>
          </a:prstGeom>
          <a:ln w="50800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61" name="Line 60"/>
          <p:cNvCxnSpPr>
            <a:stCxn id="33" idx="2"/>
            <a:endCxn id="34" idx="0"/>
          </p:cNvCxnSpPr>
          <p:nvPr/>
        </p:nvCxnSpPr>
        <p:spPr>
          <a:xfrm>
            <a:off x="6345555" y="2743200"/>
            <a:ext cx="9106" cy="350533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2" name="TextShape 13"/>
          <p:cNvSpPr txBox="1"/>
          <p:nvPr/>
        </p:nvSpPr>
        <p:spPr>
          <a:xfrm>
            <a:off x="2599245" y="1051560"/>
            <a:ext cx="2194560" cy="5137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pc="-1" dirty="0" smtClean="0">
                <a:latin typeface="Arial"/>
              </a:rPr>
              <a:t>Message Processing Cluster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3" name="正方形/長方形 1"/>
          <p:cNvSpPr/>
          <p:nvPr/>
        </p:nvSpPr>
        <p:spPr>
          <a:xfrm>
            <a:off x="614172" y="1094447"/>
            <a:ext cx="1198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spc="-1" dirty="0" smtClean="0"/>
              <a:t>HTML</a:t>
            </a:r>
          </a:p>
          <a:p>
            <a:r>
              <a:rPr lang="en-US" altLang="ja-JP" sz="1600" b="1" spc="-1" dirty="0" smtClean="0"/>
              <a:t>Javascript</a:t>
            </a:r>
          </a:p>
        </p:txBody>
      </p:sp>
      <p:sp>
        <p:nvSpPr>
          <p:cNvPr id="64" name="テキスト ボックス 2"/>
          <p:cNvSpPr txBox="1"/>
          <p:nvPr/>
        </p:nvSpPr>
        <p:spPr>
          <a:xfrm>
            <a:off x="648555" y="1632039"/>
            <a:ext cx="865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Web UI</a:t>
            </a:r>
            <a:endParaRPr kumimoji="1" lang="ja-JP" altLang="en-US" sz="1600" dirty="0"/>
          </a:p>
        </p:txBody>
      </p:sp>
      <p:cxnSp>
        <p:nvCxnSpPr>
          <p:cNvPr id="65" name="Line 47"/>
          <p:cNvCxnSpPr>
            <a:stCxn id="37" idx="4"/>
            <a:endCxn id="38" idx="0"/>
          </p:cNvCxnSpPr>
          <p:nvPr/>
        </p:nvCxnSpPr>
        <p:spPr>
          <a:xfrm rot="5400000">
            <a:off x="7640566" y="2536936"/>
            <a:ext cx="1621351" cy="500129"/>
          </a:xfrm>
          <a:prstGeom prst="curvedConnector3">
            <a:avLst>
              <a:gd name="adj1" fmla="val 50000"/>
            </a:avLst>
          </a:prstGeom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6" name="CustomShape 34"/>
          <p:cNvSpPr/>
          <p:nvPr/>
        </p:nvSpPr>
        <p:spPr>
          <a:xfrm>
            <a:off x="8768804" y="3093733"/>
            <a:ext cx="1097280" cy="8229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1" strike="noStrike" spc="-1" dirty="0">
                <a:latin typeface="Arial"/>
              </a:rPr>
              <a:t>Spark</a:t>
            </a:r>
            <a:r>
              <a:rPr lang="en-US" sz="1400" b="0" strike="noStrike" spc="-1" dirty="0">
                <a:latin typeface="Arial"/>
              </a:rPr>
              <a:t> </a:t>
            </a:r>
          </a:p>
          <a:p>
            <a:pPr algn="ctr"/>
            <a:r>
              <a:rPr lang="en-US" sz="1400" b="1" strike="noStrike" spc="-1" dirty="0">
                <a:latin typeface="Arial"/>
              </a:rPr>
              <a:t>Executor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67" name="Line 47"/>
          <p:cNvCxnSpPr>
            <a:stCxn id="37" idx="4"/>
            <a:endCxn id="66" idx="0"/>
          </p:cNvCxnSpPr>
          <p:nvPr/>
        </p:nvCxnSpPr>
        <p:spPr>
          <a:xfrm rot="16200000" flipH="1">
            <a:off x="8450670" y="2226959"/>
            <a:ext cx="1117408" cy="616139"/>
          </a:xfrm>
          <a:prstGeom prst="curvedConnector3">
            <a:avLst>
              <a:gd name="adj1" fmla="val 50000"/>
            </a:avLst>
          </a:prstGeom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8" name="CustomShape 49"/>
          <p:cNvSpPr/>
          <p:nvPr/>
        </p:nvSpPr>
        <p:spPr>
          <a:xfrm>
            <a:off x="5380796" y="4722275"/>
            <a:ext cx="1737360" cy="164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</p:txBody>
      </p:sp>
      <p:sp>
        <p:nvSpPr>
          <p:cNvPr id="69" name="CustomShape 51"/>
          <p:cNvSpPr/>
          <p:nvPr/>
        </p:nvSpPr>
        <p:spPr>
          <a:xfrm>
            <a:off x="5465321" y="5608542"/>
            <a:ext cx="1554480" cy="274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200" b="0" strike="noStrike" spc="-1" dirty="0" smtClean="0">
                <a:latin typeface="Arial"/>
              </a:rPr>
              <a:t>Spark Library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0" name="CustomShape 52"/>
          <p:cNvSpPr/>
          <p:nvPr/>
        </p:nvSpPr>
        <p:spPr>
          <a:xfrm>
            <a:off x="5472236" y="5983419"/>
            <a:ext cx="1554480" cy="274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200" spc="-1" dirty="0" smtClean="0">
                <a:latin typeface="Arial"/>
              </a:rPr>
              <a:t>Cuda Library</a:t>
            </a:r>
            <a:endParaRPr lang="en-US" sz="1200" spc="-1" dirty="0">
              <a:latin typeface="Arial"/>
            </a:endParaRPr>
          </a:p>
        </p:txBody>
      </p:sp>
      <p:sp>
        <p:nvSpPr>
          <p:cNvPr id="71" name="CustomShape 52"/>
          <p:cNvSpPr/>
          <p:nvPr/>
        </p:nvSpPr>
        <p:spPr>
          <a:xfrm>
            <a:off x="5464616" y="5136278"/>
            <a:ext cx="1554480" cy="372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200" b="1" spc="-1" dirty="0" smtClean="0">
                <a:solidFill>
                  <a:srgbClr val="FF0000"/>
                </a:solidFill>
                <a:latin typeface="Arial"/>
              </a:rPr>
              <a:t>Few-shot/ </a:t>
            </a:r>
          </a:p>
          <a:p>
            <a:pPr algn="ctr"/>
            <a:r>
              <a:rPr lang="en-US" sz="1200" b="1" spc="-1" dirty="0" smtClean="0">
                <a:solidFill>
                  <a:srgbClr val="FF0000"/>
                </a:solidFill>
                <a:latin typeface="Arial"/>
              </a:rPr>
              <a:t>Zero-shot Library </a:t>
            </a:r>
            <a:endParaRPr lang="en-US" sz="1200" b="1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2" name="テキスト ボックス 10"/>
          <p:cNvSpPr txBox="1"/>
          <p:nvPr/>
        </p:nvSpPr>
        <p:spPr>
          <a:xfrm>
            <a:off x="5399073" y="4748947"/>
            <a:ext cx="11849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Container</a:t>
            </a:r>
            <a:endParaRPr kumimoji="1" lang="ja-JP" altLang="en-US" dirty="0"/>
          </a:p>
        </p:txBody>
      </p:sp>
      <p:cxnSp>
        <p:nvCxnSpPr>
          <p:cNvPr id="73" name="Line 57"/>
          <p:cNvCxnSpPr>
            <a:stCxn id="52" idx="3"/>
            <a:endCxn id="72" idx="1"/>
          </p:cNvCxnSpPr>
          <p:nvPr/>
        </p:nvCxnSpPr>
        <p:spPr>
          <a:xfrm flipV="1">
            <a:off x="4069905" y="4933613"/>
            <a:ext cx="1329168" cy="621367"/>
          </a:xfrm>
          <a:prstGeom prst="curvedConnector3">
            <a:avLst/>
          </a:prstGeom>
          <a:ln>
            <a:solidFill>
              <a:srgbClr val="000000"/>
            </a:solidFill>
            <a:prstDash val="dashDot"/>
          </a:ln>
        </p:spPr>
      </p:cxnSp>
      <p:sp>
        <p:nvSpPr>
          <p:cNvPr id="74" name="TextShape 55"/>
          <p:cNvSpPr txBox="1"/>
          <p:nvPr/>
        </p:nvSpPr>
        <p:spPr>
          <a:xfrm>
            <a:off x="1420645" y="2666868"/>
            <a:ext cx="975819" cy="3847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600" spc="-1" dirty="0" smtClean="0">
                <a:latin typeface="Arial"/>
              </a:rPr>
              <a:t>Upload</a:t>
            </a:r>
            <a:endParaRPr lang="en-US" sz="1600" spc="-1" dirty="0">
              <a:latin typeface="Arial"/>
            </a:endParaRPr>
          </a:p>
        </p:txBody>
      </p:sp>
      <p:cxnSp>
        <p:nvCxnSpPr>
          <p:cNvPr id="75" name="Line 43"/>
          <p:cNvCxnSpPr>
            <a:stCxn id="34" idx="3"/>
            <a:endCxn id="39" idx="2"/>
          </p:cNvCxnSpPr>
          <p:nvPr/>
        </p:nvCxnSpPr>
        <p:spPr>
          <a:xfrm flipV="1">
            <a:off x="6903301" y="2865133"/>
            <a:ext cx="2740298" cy="411480"/>
          </a:xfrm>
          <a:prstGeom prst="curvedConnector3">
            <a:avLst>
              <a:gd name="adj1" fmla="val 50000"/>
            </a:avLst>
          </a:prstGeom>
          <a:ln w="25400">
            <a:solidFill>
              <a:srgbClr val="0000FF"/>
            </a:solidFill>
            <a:tailEnd type="triangle" w="med" len="med"/>
          </a:ln>
        </p:spPr>
      </p:cxnSp>
      <p:sp>
        <p:nvSpPr>
          <p:cNvPr id="76" name="テキスト ボックス 28"/>
          <p:cNvSpPr txBox="1"/>
          <p:nvPr/>
        </p:nvSpPr>
        <p:spPr>
          <a:xfrm>
            <a:off x="2096914" y="4233446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Docker Repository</a:t>
            </a:r>
            <a:endParaRPr kumimoji="1" lang="ja-JP" altLang="en-US" sz="1600" b="1" dirty="0"/>
          </a:p>
        </p:txBody>
      </p:sp>
      <p:sp>
        <p:nvSpPr>
          <p:cNvPr id="77" name="正方形/長方形 116"/>
          <p:cNvSpPr/>
          <p:nvPr/>
        </p:nvSpPr>
        <p:spPr>
          <a:xfrm>
            <a:off x="1922562" y="1667594"/>
            <a:ext cx="708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spc="-1" dirty="0" smtClean="0"/>
              <a:t>Flask</a:t>
            </a:r>
          </a:p>
        </p:txBody>
      </p:sp>
      <p:sp>
        <p:nvSpPr>
          <p:cNvPr id="114" name="CustomShape 14"/>
          <p:cNvSpPr/>
          <p:nvPr/>
        </p:nvSpPr>
        <p:spPr>
          <a:xfrm>
            <a:off x="2782125" y="2430780"/>
            <a:ext cx="1734120" cy="91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285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72" y="180975"/>
            <a:ext cx="10058400" cy="870585"/>
          </a:xfrm>
        </p:spPr>
        <p:txBody>
          <a:bodyPr/>
          <a:lstStyle/>
          <a:p>
            <a:r>
              <a:rPr lang="en-US" altLang="ja-JP" dirty="0" smtClean="0"/>
              <a:t>Demo show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72" y="1343025"/>
            <a:ext cx="10263378" cy="480060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8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21" y="171450"/>
            <a:ext cx="10758679" cy="91821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Another use case of distributed framework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72" y="1343025"/>
            <a:ext cx="10263378" cy="4800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Problem: 130M asset management data can not be trained on one node.</a:t>
            </a:r>
          </a:p>
          <a:p>
            <a:r>
              <a:rPr lang="en-US" altLang="ja-JP" sz="2400" dirty="0" smtClean="0"/>
              <a:t>What we can do:</a:t>
            </a:r>
          </a:p>
          <a:p>
            <a:pPr lvl="1"/>
            <a:r>
              <a:rPr kumimoji="1" lang="en-US" altLang="ja-JP" sz="2000" dirty="0" smtClean="0"/>
              <a:t>Distributed train our classifier</a:t>
            </a:r>
          </a:p>
          <a:p>
            <a:pPr lvl="2"/>
            <a:r>
              <a:rPr lang="en-US" altLang="ja-JP" sz="1800" dirty="0"/>
              <a:t>XGBoost distributed training</a:t>
            </a:r>
          </a:p>
          <a:p>
            <a:pPr lvl="2"/>
            <a:r>
              <a:rPr lang="en-US" altLang="ja-JP" sz="1800" dirty="0"/>
              <a:t>Based on a spark </a:t>
            </a:r>
            <a:r>
              <a:rPr lang="en-US" altLang="ja-JP" sz="1800" dirty="0" smtClean="0"/>
              <a:t>cluster</a:t>
            </a:r>
            <a:endParaRPr lang="en-US" altLang="ja-JP" sz="1800" dirty="0"/>
          </a:p>
          <a:p>
            <a:pPr lvl="1"/>
            <a:r>
              <a:rPr kumimoji="1" lang="en-US" altLang="ja-JP" sz="2000" dirty="0" smtClean="0"/>
              <a:t>Pytorch distributed training</a:t>
            </a:r>
          </a:p>
          <a:p>
            <a:pPr lvl="2"/>
            <a:r>
              <a:rPr lang="en-US" altLang="ja-JP" sz="1800" dirty="0" smtClean="0"/>
              <a:t>Deep learning based classifier</a:t>
            </a:r>
          </a:p>
          <a:p>
            <a:pPr lvl="2"/>
            <a:r>
              <a:rPr kumimoji="1" lang="en-US" altLang="ja-JP" sz="1800" dirty="0" smtClean="0"/>
              <a:t>Multiple GPUs and multiple nodes</a:t>
            </a:r>
          </a:p>
          <a:p>
            <a:pPr lvl="2"/>
            <a:r>
              <a:rPr lang="en-US" altLang="ja-JP" sz="1800" dirty="0" smtClean="0"/>
              <a:t>Based on distributed package supported by Pytorch</a:t>
            </a:r>
            <a:endParaRPr kumimoji="1" lang="en-US" altLang="ja-JP" sz="1800" dirty="0" smtClean="0"/>
          </a:p>
          <a:p>
            <a:pPr lvl="1"/>
            <a:r>
              <a:rPr lang="en-US" altLang="ja-JP" sz="2000" dirty="0" smtClean="0"/>
              <a:t>Inverted Indexing on a spark cluster</a:t>
            </a:r>
          </a:p>
          <a:p>
            <a:pPr lvl="2"/>
            <a:r>
              <a:rPr kumimoji="1" lang="en-US" altLang="ja-JP" sz="1800" dirty="0" smtClean="0"/>
              <a:t>Do map-reduce on a spark cluster</a:t>
            </a:r>
          </a:p>
        </p:txBody>
      </p:sp>
    </p:spTree>
    <p:extLst>
      <p:ext uri="{BB962C8B-B14F-4D97-AF65-F5344CB8AC3E}">
        <p14:creationId xmlns:p14="http://schemas.microsoft.com/office/powerpoint/2010/main" val="8625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72" y="180975"/>
            <a:ext cx="10058400" cy="870585"/>
          </a:xfrm>
        </p:spPr>
        <p:txBody>
          <a:bodyPr/>
          <a:lstStyle/>
          <a:p>
            <a:r>
              <a:rPr lang="en-US" altLang="ja-JP" dirty="0" smtClean="0"/>
              <a:t>Problems with scalable data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72" y="1343025"/>
            <a:ext cx="10263378" cy="480060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0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976" y="2124074"/>
            <a:ext cx="10058400" cy="1591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smtClean="0"/>
              <a:t>Thank you.</a:t>
            </a:r>
          </a:p>
          <a:p>
            <a:pPr algn="ctr"/>
            <a:r>
              <a:rPr lang="en-US" altLang="ja-JP" sz="2400" dirty="0" smtClean="0"/>
              <a:t>Questions please!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08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80976" y="2124074"/>
            <a:ext cx="10058400" cy="1591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smtClean="0"/>
              <a:t>Appendix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4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76249" y="264317"/>
            <a:ext cx="5448301" cy="5012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Project(hzrlfwl)</a:t>
            </a:r>
            <a:endParaRPr kumimoji="1" lang="ja-JP" alt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419349" y="879872"/>
            <a:ext cx="1752600" cy="370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Configuration/</a:t>
            </a:r>
            <a:endParaRPr kumimoji="1" lang="ja-JP" alt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19350" y="1757363"/>
            <a:ext cx="1752600" cy="338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Tools/</a:t>
            </a:r>
            <a:endParaRPr kumimoji="1" lang="ja-JP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419350" y="2195511"/>
            <a:ext cx="1752600" cy="290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WebUI/</a:t>
            </a:r>
            <a:endParaRPr kumimoji="1" lang="ja-JP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419349" y="2636044"/>
            <a:ext cx="2162173" cy="392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</a:rPr>
              <a:t>Zero-shot library/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9349" y="4881562"/>
            <a:ext cx="2047875" cy="376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</a:rPr>
              <a:t>Few-shot library/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190750" y="1085850"/>
            <a:ext cx="152401" cy="1219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8" name="Rounded Rectangle 17"/>
          <p:cNvSpPr/>
          <p:nvPr/>
        </p:nvSpPr>
        <p:spPr>
          <a:xfrm>
            <a:off x="476250" y="1443037"/>
            <a:ext cx="1514475" cy="6000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Common components</a:t>
            </a:r>
            <a:endParaRPr kumimoji="1" lang="ja-JP" altLang="en-US" sz="1600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3352800" y="3143251"/>
            <a:ext cx="1962149" cy="33337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Devise/ (NIPS 13)</a:t>
            </a:r>
            <a:endParaRPr kumimoji="1" lang="ja-JP" altLang="en-US" sz="1600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3352799" y="3552825"/>
            <a:ext cx="1962150" cy="34290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Conse/ (ICLR 14)</a:t>
            </a:r>
            <a:endParaRPr kumimoji="1" lang="ja-JP" altLang="en-US" sz="1600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3352799" y="3976690"/>
            <a:ext cx="2457450" cy="361949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Disenzsl/ (our proposal)</a:t>
            </a:r>
            <a:endParaRPr kumimoji="1" lang="ja-JP" altLang="en-US" sz="16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3352800" y="4410075"/>
            <a:ext cx="1228723" cy="31432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others…</a:t>
            </a:r>
            <a:endParaRPr kumimoji="1" lang="ja-JP" altLang="en-US" sz="1600" dirty="0"/>
          </a:p>
        </p:txBody>
      </p:sp>
      <p:sp>
        <p:nvSpPr>
          <p:cNvPr id="27" name="Left Brace 26"/>
          <p:cNvSpPr/>
          <p:nvPr/>
        </p:nvSpPr>
        <p:spPr>
          <a:xfrm>
            <a:off x="3133725" y="3305175"/>
            <a:ext cx="161925" cy="1219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9" name="Curved Connector 28"/>
          <p:cNvCxnSpPr>
            <a:endCxn id="27" idx="1"/>
          </p:cNvCxnSpPr>
          <p:nvPr/>
        </p:nvCxnSpPr>
        <p:spPr>
          <a:xfrm rot="16200000" flipH="1">
            <a:off x="2490787" y="3271837"/>
            <a:ext cx="885826" cy="4000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/>
          <p:cNvSpPr/>
          <p:nvPr/>
        </p:nvSpPr>
        <p:spPr>
          <a:xfrm>
            <a:off x="3352799" y="5362576"/>
            <a:ext cx="2200275" cy="37623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Prototype/ (NIPS 17)</a:t>
            </a:r>
            <a:endParaRPr kumimoji="1" lang="ja-JP" altLang="en-US" sz="1600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3352799" y="5843587"/>
            <a:ext cx="2200275" cy="37623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Matching/ (NIPS 16)</a:t>
            </a:r>
            <a:endParaRPr kumimoji="1" lang="ja-JP" altLang="en-US" sz="1600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3352800" y="6324600"/>
            <a:ext cx="1228724" cy="35718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others...</a:t>
            </a:r>
            <a:endParaRPr kumimoji="1" lang="ja-JP" altLang="en-US" dirty="0"/>
          </a:p>
        </p:txBody>
      </p:sp>
      <p:sp>
        <p:nvSpPr>
          <p:cNvPr id="35" name="Left Brace 34"/>
          <p:cNvSpPr/>
          <p:nvPr/>
        </p:nvSpPr>
        <p:spPr>
          <a:xfrm>
            <a:off x="3062287" y="5510212"/>
            <a:ext cx="233363" cy="101441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36" name="Curved Connector 35"/>
          <p:cNvCxnSpPr>
            <a:endCxn id="35" idx="1"/>
          </p:cNvCxnSpPr>
          <p:nvPr/>
        </p:nvCxnSpPr>
        <p:spPr>
          <a:xfrm rot="16200000" flipH="1">
            <a:off x="2503885" y="5459015"/>
            <a:ext cx="759617" cy="3571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nip Single Corner Rectangle 37"/>
          <p:cNvSpPr/>
          <p:nvPr/>
        </p:nvSpPr>
        <p:spPr>
          <a:xfrm>
            <a:off x="6305551" y="952499"/>
            <a:ext cx="2466974" cy="4619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Devise/ (NIPS 13)</a:t>
            </a:r>
            <a:endParaRPr kumimoji="1" lang="ja-JP" altLang="en-US" sz="1600" dirty="0"/>
          </a:p>
        </p:txBody>
      </p:sp>
      <p:sp>
        <p:nvSpPr>
          <p:cNvPr id="39" name="Round Single Corner Rectangle 38"/>
          <p:cNvSpPr/>
          <p:nvPr/>
        </p:nvSpPr>
        <p:spPr>
          <a:xfrm>
            <a:off x="7305672" y="1581150"/>
            <a:ext cx="1628775" cy="361950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checkpoints/</a:t>
            </a:r>
            <a:endParaRPr kumimoji="1" lang="ja-JP" altLang="en-US" dirty="0"/>
          </a:p>
        </p:txBody>
      </p:sp>
      <p:sp>
        <p:nvSpPr>
          <p:cNvPr id="40" name="Round Single Corner Rectangle 39"/>
          <p:cNvSpPr/>
          <p:nvPr/>
        </p:nvSpPr>
        <p:spPr>
          <a:xfrm>
            <a:off x="7305671" y="2014538"/>
            <a:ext cx="1628775" cy="361950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config/</a:t>
            </a:r>
            <a:endParaRPr kumimoji="1" lang="ja-JP" altLang="en-US" dirty="0"/>
          </a:p>
        </p:txBody>
      </p:sp>
      <p:sp>
        <p:nvSpPr>
          <p:cNvPr id="41" name="Round Single Corner Rectangle 40"/>
          <p:cNvSpPr/>
          <p:nvPr/>
        </p:nvSpPr>
        <p:spPr>
          <a:xfrm>
            <a:off x="7305670" y="2476500"/>
            <a:ext cx="1628775" cy="361950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models/</a:t>
            </a:r>
            <a:endParaRPr kumimoji="1" lang="ja-JP" altLang="en-US" dirty="0"/>
          </a:p>
        </p:txBody>
      </p:sp>
      <p:sp>
        <p:nvSpPr>
          <p:cNvPr id="42" name="Round Single Corner Rectangle 41"/>
          <p:cNvSpPr/>
          <p:nvPr/>
        </p:nvSpPr>
        <p:spPr>
          <a:xfrm>
            <a:off x="7305670" y="2928938"/>
            <a:ext cx="1628775" cy="361950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src/</a:t>
            </a:r>
            <a:endParaRPr kumimoji="1" lang="ja-JP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05670" y="3409951"/>
            <a:ext cx="1552580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002060"/>
                </a:solidFill>
              </a:rPr>
              <a:t>train.py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05670" y="3890964"/>
            <a:ext cx="1552580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t</a:t>
            </a:r>
            <a:r>
              <a:rPr kumimoji="1" lang="en-US" altLang="ja-JP" b="1" dirty="0" smtClean="0">
                <a:solidFill>
                  <a:srgbClr val="002060"/>
                </a:solidFill>
              </a:rPr>
              <a:t>est.py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7143745" y="1781175"/>
            <a:ext cx="85730" cy="222408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48" name="Curved Connector 47"/>
          <p:cNvCxnSpPr>
            <a:endCxn id="47" idx="1"/>
          </p:cNvCxnSpPr>
          <p:nvPr/>
        </p:nvCxnSpPr>
        <p:spPr>
          <a:xfrm rot="16200000" flipH="1">
            <a:off x="6132909" y="1882382"/>
            <a:ext cx="1478755" cy="5429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19349" y="1331117"/>
            <a:ext cx="1752600" cy="329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Datasets/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96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4857567" y="3436762"/>
            <a:ext cx="4193130" cy="960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Kubernetes cluster (Physical)</a:t>
            </a:r>
          </a:p>
          <a:p>
            <a:pPr algn="ctr"/>
            <a:endParaRPr kumimoji="1" lang="en-US" altLang="ja-JP" b="1" dirty="0" smtClean="0"/>
          </a:p>
          <a:p>
            <a:pPr algn="ctr"/>
            <a:endParaRPr kumimoji="1" lang="en-US" altLang="ja-JP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853427" y="2391817"/>
            <a:ext cx="1047749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Data stream</a:t>
            </a:r>
            <a:endParaRPr kumimoji="1" lang="ja-JP" alt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520302" y="2391817"/>
            <a:ext cx="1552574" cy="695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Kafka</a:t>
            </a:r>
            <a:endParaRPr kumimoji="1" lang="ja-JP" alt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1901176" y="2619373"/>
            <a:ext cx="619126" cy="23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4857566" y="1995055"/>
            <a:ext cx="4193130" cy="1422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Spark cluster (Logical)</a:t>
            </a:r>
          </a:p>
          <a:p>
            <a:pPr algn="ctr"/>
            <a:endParaRPr kumimoji="1" lang="en-US" altLang="ja-JP" b="1" dirty="0" smtClean="0"/>
          </a:p>
          <a:p>
            <a:pPr algn="ctr"/>
            <a:endParaRPr kumimoji="1"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030390" y="2739480"/>
            <a:ext cx="94297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Driver</a:t>
            </a:r>
            <a:endParaRPr kumimoji="1" lang="ja-JP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6149577" y="2578891"/>
            <a:ext cx="1347787" cy="26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Executor1</a:t>
            </a:r>
            <a:endParaRPr kumimoji="1" lang="ja-JP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7628082" y="2573496"/>
            <a:ext cx="1347787" cy="26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Executor2</a:t>
            </a:r>
            <a:endParaRPr kumimoji="1" lang="ja-JP" altLang="en-US" dirty="0"/>
          </a:p>
        </p:txBody>
      </p:sp>
      <p:sp>
        <p:nvSpPr>
          <p:cNvPr id="50" name="Rectangle 49"/>
          <p:cNvSpPr/>
          <p:nvPr/>
        </p:nvSpPr>
        <p:spPr>
          <a:xfrm>
            <a:off x="6887765" y="2975617"/>
            <a:ext cx="1347787" cy="26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Executor3</a:t>
            </a:r>
            <a:endParaRPr kumimoji="1" lang="ja-JP" alt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57566" y="4417324"/>
            <a:ext cx="4193130" cy="768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Docker Containerization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045268" y="3938840"/>
            <a:ext cx="1178445" cy="27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55" name="Rectangle 54"/>
          <p:cNvSpPr/>
          <p:nvPr/>
        </p:nvSpPr>
        <p:spPr>
          <a:xfrm>
            <a:off x="6383213" y="3938840"/>
            <a:ext cx="1178445" cy="27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Node1</a:t>
            </a:r>
            <a:endParaRPr kumimoji="1" lang="ja-JP" altLang="en-US" dirty="0"/>
          </a:p>
        </p:txBody>
      </p:sp>
      <p:sp>
        <p:nvSpPr>
          <p:cNvPr id="56" name="Rectangle 55"/>
          <p:cNvSpPr/>
          <p:nvPr/>
        </p:nvSpPr>
        <p:spPr>
          <a:xfrm>
            <a:off x="7712752" y="3945248"/>
            <a:ext cx="1178445" cy="27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Node2</a:t>
            </a:r>
            <a:endParaRPr kumimoji="1" lang="ja-JP" altLang="en-US" dirty="0"/>
          </a:p>
        </p:txBody>
      </p:sp>
      <p:sp>
        <p:nvSpPr>
          <p:cNvPr id="23" name="Curved Up Arrow 22"/>
          <p:cNvSpPr/>
          <p:nvPr/>
        </p:nvSpPr>
        <p:spPr>
          <a:xfrm rot="16200000">
            <a:off x="8929771" y="4120633"/>
            <a:ext cx="919487" cy="5933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613771" y="4198376"/>
            <a:ext cx="1349793" cy="437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Support</a:t>
            </a:r>
            <a:endParaRPr kumimoji="1" lang="ja-JP" altLang="en-US" b="1" dirty="0"/>
          </a:p>
        </p:txBody>
      </p:sp>
      <p:sp>
        <p:nvSpPr>
          <p:cNvPr id="58" name="Curved Up Arrow 57"/>
          <p:cNvSpPr/>
          <p:nvPr/>
        </p:nvSpPr>
        <p:spPr>
          <a:xfrm rot="16200000">
            <a:off x="8811221" y="2958106"/>
            <a:ext cx="1213716" cy="5362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613771" y="3023371"/>
            <a:ext cx="1349793" cy="437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Support</a:t>
            </a:r>
            <a:endParaRPr kumimoji="1" lang="ja-JP" altLang="en-US" b="1" dirty="0"/>
          </a:p>
        </p:txBody>
      </p:sp>
      <p:sp>
        <p:nvSpPr>
          <p:cNvPr id="60" name="Right Arrow 59"/>
          <p:cNvSpPr/>
          <p:nvPr/>
        </p:nvSpPr>
        <p:spPr>
          <a:xfrm>
            <a:off x="4087088" y="2619374"/>
            <a:ext cx="767090" cy="22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ounded Rectangle 60"/>
          <p:cNvSpPr/>
          <p:nvPr/>
        </p:nvSpPr>
        <p:spPr>
          <a:xfrm>
            <a:off x="7712752" y="957573"/>
            <a:ext cx="1552574" cy="695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Results</a:t>
            </a:r>
            <a:endParaRPr kumimoji="1" lang="ja-JP" altLang="en-US" b="1" dirty="0"/>
          </a:p>
        </p:txBody>
      </p:sp>
      <p:sp>
        <p:nvSpPr>
          <p:cNvPr id="30" name="Bent Arrow 29"/>
          <p:cNvSpPr/>
          <p:nvPr/>
        </p:nvSpPr>
        <p:spPr>
          <a:xfrm>
            <a:off x="7126417" y="1209964"/>
            <a:ext cx="586335" cy="7807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08" y="78847"/>
            <a:ext cx="10058400" cy="870585"/>
          </a:xfrm>
        </p:spPr>
        <p:txBody>
          <a:bodyPr/>
          <a:lstStyle/>
          <a:p>
            <a:r>
              <a:rPr lang="en-US" altLang="ja-JP" dirty="0" smtClean="0"/>
              <a:t>Research Background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08" y="1028700"/>
            <a:ext cx="10263378" cy="48006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In anomaly detection and activity recognition, having few labeled data is very often. In such cases, supervised model tends to have degraded performances.</a:t>
            </a:r>
          </a:p>
          <a:p>
            <a:pPr lvl="1"/>
            <a:r>
              <a:rPr lang="en-US" altLang="ja-JP" sz="2000" dirty="0"/>
              <a:t>Zero-shot learning</a:t>
            </a:r>
          </a:p>
          <a:p>
            <a:pPr lvl="1"/>
            <a:r>
              <a:rPr lang="en-US" altLang="ja-JP" sz="2000" dirty="0"/>
              <a:t>Few-shot </a:t>
            </a:r>
            <a:r>
              <a:rPr lang="en-US" altLang="ja-JP" sz="2000" dirty="0" smtClean="0"/>
              <a:t>learning</a:t>
            </a:r>
            <a:endParaRPr lang="en-US" altLang="ja-JP" sz="2000" dirty="0"/>
          </a:p>
          <a:p>
            <a:pPr algn="ctr"/>
            <a:r>
              <a:rPr lang="en-US" altLang="ja-JP" sz="2400" dirty="0" smtClean="0"/>
              <a:t>Data distribution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2297288"/>
              </p:ext>
            </p:extLst>
          </p:nvPr>
        </p:nvGraphicFramePr>
        <p:xfrm>
          <a:off x="2377187" y="3467100"/>
          <a:ext cx="3212610" cy="304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55358323"/>
              </p:ext>
            </p:extLst>
          </p:nvPr>
        </p:nvGraphicFramePr>
        <p:xfrm>
          <a:off x="5833765" y="3467100"/>
          <a:ext cx="3212609" cy="304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32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257175"/>
            <a:ext cx="10491978" cy="78486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Our activities on zero- and few-shot learning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72" y="1304925"/>
            <a:ext cx="10263378" cy="4800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Research for top-tier conferences</a:t>
            </a:r>
          </a:p>
          <a:p>
            <a:pPr lvl="1"/>
            <a:r>
              <a:rPr lang="en-US" altLang="ja-JP" sz="2000" dirty="0"/>
              <a:t>Zero-shot learning with GAN, accepted by AAAI 18, DTM3 Martin and Kong</a:t>
            </a:r>
          </a:p>
          <a:p>
            <a:pPr lvl="1"/>
            <a:r>
              <a:rPr lang="en-US" altLang="ja-JP" sz="2000" dirty="0"/>
              <a:t>Zero-shot learning with disentangled representation, CVPR 19, DTM3 Martin</a:t>
            </a:r>
          </a:p>
          <a:p>
            <a:pPr lvl="1"/>
            <a:r>
              <a:rPr lang="en-US" altLang="ja-JP" sz="2000" dirty="0"/>
              <a:t>Few-shot learning with data distribution adaptation, ICML 19, DTM1 Ohashi and </a:t>
            </a:r>
            <a:r>
              <a:rPr lang="en-US" altLang="ja-JP" sz="2000" dirty="0" smtClean="0"/>
              <a:t>Huang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Build a library for zero-shot and few-shot learning, including state-of-the-arts and our proposals.</a:t>
            </a:r>
          </a:p>
          <a:p>
            <a:r>
              <a:rPr kumimoji="1" lang="en-US" altLang="ja-JP" sz="2400" dirty="0" smtClean="0"/>
              <a:t>Make this library handles big data, and supports distributed training and inference with scalable data.</a:t>
            </a:r>
          </a:p>
        </p:txBody>
      </p:sp>
    </p:spTree>
    <p:extLst>
      <p:ext uri="{BB962C8B-B14F-4D97-AF65-F5344CB8AC3E}">
        <p14:creationId xmlns:p14="http://schemas.microsoft.com/office/powerpoint/2010/main" val="19596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787" y="209064"/>
            <a:ext cx="5110163" cy="628891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Structure of our library</a:t>
            </a:r>
            <a:endParaRPr kumimoji="1" lang="ja-JP" alt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876181"/>
            <a:ext cx="2981741" cy="3486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2" y="133350"/>
            <a:ext cx="5801535" cy="657316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172075" y="2228853"/>
            <a:ext cx="1524000" cy="1000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8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72" y="124914"/>
            <a:ext cx="10058400" cy="870585"/>
          </a:xfrm>
        </p:spPr>
        <p:txBody>
          <a:bodyPr/>
          <a:lstStyle/>
          <a:p>
            <a:pPr algn="ctr"/>
            <a:r>
              <a:rPr lang="en-US" altLang="ja-JP" dirty="0" smtClean="0"/>
              <a:t>How to use this library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529" y="1362074"/>
            <a:ext cx="5191506" cy="5057776"/>
          </a:xfrm>
        </p:spPr>
        <p:txBody>
          <a:bodyPr>
            <a:normAutofit/>
          </a:bodyPr>
          <a:lstStyle/>
          <a:p>
            <a:r>
              <a:rPr lang="en-US" altLang="ja-JP" sz="2400" b="1" dirty="0" smtClean="0"/>
              <a:t>Sklearn</a:t>
            </a:r>
          </a:p>
          <a:p>
            <a:pPr lvl="1"/>
            <a:r>
              <a:rPr lang="en-US" altLang="ja-JP" sz="2200" dirty="0" smtClean="0"/>
              <a:t>load datasets (e.g. iris)</a:t>
            </a:r>
          </a:p>
          <a:p>
            <a:pPr lvl="1"/>
            <a:endParaRPr kumimoji="1" lang="en-US" altLang="ja-JP" sz="2200" b="1" dirty="0"/>
          </a:p>
          <a:p>
            <a:pPr lvl="1"/>
            <a:endParaRPr lang="en-US" altLang="ja-JP" sz="2200" b="1" dirty="0" smtClean="0"/>
          </a:p>
          <a:p>
            <a:pPr marL="274320" lvl="1" indent="0">
              <a:buNone/>
            </a:pPr>
            <a:endParaRPr lang="en-US" altLang="ja-JP" sz="2200" b="1" dirty="0" smtClean="0"/>
          </a:p>
          <a:p>
            <a:pPr marL="274320" lvl="1" indent="0">
              <a:buNone/>
            </a:pPr>
            <a:endParaRPr lang="en-US" altLang="ja-JP" sz="2200" b="1" dirty="0" smtClean="0"/>
          </a:p>
          <a:p>
            <a:pPr lvl="1"/>
            <a:r>
              <a:rPr kumimoji="1" lang="en-US" altLang="ja-JP" sz="2200" dirty="0" smtClean="0"/>
              <a:t>load models (e.g. SVM)</a:t>
            </a:r>
          </a:p>
          <a:p>
            <a:pPr lvl="1"/>
            <a:endParaRPr kumimoji="1" lang="en-US" altLang="ja-JP" sz="2200" dirty="0" smtClean="0"/>
          </a:p>
          <a:p>
            <a:pPr marL="274320" lvl="1" indent="0">
              <a:buNone/>
            </a:pPr>
            <a:endParaRPr lang="en-US" altLang="ja-JP" sz="2200" b="1" dirty="0"/>
          </a:p>
          <a:p>
            <a:pPr lvl="1"/>
            <a:endParaRPr kumimoji="1" lang="en-US" altLang="ja-JP" sz="2200" b="1" dirty="0" smtClean="0"/>
          </a:p>
          <a:p>
            <a:pPr lvl="1"/>
            <a:r>
              <a:rPr lang="en-US" altLang="ja-JP" sz="2200" dirty="0" smtClean="0"/>
              <a:t>training and test</a:t>
            </a:r>
            <a:endParaRPr kumimoji="1" lang="en-US" altLang="ja-JP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3357" y="1362074"/>
            <a:ext cx="4987837" cy="505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 smtClean="0"/>
              <a:t>Our library</a:t>
            </a:r>
          </a:p>
          <a:p>
            <a:pPr lvl="1"/>
            <a:r>
              <a:rPr lang="en-US" altLang="ja-JP" sz="2200" dirty="0" smtClean="0"/>
              <a:t>load datasets (e.g. CUB)</a:t>
            </a:r>
          </a:p>
          <a:p>
            <a:pPr lvl="1"/>
            <a:endParaRPr lang="en-US" altLang="ja-JP" sz="2200" dirty="0"/>
          </a:p>
          <a:p>
            <a:pPr marL="274320" lvl="1" indent="0">
              <a:buNone/>
            </a:pPr>
            <a:endParaRPr lang="en-US" altLang="ja-JP" sz="2200" dirty="0" smtClean="0"/>
          </a:p>
          <a:p>
            <a:pPr lvl="1"/>
            <a:r>
              <a:rPr lang="en-US" altLang="ja-JP" sz="2200" dirty="0" smtClean="0"/>
              <a:t>load models &amp; training &amp; test (e.g. devise)</a:t>
            </a:r>
            <a:endParaRPr lang="ja-JP" alt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9" y="4166584"/>
            <a:ext cx="5481828" cy="659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9" y="2271892"/>
            <a:ext cx="3626788" cy="1314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9" y="5628398"/>
            <a:ext cx="3348486" cy="608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87" y="2177832"/>
            <a:ext cx="5093054" cy="665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87" y="3659349"/>
            <a:ext cx="4518291" cy="29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72" y="180975"/>
            <a:ext cx="10058400" cy="870585"/>
          </a:xfrm>
        </p:spPr>
        <p:txBody>
          <a:bodyPr/>
          <a:lstStyle/>
          <a:p>
            <a:r>
              <a:rPr lang="en-US" altLang="ja-JP" dirty="0" smtClean="0"/>
              <a:t>Problems with scalable data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070" y="1343025"/>
            <a:ext cx="10158603" cy="478155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Generally, most of trainings and inferences work on single GPU on </a:t>
            </a:r>
          </a:p>
          <a:p>
            <a:pPr marL="0" indent="0">
              <a:buNone/>
            </a:pPr>
            <a:r>
              <a:rPr lang="en-US" altLang="ja-JP" sz="2400" dirty="0" smtClean="0"/>
              <a:t>   </a:t>
            </a:r>
            <a:r>
              <a:rPr kumimoji="1" lang="en-US" altLang="ja-JP" sz="2400" dirty="0" smtClean="0"/>
              <a:t>single node.</a:t>
            </a:r>
          </a:p>
          <a:p>
            <a:r>
              <a:rPr lang="en-US" altLang="ja-JP" sz="2400" dirty="0" smtClean="0"/>
              <a:t>Better case: work on multiple GPUs on single node.</a:t>
            </a:r>
          </a:p>
          <a:p>
            <a:r>
              <a:rPr kumimoji="1" lang="en-US" altLang="ja-JP" sz="2400" dirty="0" smtClean="0"/>
              <a:t>Our proposals: Distributed framework</a:t>
            </a:r>
          </a:p>
          <a:p>
            <a:pPr lvl="1"/>
            <a:r>
              <a:rPr lang="en-US" altLang="ja-JP" sz="2200" dirty="0" smtClean="0"/>
              <a:t>Distributed training</a:t>
            </a:r>
          </a:p>
          <a:p>
            <a:pPr lvl="1"/>
            <a:r>
              <a:rPr kumimoji="1" lang="en-US" altLang="ja-JP" sz="2200" dirty="0" smtClean="0"/>
              <a:t>Distributed inference</a:t>
            </a:r>
          </a:p>
          <a:p>
            <a:pPr lvl="1"/>
            <a:r>
              <a:rPr lang="en-US" altLang="ja-JP" sz="2200" dirty="0" smtClean="0"/>
              <a:t>Speed up the PoCs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861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7" y="219075"/>
            <a:ext cx="11406377" cy="70484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Distributed training with multiple GPUs/nodes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82" y="1251079"/>
            <a:ext cx="5796153" cy="199072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sz="2400" dirty="0" smtClean="0"/>
              <a:t>Two kinds of </a:t>
            </a:r>
            <a:r>
              <a:rPr lang="en-US" altLang="ja-JP" sz="2400" dirty="0" smtClean="0"/>
              <a:t>distributed training</a:t>
            </a:r>
          </a:p>
          <a:p>
            <a:pPr lvl="1"/>
            <a:r>
              <a:rPr lang="en-US" altLang="ja-JP" sz="2400" dirty="0"/>
              <a:t>Model distributed training</a:t>
            </a:r>
          </a:p>
          <a:p>
            <a:pPr lvl="1"/>
            <a:r>
              <a:rPr lang="en-US" altLang="ja-JP" sz="2400" dirty="0"/>
              <a:t>Data distributed </a:t>
            </a:r>
            <a:r>
              <a:rPr lang="en-US" altLang="ja-JP" sz="2400" dirty="0" smtClean="0"/>
              <a:t>training</a:t>
            </a:r>
          </a:p>
          <a:p>
            <a:pPr lvl="1"/>
            <a:endParaRPr lang="en-US" altLang="ja-JP" sz="2200" b="1" dirty="0"/>
          </a:p>
          <a:p>
            <a:r>
              <a:rPr lang="en-US" altLang="ja-JP" sz="2400" dirty="0" smtClean="0"/>
              <a:t>Example of model distributed training</a:t>
            </a:r>
            <a:endParaRPr lang="en-US" altLang="ja-JP" sz="2200" dirty="0" smtClean="0"/>
          </a:p>
          <a:p>
            <a:pPr lvl="1"/>
            <a:r>
              <a:rPr lang="en-US" altLang="ja-JP" sz="2000" b="1" dirty="0" smtClean="0"/>
              <a:t>XGBoost distributed training</a:t>
            </a:r>
            <a:endParaRPr lang="en-US" altLang="ja-JP" sz="2200" b="1" dirty="0" smtClean="0"/>
          </a:p>
        </p:txBody>
      </p:sp>
      <p:pic>
        <p:nvPicPr>
          <p:cNvPr id="2050" name="Picture 2" descr="ãxgboost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" y="3634712"/>
            <a:ext cx="6114804" cy="231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72020" y="1103709"/>
            <a:ext cx="4786503" cy="436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How to be distributed ?</a:t>
            </a:r>
          </a:p>
          <a:p>
            <a:pPr lvl="1"/>
            <a:r>
              <a:rPr lang="en-US" altLang="ja-JP" sz="2200" b="1" dirty="0" smtClean="0"/>
              <a:t>Which attributed to select?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81700" y="2042056"/>
            <a:ext cx="4971095" cy="654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/>
          <p:cNvSpPr/>
          <p:nvPr/>
        </p:nvSpPr>
        <p:spPr>
          <a:xfrm>
            <a:off x="6157291" y="2153051"/>
            <a:ext cx="776908" cy="4619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/>
              <a:t>attr1</a:t>
            </a:r>
            <a:endParaRPr kumimoji="1" lang="ja-JP" altLang="en-US" sz="1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62578" y="2384032"/>
            <a:ext cx="10577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24253" y="3571085"/>
            <a:ext cx="828675" cy="676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node1</a:t>
            </a:r>
            <a:endParaRPr kumimoji="1" lang="ja-JP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967658" y="3571085"/>
            <a:ext cx="828675" cy="676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node2</a:t>
            </a:r>
            <a:endParaRPr kumimoji="1" lang="ja-JP" alt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8926462" y="3571085"/>
            <a:ext cx="828675" cy="676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node3</a:t>
            </a:r>
            <a:endParaRPr kumimoji="1" lang="ja-JP" altLang="en-US" b="1" dirty="0"/>
          </a:p>
        </p:txBody>
      </p:sp>
      <p:sp>
        <p:nvSpPr>
          <p:cNvPr id="19" name="Oval 18"/>
          <p:cNvSpPr/>
          <p:nvPr/>
        </p:nvSpPr>
        <p:spPr>
          <a:xfrm>
            <a:off x="7023634" y="2153051"/>
            <a:ext cx="776908" cy="4619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/>
              <a:t>attr2</a:t>
            </a:r>
            <a:endParaRPr kumimoji="1" lang="ja-JP" altLang="en-US" sz="1400" b="1" dirty="0"/>
          </a:p>
        </p:txBody>
      </p:sp>
      <p:sp>
        <p:nvSpPr>
          <p:cNvPr id="20" name="Oval 19"/>
          <p:cNvSpPr/>
          <p:nvPr/>
        </p:nvSpPr>
        <p:spPr>
          <a:xfrm>
            <a:off x="7888364" y="2153051"/>
            <a:ext cx="776908" cy="4619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/>
              <a:t>attr3</a:t>
            </a:r>
            <a:endParaRPr kumimoji="1" lang="ja-JP" altLang="en-US" sz="1400" b="1" dirty="0"/>
          </a:p>
        </p:txBody>
      </p:sp>
      <p:sp>
        <p:nvSpPr>
          <p:cNvPr id="21" name="Oval 20"/>
          <p:cNvSpPr/>
          <p:nvPr/>
        </p:nvSpPr>
        <p:spPr>
          <a:xfrm>
            <a:off x="9986866" y="2153051"/>
            <a:ext cx="776908" cy="4619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/>
              <a:t>attrN</a:t>
            </a:r>
            <a:endParaRPr kumimoji="1" lang="ja-JP" altLang="en-US" sz="1400" b="1" dirty="0"/>
          </a:p>
        </p:txBody>
      </p:sp>
      <p:cxnSp>
        <p:nvCxnSpPr>
          <p:cNvPr id="16" name="Straight Arrow Connector 15"/>
          <p:cNvCxnSpPr>
            <a:stCxn id="8" idx="4"/>
            <a:endCxn id="14" idx="0"/>
          </p:cNvCxnSpPr>
          <p:nvPr/>
        </p:nvCxnSpPr>
        <p:spPr>
          <a:xfrm>
            <a:off x="6545745" y="2615013"/>
            <a:ext cx="892846" cy="95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4"/>
            <a:endCxn id="17" idx="0"/>
          </p:cNvCxnSpPr>
          <p:nvPr/>
        </p:nvCxnSpPr>
        <p:spPr>
          <a:xfrm>
            <a:off x="7412088" y="2615013"/>
            <a:ext cx="969908" cy="95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4"/>
            <a:endCxn id="18" idx="0"/>
          </p:cNvCxnSpPr>
          <p:nvPr/>
        </p:nvCxnSpPr>
        <p:spPr>
          <a:xfrm>
            <a:off x="8276818" y="2615013"/>
            <a:ext cx="1063982" cy="95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820104" y="2809708"/>
            <a:ext cx="2340741" cy="54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Distributed calculate losses</a:t>
            </a:r>
          </a:p>
        </p:txBody>
      </p:sp>
      <p:sp>
        <p:nvSpPr>
          <p:cNvPr id="34" name="Oval 33"/>
          <p:cNvSpPr/>
          <p:nvPr/>
        </p:nvSpPr>
        <p:spPr>
          <a:xfrm>
            <a:off x="7589529" y="5685120"/>
            <a:ext cx="1755433" cy="394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age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051" name="Oval 2050"/>
          <p:cNvSpPr/>
          <p:nvPr/>
        </p:nvSpPr>
        <p:spPr>
          <a:xfrm>
            <a:off x="7065626" y="4722048"/>
            <a:ext cx="2803241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the </a:t>
            </a:r>
            <a:r>
              <a:rPr kumimoji="1" lang="en-US" altLang="ja-JP" b="1" dirty="0"/>
              <a:t>best</a:t>
            </a:r>
            <a:r>
              <a:rPr kumimoji="1" lang="en-US" altLang="ja-JP" dirty="0"/>
              <a:t> attribute</a:t>
            </a:r>
            <a:endParaRPr kumimoji="1" lang="ja-JP" altLang="en-US" dirty="0"/>
          </a:p>
        </p:txBody>
      </p:sp>
      <p:sp>
        <p:nvSpPr>
          <p:cNvPr id="2053" name="Right Brace 2052"/>
          <p:cNvSpPr/>
          <p:nvPr/>
        </p:nvSpPr>
        <p:spPr>
          <a:xfrm rot="16200000" flipH="1">
            <a:off x="8307910" y="3507611"/>
            <a:ext cx="279228" cy="193851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Straight Arrow Connector 41"/>
          <p:cNvCxnSpPr>
            <a:stCxn id="2051" idx="4"/>
            <a:endCxn id="34" idx="0"/>
          </p:cNvCxnSpPr>
          <p:nvPr/>
        </p:nvCxnSpPr>
        <p:spPr>
          <a:xfrm flipH="1">
            <a:off x="8467246" y="5331648"/>
            <a:ext cx="1" cy="353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7" name="Curved Connector 2056"/>
          <p:cNvCxnSpPr>
            <a:endCxn id="7" idx="1"/>
          </p:cNvCxnSpPr>
          <p:nvPr/>
        </p:nvCxnSpPr>
        <p:spPr>
          <a:xfrm rot="5400000" flipH="1" flipV="1">
            <a:off x="4548704" y="2557969"/>
            <a:ext cx="1621754" cy="12442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9" name="Curved Connector 2068"/>
          <p:cNvCxnSpPr>
            <a:stCxn id="34" idx="2"/>
          </p:cNvCxnSpPr>
          <p:nvPr/>
        </p:nvCxnSpPr>
        <p:spPr>
          <a:xfrm rot="10800000">
            <a:off x="5135117" y="4180151"/>
            <a:ext cx="2454413" cy="170197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5547" y="219075"/>
            <a:ext cx="11406377" cy="7048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Distributed training with multiple GPUs/nodes</a:t>
            </a:r>
            <a:endParaRPr lang="ja-JP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0958" y="1285875"/>
            <a:ext cx="5743765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Two kinds of distributed training</a:t>
            </a:r>
          </a:p>
          <a:p>
            <a:pPr lvl="1"/>
            <a:r>
              <a:rPr lang="en-US" altLang="ja-JP" sz="2400" dirty="0" smtClean="0"/>
              <a:t>Model distributed training</a:t>
            </a:r>
          </a:p>
          <a:p>
            <a:pPr lvl="1"/>
            <a:r>
              <a:rPr lang="en-US" altLang="ja-JP" sz="2400" dirty="0" smtClean="0"/>
              <a:t>Data distributed training</a:t>
            </a:r>
          </a:p>
          <a:p>
            <a:pPr lvl="1"/>
            <a:endParaRPr lang="en-US" altLang="ja-JP" sz="2400" b="1" dirty="0" smtClean="0"/>
          </a:p>
          <a:p>
            <a:r>
              <a:rPr lang="en-US" altLang="ja-JP" sz="2400" dirty="0" smtClean="0"/>
              <a:t>Commonly used: Data distributed   training</a:t>
            </a:r>
          </a:p>
          <a:p>
            <a:pPr lvl="1"/>
            <a:r>
              <a:rPr lang="en-US" altLang="ja-JP" sz="2000" dirty="0" smtClean="0"/>
              <a:t>Process(model) replicas on nodes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Data partition</a:t>
            </a:r>
          </a:p>
          <a:p>
            <a:pPr lvl="1"/>
            <a:r>
              <a:rPr lang="en-US" altLang="ja-JP" sz="2000" dirty="0" smtClean="0"/>
              <a:t>Gradient averaging</a:t>
            </a:r>
          </a:p>
          <a:p>
            <a:pPr lvl="1"/>
            <a:endParaRPr lang="en-US" altLang="ja-JP" sz="2000" dirty="0" smtClean="0"/>
          </a:p>
          <a:p>
            <a:pPr lvl="2"/>
            <a:endParaRPr lang="en-US" altLang="ja-JP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52815" y="2628900"/>
            <a:ext cx="1476970" cy="678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Node1</a:t>
            </a:r>
          </a:p>
          <a:p>
            <a:pPr algn="ctr"/>
            <a:r>
              <a:rPr kumimoji="1" lang="en-US" altLang="ja-JP" dirty="0" smtClean="0"/>
              <a:t>(data part1)</a:t>
            </a:r>
            <a:endParaRPr kumimoji="1" lang="ja-JP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934200" y="1285875"/>
            <a:ext cx="2343150" cy="523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Dataset</a:t>
            </a:r>
            <a:endParaRPr kumimoji="1" lang="ja-JP" altLang="en-US" dirty="0"/>
          </a:p>
        </p:txBody>
      </p: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 flipH="1">
            <a:off x="6591300" y="1809750"/>
            <a:ext cx="1514475" cy="819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87" idx="0"/>
          </p:cNvCxnSpPr>
          <p:nvPr/>
        </p:nvCxnSpPr>
        <p:spPr>
          <a:xfrm flipH="1">
            <a:off x="8105774" y="1809750"/>
            <a:ext cx="1" cy="82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94" idx="0"/>
          </p:cNvCxnSpPr>
          <p:nvPr/>
        </p:nvCxnSpPr>
        <p:spPr>
          <a:xfrm>
            <a:off x="8105775" y="1809750"/>
            <a:ext cx="1514473" cy="819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110663" y="1990725"/>
            <a:ext cx="1909762" cy="342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Data partition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36668" y="3850334"/>
            <a:ext cx="938213" cy="501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G2</a:t>
            </a:r>
            <a:endParaRPr kumimoji="1" lang="ja-JP" altLang="en-US" dirty="0"/>
          </a:p>
        </p:txBody>
      </p:sp>
      <p:sp>
        <p:nvSpPr>
          <p:cNvPr id="26" name="Oval 25"/>
          <p:cNvSpPr/>
          <p:nvPr/>
        </p:nvSpPr>
        <p:spPr>
          <a:xfrm>
            <a:off x="6122193" y="3826073"/>
            <a:ext cx="938213" cy="501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G1</a:t>
            </a:r>
            <a:endParaRPr kumimoji="1" lang="ja-JP" altLang="en-US" dirty="0"/>
          </a:p>
        </p:txBody>
      </p:sp>
      <p:sp>
        <p:nvSpPr>
          <p:cNvPr id="27" name="Oval 26"/>
          <p:cNvSpPr/>
          <p:nvPr/>
        </p:nvSpPr>
        <p:spPr>
          <a:xfrm>
            <a:off x="9153525" y="3848101"/>
            <a:ext cx="938213" cy="501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G3</a:t>
            </a:r>
            <a:endParaRPr kumimoji="1" lang="ja-JP" altLang="en-US" dirty="0"/>
          </a:p>
        </p:txBody>
      </p:sp>
      <p:cxnSp>
        <p:nvCxnSpPr>
          <p:cNvPr id="28" name="Straight Arrow Connector 27"/>
          <p:cNvCxnSpPr>
            <a:stCxn id="7" idx="2"/>
            <a:endCxn id="26" idx="0"/>
          </p:cNvCxnSpPr>
          <p:nvPr/>
        </p:nvCxnSpPr>
        <p:spPr>
          <a:xfrm>
            <a:off x="6591300" y="3307705"/>
            <a:ext cx="0" cy="518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7" idx="2"/>
            <a:endCxn id="25" idx="0"/>
          </p:cNvCxnSpPr>
          <p:nvPr/>
        </p:nvCxnSpPr>
        <p:spPr>
          <a:xfrm>
            <a:off x="8105774" y="3310980"/>
            <a:ext cx="1" cy="539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4" idx="2"/>
            <a:endCxn id="27" idx="0"/>
          </p:cNvCxnSpPr>
          <p:nvPr/>
        </p:nvCxnSpPr>
        <p:spPr>
          <a:xfrm>
            <a:off x="9620248" y="3307704"/>
            <a:ext cx="2384" cy="54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85139" y="3329508"/>
            <a:ext cx="1626394" cy="550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Calculate gradients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296148" y="5071768"/>
            <a:ext cx="1619252" cy="375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mean(G)</a:t>
            </a:r>
            <a:endParaRPr kumimoji="1" lang="ja-JP" altLang="en-US" dirty="0"/>
          </a:p>
        </p:txBody>
      </p:sp>
      <p:cxnSp>
        <p:nvCxnSpPr>
          <p:cNvPr id="46" name="Straight Arrow Connector 45"/>
          <p:cNvCxnSpPr>
            <a:stCxn id="26" idx="4"/>
            <a:endCxn id="45" idx="0"/>
          </p:cNvCxnSpPr>
          <p:nvPr/>
        </p:nvCxnSpPr>
        <p:spPr>
          <a:xfrm>
            <a:off x="6591300" y="4327327"/>
            <a:ext cx="1514474" cy="744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4"/>
            <a:endCxn id="45" idx="0"/>
          </p:cNvCxnSpPr>
          <p:nvPr/>
        </p:nvCxnSpPr>
        <p:spPr>
          <a:xfrm flipH="1">
            <a:off x="8105774" y="4351588"/>
            <a:ext cx="1" cy="720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4"/>
            <a:endCxn id="45" idx="0"/>
          </p:cNvCxnSpPr>
          <p:nvPr/>
        </p:nvCxnSpPr>
        <p:spPr>
          <a:xfrm flipH="1">
            <a:off x="8105774" y="4349355"/>
            <a:ext cx="1516858" cy="722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873133" y="4599984"/>
            <a:ext cx="1625203" cy="313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Averaging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022305" y="5816209"/>
            <a:ext cx="2166938" cy="637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Back-propagation &amp; Updating</a:t>
            </a:r>
            <a:endParaRPr kumimoji="1" lang="ja-JP" altLang="en-US" dirty="0"/>
          </a:p>
        </p:txBody>
      </p:sp>
      <p:cxnSp>
        <p:nvCxnSpPr>
          <p:cNvPr id="67" name="Straight Arrow Connector 66"/>
          <p:cNvCxnSpPr>
            <a:stCxn id="45" idx="4"/>
            <a:endCxn id="66" idx="0"/>
          </p:cNvCxnSpPr>
          <p:nvPr/>
        </p:nvCxnSpPr>
        <p:spPr>
          <a:xfrm>
            <a:off x="8105774" y="5447713"/>
            <a:ext cx="0" cy="368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367289" y="2632175"/>
            <a:ext cx="1476970" cy="678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Node2</a:t>
            </a:r>
          </a:p>
          <a:p>
            <a:pPr algn="ctr"/>
            <a:r>
              <a:rPr kumimoji="1" lang="en-US" altLang="ja-JP" dirty="0" smtClean="0"/>
              <a:t>(data part2)</a:t>
            </a:r>
            <a:endParaRPr kumimoji="1" lang="ja-JP" altLang="en-US" dirty="0"/>
          </a:p>
        </p:txBody>
      </p:sp>
      <p:sp>
        <p:nvSpPr>
          <p:cNvPr id="94" name="Rectangle 93"/>
          <p:cNvSpPr/>
          <p:nvPr/>
        </p:nvSpPr>
        <p:spPr>
          <a:xfrm>
            <a:off x="8881763" y="2628899"/>
            <a:ext cx="1476970" cy="678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Node3</a:t>
            </a:r>
          </a:p>
          <a:p>
            <a:pPr algn="ctr"/>
            <a:r>
              <a:rPr kumimoji="1" lang="en-US" altLang="ja-JP" dirty="0" smtClean="0"/>
              <a:t>(data part3)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9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0048" y="209550"/>
            <a:ext cx="8444102" cy="809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Distributed training benefits</a:t>
            </a:r>
            <a:endParaRPr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2222" y="1333498"/>
            <a:ext cx="5243703" cy="4638677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Experiment1: data distributed training of </a:t>
            </a:r>
            <a:r>
              <a:rPr lang="en-US" altLang="ja-JP" sz="2000" dirty="0"/>
              <a:t>Devise (NIPS 13</a:t>
            </a:r>
            <a:r>
              <a:rPr lang="en-US" altLang="ja-JP" sz="2000" dirty="0" smtClean="0"/>
              <a:t>)</a:t>
            </a:r>
          </a:p>
          <a:p>
            <a:r>
              <a:rPr lang="en-US" altLang="ja-JP" sz="2000" dirty="0" smtClean="0"/>
              <a:t>Our environment: node-1 (2 GPUs), node-2 (2 GPUs)</a:t>
            </a:r>
          </a:p>
          <a:p>
            <a:r>
              <a:rPr lang="en-US" altLang="ja-JP" sz="2000" dirty="0" smtClean="0"/>
              <a:t>Training time comparison</a:t>
            </a:r>
          </a:p>
          <a:p>
            <a:pPr lvl="1"/>
            <a:r>
              <a:rPr lang="en-US" altLang="ja-JP" sz="1800" dirty="0" smtClean="0"/>
              <a:t>Single GPU: </a:t>
            </a:r>
            <a:r>
              <a:rPr lang="en-US" altLang="ja-JP" sz="1800" b="1" dirty="0" smtClean="0"/>
              <a:t>7.0 seconds / epoch</a:t>
            </a:r>
          </a:p>
          <a:p>
            <a:pPr lvl="1"/>
            <a:r>
              <a:rPr lang="en-US" altLang="ja-JP" sz="1800" dirty="0" smtClean="0"/>
              <a:t>2 GPUs + 2 GPUs: </a:t>
            </a:r>
            <a:r>
              <a:rPr lang="en-US" altLang="ja-JP" sz="1800" b="1" dirty="0" smtClean="0"/>
              <a:t>4.3 seconds / epoch</a:t>
            </a:r>
          </a:p>
          <a:p>
            <a:r>
              <a:rPr lang="en-US" altLang="ja-JP" sz="2000" dirty="0" smtClean="0"/>
              <a:t>Knowhow about distributed training</a:t>
            </a:r>
          </a:p>
          <a:p>
            <a:pPr lvl="1"/>
            <a:r>
              <a:rPr lang="en-US" altLang="ja-JP" sz="1800" dirty="0" smtClean="0"/>
              <a:t>Computation cost</a:t>
            </a:r>
          </a:p>
          <a:p>
            <a:pPr lvl="2"/>
            <a:r>
              <a:rPr lang="en-US" altLang="ja-JP" sz="1600" dirty="0" smtClean="0"/>
              <a:t>GPU computation</a:t>
            </a:r>
          </a:p>
          <a:p>
            <a:pPr lvl="2"/>
            <a:r>
              <a:rPr lang="en-US" altLang="ja-JP" sz="1600" dirty="0" smtClean="0"/>
              <a:t>Switching between GPU(s) and CPU</a:t>
            </a:r>
          </a:p>
          <a:p>
            <a:pPr lvl="2"/>
            <a:r>
              <a:rPr lang="en-US" altLang="ja-JP" sz="1600" dirty="0" smtClean="0"/>
              <a:t>Communication between nodes</a:t>
            </a:r>
          </a:p>
          <a:p>
            <a:pPr lvl="1"/>
            <a:endParaRPr lang="en-US" altLang="ja-JP" sz="1800" dirty="0" smtClean="0"/>
          </a:p>
          <a:p>
            <a:pPr lvl="1"/>
            <a:endParaRPr lang="en-US" altLang="ja-JP" sz="1800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586222" y="1333498"/>
            <a:ext cx="5253228" cy="472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/>
              <a:t>Experiment2: model distributed training of XGBoost</a:t>
            </a:r>
          </a:p>
          <a:p>
            <a:r>
              <a:rPr lang="en-US" altLang="ja-JP" sz="2000" dirty="0" smtClean="0"/>
              <a:t>Our environment: node-1 (12 CPU cores), node-2 (12 CPU cores), node-3 (40 CPU cores)</a:t>
            </a:r>
          </a:p>
          <a:p>
            <a:r>
              <a:rPr lang="en-US" altLang="ja-JP" sz="2000" dirty="0" smtClean="0"/>
              <a:t>Training time comparison</a:t>
            </a:r>
          </a:p>
          <a:p>
            <a:pPr lvl="1"/>
            <a:r>
              <a:rPr lang="en-US" altLang="ja-JP" sz="1800" dirty="0" smtClean="0"/>
              <a:t>Single CPU (12 cores): </a:t>
            </a:r>
            <a:r>
              <a:rPr lang="en-US" altLang="ja-JP" sz="1800" b="1" dirty="0" smtClean="0"/>
              <a:t>&gt; 2 hour / epoch</a:t>
            </a:r>
          </a:p>
          <a:p>
            <a:pPr lvl="1"/>
            <a:r>
              <a:rPr lang="en-US" altLang="ja-JP" sz="1800" dirty="0" smtClean="0"/>
              <a:t>Three nodes (12+12+40): </a:t>
            </a:r>
            <a:r>
              <a:rPr lang="en-US" altLang="ja-JP" sz="1800" b="1" dirty="0" smtClean="0"/>
              <a:t>42 minutes / epoch</a:t>
            </a:r>
          </a:p>
          <a:p>
            <a:r>
              <a:rPr lang="en-US" altLang="ja-JP" sz="2000" dirty="0" smtClean="0"/>
              <a:t>Knowhow about distributed training</a:t>
            </a:r>
          </a:p>
          <a:p>
            <a:pPr lvl="1"/>
            <a:r>
              <a:rPr lang="en-US" altLang="ja-JP" sz="1800" dirty="0" smtClean="0"/>
              <a:t>Computation cost</a:t>
            </a:r>
          </a:p>
          <a:p>
            <a:pPr lvl="2"/>
            <a:r>
              <a:rPr lang="en-US" altLang="ja-JP" sz="1600" dirty="0" smtClean="0"/>
              <a:t>CPU computation</a:t>
            </a:r>
          </a:p>
          <a:p>
            <a:pPr lvl="2"/>
            <a:r>
              <a:rPr lang="en-US" altLang="ja-JP" sz="1600" dirty="0" smtClean="0"/>
              <a:t>Communication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8512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347</TotalTime>
  <Words>913</Words>
  <Application>Microsoft Office PowerPoint</Application>
  <PresentationFormat>Widescreen</PresentationFormat>
  <Paragraphs>261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ゴシック</vt:lpstr>
      <vt:lpstr>宋体</vt:lpstr>
      <vt:lpstr>游ゴシック</vt:lpstr>
      <vt:lpstr>Arial</vt:lpstr>
      <vt:lpstr>Century Schoolbook</vt:lpstr>
      <vt:lpstr>Wingdings 2</vt:lpstr>
      <vt:lpstr>View</vt:lpstr>
      <vt:lpstr>Zero-shot &amp; few-shot learning and when they meets scalability</vt:lpstr>
      <vt:lpstr>Research Background</vt:lpstr>
      <vt:lpstr>Our activities on zero- and few-shot learning</vt:lpstr>
      <vt:lpstr>Structure of our library</vt:lpstr>
      <vt:lpstr>How to use this library</vt:lpstr>
      <vt:lpstr>Problems with scalable data</vt:lpstr>
      <vt:lpstr>Distributed training with multiple GPUs/nodes</vt:lpstr>
      <vt:lpstr>PowerPoint Presentation</vt:lpstr>
      <vt:lpstr>PowerPoint Presentation</vt:lpstr>
      <vt:lpstr>Inference with scalability</vt:lpstr>
      <vt:lpstr>How they collaborate together</vt:lpstr>
      <vt:lpstr>Work flow of the framework</vt:lpstr>
      <vt:lpstr>Demo show</vt:lpstr>
      <vt:lpstr>Another use case of distributed framework</vt:lpstr>
      <vt:lpstr>Problems with scalable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Hitachi Ltd.,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&amp; few-shot</dc:title>
  <dc:creator>71477685</dc:creator>
  <cp:lastModifiedBy>71477685</cp:lastModifiedBy>
  <cp:revision>52</cp:revision>
  <dcterms:created xsi:type="dcterms:W3CDTF">2018-11-19T04:37:44Z</dcterms:created>
  <dcterms:modified xsi:type="dcterms:W3CDTF">2018-11-19T10:25:34Z</dcterms:modified>
</cp:coreProperties>
</file>