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56" r:id="rId4"/>
    <p:sldId id="281" r:id="rId5"/>
    <p:sldId id="269" r:id="rId6"/>
    <p:sldId id="272" r:id="rId7"/>
    <p:sldId id="282" r:id="rId8"/>
    <p:sldId id="268" r:id="rId9"/>
    <p:sldId id="283" r:id="rId10"/>
    <p:sldId id="267" r:id="rId11"/>
    <p:sldId id="274" r:id="rId12"/>
    <p:sldId id="284" r:id="rId13"/>
    <p:sldId id="275" r:id="rId14"/>
    <p:sldId id="276" r:id="rId15"/>
    <p:sldId id="285" r:id="rId16"/>
    <p:sldId id="286" r:id="rId17"/>
    <p:sldId id="277"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0DAF-1831-77BE-3443-2CA1A6ED21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E0EA35-7708-97BB-CB57-5E8D15EC3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F85C6-0331-6758-5403-2A6B1391FBEE}"/>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5" name="Footer Placeholder 4">
            <a:extLst>
              <a:ext uri="{FF2B5EF4-FFF2-40B4-BE49-F238E27FC236}">
                <a16:creationId xmlns:a16="http://schemas.microsoft.com/office/drawing/2014/main" id="{1B0F9D87-60D6-F4D1-0B35-C042B40EF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04ED0-C8BF-712E-9EEC-04C5FF9DC0C0}"/>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362618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A500-4B4E-CFA2-0946-485FE08C14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11ED16-19F8-0E21-9402-BB41B41E50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3D2DE-8C47-A053-00D4-08A5B9017B90}"/>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5" name="Footer Placeholder 4">
            <a:extLst>
              <a:ext uri="{FF2B5EF4-FFF2-40B4-BE49-F238E27FC236}">
                <a16:creationId xmlns:a16="http://schemas.microsoft.com/office/drawing/2014/main" id="{11BE4A2F-3066-5E68-8964-A7697DB0D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1E495-9939-C22E-F58D-37D929928DB4}"/>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75613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432AF-3695-FB1D-68D9-FB2B63A12F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DB425A-D80F-46ED-AD75-07BA7784A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D40E4-F8BC-281C-3692-FECBD5728BA8}"/>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5" name="Footer Placeholder 4">
            <a:extLst>
              <a:ext uri="{FF2B5EF4-FFF2-40B4-BE49-F238E27FC236}">
                <a16:creationId xmlns:a16="http://schemas.microsoft.com/office/drawing/2014/main" id="{6A811EF5-8134-083C-BB4B-720DB33D0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DAC2A8-1F9C-E67C-EBF2-C71EC3B055CC}"/>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32108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4360-2584-29B4-81B1-8F63A124B7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035950-FD11-81DC-48A2-251D49102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4A8A3-F635-DB7D-EED5-2DDD79CAE44A}"/>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5" name="Footer Placeholder 4">
            <a:extLst>
              <a:ext uri="{FF2B5EF4-FFF2-40B4-BE49-F238E27FC236}">
                <a16:creationId xmlns:a16="http://schemas.microsoft.com/office/drawing/2014/main" id="{E1332CAE-9050-085A-3B03-F9ECC2AF2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A4F67-BD7F-59D7-2167-A4206ED6E117}"/>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69955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8D3E-19D3-BFC0-01A1-5FBE9C787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D24D72-1787-0566-5F62-08814C84B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B715F-3830-C8A9-35A1-22120C332E49}"/>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5" name="Footer Placeholder 4">
            <a:extLst>
              <a:ext uri="{FF2B5EF4-FFF2-40B4-BE49-F238E27FC236}">
                <a16:creationId xmlns:a16="http://schemas.microsoft.com/office/drawing/2014/main" id="{F141178C-744E-163B-C93A-3C642B21E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67CFF-B069-7B63-7B3B-448283347288}"/>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95017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B476-B19D-0A89-8E28-EF822A50B4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596A33-0CC7-AC1D-7FC2-A0CFFC218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F4A615-9E95-6605-4A70-566762153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4AA935-82D6-CF91-B1FE-E4EB802725F5}"/>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6" name="Footer Placeholder 5">
            <a:extLst>
              <a:ext uri="{FF2B5EF4-FFF2-40B4-BE49-F238E27FC236}">
                <a16:creationId xmlns:a16="http://schemas.microsoft.com/office/drawing/2014/main" id="{71A369D3-3E8B-E185-A5DA-C2954A0F6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9EBE1F-332C-AD50-0DF8-4B4D5E43EEB5}"/>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27356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4CE6-F648-8EB0-2DDD-904688D212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B83BD-B520-6ABE-16C5-6820344C1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039A0-DE31-63EF-4D3F-F9B839630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8052DE-47C3-03AF-3D45-6C2F6A335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EA73A7-0EFE-BB22-BA66-35E5EDAE4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5D53E6-C144-E8CF-7BA2-83E5727B4680}"/>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8" name="Footer Placeholder 7">
            <a:extLst>
              <a:ext uri="{FF2B5EF4-FFF2-40B4-BE49-F238E27FC236}">
                <a16:creationId xmlns:a16="http://schemas.microsoft.com/office/drawing/2014/main" id="{2A6BC344-B05D-6126-2ED1-B9BC3B0E67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21F7E2-ECB4-0BE5-9656-0D37623B0AE5}"/>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84878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CF8D-6C79-0411-730F-7864E9A4D6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27DC03-6EF1-506A-ACF9-6537150C23EA}"/>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4" name="Footer Placeholder 3">
            <a:extLst>
              <a:ext uri="{FF2B5EF4-FFF2-40B4-BE49-F238E27FC236}">
                <a16:creationId xmlns:a16="http://schemas.microsoft.com/office/drawing/2014/main" id="{3719BE00-1355-B7B5-6727-B3ED0BA6A2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133FB-7034-5433-75EA-E7D71BE05E84}"/>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266154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E3B88-DEB2-0F53-A75F-7241BEFEDFEC}"/>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3" name="Footer Placeholder 2">
            <a:extLst>
              <a:ext uri="{FF2B5EF4-FFF2-40B4-BE49-F238E27FC236}">
                <a16:creationId xmlns:a16="http://schemas.microsoft.com/office/drawing/2014/main" id="{8F9D3377-C0AC-51CA-C553-D24F9D4F99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18AACD-ACB5-A03B-10A5-6FC842681011}"/>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97213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81A6-29F9-A1E4-96ED-27BCEF1F6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BBEB3E-7DE5-5F1D-57D2-F4B5551B4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034465-C5BF-3E18-BC7B-E5E727715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04E08-B99A-A14C-E98C-F63E1567130F}"/>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6" name="Footer Placeholder 5">
            <a:extLst>
              <a:ext uri="{FF2B5EF4-FFF2-40B4-BE49-F238E27FC236}">
                <a16:creationId xmlns:a16="http://schemas.microsoft.com/office/drawing/2014/main" id="{B6A6B847-F4A2-5E6F-1C17-D160918736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FE66F-CA4B-851A-D051-E8E94F3A1D1A}"/>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112007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8D42-0E8A-3A16-6D13-EC7C297FC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E6F9A5-0C21-6879-2BCC-DDFF54312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C791CD-B89C-1ED0-1A5D-F3D691E87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1D974-CBE5-EA3E-6619-1466BC6107BA}"/>
              </a:ext>
            </a:extLst>
          </p:cNvPr>
          <p:cNvSpPr>
            <a:spLocks noGrp="1"/>
          </p:cNvSpPr>
          <p:nvPr>
            <p:ph type="dt" sz="half" idx="10"/>
          </p:nvPr>
        </p:nvSpPr>
        <p:spPr/>
        <p:txBody>
          <a:bodyPr/>
          <a:lstStyle/>
          <a:p>
            <a:fld id="{AC51CECE-1A05-48A2-B1B1-E6373EFFBBB8}" type="datetimeFigureOut">
              <a:rPr lang="en-IN" smtClean="0"/>
              <a:t>15-06-2023</a:t>
            </a:fld>
            <a:endParaRPr lang="en-IN"/>
          </a:p>
        </p:txBody>
      </p:sp>
      <p:sp>
        <p:nvSpPr>
          <p:cNvPr id="6" name="Footer Placeholder 5">
            <a:extLst>
              <a:ext uri="{FF2B5EF4-FFF2-40B4-BE49-F238E27FC236}">
                <a16:creationId xmlns:a16="http://schemas.microsoft.com/office/drawing/2014/main" id="{AB0FBC96-6196-9B6C-89CD-713D2D4E6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D65BE6-D62D-0D6A-5FE2-B1726FAA3B83}"/>
              </a:ext>
            </a:extLst>
          </p:cNvPr>
          <p:cNvSpPr>
            <a:spLocks noGrp="1"/>
          </p:cNvSpPr>
          <p:nvPr>
            <p:ph type="sldNum" sz="quarter" idx="12"/>
          </p:nvPr>
        </p:nvSpPr>
        <p:spPr/>
        <p:txBody>
          <a:bodyPr/>
          <a:lstStyle/>
          <a:p>
            <a:fld id="{C687AEE1-BA3C-45A8-84DB-77855826BEF8}" type="slidenum">
              <a:rPr lang="en-IN" smtClean="0"/>
              <a:t>‹#›</a:t>
            </a:fld>
            <a:endParaRPr lang="en-IN"/>
          </a:p>
        </p:txBody>
      </p:sp>
    </p:spTree>
    <p:extLst>
      <p:ext uri="{BB962C8B-B14F-4D97-AF65-F5344CB8AC3E}">
        <p14:creationId xmlns:p14="http://schemas.microsoft.com/office/powerpoint/2010/main" val="278063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CD573-0397-5C7D-7B4A-65E7DA9057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40A6AA-07B6-39C1-4DFF-15A0E5B06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9DDEBA-AC54-BA0E-BC8B-A0DD0F9BA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1CECE-1A05-48A2-B1B1-E6373EFFBBB8}" type="datetimeFigureOut">
              <a:rPr lang="en-IN" smtClean="0"/>
              <a:t>15-06-2023</a:t>
            </a:fld>
            <a:endParaRPr lang="en-IN"/>
          </a:p>
        </p:txBody>
      </p:sp>
      <p:sp>
        <p:nvSpPr>
          <p:cNvPr id="5" name="Footer Placeholder 4">
            <a:extLst>
              <a:ext uri="{FF2B5EF4-FFF2-40B4-BE49-F238E27FC236}">
                <a16:creationId xmlns:a16="http://schemas.microsoft.com/office/drawing/2014/main" id="{1BC28D33-D1F4-88B2-3848-5BB99BFCF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B0A89D-A2F4-CC62-61F6-59812AACF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AEE1-BA3C-45A8-84DB-77855826BEF8}" type="slidenum">
              <a:rPr lang="en-IN" smtClean="0"/>
              <a:t>‹#›</a:t>
            </a:fld>
            <a:endParaRPr lang="en-IN"/>
          </a:p>
        </p:txBody>
      </p:sp>
    </p:spTree>
    <p:extLst>
      <p:ext uri="{BB962C8B-B14F-4D97-AF65-F5344CB8AC3E}">
        <p14:creationId xmlns:p14="http://schemas.microsoft.com/office/powerpoint/2010/main" val="129723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2.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NATUROPURA</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p>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A b</a:t>
            </a:r>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lockchain-based natural farming assistance</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a:p>
            <a:endParaRPr lang="en-IN" dirty="0"/>
          </a:p>
        </p:txBody>
      </p:sp>
      <p:pic>
        <p:nvPicPr>
          <p:cNvPr id="2" name="Picture 7" descr="https://www.blockchainx.tech/images/blog/agri.png">
            <a:extLst>
              <a:ext uri="{FF2B5EF4-FFF2-40B4-BE49-F238E27FC236}">
                <a16:creationId xmlns:a16="http://schemas.microsoft.com/office/drawing/2014/main" id="{14C2CAE8-7D12-35F1-4E44-E503945AC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701"/>
            <a:ext cx="12192000" cy="584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429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7656"/>
            <a:ext cx="12210280" cy="6233886"/>
          </a:xfrm>
          <a:prstGeom prst="rect">
            <a:avLst/>
          </a:prstGeom>
        </p:spPr>
      </p:pic>
      <p:sp>
        <p:nvSpPr>
          <p:cNvPr id="6" name="TextBox 5">
            <a:extLst>
              <a:ext uri="{FF2B5EF4-FFF2-40B4-BE49-F238E27FC236}">
                <a16:creationId xmlns:a16="http://schemas.microsoft.com/office/drawing/2014/main" id="{0842020E-2267-968E-F6E7-5CB4409CC3B5}"/>
              </a:ext>
            </a:extLst>
          </p:cNvPr>
          <p:cNvSpPr txBox="1"/>
          <p:nvPr/>
        </p:nvSpPr>
        <p:spPr>
          <a:xfrm>
            <a:off x="215757" y="1150706"/>
            <a:ext cx="11880549" cy="3365024"/>
          </a:xfrm>
          <a:prstGeom prst="rect">
            <a:avLst/>
          </a:prstGeom>
          <a:noFill/>
        </p:spPr>
        <p:txBody>
          <a:bodyPr wrap="square">
            <a:spAutoFit/>
          </a:bodyPr>
          <a:lstStyle/>
          <a:p>
            <a:pPr algn="l">
              <a:lnSpc>
                <a:spcPct val="150000"/>
              </a:lnSpc>
              <a:spcBef>
                <a:spcPct val="0"/>
              </a:spcBef>
            </a:pPr>
            <a:r>
              <a:rPr lang="en-US" altLang="en-US" sz="1800" b="1" dirty="0">
                <a:effectLst>
                  <a:outerShdw blurRad="38100" dist="38100" dir="2700000" algn="tl">
                    <a:srgbClr val="000000">
                      <a:alpha val="43137"/>
                    </a:srgbClr>
                  </a:outerShdw>
                </a:effectLst>
                <a:latin typeface="Arial" panose="020B0604020202020204" pitchFamily="34" charset="0"/>
              </a:rPr>
              <a:t>What for Equipment Manufacturers &amp; Suppliers?</a:t>
            </a:r>
            <a:endParaRPr lang="en-IN" altLang="en-US" sz="1800" b="1"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an e-commerce platform to sell their products directly to the end-user.</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marketing model to increase their market outreach.</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review-based model to help them understand the problems of the end-users and solve them.</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logistical system to deliver their products to the end-users.</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pPr>
            <a:r>
              <a:rPr lang="en-US" altLang="en-US" sz="1800" b="1" dirty="0">
                <a:effectLst>
                  <a:outerShdw blurRad="38100" dist="38100" dir="2700000" algn="tl">
                    <a:srgbClr val="000000">
                      <a:alpha val="43137"/>
                    </a:srgbClr>
                  </a:outerShdw>
                </a:effectLst>
                <a:latin typeface="Arial" panose="020B0604020202020204" pitchFamily="34" charset="0"/>
              </a:rPr>
              <a:t>What for Exporters &amp; Marketing Agencies?</a:t>
            </a:r>
            <a:endParaRPr lang="en-IN" altLang="en-US" sz="1800" b="1"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direct procurement of diﬀerent products from the farmers &amp; processing industries.</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them with an efficient supply chain that will help them with their operations.</a:t>
            </a:r>
            <a:endParaRPr lang="en-IN" altLang="en-US" sz="180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24017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S</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oftware </a:t>
            </a:r>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Solution</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a:p>
            <a:endParaRPr lang="en-IN" dirty="0"/>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3888"/>
            <a:ext cx="12210280" cy="6281963"/>
          </a:xfrm>
          <a:prstGeom prst="rect">
            <a:avLst/>
          </a:prstGeom>
        </p:spPr>
      </p:pic>
      <p:sp>
        <p:nvSpPr>
          <p:cNvPr id="5" name="TextBox 4">
            <a:extLst>
              <a:ext uri="{FF2B5EF4-FFF2-40B4-BE49-F238E27FC236}">
                <a16:creationId xmlns:a16="http://schemas.microsoft.com/office/drawing/2014/main" id="{1FAD3A43-C263-28E3-7753-A993C48421D4}"/>
              </a:ext>
            </a:extLst>
          </p:cNvPr>
          <p:cNvSpPr txBox="1"/>
          <p:nvPr/>
        </p:nvSpPr>
        <p:spPr>
          <a:xfrm>
            <a:off x="77412" y="1074650"/>
            <a:ext cx="12132867" cy="3582071"/>
          </a:xfrm>
          <a:prstGeom prst="rect">
            <a:avLst/>
          </a:prstGeom>
          <a:noFill/>
        </p:spPr>
        <p:txBody>
          <a:bodyPr wrap="square">
            <a:spAutoFit/>
          </a:bodyPr>
          <a:lstStyle/>
          <a:p>
            <a:pPr marL="342900" indent="-342900" algn="l">
              <a:buFont typeface="Arial" panose="020B0604020202020204" pitchFamily="34" charset="0"/>
              <a:buChar char="•"/>
            </a:pPr>
            <a:r>
              <a:rPr lang="en-US" altLang="en-US" sz="2000" dirty="0">
                <a:effectLst>
                  <a:outerShdw blurRad="38100" dist="38100" dir="2700000" algn="tl">
                    <a:srgbClr val="000000">
                      <a:alpha val="43137"/>
                    </a:srgbClr>
                  </a:outerShdw>
                </a:effectLst>
                <a:latin typeface="Arial" panose="020B0604020202020204" pitchFamily="34" charset="0"/>
              </a:rPr>
              <a:t>The solution which we propose is an integrated web and mobile app platform powered by a Dynamic </a:t>
            </a:r>
            <a:r>
              <a:rPr lang="en-US" altLang="en-US" sz="2000" dirty="0" err="1">
                <a:effectLst>
                  <a:outerShdw blurRad="38100" dist="38100" dir="2700000" algn="tl">
                    <a:srgbClr val="000000">
                      <a:alpha val="43137"/>
                    </a:srgbClr>
                  </a:outerShdw>
                </a:effectLst>
                <a:latin typeface="Arial" panose="020B0604020202020204" pitchFamily="34" charset="0"/>
              </a:rPr>
              <a:t>agro</a:t>
            </a:r>
            <a:r>
              <a:rPr lang="en-US" altLang="en-US" sz="2000" dirty="0">
                <a:effectLst>
                  <a:outerShdw blurRad="38100" dist="38100" dir="2700000" algn="tl">
                    <a:srgbClr val="000000">
                      <a:alpha val="43137"/>
                    </a:srgbClr>
                  </a:outerShdw>
                </a:effectLst>
                <a:latin typeface="Arial" panose="020B0604020202020204" pitchFamily="34" charset="0"/>
              </a:rPr>
              <a:t> Based intermediary platform Model with a digitalized networking and linking of all the stakeholders of the agriculture-based supply chain under one platform to be called </a:t>
            </a:r>
            <a:r>
              <a:rPr lang="en-US" altLang="en-US" sz="2000" b="1" dirty="0" err="1">
                <a:effectLst>
                  <a:outerShdw blurRad="38100" dist="38100" dir="2700000" algn="tl">
                    <a:srgbClr val="000000">
                      <a:alpha val="43137"/>
                    </a:srgbClr>
                  </a:outerShdw>
                </a:effectLst>
                <a:latin typeface="Arial" panose="020B0604020202020204" pitchFamily="34" charset="0"/>
              </a:rPr>
              <a:t>Naturopura</a:t>
            </a:r>
            <a:r>
              <a:rPr lang="en-US" altLang="en-US" sz="2000" b="1" dirty="0">
                <a:effectLst>
                  <a:outerShdw blurRad="38100" dist="38100" dir="2700000" algn="tl">
                    <a:srgbClr val="000000">
                      <a:alpha val="43137"/>
                    </a:srgbClr>
                  </a:outerShdw>
                </a:effectLst>
                <a:latin typeface="Arial" panose="020B0604020202020204" pitchFamily="34" charset="0"/>
              </a:rPr>
              <a:t>.</a:t>
            </a:r>
          </a:p>
          <a:p>
            <a:pPr algn="l"/>
            <a:endParaRPr lang="en-US" altLang="en-US" sz="2000" dirty="0">
              <a:effectLst>
                <a:outerShdw blurRad="38100" dist="38100" dir="2700000" algn="tl">
                  <a:srgbClr val="000000">
                    <a:alpha val="43137"/>
                  </a:srgbClr>
                </a:outerShdw>
              </a:effectLst>
              <a:latin typeface="Arial" panose="020B0604020202020204" pitchFamily="34" charset="0"/>
            </a:endParaRPr>
          </a:p>
          <a:p>
            <a:pPr marL="342900" indent="-342900">
              <a:buFont typeface="Arial" panose="020B0604020202020204" pitchFamily="34" charset="0"/>
              <a:buChar char="•"/>
            </a:pPr>
            <a:r>
              <a:rPr lang="en-US" altLang="en-US" sz="2000" b="1" dirty="0" err="1">
                <a:effectLst>
                  <a:outerShdw blurRad="38100" dist="38100" dir="2700000" algn="tl">
                    <a:srgbClr val="000000">
                      <a:alpha val="43137"/>
                    </a:srgbClr>
                  </a:outerShdw>
                </a:effectLst>
                <a:latin typeface="Arial" panose="020B0604020202020204" pitchFamily="34" charset="0"/>
              </a:rPr>
              <a:t>Naturopura</a:t>
            </a:r>
            <a:r>
              <a:rPr lang="en-US" altLang="en-US" sz="2000" b="1" dirty="0">
                <a:effectLst>
                  <a:outerShdw blurRad="38100" dist="38100" dir="2700000" algn="tl">
                    <a:srgbClr val="000000">
                      <a:alpha val="43137"/>
                    </a:srgbClr>
                  </a:outerShdw>
                </a:effectLst>
                <a:latin typeface="Arial" panose="020B0604020202020204" pitchFamily="34" charset="0"/>
              </a:rPr>
              <a:t> </a:t>
            </a:r>
            <a:r>
              <a:rPr lang="en-US" altLang="en-US" sz="2000" dirty="0">
                <a:effectLst>
                  <a:outerShdw blurRad="38100" dist="38100" dir="2700000" algn="tl">
                    <a:srgbClr val="000000">
                      <a:alpha val="43137"/>
                    </a:srgbClr>
                  </a:outerShdw>
                </a:effectLst>
                <a:latin typeface="Arial" panose="020B0604020202020204" pitchFamily="34" charset="0"/>
              </a:rPr>
              <a:t>encompasses multiple modules with a wide range of functionalities such as an </a:t>
            </a:r>
            <a:r>
              <a:rPr lang="en-US" altLang="en-US" sz="2000" b="1" dirty="0">
                <a:effectLst>
                  <a:outerShdw blurRad="38100" dist="38100" dir="2700000" algn="tl">
                    <a:srgbClr val="000000">
                      <a:alpha val="43137"/>
                    </a:srgbClr>
                  </a:outerShdw>
                </a:effectLst>
                <a:latin typeface="Arial" panose="020B0604020202020204" pitchFamily="34" charset="0"/>
              </a:rPr>
              <a:t>E-commerce retail marketplace, an E-Trade module </a:t>
            </a:r>
            <a:r>
              <a:rPr lang="en-US" altLang="en-US" sz="2000" dirty="0">
                <a:effectLst>
                  <a:outerShdw blurRad="38100" dist="38100" dir="2700000" algn="tl">
                    <a:srgbClr val="000000">
                      <a:alpha val="43137"/>
                    </a:srgbClr>
                  </a:outerShdw>
                </a:effectLst>
                <a:latin typeface="Arial" panose="020B0604020202020204" pitchFamily="34" charset="0"/>
              </a:rPr>
              <a:t>for bulk trading of produce</a:t>
            </a:r>
            <a:r>
              <a:rPr lang="en-US" altLang="en-US" sz="2000" b="1" dirty="0">
                <a:effectLst>
                  <a:outerShdw blurRad="38100" dist="38100" dir="2700000" algn="tl">
                    <a:srgbClr val="000000">
                      <a:alpha val="43137"/>
                    </a:srgbClr>
                  </a:outerShdw>
                </a:effectLst>
                <a:latin typeface="Arial" panose="020B0604020202020204" pitchFamily="34" charset="0"/>
              </a:rPr>
              <a:t>, and an E-service module </a:t>
            </a:r>
            <a:r>
              <a:rPr lang="en-US" altLang="en-US" sz="2000" dirty="0">
                <a:effectLst>
                  <a:outerShdw blurRad="38100" dist="38100" dir="2700000" algn="tl">
                    <a:srgbClr val="000000">
                      <a:alpha val="43137"/>
                    </a:srgbClr>
                  </a:outerShdw>
                </a:effectLst>
                <a:latin typeface="Arial" panose="020B0604020202020204" pitchFamily="34" charset="0"/>
              </a:rPr>
              <a:t>for consultancy &amp; technological intervention-based.</a:t>
            </a:r>
          </a:p>
          <a:p>
            <a:pPr lvl="1" algn="just">
              <a:lnSpc>
                <a:spcPct val="150000"/>
              </a:lnSpc>
              <a:spcBef>
                <a:spcPct val="0"/>
              </a:spcBef>
              <a:buFont typeface="Calibri" panose="020F0502020204030204" pitchFamily="34" charset="0"/>
              <a:buAutoNum type="arabicPeriod"/>
            </a:pPr>
            <a:r>
              <a:rPr lang="en-US" altLang="en-US" sz="2000" dirty="0">
                <a:effectLst>
                  <a:outerShdw blurRad="38100" dist="38100" dir="2700000" algn="tl">
                    <a:srgbClr val="000000">
                      <a:alpha val="43137"/>
                    </a:srgbClr>
                  </a:outerShdw>
                </a:effectLst>
                <a:latin typeface="Arial" panose="020B0604020202020204" pitchFamily="34" charset="0"/>
              </a:rPr>
              <a:t>The </a:t>
            </a:r>
            <a:r>
              <a:rPr lang="en-US" altLang="en-US" sz="2000" b="1" dirty="0">
                <a:effectLst>
                  <a:outerShdw blurRad="38100" dist="38100" dir="2700000" algn="tl">
                    <a:srgbClr val="000000">
                      <a:alpha val="43137"/>
                    </a:srgbClr>
                  </a:outerShdw>
                </a:effectLst>
                <a:latin typeface="Arial" panose="020B0604020202020204" pitchFamily="34" charset="0"/>
              </a:rPr>
              <a:t>E-commerce</a:t>
            </a:r>
            <a:r>
              <a:rPr lang="en-US" altLang="en-US" sz="2000" dirty="0">
                <a:effectLst>
                  <a:outerShdw blurRad="38100" dist="38100" dir="2700000" algn="tl">
                    <a:srgbClr val="000000">
                      <a:alpha val="43137"/>
                    </a:srgbClr>
                  </a:outerShdw>
                </a:effectLst>
                <a:latin typeface="Arial" panose="020B0604020202020204" pitchFamily="34" charset="0"/>
              </a:rPr>
              <a:t> retail marketplace shall act as a one-stop solution.</a:t>
            </a:r>
          </a:p>
          <a:p>
            <a:pPr lvl="1" algn="just">
              <a:lnSpc>
                <a:spcPct val="150000"/>
              </a:lnSpc>
              <a:spcBef>
                <a:spcPct val="0"/>
              </a:spcBef>
              <a:buFont typeface="Calibri" panose="020F0502020204030204" pitchFamily="34" charset="0"/>
              <a:buAutoNum type="arabicPeriod"/>
            </a:pPr>
            <a:r>
              <a:rPr lang="en-US" altLang="en-US" sz="2000" dirty="0">
                <a:effectLst>
                  <a:outerShdw blurRad="38100" dist="38100" dir="2700000" algn="tl">
                    <a:srgbClr val="000000">
                      <a:alpha val="43137"/>
                    </a:srgbClr>
                  </a:outerShdw>
                </a:effectLst>
                <a:latin typeface="Arial" panose="020B0604020202020204" pitchFamily="34" charset="0"/>
              </a:rPr>
              <a:t>The </a:t>
            </a:r>
            <a:r>
              <a:rPr lang="en-US" altLang="en-US" sz="2000" b="1" dirty="0">
                <a:effectLst>
                  <a:outerShdw blurRad="38100" dist="38100" dir="2700000" algn="tl">
                    <a:srgbClr val="000000">
                      <a:alpha val="43137"/>
                    </a:srgbClr>
                  </a:outerShdw>
                </a:effectLst>
                <a:latin typeface="Arial" panose="020B0604020202020204" pitchFamily="34" charset="0"/>
              </a:rPr>
              <a:t>E-trading</a:t>
            </a:r>
            <a:r>
              <a:rPr lang="en-US" altLang="en-US" sz="2000" dirty="0">
                <a:effectLst>
                  <a:outerShdw blurRad="38100" dist="38100" dir="2700000" algn="tl">
                    <a:srgbClr val="000000">
                      <a:alpha val="43137"/>
                    </a:srgbClr>
                  </a:outerShdw>
                </a:effectLst>
                <a:latin typeface="Arial" panose="020B0604020202020204" pitchFamily="34" charset="0"/>
              </a:rPr>
              <a:t> module shall act as a marketplace for bulk purchases.</a:t>
            </a:r>
          </a:p>
          <a:p>
            <a:pPr lvl="1" algn="just">
              <a:lnSpc>
                <a:spcPct val="150000"/>
              </a:lnSpc>
              <a:spcBef>
                <a:spcPct val="0"/>
              </a:spcBef>
              <a:buFont typeface="Calibri" panose="020F0502020204030204" pitchFamily="34" charset="0"/>
              <a:buAutoNum type="arabicPeriod"/>
            </a:pPr>
            <a:r>
              <a:rPr lang="en-US" altLang="en-US" sz="2000" dirty="0">
                <a:effectLst>
                  <a:outerShdw blurRad="38100" dist="38100" dir="2700000" algn="tl">
                    <a:srgbClr val="000000">
                      <a:alpha val="43137"/>
                    </a:srgbClr>
                  </a:outerShdw>
                </a:effectLst>
                <a:latin typeface="Arial" panose="020B0604020202020204" pitchFamily="34" charset="0"/>
              </a:rPr>
              <a:t>The </a:t>
            </a:r>
            <a:r>
              <a:rPr lang="en-US" altLang="en-US" sz="2000" b="1" dirty="0">
                <a:effectLst>
                  <a:outerShdw blurRad="38100" dist="38100" dir="2700000" algn="tl">
                    <a:srgbClr val="000000">
                      <a:alpha val="43137"/>
                    </a:srgbClr>
                  </a:outerShdw>
                </a:effectLst>
                <a:latin typeface="Arial" panose="020B0604020202020204" pitchFamily="34" charset="0"/>
              </a:rPr>
              <a:t>E-service</a:t>
            </a:r>
            <a:r>
              <a:rPr lang="en-US" altLang="en-US" sz="2000" dirty="0">
                <a:effectLst>
                  <a:outerShdw blurRad="38100" dist="38100" dir="2700000" algn="tl">
                    <a:srgbClr val="000000">
                      <a:alpha val="43137"/>
                    </a:srgbClr>
                  </a:outerShdw>
                </a:effectLst>
                <a:latin typeface="Arial" panose="020B0604020202020204" pitchFamily="34" charset="0"/>
              </a:rPr>
              <a:t> module shall act as a knowledge bank, insurance, consultation etc..</a:t>
            </a:r>
            <a:endParaRPr lang="en-IN"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6776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User Model</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827"/>
            <a:ext cx="12210280" cy="6238420"/>
          </a:xfrm>
          <a:prstGeom prst="rect">
            <a:avLst/>
          </a:prstGeom>
        </p:spPr>
      </p:pic>
      <p:pic>
        <p:nvPicPr>
          <p:cNvPr id="78" name="Picture 77">
            <a:extLst>
              <a:ext uri="{FF2B5EF4-FFF2-40B4-BE49-F238E27FC236}">
                <a16:creationId xmlns:a16="http://schemas.microsoft.com/office/drawing/2014/main" id="{8C8C4FF1-EEE5-3FD9-5833-9B1357FBED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692" y="795358"/>
            <a:ext cx="12000615" cy="5956315"/>
          </a:xfrm>
          <a:prstGeom prst="rect">
            <a:avLst/>
          </a:prstGeom>
          <a:noFill/>
        </p:spPr>
      </p:pic>
    </p:spTree>
    <p:extLst>
      <p:ext uri="{BB962C8B-B14F-4D97-AF65-F5344CB8AC3E}">
        <p14:creationId xmlns:p14="http://schemas.microsoft.com/office/powerpoint/2010/main" val="1259898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Business Model</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7432"/>
            <a:ext cx="12210280" cy="6238420"/>
          </a:xfrm>
          <a:prstGeom prst="rect">
            <a:avLst/>
          </a:prstGeom>
        </p:spPr>
      </p:pic>
      <p:grpSp>
        <p:nvGrpSpPr>
          <p:cNvPr id="2" name="Group 2">
            <a:extLst>
              <a:ext uri="{FF2B5EF4-FFF2-40B4-BE49-F238E27FC236}">
                <a16:creationId xmlns:a16="http://schemas.microsoft.com/office/drawing/2014/main" id="{D7917FAE-F6A5-2B3B-9368-C493AAC0C7BC}"/>
              </a:ext>
            </a:extLst>
          </p:cNvPr>
          <p:cNvGrpSpPr>
            <a:grpSpLocks/>
          </p:cNvGrpSpPr>
          <p:nvPr/>
        </p:nvGrpSpPr>
        <p:grpSpPr bwMode="auto">
          <a:xfrm>
            <a:off x="187350" y="1392214"/>
            <a:ext cx="3909729" cy="3976577"/>
            <a:chOff x="0" y="0"/>
            <a:chExt cx="9360" cy="4929"/>
          </a:xfrm>
        </p:grpSpPr>
        <p:pic>
          <p:nvPicPr>
            <p:cNvPr id="5" name="Picture 4">
              <a:extLst>
                <a:ext uri="{FF2B5EF4-FFF2-40B4-BE49-F238E27FC236}">
                  <a16:creationId xmlns:a16="http://schemas.microsoft.com/office/drawing/2014/main" id="{D5265F10-AB16-BCE4-8ECB-DBC7359F9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81"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D5E83F2-C54B-78BD-5B7A-014B9B863152}"/>
                </a:ext>
              </a:extLst>
            </p:cNvPr>
            <p:cNvSpPr>
              <a:spLocks noChangeArrowheads="1"/>
            </p:cNvSpPr>
            <p:nvPr/>
          </p:nvSpPr>
          <p:spPr bwMode="auto">
            <a:xfrm>
              <a:off x="25" y="25"/>
              <a:ext cx="2331" cy="873"/>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 name="Rectangle 6">
              <a:extLst>
                <a:ext uri="{FF2B5EF4-FFF2-40B4-BE49-F238E27FC236}">
                  <a16:creationId xmlns:a16="http://schemas.microsoft.com/office/drawing/2014/main" id="{A8AE70F0-E1F3-8792-7D12-8B8F9271DCA5}"/>
                </a:ext>
              </a:extLst>
            </p:cNvPr>
            <p:cNvSpPr>
              <a:spLocks noChangeArrowheads="1"/>
            </p:cNvSpPr>
            <p:nvPr/>
          </p:nvSpPr>
          <p:spPr bwMode="auto">
            <a:xfrm>
              <a:off x="25" y="25"/>
              <a:ext cx="2331" cy="87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8" name="Picture 7">
              <a:extLst>
                <a:ext uri="{FF2B5EF4-FFF2-40B4-BE49-F238E27FC236}">
                  <a16:creationId xmlns:a16="http://schemas.microsoft.com/office/drawing/2014/main" id="{1896A305-A254-74C7-D799-8E762E0A6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 y="3760"/>
              <a:ext cx="2381"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105E0DA1-CA37-CDBF-67BF-C727DFCB69DC}"/>
                </a:ext>
              </a:extLst>
            </p:cNvPr>
            <p:cNvSpPr>
              <a:spLocks noChangeArrowheads="1"/>
            </p:cNvSpPr>
            <p:nvPr/>
          </p:nvSpPr>
          <p:spPr bwMode="auto">
            <a:xfrm>
              <a:off x="7004" y="3785"/>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10" name="Picture 9">
              <a:extLst>
                <a:ext uri="{FF2B5EF4-FFF2-40B4-BE49-F238E27FC236}">
                  <a16:creationId xmlns:a16="http://schemas.microsoft.com/office/drawing/2014/main" id="{1EC2E6AD-48A8-A70B-CE3D-7727FE275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9" y="0"/>
              <a:ext cx="2381"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438FB274-2797-38FA-F035-7A546DF0BA9C}"/>
                </a:ext>
              </a:extLst>
            </p:cNvPr>
            <p:cNvSpPr>
              <a:spLocks noChangeArrowheads="1"/>
            </p:cNvSpPr>
            <p:nvPr/>
          </p:nvSpPr>
          <p:spPr bwMode="auto">
            <a:xfrm>
              <a:off x="7004" y="25"/>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12" name="Picture 11">
              <a:extLst>
                <a:ext uri="{FF2B5EF4-FFF2-40B4-BE49-F238E27FC236}">
                  <a16:creationId xmlns:a16="http://schemas.microsoft.com/office/drawing/2014/main" id="{B7CE8EE1-8E2F-F80D-16F0-80449F2F4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0" y="1494"/>
              <a:ext cx="2136" cy="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1">
              <a:extLst>
                <a:ext uri="{FF2B5EF4-FFF2-40B4-BE49-F238E27FC236}">
                  <a16:creationId xmlns:a16="http://schemas.microsoft.com/office/drawing/2014/main" id="{DBC2BF6F-64C4-1FFB-1DF6-72C342D41912}"/>
                </a:ext>
              </a:extLst>
            </p:cNvPr>
            <p:cNvSpPr>
              <a:spLocks/>
            </p:cNvSpPr>
            <p:nvPr/>
          </p:nvSpPr>
          <p:spPr bwMode="auto">
            <a:xfrm>
              <a:off x="3560" y="1512"/>
              <a:ext cx="2036" cy="1144"/>
            </a:xfrm>
            <a:custGeom>
              <a:avLst/>
              <a:gdLst>
                <a:gd name="T0" fmla="*/ 1762 w 2036"/>
                <a:gd name="T1" fmla="*/ 0 h 1144"/>
                <a:gd name="T2" fmla="*/ 273 w 2036"/>
                <a:gd name="T3" fmla="*/ 0 h 1144"/>
                <a:gd name="T4" fmla="*/ 200 w 2036"/>
                <a:gd name="T5" fmla="*/ 10 h 1144"/>
                <a:gd name="T6" fmla="*/ 135 w 2036"/>
                <a:gd name="T7" fmla="*/ 37 h 1144"/>
                <a:gd name="T8" fmla="*/ 80 w 2036"/>
                <a:gd name="T9" fmla="*/ 80 h 1144"/>
                <a:gd name="T10" fmla="*/ 37 w 2036"/>
                <a:gd name="T11" fmla="*/ 135 h 1144"/>
                <a:gd name="T12" fmla="*/ 9 w 2036"/>
                <a:gd name="T13" fmla="*/ 200 h 1144"/>
                <a:gd name="T14" fmla="*/ 0 w 2036"/>
                <a:gd name="T15" fmla="*/ 273 h 1144"/>
                <a:gd name="T16" fmla="*/ 0 w 2036"/>
                <a:gd name="T17" fmla="*/ 870 h 1144"/>
                <a:gd name="T18" fmla="*/ 9 w 2036"/>
                <a:gd name="T19" fmla="*/ 943 h 1144"/>
                <a:gd name="T20" fmla="*/ 37 w 2036"/>
                <a:gd name="T21" fmla="*/ 1008 h 1144"/>
                <a:gd name="T22" fmla="*/ 80 w 2036"/>
                <a:gd name="T23" fmla="*/ 1063 h 1144"/>
                <a:gd name="T24" fmla="*/ 135 w 2036"/>
                <a:gd name="T25" fmla="*/ 1106 h 1144"/>
                <a:gd name="T26" fmla="*/ 200 w 2036"/>
                <a:gd name="T27" fmla="*/ 1133 h 1144"/>
                <a:gd name="T28" fmla="*/ 273 w 2036"/>
                <a:gd name="T29" fmla="*/ 1143 h 1144"/>
                <a:gd name="T30" fmla="*/ 1762 w 2036"/>
                <a:gd name="T31" fmla="*/ 1143 h 1144"/>
                <a:gd name="T32" fmla="*/ 1835 w 2036"/>
                <a:gd name="T33" fmla="*/ 1133 h 1144"/>
                <a:gd name="T34" fmla="*/ 1900 w 2036"/>
                <a:gd name="T35" fmla="*/ 1106 h 1144"/>
                <a:gd name="T36" fmla="*/ 1955 w 2036"/>
                <a:gd name="T37" fmla="*/ 1063 h 1144"/>
                <a:gd name="T38" fmla="*/ 1998 w 2036"/>
                <a:gd name="T39" fmla="*/ 1008 h 1144"/>
                <a:gd name="T40" fmla="*/ 2025 w 2036"/>
                <a:gd name="T41" fmla="*/ 943 h 1144"/>
                <a:gd name="T42" fmla="*/ 2035 w 2036"/>
                <a:gd name="T43" fmla="*/ 870 h 1144"/>
                <a:gd name="T44" fmla="*/ 2035 w 2036"/>
                <a:gd name="T45" fmla="*/ 273 h 1144"/>
                <a:gd name="T46" fmla="*/ 2025 w 2036"/>
                <a:gd name="T47" fmla="*/ 200 h 1144"/>
                <a:gd name="T48" fmla="*/ 1998 w 2036"/>
                <a:gd name="T49" fmla="*/ 135 h 1144"/>
                <a:gd name="T50" fmla="*/ 1955 w 2036"/>
                <a:gd name="T51" fmla="*/ 80 h 1144"/>
                <a:gd name="T52" fmla="*/ 1900 w 2036"/>
                <a:gd name="T53" fmla="*/ 37 h 1144"/>
                <a:gd name="T54" fmla="*/ 1835 w 2036"/>
                <a:gd name="T55" fmla="*/ 10 h 1144"/>
                <a:gd name="T56" fmla="*/ 1762 w 2036"/>
                <a:gd name="T57" fmla="*/ 0 h 1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36"/>
                <a:gd name="T88" fmla="*/ 0 h 1144"/>
                <a:gd name="T89" fmla="*/ 2036 w 2036"/>
                <a:gd name="T90" fmla="*/ 1144 h 1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36" h="1144">
                  <a:moveTo>
                    <a:pt x="1762" y="0"/>
                  </a:moveTo>
                  <a:lnTo>
                    <a:pt x="273" y="0"/>
                  </a:lnTo>
                  <a:lnTo>
                    <a:pt x="200" y="10"/>
                  </a:lnTo>
                  <a:lnTo>
                    <a:pt x="135" y="37"/>
                  </a:lnTo>
                  <a:lnTo>
                    <a:pt x="80" y="80"/>
                  </a:lnTo>
                  <a:lnTo>
                    <a:pt x="37" y="135"/>
                  </a:lnTo>
                  <a:lnTo>
                    <a:pt x="9" y="200"/>
                  </a:lnTo>
                  <a:lnTo>
                    <a:pt x="0" y="273"/>
                  </a:lnTo>
                  <a:lnTo>
                    <a:pt x="0" y="870"/>
                  </a:lnTo>
                  <a:lnTo>
                    <a:pt x="9" y="943"/>
                  </a:lnTo>
                  <a:lnTo>
                    <a:pt x="37" y="1008"/>
                  </a:lnTo>
                  <a:lnTo>
                    <a:pt x="80" y="1063"/>
                  </a:lnTo>
                  <a:lnTo>
                    <a:pt x="135" y="1106"/>
                  </a:lnTo>
                  <a:lnTo>
                    <a:pt x="200" y="1133"/>
                  </a:lnTo>
                  <a:lnTo>
                    <a:pt x="273" y="1143"/>
                  </a:lnTo>
                  <a:lnTo>
                    <a:pt x="1762" y="1143"/>
                  </a:lnTo>
                  <a:lnTo>
                    <a:pt x="1835" y="1133"/>
                  </a:lnTo>
                  <a:lnTo>
                    <a:pt x="1900" y="1106"/>
                  </a:lnTo>
                  <a:lnTo>
                    <a:pt x="1955" y="1063"/>
                  </a:lnTo>
                  <a:lnTo>
                    <a:pt x="1998" y="1008"/>
                  </a:lnTo>
                  <a:lnTo>
                    <a:pt x="2025" y="943"/>
                  </a:lnTo>
                  <a:lnTo>
                    <a:pt x="2035" y="870"/>
                  </a:lnTo>
                  <a:lnTo>
                    <a:pt x="2035" y="273"/>
                  </a:lnTo>
                  <a:lnTo>
                    <a:pt x="2025" y="200"/>
                  </a:lnTo>
                  <a:lnTo>
                    <a:pt x="1998" y="135"/>
                  </a:lnTo>
                  <a:lnTo>
                    <a:pt x="1955" y="80"/>
                  </a:lnTo>
                  <a:lnTo>
                    <a:pt x="1900" y="37"/>
                  </a:lnTo>
                  <a:lnTo>
                    <a:pt x="1835" y="10"/>
                  </a:lnTo>
                  <a:lnTo>
                    <a:pt x="1762" y="0"/>
                  </a:lnTo>
                  <a:close/>
                </a:path>
              </a:pathLst>
            </a:custGeom>
            <a:solidFill>
              <a:srgbClr val="9BBB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4" name="Freeform 12">
              <a:extLst>
                <a:ext uri="{FF2B5EF4-FFF2-40B4-BE49-F238E27FC236}">
                  <a16:creationId xmlns:a16="http://schemas.microsoft.com/office/drawing/2014/main" id="{078B3088-2CD7-16A9-C4F1-20D94FCADCF5}"/>
                </a:ext>
              </a:extLst>
            </p:cNvPr>
            <p:cNvSpPr>
              <a:spLocks/>
            </p:cNvSpPr>
            <p:nvPr/>
          </p:nvSpPr>
          <p:spPr bwMode="auto">
            <a:xfrm>
              <a:off x="3560" y="1512"/>
              <a:ext cx="2036" cy="1144"/>
            </a:xfrm>
            <a:custGeom>
              <a:avLst/>
              <a:gdLst>
                <a:gd name="T0" fmla="*/ 273 w 2036"/>
                <a:gd name="T1" fmla="*/ 0 h 1144"/>
                <a:gd name="T2" fmla="*/ 1762 w 2036"/>
                <a:gd name="T3" fmla="*/ 0 h 1144"/>
                <a:gd name="T4" fmla="*/ 1835 w 2036"/>
                <a:gd name="T5" fmla="*/ 10 h 1144"/>
                <a:gd name="T6" fmla="*/ 1900 w 2036"/>
                <a:gd name="T7" fmla="*/ 37 h 1144"/>
                <a:gd name="T8" fmla="*/ 1955 w 2036"/>
                <a:gd name="T9" fmla="*/ 80 h 1144"/>
                <a:gd name="T10" fmla="*/ 1998 w 2036"/>
                <a:gd name="T11" fmla="*/ 135 h 1144"/>
                <a:gd name="T12" fmla="*/ 2025 w 2036"/>
                <a:gd name="T13" fmla="*/ 200 h 1144"/>
                <a:gd name="T14" fmla="*/ 2035 w 2036"/>
                <a:gd name="T15" fmla="*/ 273 h 1144"/>
                <a:gd name="T16" fmla="*/ 2035 w 2036"/>
                <a:gd name="T17" fmla="*/ 870 h 1144"/>
                <a:gd name="T18" fmla="*/ 2025 w 2036"/>
                <a:gd name="T19" fmla="*/ 943 h 1144"/>
                <a:gd name="T20" fmla="*/ 1998 w 2036"/>
                <a:gd name="T21" fmla="*/ 1008 h 1144"/>
                <a:gd name="T22" fmla="*/ 1955 w 2036"/>
                <a:gd name="T23" fmla="*/ 1063 h 1144"/>
                <a:gd name="T24" fmla="*/ 1900 w 2036"/>
                <a:gd name="T25" fmla="*/ 1106 h 1144"/>
                <a:gd name="T26" fmla="*/ 1835 w 2036"/>
                <a:gd name="T27" fmla="*/ 1133 h 1144"/>
                <a:gd name="T28" fmla="*/ 1762 w 2036"/>
                <a:gd name="T29" fmla="*/ 1143 h 1144"/>
                <a:gd name="T30" fmla="*/ 273 w 2036"/>
                <a:gd name="T31" fmla="*/ 1143 h 1144"/>
                <a:gd name="T32" fmla="*/ 200 w 2036"/>
                <a:gd name="T33" fmla="*/ 1133 h 1144"/>
                <a:gd name="T34" fmla="*/ 135 w 2036"/>
                <a:gd name="T35" fmla="*/ 1106 h 1144"/>
                <a:gd name="T36" fmla="*/ 80 w 2036"/>
                <a:gd name="T37" fmla="*/ 1063 h 1144"/>
                <a:gd name="T38" fmla="*/ 37 w 2036"/>
                <a:gd name="T39" fmla="*/ 1008 h 1144"/>
                <a:gd name="T40" fmla="*/ 9 w 2036"/>
                <a:gd name="T41" fmla="*/ 943 h 1144"/>
                <a:gd name="T42" fmla="*/ 0 w 2036"/>
                <a:gd name="T43" fmla="*/ 870 h 1144"/>
                <a:gd name="T44" fmla="*/ 0 w 2036"/>
                <a:gd name="T45" fmla="*/ 273 h 1144"/>
                <a:gd name="T46" fmla="*/ 9 w 2036"/>
                <a:gd name="T47" fmla="*/ 200 h 1144"/>
                <a:gd name="T48" fmla="*/ 37 w 2036"/>
                <a:gd name="T49" fmla="*/ 135 h 1144"/>
                <a:gd name="T50" fmla="*/ 80 w 2036"/>
                <a:gd name="T51" fmla="*/ 80 h 1144"/>
                <a:gd name="T52" fmla="*/ 135 w 2036"/>
                <a:gd name="T53" fmla="*/ 37 h 1144"/>
                <a:gd name="T54" fmla="*/ 200 w 2036"/>
                <a:gd name="T55" fmla="*/ 10 h 1144"/>
                <a:gd name="T56" fmla="*/ 273 w 2036"/>
                <a:gd name="T57" fmla="*/ 0 h 1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36"/>
                <a:gd name="T88" fmla="*/ 0 h 1144"/>
                <a:gd name="T89" fmla="*/ 2036 w 2036"/>
                <a:gd name="T90" fmla="*/ 1144 h 1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36" h="1144">
                  <a:moveTo>
                    <a:pt x="273" y="0"/>
                  </a:moveTo>
                  <a:lnTo>
                    <a:pt x="1762" y="0"/>
                  </a:lnTo>
                  <a:lnTo>
                    <a:pt x="1835" y="10"/>
                  </a:lnTo>
                  <a:lnTo>
                    <a:pt x="1900" y="37"/>
                  </a:lnTo>
                  <a:lnTo>
                    <a:pt x="1955" y="80"/>
                  </a:lnTo>
                  <a:lnTo>
                    <a:pt x="1998" y="135"/>
                  </a:lnTo>
                  <a:lnTo>
                    <a:pt x="2025" y="200"/>
                  </a:lnTo>
                  <a:lnTo>
                    <a:pt x="2035" y="273"/>
                  </a:lnTo>
                  <a:lnTo>
                    <a:pt x="2035" y="870"/>
                  </a:lnTo>
                  <a:lnTo>
                    <a:pt x="2025" y="943"/>
                  </a:lnTo>
                  <a:lnTo>
                    <a:pt x="1998" y="1008"/>
                  </a:lnTo>
                  <a:lnTo>
                    <a:pt x="1955" y="1063"/>
                  </a:lnTo>
                  <a:lnTo>
                    <a:pt x="1900" y="1106"/>
                  </a:lnTo>
                  <a:lnTo>
                    <a:pt x="1835" y="1133"/>
                  </a:lnTo>
                  <a:lnTo>
                    <a:pt x="1762" y="1143"/>
                  </a:lnTo>
                  <a:lnTo>
                    <a:pt x="273" y="1143"/>
                  </a:lnTo>
                  <a:lnTo>
                    <a:pt x="200" y="1133"/>
                  </a:lnTo>
                  <a:lnTo>
                    <a:pt x="135" y="1106"/>
                  </a:lnTo>
                  <a:lnTo>
                    <a:pt x="80" y="1063"/>
                  </a:lnTo>
                  <a:lnTo>
                    <a:pt x="37" y="1008"/>
                  </a:lnTo>
                  <a:lnTo>
                    <a:pt x="9" y="943"/>
                  </a:lnTo>
                  <a:lnTo>
                    <a:pt x="0" y="870"/>
                  </a:lnTo>
                  <a:lnTo>
                    <a:pt x="0" y="273"/>
                  </a:lnTo>
                  <a:lnTo>
                    <a:pt x="9" y="200"/>
                  </a:lnTo>
                  <a:lnTo>
                    <a:pt x="37" y="135"/>
                  </a:lnTo>
                  <a:lnTo>
                    <a:pt x="80" y="80"/>
                  </a:lnTo>
                  <a:lnTo>
                    <a:pt x="135" y="37"/>
                  </a:lnTo>
                  <a:lnTo>
                    <a:pt x="200" y="10"/>
                  </a:lnTo>
                  <a:lnTo>
                    <a:pt x="273" y="0"/>
                  </a:lnTo>
                  <a:close/>
                </a:path>
              </a:pathLst>
            </a:cu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pic>
          <p:nvPicPr>
            <p:cNvPr id="15" name="Picture 14">
              <a:extLst>
                <a:ext uri="{FF2B5EF4-FFF2-40B4-BE49-F238E27FC236}">
                  <a16:creationId xmlns:a16="http://schemas.microsoft.com/office/drawing/2014/main" id="{0A588A13-77D0-3C0C-59BD-0713C90EF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9" y="1259"/>
              <a:ext cx="236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BA89E7BD-DA5C-D75D-089E-2733E082F0EA}"/>
                </a:ext>
              </a:extLst>
            </p:cNvPr>
            <p:cNvSpPr>
              <a:spLocks noChangeArrowheads="1"/>
            </p:cNvSpPr>
            <p:nvPr/>
          </p:nvSpPr>
          <p:spPr bwMode="auto">
            <a:xfrm>
              <a:off x="7004" y="1284"/>
              <a:ext cx="2314" cy="776"/>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17" name="Picture 16">
              <a:extLst>
                <a:ext uri="{FF2B5EF4-FFF2-40B4-BE49-F238E27FC236}">
                  <a16:creationId xmlns:a16="http://schemas.microsoft.com/office/drawing/2014/main" id="{701F6EEB-3A79-373D-F1E5-A05BABDB329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51" y="459"/>
              <a:ext cx="1526" cy="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Freeform 16">
              <a:extLst>
                <a:ext uri="{FF2B5EF4-FFF2-40B4-BE49-F238E27FC236}">
                  <a16:creationId xmlns:a16="http://schemas.microsoft.com/office/drawing/2014/main" id="{7CAF777C-5A4A-138E-FDAD-71B53DF9EEEB}"/>
                </a:ext>
              </a:extLst>
            </p:cNvPr>
            <p:cNvSpPr>
              <a:spLocks/>
            </p:cNvSpPr>
            <p:nvPr/>
          </p:nvSpPr>
          <p:spPr bwMode="auto">
            <a:xfrm>
              <a:off x="5630" y="608"/>
              <a:ext cx="1270" cy="1383"/>
            </a:xfrm>
            <a:custGeom>
              <a:avLst/>
              <a:gdLst>
                <a:gd name="T0" fmla="*/ 0 w 1270"/>
                <a:gd name="T1" fmla="*/ 1383 h 1383"/>
                <a:gd name="T2" fmla="*/ 1256 w 1270"/>
                <a:gd name="T3" fmla="*/ 15 h 1383"/>
                <a:gd name="T4" fmla="*/ 1269 w 1270"/>
                <a:gd name="T5" fmla="*/ 0 h 1383"/>
                <a:gd name="T6" fmla="*/ 0 60000 65536"/>
                <a:gd name="T7" fmla="*/ 0 60000 65536"/>
                <a:gd name="T8" fmla="*/ 0 60000 65536"/>
                <a:gd name="T9" fmla="*/ 0 w 1270"/>
                <a:gd name="T10" fmla="*/ 0 h 1383"/>
                <a:gd name="T11" fmla="*/ 1270 w 1270"/>
                <a:gd name="T12" fmla="*/ 1383 h 1383"/>
              </a:gdLst>
              <a:ahLst/>
              <a:cxnLst>
                <a:cxn ang="T6">
                  <a:pos x="T0" y="T1"/>
                </a:cxn>
                <a:cxn ang="T7">
                  <a:pos x="T2" y="T3"/>
                </a:cxn>
                <a:cxn ang="T8">
                  <a:pos x="T4" y="T5"/>
                </a:cxn>
              </a:cxnLst>
              <a:rect l="T9" t="T10" r="T11" b="T12"/>
              <a:pathLst>
                <a:path w="1270" h="1383">
                  <a:moveTo>
                    <a:pt x="0" y="1383"/>
                  </a:moveTo>
                  <a:lnTo>
                    <a:pt x="1256" y="15"/>
                  </a:lnTo>
                  <a:lnTo>
                    <a:pt x="1269" y="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9" name="Freeform 17">
              <a:extLst>
                <a:ext uri="{FF2B5EF4-FFF2-40B4-BE49-F238E27FC236}">
                  <a16:creationId xmlns:a16="http://schemas.microsoft.com/office/drawing/2014/main" id="{9516E552-4FD7-BC2D-2A03-51C36B28456B}"/>
                </a:ext>
              </a:extLst>
            </p:cNvPr>
            <p:cNvSpPr>
              <a:spLocks/>
            </p:cNvSpPr>
            <p:nvPr/>
          </p:nvSpPr>
          <p:spPr bwMode="auto">
            <a:xfrm>
              <a:off x="6854" y="502"/>
              <a:ext cx="144" cy="148"/>
            </a:xfrm>
            <a:custGeom>
              <a:avLst/>
              <a:gdLst>
                <a:gd name="T0" fmla="*/ 144 w 144"/>
                <a:gd name="T1" fmla="*/ 0 h 148"/>
                <a:gd name="T2" fmla="*/ 0 w 144"/>
                <a:gd name="T3" fmla="*/ 54 h 148"/>
                <a:gd name="T4" fmla="*/ 102 w 144"/>
                <a:gd name="T5" fmla="*/ 147 h 148"/>
                <a:gd name="T6" fmla="*/ 144 w 144"/>
                <a:gd name="T7" fmla="*/ 0 h 148"/>
                <a:gd name="T8" fmla="*/ 0 60000 65536"/>
                <a:gd name="T9" fmla="*/ 0 60000 65536"/>
                <a:gd name="T10" fmla="*/ 0 60000 65536"/>
                <a:gd name="T11" fmla="*/ 0 60000 65536"/>
                <a:gd name="T12" fmla="*/ 0 w 144"/>
                <a:gd name="T13" fmla="*/ 0 h 148"/>
                <a:gd name="T14" fmla="*/ 144 w 144"/>
                <a:gd name="T15" fmla="*/ 148 h 148"/>
              </a:gdLst>
              <a:ahLst/>
              <a:cxnLst>
                <a:cxn ang="T8">
                  <a:pos x="T0" y="T1"/>
                </a:cxn>
                <a:cxn ang="T9">
                  <a:pos x="T2" y="T3"/>
                </a:cxn>
                <a:cxn ang="T10">
                  <a:pos x="T4" y="T5"/>
                </a:cxn>
                <a:cxn ang="T11">
                  <a:pos x="T6" y="T7"/>
                </a:cxn>
              </a:cxnLst>
              <a:rect l="T12" t="T13" r="T14" b="T15"/>
              <a:pathLst>
                <a:path w="144" h="148">
                  <a:moveTo>
                    <a:pt x="144" y="0"/>
                  </a:moveTo>
                  <a:lnTo>
                    <a:pt x="0" y="54"/>
                  </a:lnTo>
                  <a:lnTo>
                    <a:pt x="102" y="147"/>
                  </a:lnTo>
                  <a:lnTo>
                    <a:pt x="144"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0" name="Picture 19">
              <a:extLst>
                <a:ext uri="{FF2B5EF4-FFF2-40B4-BE49-F238E27FC236}">
                  <a16:creationId xmlns:a16="http://schemas.microsoft.com/office/drawing/2014/main" id="{1848D346-7867-5252-E290-C29DF9D9196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86" y="1635"/>
              <a:ext cx="1447"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19">
              <a:extLst>
                <a:ext uri="{FF2B5EF4-FFF2-40B4-BE49-F238E27FC236}">
                  <a16:creationId xmlns:a16="http://schemas.microsoft.com/office/drawing/2014/main" id="{239E5FA8-4442-D2E5-E09B-585822B36D65}"/>
                </a:ext>
              </a:extLst>
            </p:cNvPr>
            <p:cNvSpPr>
              <a:spLocks/>
            </p:cNvSpPr>
            <p:nvPr/>
          </p:nvSpPr>
          <p:spPr bwMode="auto">
            <a:xfrm>
              <a:off x="5625" y="1727"/>
              <a:ext cx="1228" cy="286"/>
            </a:xfrm>
            <a:custGeom>
              <a:avLst/>
              <a:gdLst>
                <a:gd name="T0" fmla="*/ 0 w 1228"/>
                <a:gd name="T1" fmla="*/ 286 h 286"/>
                <a:gd name="T2" fmla="*/ 1207 w 1228"/>
                <a:gd name="T3" fmla="*/ 4 h 286"/>
                <a:gd name="T4" fmla="*/ 1227 w 1228"/>
                <a:gd name="T5" fmla="*/ 0 h 286"/>
                <a:gd name="T6" fmla="*/ 0 60000 65536"/>
                <a:gd name="T7" fmla="*/ 0 60000 65536"/>
                <a:gd name="T8" fmla="*/ 0 60000 65536"/>
                <a:gd name="T9" fmla="*/ 0 w 1228"/>
                <a:gd name="T10" fmla="*/ 0 h 286"/>
                <a:gd name="T11" fmla="*/ 1228 w 1228"/>
                <a:gd name="T12" fmla="*/ 286 h 286"/>
              </a:gdLst>
              <a:ahLst/>
              <a:cxnLst>
                <a:cxn ang="T6">
                  <a:pos x="T0" y="T1"/>
                </a:cxn>
                <a:cxn ang="T7">
                  <a:pos x="T2" y="T3"/>
                </a:cxn>
                <a:cxn ang="T8">
                  <a:pos x="T4" y="T5"/>
                </a:cxn>
              </a:cxnLst>
              <a:rect l="T9" t="T10" r="T11" b="T12"/>
              <a:pathLst>
                <a:path w="1228" h="286">
                  <a:moveTo>
                    <a:pt x="0" y="286"/>
                  </a:moveTo>
                  <a:lnTo>
                    <a:pt x="1207" y="4"/>
                  </a:lnTo>
                  <a:lnTo>
                    <a:pt x="1227" y="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 name="Freeform 20">
              <a:extLst>
                <a:ext uri="{FF2B5EF4-FFF2-40B4-BE49-F238E27FC236}">
                  <a16:creationId xmlns:a16="http://schemas.microsoft.com/office/drawing/2014/main" id="{08EB26C2-D55D-6925-84E9-D87B61AE1CA0}"/>
                </a:ext>
              </a:extLst>
            </p:cNvPr>
            <p:cNvSpPr>
              <a:spLocks/>
            </p:cNvSpPr>
            <p:nvPr/>
          </p:nvSpPr>
          <p:spPr bwMode="auto">
            <a:xfrm>
              <a:off x="6843" y="1659"/>
              <a:ext cx="150" cy="135"/>
            </a:xfrm>
            <a:custGeom>
              <a:avLst/>
              <a:gdLst>
                <a:gd name="T0" fmla="*/ 0 w 150"/>
                <a:gd name="T1" fmla="*/ 0 h 135"/>
                <a:gd name="T2" fmla="*/ 31 w 150"/>
                <a:gd name="T3" fmla="*/ 134 h 135"/>
                <a:gd name="T4" fmla="*/ 149 w 150"/>
                <a:gd name="T5" fmla="*/ 36 h 135"/>
                <a:gd name="T6" fmla="*/ 0 w 150"/>
                <a:gd name="T7" fmla="*/ 0 h 135"/>
                <a:gd name="T8" fmla="*/ 0 60000 65536"/>
                <a:gd name="T9" fmla="*/ 0 60000 65536"/>
                <a:gd name="T10" fmla="*/ 0 60000 65536"/>
                <a:gd name="T11" fmla="*/ 0 60000 65536"/>
                <a:gd name="T12" fmla="*/ 0 w 150"/>
                <a:gd name="T13" fmla="*/ 0 h 135"/>
                <a:gd name="T14" fmla="*/ 150 w 150"/>
                <a:gd name="T15" fmla="*/ 135 h 135"/>
              </a:gdLst>
              <a:ahLst/>
              <a:cxnLst>
                <a:cxn ang="T8">
                  <a:pos x="T0" y="T1"/>
                </a:cxn>
                <a:cxn ang="T9">
                  <a:pos x="T2" y="T3"/>
                </a:cxn>
                <a:cxn ang="T10">
                  <a:pos x="T4" y="T5"/>
                </a:cxn>
                <a:cxn ang="T11">
                  <a:pos x="T6" y="T7"/>
                </a:cxn>
              </a:cxnLst>
              <a:rect l="T12" t="T13" r="T14" b="T15"/>
              <a:pathLst>
                <a:path w="150" h="135">
                  <a:moveTo>
                    <a:pt x="0" y="0"/>
                  </a:moveTo>
                  <a:lnTo>
                    <a:pt x="31" y="134"/>
                  </a:lnTo>
                  <a:lnTo>
                    <a:pt x="149" y="36"/>
                  </a:lnTo>
                  <a:lnTo>
                    <a:pt x="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3" name="Picture 22">
              <a:extLst>
                <a:ext uri="{FF2B5EF4-FFF2-40B4-BE49-F238E27FC236}">
                  <a16:creationId xmlns:a16="http://schemas.microsoft.com/office/drawing/2014/main" id="{B9C8957E-161D-528A-DFDA-83A77876E4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9" y="2585"/>
              <a:ext cx="2381"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3">
              <a:extLst>
                <a:ext uri="{FF2B5EF4-FFF2-40B4-BE49-F238E27FC236}">
                  <a16:creationId xmlns:a16="http://schemas.microsoft.com/office/drawing/2014/main" id="{04914BEC-E39E-0856-AA35-1A22BD0E3CF0}"/>
                </a:ext>
              </a:extLst>
            </p:cNvPr>
            <p:cNvSpPr>
              <a:spLocks noChangeArrowheads="1"/>
            </p:cNvSpPr>
            <p:nvPr/>
          </p:nvSpPr>
          <p:spPr bwMode="auto">
            <a:xfrm>
              <a:off x="7004" y="2610"/>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25" name="Picture 24">
              <a:extLst>
                <a:ext uri="{FF2B5EF4-FFF2-40B4-BE49-F238E27FC236}">
                  <a16:creationId xmlns:a16="http://schemas.microsoft.com/office/drawing/2014/main" id="{BCE5F91E-63AA-A47D-6E3A-DD7A3365B6C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70" y="1983"/>
              <a:ext cx="1486"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4">
              <a:extLst>
                <a:ext uri="{FF2B5EF4-FFF2-40B4-BE49-F238E27FC236}">
                  <a16:creationId xmlns:a16="http://schemas.microsoft.com/office/drawing/2014/main" id="{2E0A0DFC-A4FA-6B5C-A61B-5F1E9FEBC914}"/>
                </a:ext>
              </a:extLst>
            </p:cNvPr>
            <p:cNvSpPr>
              <a:spLocks/>
            </p:cNvSpPr>
            <p:nvPr/>
          </p:nvSpPr>
          <p:spPr bwMode="auto">
            <a:xfrm>
              <a:off x="5635" y="2037"/>
              <a:ext cx="1234" cy="818"/>
            </a:xfrm>
            <a:custGeom>
              <a:avLst/>
              <a:gdLst>
                <a:gd name="T0" fmla="*/ 0 w 1234"/>
                <a:gd name="T1" fmla="*/ 0 h 818"/>
                <a:gd name="T2" fmla="*/ 1217 w 1234"/>
                <a:gd name="T3" fmla="*/ 806 h 818"/>
                <a:gd name="T4" fmla="*/ 1234 w 1234"/>
                <a:gd name="T5" fmla="*/ 817 h 818"/>
                <a:gd name="T6" fmla="*/ 0 60000 65536"/>
                <a:gd name="T7" fmla="*/ 0 60000 65536"/>
                <a:gd name="T8" fmla="*/ 0 60000 65536"/>
                <a:gd name="T9" fmla="*/ 0 w 1234"/>
                <a:gd name="T10" fmla="*/ 0 h 818"/>
                <a:gd name="T11" fmla="*/ 1234 w 1234"/>
                <a:gd name="T12" fmla="*/ 818 h 818"/>
              </a:gdLst>
              <a:ahLst/>
              <a:cxnLst>
                <a:cxn ang="T6">
                  <a:pos x="T0" y="T1"/>
                </a:cxn>
                <a:cxn ang="T7">
                  <a:pos x="T2" y="T3"/>
                </a:cxn>
                <a:cxn ang="T8">
                  <a:pos x="T4" y="T5"/>
                </a:cxn>
              </a:cxnLst>
              <a:rect l="T9" t="T10" r="T11" b="T12"/>
              <a:pathLst>
                <a:path w="1234" h="818">
                  <a:moveTo>
                    <a:pt x="0" y="0"/>
                  </a:moveTo>
                  <a:lnTo>
                    <a:pt x="1217" y="806"/>
                  </a:lnTo>
                  <a:lnTo>
                    <a:pt x="1234" y="817"/>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 name="Freeform 25">
              <a:extLst>
                <a:ext uri="{FF2B5EF4-FFF2-40B4-BE49-F238E27FC236}">
                  <a16:creationId xmlns:a16="http://schemas.microsoft.com/office/drawing/2014/main" id="{A0A65C7F-ED24-F112-0E22-2F8B59C8643D}"/>
                </a:ext>
              </a:extLst>
            </p:cNvPr>
            <p:cNvSpPr>
              <a:spLocks/>
            </p:cNvSpPr>
            <p:nvPr/>
          </p:nvSpPr>
          <p:spPr bwMode="auto">
            <a:xfrm>
              <a:off x="6837" y="2800"/>
              <a:ext cx="153" cy="134"/>
            </a:xfrm>
            <a:custGeom>
              <a:avLst/>
              <a:gdLst>
                <a:gd name="T0" fmla="*/ 76 w 153"/>
                <a:gd name="T1" fmla="*/ 0 h 134"/>
                <a:gd name="T2" fmla="*/ 0 w 153"/>
                <a:gd name="T3" fmla="*/ 115 h 134"/>
                <a:gd name="T4" fmla="*/ 153 w 153"/>
                <a:gd name="T5" fmla="*/ 134 h 134"/>
                <a:gd name="T6" fmla="*/ 76 w 153"/>
                <a:gd name="T7" fmla="*/ 0 h 134"/>
                <a:gd name="T8" fmla="*/ 0 60000 65536"/>
                <a:gd name="T9" fmla="*/ 0 60000 65536"/>
                <a:gd name="T10" fmla="*/ 0 60000 65536"/>
                <a:gd name="T11" fmla="*/ 0 60000 65536"/>
                <a:gd name="T12" fmla="*/ 0 w 153"/>
                <a:gd name="T13" fmla="*/ 0 h 134"/>
                <a:gd name="T14" fmla="*/ 153 w 153"/>
                <a:gd name="T15" fmla="*/ 134 h 134"/>
              </a:gdLst>
              <a:ahLst/>
              <a:cxnLst>
                <a:cxn ang="T8">
                  <a:pos x="T0" y="T1"/>
                </a:cxn>
                <a:cxn ang="T9">
                  <a:pos x="T2" y="T3"/>
                </a:cxn>
                <a:cxn ang="T10">
                  <a:pos x="T4" y="T5"/>
                </a:cxn>
                <a:cxn ang="T11">
                  <a:pos x="T6" y="T7"/>
                </a:cxn>
              </a:cxnLst>
              <a:rect l="T12" t="T13" r="T14" b="T15"/>
              <a:pathLst>
                <a:path w="153" h="134">
                  <a:moveTo>
                    <a:pt x="76" y="0"/>
                  </a:moveTo>
                  <a:lnTo>
                    <a:pt x="0" y="115"/>
                  </a:lnTo>
                  <a:lnTo>
                    <a:pt x="153" y="134"/>
                  </a:lnTo>
                  <a:lnTo>
                    <a:pt x="76"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8" name="Picture 27">
              <a:extLst>
                <a:ext uri="{FF2B5EF4-FFF2-40B4-BE49-F238E27FC236}">
                  <a16:creationId xmlns:a16="http://schemas.microsoft.com/office/drawing/2014/main" id="{DD3E0CC3-153F-639C-B764-4EE8BC6624B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53" y="2011"/>
              <a:ext cx="1531" cy="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27">
              <a:extLst>
                <a:ext uri="{FF2B5EF4-FFF2-40B4-BE49-F238E27FC236}">
                  <a16:creationId xmlns:a16="http://schemas.microsoft.com/office/drawing/2014/main" id="{3B4A5149-6BC2-F2A4-A5B7-D0D7542B7EEB}"/>
                </a:ext>
              </a:extLst>
            </p:cNvPr>
            <p:cNvSpPr>
              <a:spLocks/>
            </p:cNvSpPr>
            <p:nvPr/>
          </p:nvSpPr>
          <p:spPr bwMode="auto">
            <a:xfrm>
              <a:off x="5638" y="2044"/>
              <a:ext cx="1282" cy="2001"/>
            </a:xfrm>
            <a:custGeom>
              <a:avLst/>
              <a:gdLst>
                <a:gd name="T0" fmla="*/ 0 w 1282"/>
                <a:gd name="T1" fmla="*/ 0 h 2001"/>
                <a:gd name="T2" fmla="*/ 1270 w 1282"/>
                <a:gd name="T3" fmla="*/ 1983 h 2001"/>
                <a:gd name="T4" fmla="*/ 1281 w 1282"/>
                <a:gd name="T5" fmla="*/ 2000 h 2001"/>
                <a:gd name="T6" fmla="*/ 0 60000 65536"/>
                <a:gd name="T7" fmla="*/ 0 60000 65536"/>
                <a:gd name="T8" fmla="*/ 0 60000 65536"/>
                <a:gd name="T9" fmla="*/ 0 w 1282"/>
                <a:gd name="T10" fmla="*/ 0 h 2001"/>
                <a:gd name="T11" fmla="*/ 1282 w 1282"/>
                <a:gd name="T12" fmla="*/ 2001 h 2001"/>
              </a:gdLst>
              <a:ahLst/>
              <a:cxnLst>
                <a:cxn ang="T6">
                  <a:pos x="T0" y="T1"/>
                </a:cxn>
                <a:cxn ang="T7">
                  <a:pos x="T2" y="T3"/>
                </a:cxn>
                <a:cxn ang="T8">
                  <a:pos x="T4" y="T5"/>
                </a:cxn>
              </a:cxnLst>
              <a:rect l="T9" t="T10" r="T11" b="T12"/>
              <a:pathLst>
                <a:path w="1282" h="2001">
                  <a:moveTo>
                    <a:pt x="0" y="0"/>
                  </a:moveTo>
                  <a:lnTo>
                    <a:pt x="1270" y="1983"/>
                  </a:lnTo>
                  <a:lnTo>
                    <a:pt x="1281" y="200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 name="Freeform 28">
              <a:extLst>
                <a:ext uri="{FF2B5EF4-FFF2-40B4-BE49-F238E27FC236}">
                  <a16:creationId xmlns:a16="http://schemas.microsoft.com/office/drawing/2014/main" id="{BFE099EC-7882-757A-7825-906D4B9BAE31}"/>
                </a:ext>
              </a:extLst>
            </p:cNvPr>
            <p:cNvSpPr>
              <a:spLocks/>
            </p:cNvSpPr>
            <p:nvPr/>
          </p:nvSpPr>
          <p:spPr bwMode="auto">
            <a:xfrm>
              <a:off x="6865" y="4013"/>
              <a:ext cx="133" cy="153"/>
            </a:xfrm>
            <a:custGeom>
              <a:avLst/>
              <a:gdLst>
                <a:gd name="T0" fmla="*/ 116 w 133"/>
                <a:gd name="T1" fmla="*/ 0 h 153"/>
                <a:gd name="T2" fmla="*/ 0 w 133"/>
                <a:gd name="T3" fmla="*/ 74 h 153"/>
                <a:gd name="T4" fmla="*/ 132 w 133"/>
                <a:gd name="T5" fmla="*/ 153 h 153"/>
                <a:gd name="T6" fmla="*/ 116 w 133"/>
                <a:gd name="T7" fmla="*/ 0 h 153"/>
                <a:gd name="T8" fmla="*/ 0 60000 65536"/>
                <a:gd name="T9" fmla="*/ 0 60000 65536"/>
                <a:gd name="T10" fmla="*/ 0 60000 65536"/>
                <a:gd name="T11" fmla="*/ 0 60000 65536"/>
                <a:gd name="T12" fmla="*/ 0 w 133"/>
                <a:gd name="T13" fmla="*/ 0 h 153"/>
                <a:gd name="T14" fmla="*/ 133 w 133"/>
                <a:gd name="T15" fmla="*/ 153 h 153"/>
              </a:gdLst>
              <a:ahLst/>
              <a:cxnLst>
                <a:cxn ang="T8">
                  <a:pos x="T0" y="T1"/>
                </a:cxn>
                <a:cxn ang="T9">
                  <a:pos x="T2" y="T3"/>
                </a:cxn>
                <a:cxn ang="T10">
                  <a:pos x="T4" y="T5"/>
                </a:cxn>
                <a:cxn ang="T11">
                  <a:pos x="T6" y="T7"/>
                </a:cxn>
              </a:cxnLst>
              <a:rect l="T12" t="T13" r="T14" b="T15"/>
              <a:pathLst>
                <a:path w="133" h="153">
                  <a:moveTo>
                    <a:pt x="116" y="0"/>
                  </a:moveTo>
                  <a:lnTo>
                    <a:pt x="0" y="74"/>
                  </a:lnTo>
                  <a:lnTo>
                    <a:pt x="132" y="153"/>
                  </a:lnTo>
                  <a:lnTo>
                    <a:pt x="116"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31" name="Picture 30">
              <a:extLst>
                <a:ext uri="{FF2B5EF4-FFF2-40B4-BE49-F238E27FC236}">
                  <a16:creationId xmlns:a16="http://schemas.microsoft.com/office/drawing/2014/main" id="{0FE1F85E-AB45-5F23-FA56-DD1E0B0D00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 y="1510"/>
              <a:ext cx="2381" cy="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a16="http://schemas.microsoft.com/office/drawing/2014/main" id="{74B9C9C9-0646-90B6-50DC-3C970F18B802}"/>
                </a:ext>
              </a:extLst>
            </p:cNvPr>
            <p:cNvSpPr>
              <a:spLocks noChangeArrowheads="1"/>
            </p:cNvSpPr>
            <p:nvPr/>
          </p:nvSpPr>
          <p:spPr bwMode="auto">
            <a:xfrm>
              <a:off x="29" y="1535"/>
              <a:ext cx="2331" cy="763"/>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33" name="Rectangle 32">
              <a:extLst>
                <a:ext uri="{FF2B5EF4-FFF2-40B4-BE49-F238E27FC236}">
                  <a16:creationId xmlns:a16="http://schemas.microsoft.com/office/drawing/2014/main" id="{A2A866C6-5FFE-A6C7-6835-D2F205E9C383}"/>
                </a:ext>
              </a:extLst>
            </p:cNvPr>
            <p:cNvSpPr>
              <a:spLocks noChangeArrowheads="1"/>
            </p:cNvSpPr>
            <p:nvPr/>
          </p:nvSpPr>
          <p:spPr bwMode="auto">
            <a:xfrm>
              <a:off x="29" y="1535"/>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34" name="Rectangle 33">
              <a:extLst>
                <a:ext uri="{FF2B5EF4-FFF2-40B4-BE49-F238E27FC236}">
                  <a16:creationId xmlns:a16="http://schemas.microsoft.com/office/drawing/2014/main" id="{52BD6F8E-9ABE-89D8-E981-C57FE9E6B49A}"/>
                </a:ext>
              </a:extLst>
            </p:cNvPr>
            <p:cNvSpPr>
              <a:spLocks noChangeArrowheads="1"/>
            </p:cNvSpPr>
            <p:nvPr/>
          </p:nvSpPr>
          <p:spPr bwMode="auto">
            <a:xfrm>
              <a:off x="30" y="4166"/>
              <a:ext cx="2331" cy="763"/>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35" name="Picture 34">
              <a:extLst>
                <a:ext uri="{FF2B5EF4-FFF2-40B4-BE49-F238E27FC236}">
                  <a16:creationId xmlns:a16="http://schemas.microsoft.com/office/drawing/2014/main" id="{928D9261-4852-4254-EF72-11E8BBBBA7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 y="2705"/>
              <a:ext cx="2374" cy="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a:extLst>
                <a:ext uri="{FF2B5EF4-FFF2-40B4-BE49-F238E27FC236}">
                  <a16:creationId xmlns:a16="http://schemas.microsoft.com/office/drawing/2014/main" id="{281C1F31-5FB7-66D4-ECD0-6519AF35CEA8}"/>
                </a:ext>
              </a:extLst>
            </p:cNvPr>
            <p:cNvSpPr>
              <a:spLocks noChangeArrowheads="1"/>
            </p:cNvSpPr>
            <p:nvPr/>
          </p:nvSpPr>
          <p:spPr bwMode="auto">
            <a:xfrm>
              <a:off x="50" y="2730"/>
              <a:ext cx="2324" cy="911"/>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37" name="Rectangle 36">
              <a:extLst>
                <a:ext uri="{FF2B5EF4-FFF2-40B4-BE49-F238E27FC236}">
                  <a16:creationId xmlns:a16="http://schemas.microsoft.com/office/drawing/2014/main" id="{FF0A1E98-D1BA-1DA9-346D-F72625BD8B21}"/>
                </a:ext>
              </a:extLst>
            </p:cNvPr>
            <p:cNvSpPr>
              <a:spLocks noChangeArrowheads="1"/>
            </p:cNvSpPr>
            <p:nvPr/>
          </p:nvSpPr>
          <p:spPr bwMode="auto">
            <a:xfrm>
              <a:off x="50" y="2730"/>
              <a:ext cx="2324" cy="911"/>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38" name="Picture 37">
              <a:extLst>
                <a:ext uri="{FF2B5EF4-FFF2-40B4-BE49-F238E27FC236}">
                  <a16:creationId xmlns:a16="http://schemas.microsoft.com/office/drawing/2014/main" id="{8CE7F494-AAA1-20B0-0C5D-7A9FBACDC01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307" y="2110"/>
              <a:ext cx="1354" cy="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37">
              <a:extLst>
                <a:ext uri="{FF2B5EF4-FFF2-40B4-BE49-F238E27FC236}">
                  <a16:creationId xmlns:a16="http://schemas.microsoft.com/office/drawing/2014/main" id="{03286C1F-992A-B22D-1319-E4A1FA286747}"/>
                </a:ext>
              </a:extLst>
            </p:cNvPr>
            <p:cNvSpPr>
              <a:spLocks/>
            </p:cNvSpPr>
            <p:nvPr/>
          </p:nvSpPr>
          <p:spPr bwMode="auto">
            <a:xfrm>
              <a:off x="2461" y="2137"/>
              <a:ext cx="1112" cy="2190"/>
            </a:xfrm>
            <a:custGeom>
              <a:avLst/>
              <a:gdLst>
                <a:gd name="T0" fmla="*/ 1112 w 1112"/>
                <a:gd name="T1" fmla="*/ 0 h 2190"/>
                <a:gd name="T2" fmla="*/ 9 w 1112"/>
                <a:gd name="T3" fmla="*/ 2172 h 2190"/>
                <a:gd name="T4" fmla="*/ 0 w 1112"/>
                <a:gd name="T5" fmla="*/ 2190 h 2190"/>
                <a:gd name="T6" fmla="*/ 0 60000 65536"/>
                <a:gd name="T7" fmla="*/ 0 60000 65536"/>
                <a:gd name="T8" fmla="*/ 0 60000 65536"/>
                <a:gd name="T9" fmla="*/ 0 w 1112"/>
                <a:gd name="T10" fmla="*/ 0 h 2190"/>
                <a:gd name="T11" fmla="*/ 1112 w 1112"/>
                <a:gd name="T12" fmla="*/ 2190 h 2190"/>
              </a:gdLst>
              <a:ahLst/>
              <a:cxnLst>
                <a:cxn ang="T6">
                  <a:pos x="T0" y="T1"/>
                </a:cxn>
                <a:cxn ang="T7">
                  <a:pos x="T2" y="T3"/>
                </a:cxn>
                <a:cxn ang="T8">
                  <a:pos x="T4" y="T5"/>
                </a:cxn>
              </a:cxnLst>
              <a:rect l="T9" t="T10" r="T11" b="T12"/>
              <a:pathLst>
                <a:path w="1112" h="2190">
                  <a:moveTo>
                    <a:pt x="1112" y="0"/>
                  </a:moveTo>
                  <a:lnTo>
                    <a:pt x="9" y="2172"/>
                  </a:lnTo>
                  <a:lnTo>
                    <a:pt x="0" y="219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0" name="Freeform 38">
              <a:extLst>
                <a:ext uri="{FF2B5EF4-FFF2-40B4-BE49-F238E27FC236}">
                  <a16:creationId xmlns:a16="http://schemas.microsoft.com/office/drawing/2014/main" id="{13D6D708-AE6C-52BD-4F19-56A16E4FB337}"/>
                </a:ext>
              </a:extLst>
            </p:cNvPr>
            <p:cNvSpPr>
              <a:spLocks/>
            </p:cNvSpPr>
            <p:nvPr/>
          </p:nvSpPr>
          <p:spPr bwMode="auto">
            <a:xfrm>
              <a:off x="2395" y="4301"/>
              <a:ext cx="124" cy="154"/>
            </a:xfrm>
            <a:custGeom>
              <a:avLst/>
              <a:gdLst>
                <a:gd name="T0" fmla="*/ 1 w 124"/>
                <a:gd name="T1" fmla="*/ 0 h 154"/>
                <a:gd name="T2" fmla="*/ 0 w 124"/>
                <a:gd name="T3" fmla="*/ 153 h 154"/>
                <a:gd name="T4" fmla="*/ 124 w 124"/>
                <a:gd name="T5" fmla="*/ 62 h 154"/>
                <a:gd name="T6" fmla="*/ 1 w 124"/>
                <a:gd name="T7" fmla="*/ 0 h 154"/>
                <a:gd name="T8" fmla="*/ 0 60000 65536"/>
                <a:gd name="T9" fmla="*/ 0 60000 65536"/>
                <a:gd name="T10" fmla="*/ 0 60000 65536"/>
                <a:gd name="T11" fmla="*/ 0 60000 65536"/>
                <a:gd name="T12" fmla="*/ 0 w 124"/>
                <a:gd name="T13" fmla="*/ 0 h 154"/>
                <a:gd name="T14" fmla="*/ 124 w 124"/>
                <a:gd name="T15" fmla="*/ 154 h 154"/>
              </a:gdLst>
              <a:ahLst/>
              <a:cxnLst>
                <a:cxn ang="T8">
                  <a:pos x="T0" y="T1"/>
                </a:cxn>
                <a:cxn ang="T9">
                  <a:pos x="T2" y="T3"/>
                </a:cxn>
                <a:cxn ang="T10">
                  <a:pos x="T4" y="T5"/>
                </a:cxn>
                <a:cxn ang="T11">
                  <a:pos x="T6" y="T7"/>
                </a:cxn>
              </a:cxnLst>
              <a:rect l="T12" t="T13" r="T14" b="T15"/>
              <a:pathLst>
                <a:path w="124" h="154">
                  <a:moveTo>
                    <a:pt x="1" y="0"/>
                  </a:moveTo>
                  <a:lnTo>
                    <a:pt x="0" y="153"/>
                  </a:lnTo>
                  <a:lnTo>
                    <a:pt x="124" y="62"/>
                  </a:lnTo>
                  <a:lnTo>
                    <a:pt x="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41" name="Picture 40">
              <a:extLst>
                <a:ext uri="{FF2B5EF4-FFF2-40B4-BE49-F238E27FC236}">
                  <a16:creationId xmlns:a16="http://schemas.microsoft.com/office/drawing/2014/main" id="{433E2966-10EB-E45F-C756-5B0A23D3DE0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346" y="2070"/>
              <a:ext cx="130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40">
              <a:extLst>
                <a:ext uri="{FF2B5EF4-FFF2-40B4-BE49-F238E27FC236}">
                  <a16:creationId xmlns:a16="http://schemas.microsoft.com/office/drawing/2014/main" id="{A5A7E229-AE61-B40D-594E-4E61DD8049A2}"/>
                </a:ext>
              </a:extLst>
            </p:cNvPr>
            <p:cNvSpPr>
              <a:spLocks/>
            </p:cNvSpPr>
            <p:nvPr/>
          </p:nvSpPr>
          <p:spPr bwMode="auto">
            <a:xfrm>
              <a:off x="2531" y="2121"/>
              <a:ext cx="1046" cy="789"/>
            </a:xfrm>
            <a:custGeom>
              <a:avLst/>
              <a:gdLst>
                <a:gd name="T0" fmla="*/ 1045 w 1046"/>
                <a:gd name="T1" fmla="*/ 0 h 789"/>
                <a:gd name="T2" fmla="*/ 16 w 1046"/>
                <a:gd name="T3" fmla="*/ 777 h 789"/>
                <a:gd name="T4" fmla="*/ 0 w 1046"/>
                <a:gd name="T5" fmla="*/ 789 h 789"/>
                <a:gd name="T6" fmla="*/ 0 60000 65536"/>
                <a:gd name="T7" fmla="*/ 0 60000 65536"/>
                <a:gd name="T8" fmla="*/ 0 60000 65536"/>
                <a:gd name="T9" fmla="*/ 0 w 1046"/>
                <a:gd name="T10" fmla="*/ 0 h 789"/>
                <a:gd name="T11" fmla="*/ 1046 w 1046"/>
                <a:gd name="T12" fmla="*/ 789 h 789"/>
              </a:gdLst>
              <a:ahLst/>
              <a:cxnLst>
                <a:cxn ang="T6">
                  <a:pos x="T0" y="T1"/>
                </a:cxn>
                <a:cxn ang="T7">
                  <a:pos x="T2" y="T3"/>
                </a:cxn>
                <a:cxn ang="T8">
                  <a:pos x="T4" y="T5"/>
                </a:cxn>
              </a:cxnLst>
              <a:rect l="T9" t="T10" r="T11" b="T12"/>
              <a:pathLst>
                <a:path w="1046" h="789">
                  <a:moveTo>
                    <a:pt x="1045" y="0"/>
                  </a:moveTo>
                  <a:lnTo>
                    <a:pt x="16" y="777"/>
                  </a:lnTo>
                  <a:lnTo>
                    <a:pt x="0" y="789"/>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3" name="Freeform 41">
              <a:extLst>
                <a:ext uri="{FF2B5EF4-FFF2-40B4-BE49-F238E27FC236}">
                  <a16:creationId xmlns:a16="http://schemas.microsoft.com/office/drawing/2014/main" id="{4F764131-97FA-2BC5-A92F-9D3EB7B60F22}"/>
                </a:ext>
              </a:extLst>
            </p:cNvPr>
            <p:cNvSpPr>
              <a:spLocks/>
            </p:cNvSpPr>
            <p:nvPr/>
          </p:nvSpPr>
          <p:spPr bwMode="auto">
            <a:xfrm>
              <a:off x="2415" y="2859"/>
              <a:ext cx="152" cy="138"/>
            </a:xfrm>
            <a:custGeom>
              <a:avLst/>
              <a:gdLst>
                <a:gd name="T0" fmla="*/ 68 w 152"/>
                <a:gd name="T1" fmla="*/ 0 h 138"/>
                <a:gd name="T2" fmla="*/ 0 w 152"/>
                <a:gd name="T3" fmla="*/ 138 h 138"/>
                <a:gd name="T4" fmla="*/ 151 w 152"/>
                <a:gd name="T5" fmla="*/ 110 h 138"/>
                <a:gd name="T6" fmla="*/ 68 w 152"/>
                <a:gd name="T7" fmla="*/ 0 h 138"/>
                <a:gd name="T8" fmla="*/ 0 60000 65536"/>
                <a:gd name="T9" fmla="*/ 0 60000 65536"/>
                <a:gd name="T10" fmla="*/ 0 60000 65536"/>
                <a:gd name="T11" fmla="*/ 0 60000 65536"/>
                <a:gd name="T12" fmla="*/ 0 w 152"/>
                <a:gd name="T13" fmla="*/ 0 h 138"/>
                <a:gd name="T14" fmla="*/ 152 w 152"/>
                <a:gd name="T15" fmla="*/ 138 h 138"/>
              </a:gdLst>
              <a:ahLst/>
              <a:cxnLst>
                <a:cxn ang="T8">
                  <a:pos x="T0" y="T1"/>
                </a:cxn>
                <a:cxn ang="T9">
                  <a:pos x="T2" y="T3"/>
                </a:cxn>
                <a:cxn ang="T10">
                  <a:pos x="T4" y="T5"/>
                </a:cxn>
                <a:cxn ang="T11">
                  <a:pos x="T6" y="T7"/>
                </a:cxn>
              </a:cxnLst>
              <a:rect l="T12" t="T13" r="T14" b="T15"/>
              <a:pathLst>
                <a:path w="152" h="138">
                  <a:moveTo>
                    <a:pt x="68" y="0"/>
                  </a:moveTo>
                  <a:lnTo>
                    <a:pt x="0" y="138"/>
                  </a:lnTo>
                  <a:lnTo>
                    <a:pt x="151" y="110"/>
                  </a:lnTo>
                  <a:lnTo>
                    <a:pt x="68"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44" name="Picture 43">
              <a:extLst>
                <a:ext uri="{FF2B5EF4-FFF2-40B4-BE49-F238E27FC236}">
                  <a16:creationId xmlns:a16="http://schemas.microsoft.com/office/drawing/2014/main" id="{4DC051F7-AA6D-A2AD-08C9-BABCB5B9054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371" y="1744"/>
              <a:ext cx="1239"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43">
              <a:extLst>
                <a:ext uri="{FF2B5EF4-FFF2-40B4-BE49-F238E27FC236}">
                  <a16:creationId xmlns:a16="http://schemas.microsoft.com/office/drawing/2014/main" id="{BF47B617-2C17-E309-93E2-45B5B8549829}"/>
                </a:ext>
              </a:extLst>
            </p:cNvPr>
            <p:cNvSpPr>
              <a:spLocks/>
            </p:cNvSpPr>
            <p:nvPr/>
          </p:nvSpPr>
          <p:spPr bwMode="auto">
            <a:xfrm>
              <a:off x="2552" y="1839"/>
              <a:ext cx="1017" cy="258"/>
            </a:xfrm>
            <a:custGeom>
              <a:avLst/>
              <a:gdLst>
                <a:gd name="T0" fmla="*/ 1017 w 1017"/>
                <a:gd name="T1" fmla="*/ 258 h 258"/>
                <a:gd name="T2" fmla="*/ 20 w 1017"/>
                <a:gd name="T3" fmla="*/ 5 h 258"/>
                <a:gd name="T4" fmla="*/ 0 w 1017"/>
                <a:gd name="T5" fmla="*/ 0 h 258"/>
                <a:gd name="T6" fmla="*/ 0 60000 65536"/>
                <a:gd name="T7" fmla="*/ 0 60000 65536"/>
                <a:gd name="T8" fmla="*/ 0 60000 65536"/>
                <a:gd name="T9" fmla="*/ 0 w 1017"/>
                <a:gd name="T10" fmla="*/ 0 h 258"/>
                <a:gd name="T11" fmla="*/ 1017 w 1017"/>
                <a:gd name="T12" fmla="*/ 258 h 258"/>
              </a:gdLst>
              <a:ahLst/>
              <a:cxnLst>
                <a:cxn ang="T6">
                  <a:pos x="T0" y="T1"/>
                </a:cxn>
                <a:cxn ang="T7">
                  <a:pos x="T2" y="T3"/>
                </a:cxn>
                <a:cxn ang="T8">
                  <a:pos x="T4" y="T5"/>
                </a:cxn>
              </a:cxnLst>
              <a:rect l="T9" t="T10" r="T11" b="T12"/>
              <a:pathLst>
                <a:path w="1017" h="258">
                  <a:moveTo>
                    <a:pt x="1017" y="258"/>
                  </a:moveTo>
                  <a:lnTo>
                    <a:pt x="20" y="5"/>
                  </a:lnTo>
                  <a:lnTo>
                    <a:pt x="0" y="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6" name="Freeform 44">
              <a:extLst>
                <a:ext uri="{FF2B5EF4-FFF2-40B4-BE49-F238E27FC236}">
                  <a16:creationId xmlns:a16="http://schemas.microsoft.com/office/drawing/2014/main" id="{7CB580B9-1E12-C1CF-BCE1-7239C8D70D40}"/>
                </a:ext>
              </a:extLst>
            </p:cNvPr>
            <p:cNvSpPr>
              <a:spLocks/>
            </p:cNvSpPr>
            <p:nvPr/>
          </p:nvSpPr>
          <p:spPr bwMode="auto">
            <a:xfrm>
              <a:off x="2412" y="1770"/>
              <a:ext cx="151" cy="134"/>
            </a:xfrm>
            <a:custGeom>
              <a:avLst/>
              <a:gdLst>
                <a:gd name="T0" fmla="*/ 151 w 151"/>
                <a:gd name="T1" fmla="*/ 0 h 134"/>
                <a:gd name="T2" fmla="*/ 0 w 151"/>
                <a:gd name="T3" fmla="*/ 33 h 134"/>
                <a:gd name="T4" fmla="*/ 117 w 151"/>
                <a:gd name="T5" fmla="*/ 133 h 134"/>
                <a:gd name="T6" fmla="*/ 151 w 151"/>
                <a:gd name="T7" fmla="*/ 0 h 134"/>
                <a:gd name="T8" fmla="*/ 0 60000 65536"/>
                <a:gd name="T9" fmla="*/ 0 60000 65536"/>
                <a:gd name="T10" fmla="*/ 0 60000 65536"/>
                <a:gd name="T11" fmla="*/ 0 60000 65536"/>
                <a:gd name="T12" fmla="*/ 0 w 151"/>
                <a:gd name="T13" fmla="*/ 0 h 134"/>
                <a:gd name="T14" fmla="*/ 151 w 151"/>
                <a:gd name="T15" fmla="*/ 134 h 134"/>
              </a:gdLst>
              <a:ahLst/>
              <a:cxnLst>
                <a:cxn ang="T8">
                  <a:pos x="T0" y="T1"/>
                </a:cxn>
                <a:cxn ang="T9">
                  <a:pos x="T2" y="T3"/>
                </a:cxn>
                <a:cxn ang="T10">
                  <a:pos x="T4" y="T5"/>
                </a:cxn>
                <a:cxn ang="T11">
                  <a:pos x="T6" y="T7"/>
                </a:cxn>
              </a:cxnLst>
              <a:rect l="T12" t="T13" r="T14" b="T15"/>
              <a:pathLst>
                <a:path w="151" h="134">
                  <a:moveTo>
                    <a:pt x="151" y="0"/>
                  </a:moveTo>
                  <a:lnTo>
                    <a:pt x="0" y="33"/>
                  </a:lnTo>
                  <a:lnTo>
                    <a:pt x="117" y="133"/>
                  </a:lnTo>
                  <a:lnTo>
                    <a:pt x="151"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47" name="Picture 46">
              <a:extLst>
                <a:ext uri="{FF2B5EF4-FFF2-40B4-BE49-F238E27FC236}">
                  <a16:creationId xmlns:a16="http://schemas.microsoft.com/office/drawing/2014/main" id="{C635C72D-60D5-F7CD-3E8D-D2214CAAEA7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294" y="155"/>
              <a:ext cx="1361" cy="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46">
              <a:extLst>
                <a:ext uri="{FF2B5EF4-FFF2-40B4-BE49-F238E27FC236}">
                  <a16:creationId xmlns:a16="http://schemas.microsoft.com/office/drawing/2014/main" id="{E82397F3-B2F1-6CA7-515A-3C8467966696}"/>
                </a:ext>
              </a:extLst>
            </p:cNvPr>
            <p:cNvSpPr>
              <a:spLocks/>
            </p:cNvSpPr>
            <p:nvPr/>
          </p:nvSpPr>
          <p:spPr bwMode="auto">
            <a:xfrm>
              <a:off x="2456" y="309"/>
              <a:ext cx="1113" cy="1781"/>
            </a:xfrm>
            <a:custGeom>
              <a:avLst/>
              <a:gdLst>
                <a:gd name="T0" fmla="*/ 1113 w 1113"/>
                <a:gd name="T1" fmla="*/ 1780 h 1781"/>
                <a:gd name="T2" fmla="*/ 11 w 1113"/>
                <a:gd name="T3" fmla="*/ 17 h 1781"/>
                <a:gd name="T4" fmla="*/ 0 w 1113"/>
                <a:gd name="T5" fmla="*/ 0 h 1781"/>
                <a:gd name="T6" fmla="*/ 0 60000 65536"/>
                <a:gd name="T7" fmla="*/ 0 60000 65536"/>
                <a:gd name="T8" fmla="*/ 0 60000 65536"/>
                <a:gd name="T9" fmla="*/ 0 w 1113"/>
                <a:gd name="T10" fmla="*/ 0 h 1781"/>
                <a:gd name="T11" fmla="*/ 1113 w 1113"/>
                <a:gd name="T12" fmla="*/ 1781 h 1781"/>
              </a:gdLst>
              <a:ahLst/>
              <a:cxnLst>
                <a:cxn ang="T6">
                  <a:pos x="T0" y="T1"/>
                </a:cxn>
                <a:cxn ang="T7">
                  <a:pos x="T2" y="T3"/>
                </a:cxn>
                <a:cxn ang="T8">
                  <a:pos x="T4" y="T5"/>
                </a:cxn>
              </a:cxnLst>
              <a:rect l="T9" t="T10" r="T11" b="T12"/>
              <a:pathLst>
                <a:path w="1113" h="1781">
                  <a:moveTo>
                    <a:pt x="1113" y="1780"/>
                  </a:moveTo>
                  <a:lnTo>
                    <a:pt x="11" y="17"/>
                  </a:lnTo>
                  <a:lnTo>
                    <a:pt x="0" y="0"/>
                  </a:lnTo>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9" name="Freeform 47">
              <a:extLst>
                <a:ext uri="{FF2B5EF4-FFF2-40B4-BE49-F238E27FC236}">
                  <a16:creationId xmlns:a16="http://schemas.microsoft.com/office/drawing/2014/main" id="{09DB37CE-FC0D-E643-1676-52E08831D277}"/>
                </a:ext>
              </a:extLst>
            </p:cNvPr>
            <p:cNvSpPr>
              <a:spLocks/>
            </p:cNvSpPr>
            <p:nvPr/>
          </p:nvSpPr>
          <p:spPr bwMode="auto">
            <a:xfrm>
              <a:off x="2379" y="187"/>
              <a:ext cx="132" cy="154"/>
            </a:xfrm>
            <a:custGeom>
              <a:avLst/>
              <a:gdLst>
                <a:gd name="T0" fmla="*/ 0 w 132"/>
                <a:gd name="T1" fmla="*/ 0 h 154"/>
                <a:gd name="T2" fmla="*/ 15 w 132"/>
                <a:gd name="T3" fmla="*/ 153 h 154"/>
                <a:gd name="T4" fmla="*/ 131 w 132"/>
                <a:gd name="T5" fmla="*/ 80 h 154"/>
                <a:gd name="T6" fmla="*/ 0 w 132"/>
                <a:gd name="T7" fmla="*/ 0 h 154"/>
                <a:gd name="T8" fmla="*/ 0 60000 65536"/>
                <a:gd name="T9" fmla="*/ 0 60000 65536"/>
                <a:gd name="T10" fmla="*/ 0 60000 65536"/>
                <a:gd name="T11" fmla="*/ 0 60000 65536"/>
                <a:gd name="T12" fmla="*/ 0 w 132"/>
                <a:gd name="T13" fmla="*/ 0 h 154"/>
                <a:gd name="T14" fmla="*/ 132 w 132"/>
                <a:gd name="T15" fmla="*/ 154 h 154"/>
              </a:gdLst>
              <a:ahLst/>
              <a:cxnLst>
                <a:cxn ang="T8">
                  <a:pos x="T0" y="T1"/>
                </a:cxn>
                <a:cxn ang="T9">
                  <a:pos x="T2" y="T3"/>
                </a:cxn>
                <a:cxn ang="T10">
                  <a:pos x="T4" y="T5"/>
                </a:cxn>
                <a:cxn ang="T11">
                  <a:pos x="T6" y="T7"/>
                </a:cxn>
              </a:cxnLst>
              <a:rect l="T12" t="T13" r="T14" b="T15"/>
              <a:pathLst>
                <a:path w="132" h="154">
                  <a:moveTo>
                    <a:pt x="0" y="0"/>
                  </a:moveTo>
                  <a:lnTo>
                    <a:pt x="15" y="153"/>
                  </a:lnTo>
                  <a:lnTo>
                    <a:pt x="131" y="80"/>
                  </a:lnTo>
                  <a:lnTo>
                    <a:pt x="0"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0" name="Text Box 49">
              <a:extLst>
                <a:ext uri="{FF2B5EF4-FFF2-40B4-BE49-F238E27FC236}">
                  <a16:creationId xmlns:a16="http://schemas.microsoft.com/office/drawing/2014/main" id="{47CEB3F1-EBFE-4502-9FD4-85865DF3422A}"/>
                </a:ext>
              </a:extLst>
            </p:cNvPr>
            <p:cNvSpPr txBox="1">
              <a:spLocks noChangeArrowheads="1"/>
            </p:cNvSpPr>
            <p:nvPr/>
          </p:nvSpPr>
          <p:spPr bwMode="auto">
            <a:xfrm>
              <a:off x="7573" y="214"/>
              <a:ext cx="136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a:t>
              </a:r>
              <a:endParaRPr lang="en-US" altLang="en-US" sz="1050" dirty="0">
                <a:latin typeface="Arial" panose="020B0604020202020204" pitchFamily="34" charset="0"/>
              </a:endParaRPr>
            </a:p>
          </p:txBody>
        </p:sp>
        <p:sp>
          <p:nvSpPr>
            <p:cNvPr id="51" name="Text Box 50">
              <a:extLst>
                <a:ext uri="{FF2B5EF4-FFF2-40B4-BE49-F238E27FC236}">
                  <a16:creationId xmlns:a16="http://schemas.microsoft.com/office/drawing/2014/main" id="{BAA41068-6DCC-9CBA-C66F-FF7E188536E3}"/>
                </a:ext>
              </a:extLst>
            </p:cNvPr>
            <p:cNvSpPr txBox="1">
              <a:spLocks noChangeArrowheads="1"/>
            </p:cNvSpPr>
            <p:nvPr/>
          </p:nvSpPr>
          <p:spPr bwMode="auto">
            <a:xfrm>
              <a:off x="673" y="1724"/>
              <a:ext cx="96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Farmer</a:t>
              </a:r>
              <a:endParaRPr lang="en-US" altLang="en-US" sz="1050" dirty="0">
                <a:latin typeface="Arial" panose="020B0604020202020204" pitchFamily="34" charset="0"/>
              </a:endParaRPr>
            </a:p>
          </p:txBody>
        </p:sp>
        <p:sp>
          <p:nvSpPr>
            <p:cNvPr id="52" name="Text Box 51">
              <a:extLst>
                <a:ext uri="{FF2B5EF4-FFF2-40B4-BE49-F238E27FC236}">
                  <a16:creationId xmlns:a16="http://schemas.microsoft.com/office/drawing/2014/main" id="{AA72CA96-E510-2D89-1C51-DCD76E7FB62A}"/>
                </a:ext>
              </a:extLst>
            </p:cNvPr>
            <p:cNvSpPr txBox="1">
              <a:spLocks noChangeArrowheads="1"/>
            </p:cNvSpPr>
            <p:nvPr/>
          </p:nvSpPr>
          <p:spPr bwMode="auto">
            <a:xfrm>
              <a:off x="7496" y="1484"/>
              <a:ext cx="149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Consumers</a:t>
              </a:r>
              <a:endParaRPr lang="en-US" altLang="en-US" sz="1050" dirty="0">
                <a:latin typeface="Arial" panose="020B0604020202020204" pitchFamily="34" charset="0"/>
              </a:endParaRPr>
            </a:p>
          </p:txBody>
        </p:sp>
        <p:sp>
          <p:nvSpPr>
            <p:cNvPr id="53" name="Text Box 52">
              <a:extLst>
                <a:ext uri="{FF2B5EF4-FFF2-40B4-BE49-F238E27FC236}">
                  <a16:creationId xmlns:a16="http://schemas.microsoft.com/office/drawing/2014/main" id="{423825F3-5A89-C7F8-B701-0CFF35951410}"/>
                </a:ext>
              </a:extLst>
            </p:cNvPr>
            <p:cNvSpPr txBox="1">
              <a:spLocks noChangeArrowheads="1"/>
            </p:cNvSpPr>
            <p:nvPr/>
          </p:nvSpPr>
          <p:spPr bwMode="auto">
            <a:xfrm>
              <a:off x="3726" y="1873"/>
              <a:ext cx="1715"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44000"/>
                </a:lnSpc>
                <a:spcBef>
                  <a:spcPct val="0"/>
                </a:spcBef>
                <a:spcAft>
                  <a:spcPts val="1000"/>
                </a:spcAft>
                <a:buFontTx/>
                <a:buNone/>
              </a:pPr>
              <a:r>
                <a:rPr lang="en-IN" altLang="en-US" sz="1050" b="1" dirty="0"/>
                <a:t>E-Market Blockchain</a:t>
              </a:r>
              <a:r>
                <a:rPr lang="en-IN" altLang="en-US" sz="1800" b="1" dirty="0"/>
                <a:t> </a:t>
              </a:r>
              <a:endParaRPr lang="en-US" altLang="en-US" sz="1800" dirty="0">
                <a:latin typeface="Arial" panose="020B0604020202020204" pitchFamily="34" charset="0"/>
              </a:endParaRPr>
            </a:p>
          </p:txBody>
        </p:sp>
        <p:sp>
          <p:nvSpPr>
            <p:cNvPr id="54" name="Text Box 53">
              <a:extLst>
                <a:ext uri="{FF2B5EF4-FFF2-40B4-BE49-F238E27FC236}">
                  <a16:creationId xmlns:a16="http://schemas.microsoft.com/office/drawing/2014/main" id="{F6DFC047-6895-D499-ED4F-B9A99A309840}"/>
                </a:ext>
              </a:extLst>
            </p:cNvPr>
            <p:cNvSpPr txBox="1">
              <a:spLocks noChangeArrowheads="1"/>
            </p:cNvSpPr>
            <p:nvPr/>
          </p:nvSpPr>
          <p:spPr bwMode="auto">
            <a:xfrm>
              <a:off x="202" y="2832"/>
              <a:ext cx="1971"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050" b="1" dirty="0">
                  <a:solidFill>
                    <a:srgbClr val="FFFFFF"/>
                  </a:solidFill>
                </a:rPr>
                <a:t>Processing Industry</a:t>
              </a:r>
              <a:endParaRPr lang="en-US" altLang="en-US" sz="1050" dirty="0">
                <a:latin typeface="Arial" panose="020B0604020202020204" pitchFamily="34" charset="0"/>
              </a:endParaRPr>
            </a:p>
          </p:txBody>
        </p:sp>
        <p:sp>
          <p:nvSpPr>
            <p:cNvPr id="55" name="Text Box 54">
              <a:extLst>
                <a:ext uri="{FF2B5EF4-FFF2-40B4-BE49-F238E27FC236}">
                  <a16:creationId xmlns:a16="http://schemas.microsoft.com/office/drawing/2014/main" id="{88C9E0F2-6538-FA35-2637-4FEC2DB9FE8C}"/>
                </a:ext>
              </a:extLst>
            </p:cNvPr>
            <p:cNvSpPr txBox="1">
              <a:spLocks noChangeArrowheads="1"/>
            </p:cNvSpPr>
            <p:nvPr/>
          </p:nvSpPr>
          <p:spPr bwMode="auto">
            <a:xfrm>
              <a:off x="7564" y="2799"/>
              <a:ext cx="136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a:t>
              </a:r>
              <a:endParaRPr lang="en-US" altLang="en-US" sz="1050" dirty="0">
                <a:latin typeface="Arial" panose="020B0604020202020204" pitchFamily="34" charset="0"/>
              </a:endParaRPr>
            </a:p>
          </p:txBody>
        </p:sp>
        <p:sp>
          <p:nvSpPr>
            <p:cNvPr id="56" name="Text Box 55">
              <a:extLst>
                <a:ext uri="{FF2B5EF4-FFF2-40B4-BE49-F238E27FC236}">
                  <a16:creationId xmlns:a16="http://schemas.microsoft.com/office/drawing/2014/main" id="{FFD3968A-7C05-FBE0-CF7A-406E90F8D4BA}"/>
                </a:ext>
              </a:extLst>
            </p:cNvPr>
            <p:cNvSpPr txBox="1">
              <a:spLocks noChangeArrowheads="1"/>
            </p:cNvSpPr>
            <p:nvPr/>
          </p:nvSpPr>
          <p:spPr bwMode="auto">
            <a:xfrm>
              <a:off x="7571" y="3974"/>
              <a:ext cx="136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a:t>
              </a:r>
              <a:endParaRPr lang="en-US" altLang="en-US" sz="1050" dirty="0">
                <a:latin typeface="Arial" panose="020B0604020202020204" pitchFamily="34" charset="0"/>
              </a:endParaRPr>
            </a:p>
          </p:txBody>
        </p:sp>
        <p:sp>
          <p:nvSpPr>
            <p:cNvPr id="57" name="Text Box 56">
              <a:extLst>
                <a:ext uri="{FF2B5EF4-FFF2-40B4-BE49-F238E27FC236}">
                  <a16:creationId xmlns:a16="http://schemas.microsoft.com/office/drawing/2014/main" id="{3BFF53FC-75D6-5988-0528-1E5AFD14E829}"/>
                </a:ext>
              </a:extLst>
            </p:cNvPr>
            <p:cNvSpPr txBox="1">
              <a:spLocks noChangeArrowheads="1"/>
            </p:cNvSpPr>
            <p:nvPr/>
          </p:nvSpPr>
          <p:spPr bwMode="auto">
            <a:xfrm>
              <a:off x="30" y="4166"/>
              <a:ext cx="2331" cy="763"/>
            </a:xfrm>
            <a:prstGeom prst="rect">
              <a:avLst/>
            </a:prstGeom>
            <a:noFill/>
            <a:ln w="6350">
              <a:solidFill>
                <a:srgbClr val="38A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588"/>
                </a:spcBef>
                <a:spcAft>
                  <a:spcPts val="1000"/>
                </a:spcAft>
                <a:buFontTx/>
                <a:buNone/>
              </a:pPr>
              <a:r>
                <a:rPr lang="en-IN" altLang="en-US" sz="1050" b="1" dirty="0">
                  <a:solidFill>
                    <a:srgbClr val="FFFFFF"/>
                  </a:solidFill>
                </a:rPr>
                <a:t>Retailers</a:t>
              </a:r>
              <a:endParaRPr lang="en-US" altLang="en-US" sz="1050" dirty="0">
                <a:latin typeface="Arial" panose="020B0604020202020204" pitchFamily="34" charset="0"/>
              </a:endParaRPr>
            </a:p>
          </p:txBody>
        </p:sp>
      </p:grpSp>
      <p:grpSp>
        <p:nvGrpSpPr>
          <p:cNvPr id="58" name="Group 2">
            <a:extLst>
              <a:ext uri="{FF2B5EF4-FFF2-40B4-BE49-F238E27FC236}">
                <a16:creationId xmlns:a16="http://schemas.microsoft.com/office/drawing/2014/main" id="{77A884B6-C1E4-9803-C9DF-60B257D18F11}"/>
              </a:ext>
            </a:extLst>
          </p:cNvPr>
          <p:cNvGrpSpPr>
            <a:grpSpLocks/>
          </p:cNvGrpSpPr>
          <p:nvPr/>
        </p:nvGrpSpPr>
        <p:grpSpPr bwMode="auto">
          <a:xfrm>
            <a:off x="4640225" y="1228645"/>
            <a:ext cx="7170332" cy="4693247"/>
            <a:chOff x="460" y="1922"/>
            <a:chExt cx="11099" cy="7858"/>
          </a:xfrm>
        </p:grpSpPr>
        <p:sp>
          <p:nvSpPr>
            <p:cNvPr id="59" name="Rectangle 3">
              <a:extLst>
                <a:ext uri="{FF2B5EF4-FFF2-40B4-BE49-F238E27FC236}">
                  <a16:creationId xmlns:a16="http://schemas.microsoft.com/office/drawing/2014/main" id="{D400E160-89C0-59E5-E99C-ACF768DF6A3A}"/>
                </a:ext>
              </a:extLst>
            </p:cNvPr>
            <p:cNvSpPr>
              <a:spLocks noChangeArrowheads="1"/>
            </p:cNvSpPr>
            <p:nvPr/>
          </p:nvSpPr>
          <p:spPr bwMode="auto">
            <a:xfrm>
              <a:off x="460" y="195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375"/>
                </a:spcBef>
                <a:spcAft>
                  <a:spcPts val="1000"/>
                </a:spcAft>
                <a:buFontTx/>
                <a:buNone/>
              </a:pPr>
              <a:r>
                <a:rPr lang="en-IN" altLang="en-US" sz="1400" b="1">
                  <a:solidFill>
                    <a:srgbClr val="002060"/>
                  </a:solidFill>
                </a:rPr>
                <a:t>On boarding of Stakeholders</a:t>
              </a:r>
            </a:p>
            <a:p>
              <a:pPr>
                <a:spcBef>
                  <a:spcPct val="0"/>
                </a:spcBef>
                <a:buFontTx/>
                <a:buNone/>
              </a:pPr>
              <a:endParaRPr lang="en-US" altLang="en-US" sz="1800">
                <a:latin typeface="Arial" panose="020B0604020202020204" pitchFamily="34" charset="0"/>
              </a:endParaRPr>
            </a:p>
          </p:txBody>
        </p:sp>
        <p:sp>
          <p:nvSpPr>
            <p:cNvPr id="60" name="Rectangle 4">
              <a:extLst>
                <a:ext uri="{FF2B5EF4-FFF2-40B4-BE49-F238E27FC236}">
                  <a16:creationId xmlns:a16="http://schemas.microsoft.com/office/drawing/2014/main" id="{4F94317C-AFF7-ECAC-887D-69A931530EBF}"/>
                </a:ext>
              </a:extLst>
            </p:cNvPr>
            <p:cNvSpPr>
              <a:spLocks noChangeArrowheads="1"/>
            </p:cNvSpPr>
            <p:nvPr/>
          </p:nvSpPr>
          <p:spPr bwMode="auto">
            <a:xfrm>
              <a:off x="8500" y="1922"/>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375"/>
                </a:spcBef>
                <a:spcAft>
                  <a:spcPts val="1000"/>
                </a:spcAft>
                <a:buFontTx/>
                <a:buNone/>
              </a:pPr>
              <a:r>
                <a:rPr lang="en-IN" altLang="en-US" sz="1400" b="1">
                  <a:solidFill>
                    <a:srgbClr val="002060"/>
                  </a:solidFill>
                </a:rPr>
                <a:t>User Veriﬁcation or Authentication</a:t>
              </a:r>
            </a:p>
            <a:p>
              <a:pPr>
                <a:spcBef>
                  <a:spcPct val="0"/>
                </a:spcBef>
                <a:buFontTx/>
                <a:buNone/>
              </a:pPr>
              <a:endParaRPr lang="en-US" altLang="en-US" sz="1800">
                <a:latin typeface="Arial" panose="020B0604020202020204" pitchFamily="34" charset="0"/>
              </a:endParaRPr>
            </a:p>
          </p:txBody>
        </p:sp>
        <p:sp>
          <p:nvSpPr>
            <p:cNvPr id="61" name="Rectangle 5">
              <a:extLst>
                <a:ext uri="{FF2B5EF4-FFF2-40B4-BE49-F238E27FC236}">
                  <a16:creationId xmlns:a16="http://schemas.microsoft.com/office/drawing/2014/main" id="{A3758107-627A-9B63-7658-1E61E51F0C54}"/>
                </a:ext>
              </a:extLst>
            </p:cNvPr>
            <p:cNvSpPr>
              <a:spLocks noChangeArrowheads="1"/>
            </p:cNvSpPr>
            <p:nvPr/>
          </p:nvSpPr>
          <p:spPr bwMode="auto">
            <a:xfrm>
              <a:off x="4510" y="195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575"/>
                </a:spcBef>
                <a:spcAft>
                  <a:spcPts val="1000"/>
                </a:spcAft>
                <a:buFontTx/>
                <a:buNone/>
              </a:pPr>
              <a:r>
                <a:rPr lang="en-IN" altLang="en-US" sz="1400" b="1">
                  <a:solidFill>
                    <a:srgbClr val="002060"/>
                  </a:solidFill>
                </a:rPr>
                <a:t>Proﬁle Creation  of Users</a:t>
              </a:r>
            </a:p>
            <a:p>
              <a:pPr>
                <a:spcBef>
                  <a:spcPct val="0"/>
                </a:spcBef>
                <a:buFontTx/>
                <a:buNone/>
              </a:pPr>
              <a:endParaRPr lang="en-US" altLang="en-US" sz="1800">
                <a:latin typeface="Arial" panose="020B0604020202020204" pitchFamily="34" charset="0"/>
              </a:endParaRPr>
            </a:p>
          </p:txBody>
        </p:sp>
        <p:sp>
          <p:nvSpPr>
            <p:cNvPr id="62" name="Rectangle 6">
              <a:extLst>
                <a:ext uri="{FF2B5EF4-FFF2-40B4-BE49-F238E27FC236}">
                  <a16:creationId xmlns:a16="http://schemas.microsoft.com/office/drawing/2014/main" id="{DECB9486-1CF4-40FE-F814-8D00CBC44651}"/>
                </a:ext>
              </a:extLst>
            </p:cNvPr>
            <p:cNvSpPr>
              <a:spLocks noChangeArrowheads="1"/>
            </p:cNvSpPr>
            <p:nvPr/>
          </p:nvSpPr>
          <p:spPr bwMode="auto">
            <a:xfrm>
              <a:off x="460" y="4397"/>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238"/>
                </a:spcBef>
                <a:spcAft>
                  <a:spcPts val="1000"/>
                </a:spcAft>
                <a:buFontTx/>
                <a:buNone/>
              </a:pPr>
              <a:r>
                <a:rPr lang="en-IN" altLang="en-US" sz="1400" b="1">
                  <a:solidFill>
                    <a:srgbClr val="002060"/>
                  </a:solidFill>
                </a:rPr>
                <a:t>Enquiry, Orders &amp; Sales Listing</a:t>
              </a:r>
            </a:p>
            <a:p>
              <a:pPr>
                <a:spcBef>
                  <a:spcPct val="0"/>
                </a:spcBef>
                <a:buFontTx/>
                <a:buNone/>
              </a:pPr>
              <a:endParaRPr lang="en-US" altLang="en-US" sz="1800">
                <a:latin typeface="Arial" panose="020B0604020202020204" pitchFamily="34" charset="0"/>
              </a:endParaRPr>
            </a:p>
          </p:txBody>
        </p:sp>
        <p:sp>
          <p:nvSpPr>
            <p:cNvPr id="63" name="Rectangle 7">
              <a:extLst>
                <a:ext uri="{FF2B5EF4-FFF2-40B4-BE49-F238E27FC236}">
                  <a16:creationId xmlns:a16="http://schemas.microsoft.com/office/drawing/2014/main" id="{DAE77E88-4658-4B11-F566-DE541FA27E27}"/>
                </a:ext>
              </a:extLst>
            </p:cNvPr>
            <p:cNvSpPr>
              <a:spLocks noChangeArrowheads="1"/>
            </p:cNvSpPr>
            <p:nvPr/>
          </p:nvSpPr>
          <p:spPr bwMode="auto">
            <a:xfrm>
              <a:off x="4524" y="441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425"/>
                </a:spcBef>
                <a:spcAft>
                  <a:spcPts val="1000"/>
                </a:spcAft>
                <a:buFontTx/>
                <a:buNone/>
              </a:pPr>
              <a:r>
                <a:rPr lang="en-IN" altLang="en-US" sz="1400" b="1">
                  <a:solidFill>
                    <a:srgbClr val="002060"/>
                  </a:solidFill>
                </a:rPr>
                <a:t>Categorization of Stakeholders</a:t>
              </a:r>
            </a:p>
            <a:p>
              <a:pPr>
                <a:spcBef>
                  <a:spcPct val="0"/>
                </a:spcBef>
                <a:buFontTx/>
                <a:buNone/>
              </a:pPr>
              <a:endParaRPr lang="en-US" altLang="en-US" sz="1800">
                <a:latin typeface="Arial" panose="020B0604020202020204" pitchFamily="34" charset="0"/>
              </a:endParaRPr>
            </a:p>
          </p:txBody>
        </p:sp>
        <p:sp>
          <p:nvSpPr>
            <p:cNvPr id="64" name="Rectangle 8">
              <a:extLst>
                <a:ext uri="{FF2B5EF4-FFF2-40B4-BE49-F238E27FC236}">
                  <a16:creationId xmlns:a16="http://schemas.microsoft.com/office/drawing/2014/main" id="{F0AA501F-8E11-A92D-CB2A-18FAB4AAA37D}"/>
                </a:ext>
              </a:extLst>
            </p:cNvPr>
            <p:cNvSpPr>
              <a:spLocks noChangeArrowheads="1"/>
            </p:cNvSpPr>
            <p:nvPr/>
          </p:nvSpPr>
          <p:spPr bwMode="auto">
            <a:xfrm>
              <a:off x="8530" y="441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775"/>
                </a:spcBef>
                <a:spcAft>
                  <a:spcPts val="1000"/>
                </a:spcAft>
                <a:buFontTx/>
                <a:buNone/>
              </a:pPr>
              <a:r>
                <a:rPr lang="en-IN" altLang="en-US" sz="1400" b="1">
                  <a:solidFill>
                    <a:srgbClr val="002060"/>
                  </a:solidFill>
                </a:rPr>
                <a:t>Raw Material &amp; Product Listing</a:t>
              </a:r>
            </a:p>
            <a:p>
              <a:pPr>
                <a:spcBef>
                  <a:spcPct val="0"/>
                </a:spcBef>
                <a:buFontTx/>
                <a:buNone/>
              </a:pPr>
              <a:endParaRPr lang="en-US" altLang="en-US" sz="1800">
                <a:latin typeface="Arial" panose="020B0604020202020204" pitchFamily="34" charset="0"/>
              </a:endParaRPr>
            </a:p>
          </p:txBody>
        </p:sp>
        <p:sp>
          <p:nvSpPr>
            <p:cNvPr id="65" name="Rectangle 9">
              <a:extLst>
                <a:ext uri="{FF2B5EF4-FFF2-40B4-BE49-F238E27FC236}">
                  <a16:creationId xmlns:a16="http://schemas.microsoft.com/office/drawing/2014/main" id="{98CCE7BE-AB6F-D125-4E7A-5A3040B97408}"/>
                </a:ext>
              </a:extLst>
            </p:cNvPr>
            <p:cNvSpPr>
              <a:spLocks noChangeArrowheads="1"/>
            </p:cNvSpPr>
            <p:nvPr/>
          </p:nvSpPr>
          <p:spPr bwMode="auto">
            <a:xfrm>
              <a:off x="476" y="6723"/>
              <a:ext cx="3184" cy="107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375"/>
                </a:spcBef>
                <a:spcAft>
                  <a:spcPts val="1000"/>
                </a:spcAft>
                <a:buFontTx/>
                <a:buNone/>
              </a:pPr>
              <a:r>
                <a:rPr lang="en-IN" altLang="en-US" sz="1400" b="1" dirty="0">
                  <a:solidFill>
                    <a:srgbClr val="002060"/>
                  </a:solidFill>
                </a:rPr>
                <a:t>Mapping of Users  as per Enquiry</a:t>
              </a:r>
            </a:p>
            <a:p>
              <a:pPr>
                <a:spcBef>
                  <a:spcPct val="0"/>
                </a:spcBef>
                <a:buFontTx/>
                <a:buNone/>
              </a:pPr>
              <a:endParaRPr lang="en-US" altLang="en-US" sz="1800" dirty="0">
                <a:latin typeface="Arial" panose="020B0604020202020204" pitchFamily="34" charset="0"/>
              </a:endParaRPr>
            </a:p>
          </p:txBody>
        </p:sp>
        <p:sp>
          <p:nvSpPr>
            <p:cNvPr id="66" name="Rectangle 10">
              <a:extLst>
                <a:ext uri="{FF2B5EF4-FFF2-40B4-BE49-F238E27FC236}">
                  <a16:creationId xmlns:a16="http://schemas.microsoft.com/office/drawing/2014/main" id="{A1E9F019-331C-B52A-331F-8887F7784104}"/>
                </a:ext>
              </a:extLst>
            </p:cNvPr>
            <p:cNvSpPr>
              <a:spLocks noChangeArrowheads="1"/>
            </p:cNvSpPr>
            <p:nvPr/>
          </p:nvSpPr>
          <p:spPr bwMode="auto">
            <a:xfrm>
              <a:off x="4555" y="6723"/>
              <a:ext cx="3028" cy="107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475"/>
                </a:spcBef>
                <a:spcAft>
                  <a:spcPts val="1000"/>
                </a:spcAft>
                <a:buFontTx/>
                <a:buNone/>
              </a:pPr>
              <a:r>
                <a:rPr lang="en-IN" altLang="en-US" sz="1400" b="1">
                  <a:solidFill>
                    <a:srgbClr val="002060"/>
                  </a:solidFill>
                </a:rPr>
                <a:t>Digitalized Order Booking</a:t>
              </a:r>
            </a:p>
            <a:p>
              <a:pPr>
                <a:spcBef>
                  <a:spcPct val="0"/>
                </a:spcBef>
                <a:buFontTx/>
                <a:buNone/>
              </a:pPr>
              <a:endParaRPr lang="en-US" altLang="en-US" sz="1800">
                <a:latin typeface="Arial" panose="020B0604020202020204" pitchFamily="34" charset="0"/>
              </a:endParaRPr>
            </a:p>
          </p:txBody>
        </p:sp>
        <p:sp>
          <p:nvSpPr>
            <p:cNvPr id="67" name="Rectangle 11">
              <a:extLst>
                <a:ext uri="{FF2B5EF4-FFF2-40B4-BE49-F238E27FC236}">
                  <a16:creationId xmlns:a16="http://schemas.microsoft.com/office/drawing/2014/main" id="{5096B83F-C1AF-52D6-1BCA-6274100007D6}"/>
                </a:ext>
              </a:extLst>
            </p:cNvPr>
            <p:cNvSpPr>
              <a:spLocks noChangeArrowheads="1"/>
            </p:cNvSpPr>
            <p:nvPr/>
          </p:nvSpPr>
          <p:spPr bwMode="auto">
            <a:xfrm>
              <a:off x="8530" y="6723"/>
              <a:ext cx="3029" cy="107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725"/>
                </a:spcBef>
                <a:spcAft>
                  <a:spcPts val="1000"/>
                </a:spcAft>
                <a:buFontTx/>
                <a:buNone/>
              </a:pPr>
              <a:r>
                <a:rPr lang="en-IN" altLang="en-US" sz="1400" b="1">
                  <a:solidFill>
                    <a:srgbClr val="002060"/>
                  </a:solidFill>
                </a:rPr>
                <a:t>Digitalized Payment Module</a:t>
              </a:r>
              <a:endParaRPr lang="en-IN" altLang="en-US" sz="1400" b="1">
                <a:solidFill>
                  <a:srgbClr val="002060"/>
                </a:solidFill>
                <a:latin typeface="Times New Roman" panose="02020603050405020304" pitchFamily="18" charset="0"/>
              </a:endParaRPr>
            </a:p>
            <a:p>
              <a:pPr>
                <a:spcBef>
                  <a:spcPct val="0"/>
                </a:spcBef>
                <a:buFontTx/>
                <a:buNone/>
              </a:pPr>
              <a:endParaRPr lang="en-US" altLang="en-US" sz="1800">
                <a:latin typeface="Arial" panose="020B0604020202020204" pitchFamily="34" charset="0"/>
              </a:endParaRPr>
            </a:p>
          </p:txBody>
        </p:sp>
        <p:sp>
          <p:nvSpPr>
            <p:cNvPr id="68" name="Rectangle 12">
              <a:extLst>
                <a:ext uri="{FF2B5EF4-FFF2-40B4-BE49-F238E27FC236}">
                  <a16:creationId xmlns:a16="http://schemas.microsoft.com/office/drawing/2014/main" id="{EEF44E40-43EB-C170-1EB5-780B3919F411}"/>
                </a:ext>
              </a:extLst>
            </p:cNvPr>
            <p:cNvSpPr>
              <a:spLocks noChangeArrowheads="1"/>
            </p:cNvSpPr>
            <p:nvPr/>
          </p:nvSpPr>
          <p:spPr bwMode="auto">
            <a:xfrm>
              <a:off x="5984" y="9106"/>
              <a:ext cx="5575" cy="674"/>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400" b="1">
                  <a:solidFill>
                    <a:srgbClr val="632423"/>
                  </a:solidFill>
                </a:rPr>
                <a:t>Sales  through   Integrated  E-Commerce</a:t>
              </a:r>
              <a:endParaRPr lang="en-US" altLang="en-US" sz="1800">
                <a:latin typeface="Arial" panose="020B0604020202020204" pitchFamily="34" charset="0"/>
              </a:endParaRPr>
            </a:p>
          </p:txBody>
        </p:sp>
        <p:sp>
          <p:nvSpPr>
            <p:cNvPr id="69" name="AutoShape 13">
              <a:extLst>
                <a:ext uri="{FF2B5EF4-FFF2-40B4-BE49-F238E27FC236}">
                  <a16:creationId xmlns:a16="http://schemas.microsoft.com/office/drawing/2014/main" id="{0223D05D-DD73-37F7-FDA4-51FE0FE367AE}"/>
                </a:ext>
              </a:extLst>
            </p:cNvPr>
            <p:cNvSpPr>
              <a:spLocks noChangeArrowheads="1"/>
            </p:cNvSpPr>
            <p:nvPr/>
          </p:nvSpPr>
          <p:spPr bwMode="auto">
            <a:xfrm>
              <a:off x="3660" y="2505"/>
              <a:ext cx="751" cy="144"/>
            </a:xfrm>
            <a:prstGeom prst="rightArrow">
              <a:avLst>
                <a:gd name="adj1" fmla="val 50000"/>
                <a:gd name="adj2" fmla="val 131130"/>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0" name="AutoShape 14">
              <a:extLst>
                <a:ext uri="{FF2B5EF4-FFF2-40B4-BE49-F238E27FC236}">
                  <a16:creationId xmlns:a16="http://schemas.microsoft.com/office/drawing/2014/main" id="{7C48FF79-10C8-E967-79C4-6517C472C08E}"/>
                </a:ext>
              </a:extLst>
            </p:cNvPr>
            <p:cNvSpPr>
              <a:spLocks noChangeArrowheads="1"/>
            </p:cNvSpPr>
            <p:nvPr/>
          </p:nvSpPr>
          <p:spPr bwMode="auto">
            <a:xfrm>
              <a:off x="7659" y="2490"/>
              <a:ext cx="751" cy="142"/>
            </a:xfrm>
            <a:prstGeom prst="rightArrow">
              <a:avLst>
                <a:gd name="adj1" fmla="val 50000"/>
                <a:gd name="adj2" fmla="val 131116"/>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1" name="AutoShape 15">
              <a:extLst>
                <a:ext uri="{FF2B5EF4-FFF2-40B4-BE49-F238E27FC236}">
                  <a16:creationId xmlns:a16="http://schemas.microsoft.com/office/drawing/2014/main" id="{B4C530EF-185B-D232-93FC-FEC72D7C1C8F}"/>
                </a:ext>
              </a:extLst>
            </p:cNvPr>
            <p:cNvSpPr>
              <a:spLocks noChangeArrowheads="1"/>
            </p:cNvSpPr>
            <p:nvPr/>
          </p:nvSpPr>
          <p:spPr bwMode="auto">
            <a:xfrm>
              <a:off x="3644" y="4905"/>
              <a:ext cx="751" cy="142"/>
            </a:xfrm>
            <a:prstGeom prst="rightArrow">
              <a:avLst>
                <a:gd name="adj1" fmla="val 50000"/>
                <a:gd name="adj2" fmla="val 131116"/>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2" name="AutoShape 16">
              <a:extLst>
                <a:ext uri="{FF2B5EF4-FFF2-40B4-BE49-F238E27FC236}">
                  <a16:creationId xmlns:a16="http://schemas.microsoft.com/office/drawing/2014/main" id="{CC1CDA88-7E0F-33E0-C17C-4DB152D20056}"/>
                </a:ext>
              </a:extLst>
            </p:cNvPr>
            <p:cNvSpPr>
              <a:spLocks noChangeArrowheads="1"/>
            </p:cNvSpPr>
            <p:nvPr/>
          </p:nvSpPr>
          <p:spPr bwMode="auto">
            <a:xfrm>
              <a:off x="7659" y="4905"/>
              <a:ext cx="751" cy="142"/>
            </a:xfrm>
            <a:prstGeom prst="rightArrow">
              <a:avLst>
                <a:gd name="adj1" fmla="val 50000"/>
                <a:gd name="adj2" fmla="val 131116"/>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3" name="AutoShape 17">
              <a:extLst>
                <a:ext uri="{FF2B5EF4-FFF2-40B4-BE49-F238E27FC236}">
                  <a16:creationId xmlns:a16="http://schemas.microsoft.com/office/drawing/2014/main" id="{ECC383F7-CD24-5D59-C36B-74447258B168}"/>
                </a:ext>
              </a:extLst>
            </p:cNvPr>
            <p:cNvSpPr>
              <a:spLocks noChangeArrowheads="1"/>
            </p:cNvSpPr>
            <p:nvPr/>
          </p:nvSpPr>
          <p:spPr bwMode="auto">
            <a:xfrm>
              <a:off x="3731" y="7259"/>
              <a:ext cx="749" cy="144"/>
            </a:xfrm>
            <a:prstGeom prst="rightArrow">
              <a:avLst>
                <a:gd name="adj1" fmla="val 50000"/>
                <a:gd name="adj2" fmla="val 131118"/>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4" name="AutoShape 18">
              <a:extLst>
                <a:ext uri="{FF2B5EF4-FFF2-40B4-BE49-F238E27FC236}">
                  <a16:creationId xmlns:a16="http://schemas.microsoft.com/office/drawing/2014/main" id="{83B277AC-5C6E-6B92-1D7D-0076A49ADD94}"/>
                </a:ext>
              </a:extLst>
            </p:cNvPr>
            <p:cNvSpPr>
              <a:spLocks noChangeArrowheads="1"/>
            </p:cNvSpPr>
            <p:nvPr/>
          </p:nvSpPr>
          <p:spPr bwMode="auto">
            <a:xfrm>
              <a:off x="7691" y="7259"/>
              <a:ext cx="749" cy="144"/>
            </a:xfrm>
            <a:prstGeom prst="rightArrow">
              <a:avLst>
                <a:gd name="adj1" fmla="val 50000"/>
                <a:gd name="adj2" fmla="val 131118"/>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5" name="AutoShape 19">
              <a:extLst>
                <a:ext uri="{FF2B5EF4-FFF2-40B4-BE49-F238E27FC236}">
                  <a16:creationId xmlns:a16="http://schemas.microsoft.com/office/drawing/2014/main" id="{37867D79-6C5A-5C22-A67A-17658D9ABE7F}"/>
                </a:ext>
              </a:extLst>
            </p:cNvPr>
            <p:cNvSpPr>
              <a:spLocks noChangeArrowheads="1"/>
            </p:cNvSpPr>
            <p:nvPr/>
          </p:nvSpPr>
          <p:spPr bwMode="auto">
            <a:xfrm rot="5254829">
              <a:off x="9736" y="3633"/>
              <a:ext cx="749" cy="143"/>
            </a:xfrm>
            <a:prstGeom prst="rightArrow">
              <a:avLst>
                <a:gd name="adj1" fmla="val 50000"/>
                <a:gd name="adj2" fmla="val 131114"/>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6" name="AutoShape 20">
              <a:extLst>
                <a:ext uri="{FF2B5EF4-FFF2-40B4-BE49-F238E27FC236}">
                  <a16:creationId xmlns:a16="http://schemas.microsoft.com/office/drawing/2014/main" id="{70265D0C-EF66-18AF-CC41-37775F8E608A}"/>
                </a:ext>
              </a:extLst>
            </p:cNvPr>
            <p:cNvSpPr>
              <a:spLocks noChangeArrowheads="1"/>
            </p:cNvSpPr>
            <p:nvPr/>
          </p:nvSpPr>
          <p:spPr bwMode="auto">
            <a:xfrm rot="5254829">
              <a:off x="1547" y="6078"/>
              <a:ext cx="751" cy="143"/>
            </a:xfrm>
            <a:prstGeom prst="rightArrow">
              <a:avLst>
                <a:gd name="adj1" fmla="val 50000"/>
                <a:gd name="adj2" fmla="val 131124"/>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7" name="AutoShape 21">
              <a:extLst>
                <a:ext uri="{FF2B5EF4-FFF2-40B4-BE49-F238E27FC236}">
                  <a16:creationId xmlns:a16="http://schemas.microsoft.com/office/drawing/2014/main" id="{6C90E227-635D-BA78-E679-ACC807851455}"/>
                </a:ext>
              </a:extLst>
            </p:cNvPr>
            <p:cNvSpPr>
              <a:spLocks noChangeArrowheads="1"/>
            </p:cNvSpPr>
            <p:nvPr/>
          </p:nvSpPr>
          <p:spPr bwMode="auto">
            <a:xfrm rot="5254829">
              <a:off x="9591" y="8404"/>
              <a:ext cx="751" cy="143"/>
            </a:xfrm>
            <a:prstGeom prst="rightArrow">
              <a:avLst>
                <a:gd name="adj1" fmla="val 50000"/>
                <a:gd name="adj2" fmla="val 131124"/>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grpSp>
      <p:sp>
        <p:nvSpPr>
          <p:cNvPr id="98" name="Text Box 50">
            <a:extLst>
              <a:ext uri="{FF2B5EF4-FFF2-40B4-BE49-F238E27FC236}">
                <a16:creationId xmlns:a16="http://schemas.microsoft.com/office/drawing/2014/main" id="{5ECC02C3-9C91-1AA3-7587-BEDDD587C39C}"/>
              </a:ext>
            </a:extLst>
          </p:cNvPr>
          <p:cNvSpPr txBox="1">
            <a:spLocks noChangeArrowheads="1"/>
          </p:cNvSpPr>
          <p:nvPr/>
        </p:nvSpPr>
        <p:spPr bwMode="auto">
          <a:xfrm>
            <a:off x="259613" y="1573413"/>
            <a:ext cx="764339" cy="4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US" altLang="en-US" sz="1050" b="1" dirty="0">
                <a:solidFill>
                  <a:srgbClr val="FFFFFF"/>
                </a:solidFill>
                <a:latin typeface="Arial" panose="020B0604020202020204" pitchFamily="34" charset="0"/>
              </a:rPr>
              <a:t>A</a:t>
            </a:r>
            <a:r>
              <a:rPr lang="en-IN" altLang="en-US" sz="1050" b="1" dirty="0" err="1">
                <a:solidFill>
                  <a:srgbClr val="FFFFFF"/>
                </a:solidFill>
                <a:latin typeface="Arial" panose="020B0604020202020204" pitchFamily="34" charset="0"/>
              </a:rPr>
              <a:t>griculture</a:t>
            </a:r>
            <a:r>
              <a:rPr lang="en-IN" altLang="en-US" sz="1050" b="1" dirty="0">
                <a:solidFill>
                  <a:srgbClr val="FFFFFF"/>
                </a:solidFill>
                <a:latin typeface="Arial" panose="020B0604020202020204" pitchFamily="34" charset="0"/>
              </a:rPr>
              <a:t>  </a:t>
            </a:r>
            <a:endParaRPr lang="en-US" altLang="en-US" sz="1050" dirty="0">
              <a:latin typeface="Arial" panose="020B0604020202020204" pitchFamily="34" charset="0"/>
            </a:endParaRPr>
          </a:p>
        </p:txBody>
      </p:sp>
    </p:spTree>
    <p:extLst>
      <p:ext uri="{BB962C8B-B14F-4D97-AF65-F5344CB8AC3E}">
        <p14:creationId xmlns:p14="http://schemas.microsoft.com/office/powerpoint/2010/main" val="352410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Technical Approach</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973"/>
            <a:ext cx="12210280" cy="6194878"/>
          </a:xfrm>
          <a:prstGeom prst="rect">
            <a:avLst/>
          </a:prstGeom>
        </p:spPr>
      </p:pic>
      <p:sp>
        <p:nvSpPr>
          <p:cNvPr id="2" name="Rectangle 12">
            <a:extLst>
              <a:ext uri="{FF2B5EF4-FFF2-40B4-BE49-F238E27FC236}">
                <a16:creationId xmlns:a16="http://schemas.microsoft.com/office/drawing/2014/main" id="{F40BD435-94D1-11EC-F7B7-9059C550B6D5}"/>
              </a:ext>
            </a:extLst>
          </p:cNvPr>
          <p:cNvSpPr>
            <a:spLocks noChangeArrowheads="1"/>
          </p:cNvSpPr>
          <p:nvPr/>
        </p:nvSpPr>
        <p:spPr bwMode="auto">
          <a:xfrm>
            <a:off x="280654" y="1456217"/>
            <a:ext cx="643269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spcBef>
                <a:spcPct val="0"/>
              </a:spcBef>
            </a:pPr>
            <a:r>
              <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By providing a single source of data for a farm, blockchain would minimize the strain of record keeping and maintaining multiple record systems. </a:t>
            </a:r>
          </a:p>
          <a:p>
            <a:pPr marL="342900" indent="-342900">
              <a:spcBef>
                <a:spcPct val="0"/>
              </a:spcBef>
            </a:pPr>
            <a:endPar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spcBef>
                <a:spcPct val="0"/>
              </a:spcBef>
            </a:pPr>
            <a:r>
              <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It ultimately saves time and energy in the agriculture value chain.</a:t>
            </a:r>
          </a:p>
          <a:p>
            <a:pPr marL="800100" lvl="1" indent="-342900">
              <a:spcBef>
                <a:spcPct val="0"/>
              </a:spcBef>
            </a:pPr>
            <a:endPar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spcBef>
                <a:spcPct val="0"/>
              </a:spcBef>
            </a:pPr>
            <a:r>
              <a:rPr lang="en-IN" altLang="en-US"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It is very important to realize that the blockchain alone can’t make growers more money, but it can provide the technology infrastructure for things like automation, digitization, and tracking, that could drive the farmers towards modern agriculture.</a:t>
            </a:r>
            <a:endParaRPr lang="en-IN" altLang="en-US" sz="1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90092CF-4CDF-18E1-9701-9783F9C7A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000" y="1866151"/>
            <a:ext cx="3810000" cy="3238500"/>
          </a:xfrm>
          <a:prstGeom prst="rect">
            <a:avLst/>
          </a:prstGeom>
        </p:spPr>
      </p:pic>
    </p:spTree>
    <p:extLst>
      <p:ext uri="{BB962C8B-B14F-4D97-AF65-F5344CB8AC3E}">
        <p14:creationId xmlns:p14="http://schemas.microsoft.com/office/powerpoint/2010/main" val="254757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Technical Approach</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973"/>
            <a:ext cx="12210280" cy="6194878"/>
          </a:xfrm>
          <a:prstGeom prst="rect">
            <a:avLst/>
          </a:prstGeom>
        </p:spPr>
      </p:pic>
      <p:pic>
        <p:nvPicPr>
          <p:cNvPr id="6" name="Picture 5">
            <a:extLst>
              <a:ext uri="{FF2B5EF4-FFF2-40B4-BE49-F238E27FC236}">
                <a16:creationId xmlns:a16="http://schemas.microsoft.com/office/drawing/2014/main" id="{771E96E9-8E59-ED46-5A0E-9EED806046F7}"/>
              </a:ext>
            </a:extLst>
          </p:cNvPr>
          <p:cNvPicPr>
            <a:picLocks noChangeAspect="1"/>
          </p:cNvPicPr>
          <p:nvPr/>
        </p:nvPicPr>
        <p:blipFill>
          <a:blip r:embed="rId3"/>
          <a:stretch>
            <a:fillRect/>
          </a:stretch>
        </p:blipFill>
        <p:spPr>
          <a:xfrm>
            <a:off x="77413" y="815863"/>
            <a:ext cx="12018894" cy="5938937"/>
          </a:xfrm>
          <a:prstGeom prst="rect">
            <a:avLst/>
          </a:prstGeom>
        </p:spPr>
      </p:pic>
    </p:spTree>
    <p:extLst>
      <p:ext uri="{BB962C8B-B14F-4D97-AF65-F5344CB8AC3E}">
        <p14:creationId xmlns:p14="http://schemas.microsoft.com/office/powerpoint/2010/main" val="325350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b="1" dirty="0">
                <a:solidFill>
                  <a:schemeClr val="accent1">
                    <a:lumMod val="75000"/>
                  </a:schemeClr>
                </a:solidFill>
                <a:effectLst>
                  <a:outerShdw blurRad="38100" dist="38100" dir="2700000" algn="tl">
                    <a:srgbClr val="000000">
                      <a:alpha val="43137"/>
                    </a:srgbClr>
                  </a:outerShdw>
                </a:effectLst>
                <a:latin typeface="Arial" charset="0"/>
                <a:cs typeface="Arial" charset="0"/>
              </a:rPr>
              <a:t>Technical Approach</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973"/>
            <a:ext cx="12210280" cy="6194878"/>
          </a:xfrm>
          <a:prstGeom prst="rect">
            <a:avLst/>
          </a:prstGeom>
        </p:spPr>
      </p:pic>
      <p:pic>
        <p:nvPicPr>
          <p:cNvPr id="5" name="Picture 4">
            <a:extLst>
              <a:ext uri="{FF2B5EF4-FFF2-40B4-BE49-F238E27FC236}">
                <a16:creationId xmlns:a16="http://schemas.microsoft.com/office/drawing/2014/main" id="{78DD1962-C2D4-9EDE-2B05-0D55A12050A7}"/>
              </a:ext>
            </a:extLst>
          </p:cNvPr>
          <p:cNvPicPr>
            <a:picLocks noChangeAspect="1"/>
          </p:cNvPicPr>
          <p:nvPr/>
        </p:nvPicPr>
        <p:blipFill>
          <a:blip r:embed="rId3"/>
          <a:stretch>
            <a:fillRect/>
          </a:stretch>
        </p:blipFill>
        <p:spPr>
          <a:xfrm>
            <a:off x="170121" y="850014"/>
            <a:ext cx="11926186" cy="5922926"/>
          </a:xfrm>
          <a:prstGeom prst="rect">
            <a:avLst/>
          </a:prstGeom>
        </p:spPr>
      </p:pic>
    </p:spTree>
    <p:extLst>
      <p:ext uri="{BB962C8B-B14F-4D97-AF65-F5344CB8AC3E}">
        <p14:creationId xmlns:p14="http://schemas.microsoft.com/office/powerpoint/2010/main" val="113477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BLOCKCHAIN TECHNOLOGY IN CURRENT AGRICULTURAL SYSTEMS</a:t>
            </a:r>
            <a:endParaRPr lang="en-IN" altLang="en-US" sz="24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 y="914399"/>
            <a:ext cx="12210280" cy="5987143"/>
          </a:xfrm>
          <a:prstGeom prst="rect">
            <a:avLst/>
          </a:prstGeom>
        </p:spPr>
      </p:pic>
      <p:sp>
        <p:nvSpPr>
          <p:cNvPr id="5" name="TextBox 4">
            <a:extLst>
              <a:ext uri="{FF2B5EF4-FFF2-40B4-BE49-F238E27FC236}">
                <a16:creationId xmlns:a16="http://schemas.microsoft.com/office/drawing/2014/main" id="{708FD13F-FD01-C8E9-50CE-5189451771B7}"/>
              </a:ext>
            </a:extLst>
          </p:cNvPr>
          <p:cNvSpPr txBox="1"/>
          <p:nvPr/>
        </p:nvSpPr>
        <p:spPr>
          <a:xfrm>
            <a:off x="400691" y="1263721"/>
            <a:ext cx="11695615" cy="3416320"/>
          </a:xfrm>
          <a:prstGeom prst="rect">
            <a:avLst/>
          </a:prstGeom>
          <a:noFill/>
        </p:spPr>
        <p:txBody>
          <a:bodyPr wrap="square">
            <a:spAutoFit/>
          </a:bodyPr>
          <a:lstStyle/>
          <a:p>
            <a:pPr algn="l"/>
            <a:r>
              <a:rPr lang="en-IN" altLang="en-US" sz="1800" dirty="0">
                <a:effectLst>
                  <a:outerShdw blurRad="38100" dist="38100" dir="2700000" algn="tl">
                    <a:srgbClr val="000000">
                      <a:alpha val="43137"/>
                    </a:srgbClr>
                  </a:outerShdw>
                </a:effectLst>
                <a:latin typeface="Arial" panose="020B0604020202020204" pitchFamily="34" charset="0"/>
              </a:rPr>
              <a:t>The major technological challenges can be summarized as the following aspects:</a:t>
            </a:r>
          </a:p>
          <a:p>
            <a:pPr algn="l"/>
            <a:r>
              <a:rPr lang="en-IN" altLang="en-US" sz="1800" dirty="0">
                <a:effectLst>
                  <a:outerShdw blurRad="38100" dist="38100" dir="2700000" algn="tl">
                    <a:srgbClr val="000000">
                      <a:alpha val="43137"/>
                    </a:srgbClr>
                  </a:outerShdw>
                </a:effectLst>
                <a:latin typeface="Arial" panose="020B0604020202020204" pitchFamily="34" charset="0"/>
              </a:rPr>
              <a:t> (</a:t>
            </a:r>
            <a:r>
              <a:rPr lang="en-IN" altLang="en-US" sz="1800" dirty="0" err="1">
                <a:effectLst>
                  <a:outerShdw blurRad="38100" dist="38100" dir="2700000" algn="tl">
                    <a:srgbClr val="000000">
                      <a:alpha val="43137"/>
                    </a:srgbClr>
                  </a:outerShdw>
                </a:effectLst>
                <a:latin typeface="Arial" panose="020B0604020202020204" pitchFamily="34" charset="0"/>
              </a:rPr>
              <a:t>i</a:t>
            </a:r>
            <a:r>
              <a:rPr lang="en-IN" altLang="en-US" sz="1800" dirty="0">
                <a:effectLst>
                  <a:outerShdw blurRad="38100" dist="38100" dir="2700000" algn="tl">
                    <a:srgbClr val="000000">
                      <a:alpha val="43137"/>
                    </a:srgbClr>
                  </a:outerShdw>
                </a:effectLst>
                <a:latin typeface="Arial" panose="020B0604020202020204" pitchFamily="34" charset="0"/>
              </a:rPr>
              <a:t>) scalability issue when integrating with data-intensive technology, such as IoT. The throughput of blockchain is much lower than the conventional centralized databases, which can achieve tens to hundreds of thousands of transactions per second. Therefore, data-intensive applications, e.g. monitoring and controlling farming by a sensor network, require fast storage speed and low network latency; </a:t>
            </a:r>
          </a:p>
          <a:p>
            <a:pPr algn="l"/>
            <a:r>
              <a:rPr lang="en-IN" altLang="en-US" sz="1800" dirty="0">
                <a:effectLst>
                  <a:outerShdw blurRad="38100" dist="38100" dir="2700000" algn="tl">
                    <a:srgbClr val="000000">
                      <a:alpha val="43137"/>
                    </a:srgbClr>
                  </a:outerShdw>
                </a:effectLst>
                <a:latin typeface="Arial" panose="020B0604020202020204" pitchFamily="34" charset="0"/>
              </a:rPr>
              <a:t>(ii) integration with existing legacy systems. Many organizations have deployed their own management systems for years and it is hard to migrate their entire systems to the emerging blockchain which could cause disruption to their current services;</a:t>
            </a:r>
          </a:p>
          <a:p>
            <a:pPr algn="l"/>
            <a:r>
              <a:rPr lang="en-IN" altLang="en-US" sz="1800" dirty="0">
                <a:effectLst>
                  <a:outerShdw blurRad="38100" dist="38100" dir="2700000" algn="tl">
                    <a:srgbClr val="000000">
                      <a:alpha val="43137"/>
                    </a:srgbClr>
                  </a:outerShdw>
                </a:effectLst>
                <a:latin typeface="Arial" panose="020B0604020202020204" pitchFamily="34" charset="0"/>
              </a:rPr>
              <a:t> (iii) security and privacy. Blockchain encourages a decentralized infrastructure that increases data transparency but compromises data privacy. Although most recent blockchain platforms allow the uploading of encrypted transaction records on-chain, more security features would enhance data security and privacy to a higher level due to various types of attacks. Blockchain systems are difficult to seamlessly integrate with legacy systems.</a:t>
            </a:r>
          </a:p>
        </p:txBody>
      </p:sp>
    </p:spTree>
    <p:extLst>
      <p:ext uri="{BB962C8B-B14F-4D97-AF65-F5344CB8AC3E}">
        <p14:creationId xmlns:p14="http://schemas.microsoft.com/office/powerpoint/2010/main" val="218827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BLOCKCHAIN TECHNOLOGY IN CURRENT AGRICULTURAL SYSTEMS</a:t>
            </a:r>
            <a:endParaRPr lang="en-IN" altLang="en-US" sz="2400" b="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542"/>
            <a:ext cx="12210280" cy="6349999"/>
          </a:xfrm>
          <a:prstGeom prst="rect">
            <a:avLst/>
          </a:prstGeom>
        </p:spPr>
      </p:pic>
      <p:sp>
        <p:nvSpPr>
          <p:cNvPr id="5" name="TextBox 4">
            <a:extLst>
              <a:ext uri="{FF2B5EF4-FFF2-40B4-BE49-F238E27FC236}">
                <a16:creationId xmlns:a16="http://schemas.microsoft.com/office/drawing/2014/main" id="{8BDAADF3-6F04-9C99-A01C-BF0561E8C7E7}"/>
              </a:ext>
            </a:extLst>
          </p:cNvPr>
          <p:cNvSpPr txBox="1"/>
          <p:nvPr/>
        </p:nvSpPr>
        <p:spPr>
          <a:xfrm>
            <a:off x="95693" y="693965"/>
            <a:ext cx="12000614" cy="2031325"/>
          </a:xfrm>
          <a:prstGeom prst="rect">
            <a:avLst/>
          </a:prstGeom>
          <a:noFill/>
        </p:spPr>
        <p:txBody>
          <a:bodyPr wrap="square">
            <a:spAutoFit/>
          </a:bodyPr>
          <a:lstStyle/>
          <a:p>
            <a:pPr algn="just">
              <a:spcBef>
                <a:spcPct val="0"/>
              </a:spcBef>
              <a:buFontTx/>
              <a:buNone/>
            </a:pPr>
            <a:r>
              <a:rPr lang="en-IN" altLang="en-US" sz="1800" dirty="0">
                <a:effectLst>
                  <a:outerShdw blurRad="38100" dist="38100" dir="2700000" algn="tl">
                    <a:srgbClr val="000000">
                      <a:alpha val="43137"/>
                    </a:srgbClr>
                  </a:outerShdw>
                </a:effectLst>
                <a:latin typeface="Arial" panose="020B0604020202020204" pitchFamily="34" charset="0"/>
              </a:rPr>
              <a:t>we have presented a comprehensive survey on current blockchain-based agricultural applications and innovations. We have offered a detailed investigation of desperate blockchain applications in the agricultural sector. the current use of blockchain-related technologies in agricultural applications and provided some possible solutions. These challenges include:</a:t>
            </a:r>
          </a:p>
          <a:p>
            <a:pPr algn="just">
              <a:spcBef>
                <a:spcPct val="0"/>
              </a:spcBef>
              <a:buFontTx/>
              <a:buNone/>
            </a:pPr>
            <a:r>
              <a:rPr lang="en-IN" altLang="en-US" sz="1800" dirty="0">
                <a:effectLst>
                  <a:outerShdw blurRad="38100" dist="38100" dir="2700000" algn="tl">
                    <a:srgbClr val="000000">
                      <a:alpha val="43137"/>
                    </a:srgbClr>
                  </a:outerShdw>
                </a:effectLst>
                <a:latin typeface="Arial" panose="020B0604020202020204" pitchFamily="34" charset="0"/>
              </a:rPr>
              <a:t>(1) scalability, </a:t>
            </a:r>
          </a:p>
          <a:p>
            <a:pPr algn="just">
              <a:spcBef>
                <a:spcPct val="0"/>
              </a:spcBef>
              <a:buFontTx/>
              <a:buNone/>
            </a:pPr>
            <a:r>
              <a:rPr lang="en-IN" altLang="en-US" sz="1800" dirty="0">
                <a:effectLst>
                  <a:outerShdw blurRad="38100" dist="38100" dir="2700000" algn="tl">
                    <a:srgbClr val="000000">
                      <a:alpha val="43137"/>
                    </a:srgbClr>
                  </a:outerShdw>
                </a:effectLst>
                <a:latin typeface="Arial" panose="020B0604020202020204" pitchFamily="34" charset="0"/>
              </a:rPr>
              <a:t>(2) integration with existing legacy systems </a:t>
            </a:r>
          </a:p>
          <a:p>
            <a:pPr algn="just">
              <a:spcBef>
                <a:spcPct val="0"/>
              </a:spcBef>
              <a:buFontTx/>
              <a:buNone/>
            </a:pPr>
            <a:r>
              <a:rPr lang="en-IN" altLang="en-US" sz="1800" dirty="0">
                <a:effectLst>
                  <a:outerShdw blurRad="38100" dist="38100" dir="2700000" algn="tl">
                    <a:srgbClr val="000000">
                      <a:alpha val="43137"/>
                    </a:srgbClr>
                  </a:outerShdw>
                </a:effectLst>
                <a:latin typeface="Arial" panose="020B0604020202020204" pitchFamily="34" charset="0"/>
              </a:rPr>
              <a:t>(3) security and privacy.</a:t>
            </a:r>
          </a:p>
        </p:txBody>
      </p:sp>
      <p:pic>
        <p:nvPicPr>
          <p:cNvPr id="6" name="Picture 8" descr="https://miro.medium.com/max/1400/1*5aEAer4U0pTed11DzJtEnQ.png">
            <a:extLst>
              <a:ext uri="{FF2B5EF4-FFF2-40B4-BE49-F238E27FC236}">
                <a16:creationId xmlns:a16="http://schemas.microsoft.com/office/drawing/2014/main" id="{110C63D7-B829-9A9A-2E99-5BDBEF9D9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2828923"/>
            <a:ext cx="5753729" cy="318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https://www.cleveroad.com/images/article-previews/25473b6da053bc6471508b721fcd562083f61f16454b4724c0800cd297eed590.png">
            <a:extLst>
              <a:ext uri="{FF2B5EF4-FFF2-40B4-BE49-F238E27FC236}">
                <a16:creationId xmlns:a16="http://schemas.microsoft.com/office/drawing/2014/main" id="{9254BD21-21C1-FC66-13FA-91E8164347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6906" y="2828917"/>
            <a:ext cx="6222232" cy="3186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22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Smart Contracts</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1BCABB8C-247E-87D9-49B8-D908DA37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8677"/>
            <a:ext cx="12210280" cy="6072186"/>
          </a:xfrm>
          <a:prstGeom prst="rect">
            <a:avLst/>
          </a:prstGeom>
        </p:spPr>
      </p:pic>
      <p:pic>
        <p:nvPicPr>
          <p:cNvPr id="2" name="Picture 13">
            <a:extLst>
              <a:ext uri="{FF2B5EF4-FFF2-40B4-BE49-F238E27FC236}">
                <a16:creationId xmlns:a16="http://schemas.microsoft.com/office/drawing/2014/main" id="{F075D3A9-0FEE-E22D-F378-5F4F0990C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7" y="2553323"/>
            <a:ext cx="5738879" cy="3235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94D1931A-0C06-1AB6-8F9D-60CED1FFA714}"/>
              </a:ext>
            </a:extLst>
          </p:cNvPr>
          <p:cNvPicPr>
            <a:picLocks noChangeAspect="1"/>
          </p:cNvPicPr>
          <p:nvPr/>
        </p:nvPicPr>
        <p:blipFill>
          <a:blip r:embed="rId4"/>
          <a:stretch>
            <a:fillRect/>
          </a:stretch>
        </p:blipFill>
        <p:spPr>
          <a:xfrm>
            <a:off x="5915086" y="2552735"/>
            <a:ext cx="6215010" cy="3235656"/>
          </a:xfrm>
          <a:prstGeom prst="rect">
            <a:avLst/>
          </a:prstGeom>
        </p:spPr>
      </p:pic>
      <p:sp>
        <p:nvSpPr>
          <p:cNvPr id="11" name="TextBox 10">
            <a:extLst>
              <a:ext uri="{FF2B5EF4-FFF2-40B4-BE49-F238E27FC236}">
                <a16:creationId xmlns:a16="http://schemas.microsoft.com/office/drawing/2014/main" id="{332AC068-C972-902C-7875-91F7AA85B2C7}"/>
              </a:ext>
            </a:extLst>
          </p:cNvPr>
          <p:cNvSpPr txBox="1"/>
          <p:nvPr/>
        </p:nvSpPr>
        <p:spPr>
          <a:xfrm>
            <a:off x="95694" y="1212351"/>
            <a:ext cx="11615294" cy="1200329"/>
          </a:xfrm>
          <a:prstGeom prst="rect">
            <a:avLst/>
          </a:prstGeom>
          <a:noFill/>
        </p:spPr>
        <p:txBody>
          <a:bodyPr wrap="square">
            <a:spAutoFit/>
          </a:bodyPr>
          <a:lstStyle/>
          <a:p>
            <a:r>
              <a:rPr lang="en-IN" b="0" i="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Smart contracts are computer programs or protocols for automated transactions that are stored on a blockchain and run in response to meeting certain conditions. In other words, smart contracts automate the execution of agreements so that all participants can ascertain the outcome as soon as possible without the involvement of an intermediary or time delay.</a:t>
            </a:r>
            <a:endParaRPr lang="en-IN"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893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pic>
        <p:nvPicPr>
          <p:cNvPr id="4" name="Picture 3">
            <a:extLst>
              <a:ext uri="{FF2B5EF4-FFF2-40B4-BE49-F238E27FC236}">
                <a16:creationId xmlns:a16="http://schemas.microsoft.com/office/drawing/2014/main" id="{75C11606-EFED-410E-EF92-425690E59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1675"/>
            <a:ext cx="12192000" cy="6194425"/>
          </a:xfrm>
          <a:prstGeom prst="rect">
            <a:avLst/>
          </a:prstGeom>
        </p:spPr>
      </p:pic>
      <p:sp>
        <p:nvSpPr>
          <p:cNvPr id="6" name="TextBox 5">
            <a:extLst>
              <a:ext uri="{FF2B5EF4-FFF2-40B4-BE49-F238E27FC236}">
                <a16:creationId xmlns:a16="http://schemas.microsoft.com/office/drawing/2014/main" id="{08FCF611-3DC4-2AAB-B676-C6BDFC926C7A}"/>
              </a:ext>
            </a:extLst>
          </p:cNvPr>
          <p:cNvSpPr txBox="1"/>
          <p:nvPr/>
        </p:nvSpPr>
        <p:spPr>
          <a:xfrm>
            <a:off x="95250" y="971550"/>
            <a:ext cx="9086850" cy="3046988"/>
          </a:xfrm>
          <a:prstGeom prst="rect">
            <a:avLst/>
          </a:prstGeom>
          <a:noFill/>
        </p:spPr>
        <p:txBody>
          <a:bodyPr wrap="square">
            <a:spAutoFit/>
          </a:bodyPr>
          <a:lstStyle/>
          <a:p>
            <a:pPr marL="457200" indent="-457200" algn="l">
              <a:buAutoNum type="arabicPeriod"/>
            </a:pPr>
            <a:r>
              <a:rPr lang="en-US" sz="2400" dirty="0">
                <a:effectLst>
                  <a:outerShdw blurRad="38100" dist="38100" dir="2700000" algn="tl">
                    <a:srgbClr val="000000">
                      <a:alpha val="43137"/>
                    </a:srgbClr>
                  </a:outerShdw>
                </a:effectLst>
              </a:rPr>
              <a:t>What is </a:t>
            </a:r>
            <a:r>
              <a:rPr lang="en-US" sz="2400" dirty="0" err="1">
                <a:effectLst>
                  <a:outerShdw blurRad="38100" dist="38100" dir="2700000" algn="tl">
                    <a:srgbClr val="000000">
                      <a:alpha val="43137"/>
                    </a:srgbClr>
                  </a:outerShdw>
                </a:effectLst>
              </a:rPr>
              <a:t>Naturopura</a:t>
            </a:r>
            <a:endParaRPr lang="en-US" sz="2400" dirty="0">
              <a:effectLst>
                <a:outerShdw blurRad="38100" dist="38100" dir="2700000" algn="tl">
                  <a:srgbClr val="000000">
                    <a:alpha val="43137"/>
                  </a:srgbClr>
                </a:outerShdw>
              </a:effectLst>
            </a:endParaRPr>
          </a:p>
          <a:p>
            <a:pPr marL="457200" indent="-457200" algn="l">
              <a:buAutoNum type="arabicPeriod"/>
            </a:pPr>
            <a:r>
              <a:rPr lang="en-US" sz="2400" dirty="0">
                <a:effectLst>
                  <a:outerShdw blurRad="38100" dist="38100" dir="2700000" algn="tl">
                    <a:srgbClr val="000000">
                      <a:alpha val="43137"/>
                    </a:srgbClr>
                  </a:outerShdw>
                </a:effectLst>
              </a:rPr>
              <a:t>Why </a:t>
            </a:r>
            <a:r>
              <a:rPr lang="en-US" sz="2400" dirty="0" err="1">
                <a:effectLst>
                  <a:outerShdw blurRad="38100" dist="38100" dir="2700000" algn="tl">
                    <a:srgbClr val="000000">
                      <a:alpha val="43137"/>
                    </a:srgbClr>
                  </a:outerShdw>
                </a:effectLst>
              </a:rPr>
              <a:t>Naturopura</a:t>
            </a:r>
            <a:endParaRPr lang="en-US" sz="2400" dirty="0">
              <a:effectLst>
                <a:outerShdw blurRad="38100" dist="38100" dir="2700000" algn="tl">
                  <a:srgbClr val="000000">
                    <a:alpha val="43137"/>
                  </a:srgbClr>
                </a:outerShdw>
              </a:effectLst>
            </a:endParaRPr>
          </a:p>
          <a:p>
            <a:pPr marL="457200" indent="-457200" algn="l">
              <a:buAutoNum type="arabicPeriod"/>
            </a:pPr>
            <a:r>
              <a:rPr lang="en-US" sz="2400" dirty="0">
                <a:effectLst>
                  <a:outerShdw blurRad="38100" dist="38100" dir="2700000" algn="tl">
                    <a:srgbClr val="000000">
                      <a:alpha val="43137"/>
                    </a:srgbClr>
                  </a:outerShdw>
                </a:effectLst>
              </a:rPr>
              <a:t>Objective</a:t>
            </a:r>
          </a:p>
          <a:p>
            <a:pPr marL="457200" indent="-457200" algn="l">
              <a:buAutoNum type="arabicPeriod"/>
            </a:pPr>
            <a:r>
              <a:rPr lang="en-US" sz="2400" dirty="0">
                <a:effectLst>
                  <a:outerShdw blurRad="38100" dist="38100" dir="2700000" algn="tl">
                    <a:srgbClr val="000000">
                      <a:alpha val="43137"/>
                    </a:srgbClr>
                  </a:outerShdw>
                </a:effectLst>
              </a:rPr>
              <a:t>Software Solution</a:t>
            </a:r>
          </a:p>
          <a:p>
            <a:pPr marL="457200" indent="-457200" algn="l">
              <a:buAutoNum type="arabicPeriod"/>
            </a:pPr>
            <a:r>
              <a:rPr lang="en-US" sz="2400" dirty="0">
                <a:effectLst>
                  <a:outerShdw blurRad="38100" dist="38100" dir="2700000" algn="tl">
                    <a:srgbClr val="000000">
                      <a:alpha val="43137"/>
                    </a:srgbClr>
                  </a:outerShdw>
                </a:effectLst>
              </a:rPr>
              <a:t>Business Model</a:t>
            </a:r>
          </a:p>
          <a:p>
            <a:pPr marL="457200" indent="-457200" algn="l">
              <a:buAutoNum type="arabicPeriod"/>
            </a:pPr>
            <a:r>
              <a:rPr lang="en-US" sz="2400" dirty="0">
                <a:effectLst>
                  <a:outerShdw blurRad="38100" dist="38100" dir="2700000" algn="tl">
                    <a:srgbClr val="000000">
                      <a:alpha val="43137"/>
                    </a:srgbClr>
                  </a:outerShdw>
                </a:effectLst>
              </a:rPr>
              <a:t>Technical Approach</a:t>
            </a:r>
          </a:p>
          <a:p>
            <a:pPr marL="457200" indent="-457200" algn="l">
              <a:buAutoNum type="arabicPeriod"/>
            </a:pPr>
            <a:r>
              <a:rPr lang="en-US" sz="2400" dirty="0">
                <a:effectLst>
                  <a:outerShdw blurRad="38100" dist="38100" dir="2700000" algn="tl">
                    <a:srgbClr val="000000">
                      <a:alpha val="43137"/>
                    </a:srgbClr>
                  </a:outerShdw>
                </a:effectLst>
              </a:rPr>
              <a:t>Prototype Costing</a:t>
            </a:r>
          </a:p>
          <a:p>
            <a:pPr marL="457200" indent="-457200" algn="l">
              <a:buAutoNum type="arabicPeriod"/>
            </a:pPr>
            <a:r>
              <a:rPr lang="en-US" sz="2400" dirty="0">
                <a:effectLst>
                  <a:outerShdw blurRad="38100" dist="38100" dir="2700000" algn="tl">
                    <a:srgbClr val="000000">
                      <a:alpha val="43137"/>
                    </a:srgbClr>
                  </a:outerShdw>
                </a:effectLst>
              </a:rPr>
              <a:t>Impact of the Project</a:t>
            </a:r>
            <a:endParaRPr lang="en-IN" sz="2400" dirty="0">
              <a:effectLst>
                <a:outerShdw blurRad="38100" dist="38100" dir="2700000" algn="tl">
                  <a:srgbClr val="000000">
                    <a:alpha val="43137"/>
                  </a:srgbClr>
                </a:outerShdw>
              </a:effectLst>
            </a:endParaRPr>
          </a:p>
        </p:txBody>
      </p:sp>
      <p:sp>
        <p:nvSpPr>
          <p:cNvPr id="7" name="TextBox 9">
            <a:extLst>
              <a:ext uri="{FF2B5EF4-FFF2-40B4-BE49-F238E27FC236}">
                <a16:creationId xmlns:a16="http://schemas.microsoft.com/office/drawing/2014/main" id="{60C8F5E5-04C3-F01E-5411-3391FDD031B5}"/>
              </a:ext>
            </a:extLst>
          </p:cNvPr>
          <p:cNvSpPr txBox="1">
            <a:spLocks noChangeArrowheads="1"/>
          </p:cNvSpPr>
          <p:nvPr/>
        </p:nvSpPr>
        <p:spPr bwMode="auto">
          <a:xfrm>
            <a:off x="95250" y="85725"/>
            <a:ext cx="1209675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spAutoFit/>
          </a:bodyPr>
          <a:lstStyle>
            <a:lvl1pPr marL="0" indent="0" algn="ctr" defTabSz="914400" rtl="0" eaLnBrk="1" latinLnBrk="0" hangingPunct="1">
              <a:lnSpc>
                <a:spcPct val="90000"/>
              </a:lnSpc>
              <a:spcBef>
                <a:spcPct val="20000"/>
              </a:spcBef>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ctr" defTabSz="9144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ctr" defTabSz="9144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ctr"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ctr"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nSpc>
                <a:spcPct val="150000"/>
              </a:lnSpc>
              <a:spcBef>
                <a:spcPct val="0"/>
              </a:spcBef>
              <a:buNone/>
            </a:pPr>
            <a:r>
              <a:rPr lang="en-US" altLang="en-US" sz="1800" dirty="0">
                <a:latin typeface="Arial" panose="020B0604020202020204" pitchFamily="34" charset="0"/>
              </a:rPr>
              <a:t>  </a:t>
            </a:r>
            <a:r>
              <a:rPr lang="en-US" alt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C</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ontents:</a:t>
            </a:r>
            <a:endParaRPr lang="en-US" altLang="en-US" sz="2400" b="1" dirty="0">
              <a:latin typeface="Arial" panose="020B0604020202020204" pitchFamily="34" charset="0"/>
            </a:endParaRPr>
          </a:p>
        </p:txBody>
      </p:sp>
      <p:pic>
        <p:nvPicPr>
          <p:cNvPr id="9" name="Picture 8">
            <a:extLst>
              <a:ext uri="{FF2B5EF4-FFF2-40B4-BE49-F238E27FC236}">
                <a16:creationId xmlns:a16="http://schemas.microsoft.com/office/drawing/2014/main" id="{CA7D65F2-0410-62A7-02DF-3E11F88949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 y="5972184"/>
            <a:ext cx="1737360" cy="1228513"/>
          </a:xfrm>
          <a:prstGeom prst="rect">
            <a:avLst/>
          </a:prstGeom>
        </p:spPr>
      </p:pic>
    </p:spTree>
    <p:extLst>
      <p:ext uri="{BB962C8B-B14F-4D97-AF65-F5344CB8AC3E}">
        <p14:creationId xmlns:p14="http://schemas.microsoft.com/office/powerpoint/2010/main" val="280612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38B4A927-971E-C3E6-9E49-7AB6F7F5A4F4}"/>
              </a:ext>
            </a:extLst>
          </p:cNvPr>
          <p:cNvSpPr txBox="1">
            <a:spLocks noGrp="1" noChangeArrowheads="1"/>
          </p:cNvSpPr>
          <p:nvPr>
            <p:ph type="subTitle" idx="1"/>
          </p:nvPr>
        </p:nvSpPr>
        <p:spPr bwMode="auto">
          <a:xfrm>
            <a:off x="95250" y="85725"/>
            <a:ext cx="120967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lnSpc>
                <a:spcPct val="150000"/>
              </a:lnSpc>
              <a:spcBef>
                <a:spcPct val="0"/>
              </a:spcBef>
              <a:buNone/>
            </a:pPr>
            <a:r>
              <a:rPr lang="en-US" altLang="en-US" sz="1800" dirty="0">
                <a:latin typeface="Arial" panose="020B0604020202020204" pitchFamily="34" charset="0"/>
              </a:rPr>
              <a:t>  </a:t>
            </a:r>
            <a:endParaRPr lang="en-US" altLang="en-US" sz="2400" b="1" dirty="0">
              <a:latin typeface="Arial" panose="020B0604020202020204" pitchFamily="34" charset="0"/>
            </a:endParaRPr>
          </a:p>
        </p:txBody>
      </p:sp>
      <p:sp>
        <p:nvSpPr>
          <p:cNvPr id="3" name="TextBox 2">
            <a:extLst>
              <a:ext uri="{FF2B5EF4-FFF2-40B4-BE49-F238E27FC236}">
                <a16:creationId xmlns:a16="http://schemas.microsoft.com/office/drawing/2014/main" id="{72B9EEF3-5C57-0D0E-1747-E4E510ACC512}"/>
              </a:ext>
            </a:extLst>
          </p:cNvPr>
          <p:cNvSpPr txBox="1"/>
          <p:nvPr/>
        </p:nvSpPr>
        <p:spPr>
          <a:xfrm>
            <a:off x="0" y="160045"/>
            <a:ext cx="12192000" cy="461665"/>
          </a:xfrm>
          <a:prstGeom prst="rect">
            <a:avLst/>
          </a:prstGeom>
          <a:noFill/>
        </p:spPr>
        <p:txBody>
          <a:bodyPr wrap="square">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What is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Naturopura</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6" name="Picture 5">
            <a:extLst>
              <a:ext uri="{FF2B5EF4-FFF2-40B4-BE49-F238E27FC236}">
                <a16:creationId xmlns:a16="http://schemas.microsoft.com/office/drawing/2014/main" id="{4DF4FDED-6866-38E7-0594-61A527545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44"/>
            <a:ext cx="12191998" cy="6188958"/>
          </a:xfrm>
          <a:prstGeom prst="rect">
            <a:avLst/>
          </a:prstGeom>
        </p:spPr>
      </p:pic>
      <p:sp>
        <p:nvSpPr>
          <p:cNvPr id="8" name="TextBox 7">
            <a:extLst>
              <a:ext uri="{FF2B5EF4-FFF2-40B4-BE49-F238E27FC236}">
                <a16:creationId xmlns:a16="http://schemas.microsoft.com/office/drawing/2014/main" id="{6E28F31A-407F-9060-7EF8-1AEE471CE6D0}"/>
              </a:ext>
            </a:extLst>
          </p:cNvPr>
          <p:cNvSpPr txBox="1"/>
          <p:nvPr/>
        </p:nvSpPr>
        <p:spPr>
          <a:xfrm>
            <a:off x="95250" y="1065570"/>
            <a:ext cx="11772900" cy="2118529"/>
          </a:xfrm>
          <a:prstGeom prst="rect">
            <a:avLst/>
          </a:prstGeom>
          <a:noFill/>
        </p:spPr>
        <p:txBody>
          <a:bodyPr wrap="square">
            <a:spAutoFit/>
          </a:bodyPr>
          <a:lstStyle/>
          <a:p>
            <a:pPr marL="285750" indent="-285750" algn="l">
              <a:lnSpc>
                <a:spcPct val="150000"/>
              </a:lnSpc>
              <a:spcBef>
                <a:spcPct val="0"/>
              </a:spcBef>
              <a:buFont typeface="Arial" panose="020B0604020202020204" pitchFamily="34" charset="0"/>
              <a:buChar char="•"/>
            </a:pPr>
            <a:r>
              <a:rPr lang="en-IN" b="0" i="0"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system works along with the natural biodiversity of each farmed area, encouraging the complexity of living organisms—both plant and animal—that shape each particular ecosystem to thrive along with food plants.</a:t>
            </a:r>
          </a:p>
          <a:p>
            <a:pPr marL="285750" indent="-285750" algn="l">
              <a:lnSpc>
                <a:spcPct val="150000"/>
              </a:lnSpc>
              <a:spcBef>
                <a:spcPct val="0"/>
              </a:spcBef>
              <a:buFont typeface="Arial" panose="020B0604020202020204" pitchFamily="34" charset="0"/>
              <a:buChar char="•"/>
            </a:pPr>
            <a:r>
              <a:rPr lang="en-IN" b="0" i="0"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Natural </a:t>
            </a:r>
            <a:r>
              <a:rPr lang="en-IN"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farming is related to fertility farming, organic farming, and biodynamic agriculture.</a:t>
            </a:r>
            <a:r>
              <a:rPr lang="en-US" altLang="en-US"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285750" indent="-285750" algn="l">
              <a:lnSpc>
                <a:spcPct val="150000"/>
              </a:lnSpc>
              <a:spcBef>
                <a:spcPct val="0"/>
              </a:spcBef>
              <a:buFont typeface="Arial" panose="020B0604020202020204" pitchFamily="34" charset="0"/>
              <a:buChar char="•"/>
            </a:pPr>
            <a:r>
              <a:rPr lang="en-IN" b="0" i="0" dirty="0">
                <a:solidFill>
                  <a:srgbClr val="0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Natural farming and organic farming, both come under agroecological practices. In natural farming, the focus is on the use of bio inputs prepared from farms and local ecosystems instead of purchasing those from outside. </a:t>
            </a:r>
            <a:endParaRPr lang="en-US" altLang="en-US" dirty="0">
              <a:solidFill>
                <a:srgbClr val="20212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28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38B4A927-971E-C3E6-9E49-7AB6F7F5A4F4}"/>
              </a:ext>
            </a:extLst>
          </p:cNvPr>
          <p:cNvSpPr txBox="1">
            <a:spLocks noGrp="1" noChangeArrowheads="1"/>
          </p:cNvSpPr>
          <p:nvPr>
            <p:ph type="subTitle" idx="1"/>
          </p:nvPr>
        </p:nvSpPr>
        <p:spPr bwMode="auto">
          <a:xfrm>
            <a:off x="95250" y="85725"/>
            <a:ext cx="120967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lnSpc>
                <a:spcPct val="150000"/>
              </a:lnSpc>
              <a:spcBef>
                <a:spcPct val="0"/>
              </a:spcBef>
              <a:buNone/>
            </a:pPr>
            <a:r>
              <a:rPr lang="en-US" altLang="en-US" sz="1800" dirty="0">
                <a:latin typeface="Arial" panose="020B0604020202020204" pitchFamily="34" charset="0"/>
              </a:rPr>
              <a:t>  </a:t>
            </a:r>
            <a:endParaRPr lang="en-US" altLang="en-US" sz="2400" b="1" dirty="0">
              <a:latin typeface="Arial" panose="020B0604020202020204" pitchFamily="34" charset="0"/>
            </a:endParaRPr>
          </a:p>
        </p:txBody>
      </p:sp>
      <p:sp>
        <p:nvSpPr>
          <p:cNvPr id="3" name="TextBox 2">
            <a:extLst>
              <a:ext uri="{FF2B5EF4-FFF2-40B4-BE49-F238E27FC236}">
                <a16:creationId xmlns:a16="http://schemas.microsoft.com/office/drawing/2014/main" id="{72B9EEF3-5C57-0D0E-1747-E4E510ACC512}"/>
              </a:ext>
            </a:extLst>
          </p:cNvPr>
          <p:cNvSpPr txBox="1"/>
          <p:nvPr/>
        </p:nvSpPr>
        <p:spPr>
          <a:xfrm>
            <a:off x="0" y="160045"/>
            <a:ext cx="12192000" cy="461665"/>
          </a:xfrm>
          <a:prstGeom prst="rect">
            <a:avLst/>
          </a:prstGeom>
          <a:noFill/>
        </p:spPr>
        <p:txBody>
          <a:bodyPr wrap="square">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Why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Naturopura</a:t>
            </a: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6" name="Picture 5">
            <a:extLst>
              <a:ext uri="{FF2B5EF4-FFF2-40B4-BE49-F238E27FC236}">
                <a16:creationId xmlns:a16="http://schemas.microsoft.com/office/drawing/2014/main" id="{4DF4FDED-6866-38E7-0594-61A527545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544"/>
            <a:ext cx="12191998" cy="6190998"/>
          </a:xfrm>
          <a:prstGeom prst="rect">
            <a:avLst/>
          </a:prstGeom>
        </p:spPr>
      </p:pic>
      <p:sp>
        <p:nvSpPr>
          <p:cNvPr id="8" name="TextBox 7">
            <a:extLst>
              <a:ext uri="{FF2B5EF4-FFF2-40B4-BE49-F238E27FC236}">
                <a16:creationId xmlns:a16="http://schemas.microsoft.com/office/drawing/2014/main" id="{6E28F31A-407F-9060-7EF8-1AEE471CE6D0}"/>
              </a:ext>
            </a:extLst>
          </p:cNvPr>
          <p:cNvSpPr txBox="1"/>
          <p:nvPr/>
        </p:nvSpPr>
        <p:spPr>
          <a:xfrm>
            <a:off x="95250" y="1065570"/>
            <a:ext cx="11772900" cy="4196020"/>
          </a:xfrm>
          <a:prstGeom prst="rect">
            <a:avLst/>
          </a:prstGeom>
          <a:noFill/>
        </p:spPr>
        <p:txBody>
          <a:bodyPr wrap="square">
            <a:spAutoFit/>
          </a:bodyPr>
          <a:lstStyle/>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 A hassle-free platform for the farmers of the Agri Market in India.</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 A medium to Sell/ Buy products produced by the farmers.</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 Farmers / Consumers post their requirements to purchase.</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 Best site for e-commerce in Agriculture.</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With the help of the Internet, we can digitalize the whole unorganized agricultural supply chain into a stable and eﬀective aggregation-based platform that shall act as a network for all the stakeholders such as Farmers, Cold Storage, Processors, Wholesalers, Traders &amp; Retailers.</a:t>
            </a:r>
          </a:p>
          <a:p>
            <a:pPr marL="285750" indent="-285750" algn="l">
              <a:lnSpc>
                <a:spcPct val="150000"/>
              </a:lnSpc>
              <a:spcBef>
                <a:spcPct val="0"/>
              </a:spcBef>
              <a:buFont typeface="Arial" panose="020B0604020202020204" pitchFamily="34" charset="0"/>
              <a:buChar char="•"/>
            </a:pPr>
            <a:r>
              <a:rPr lang="en-US" altLang="en-US" sz="1800" dirty="0">
                <a:effectLst>
                  <a:outerShdw blurRad="38100" dist="38100" dir="2700000" algn="tl">
                    <a:srgbClr val="000000">
                      <a:alpha val="43137"/>
                    </a:srgbClr>
                  </a:outerShdw>
                </a:effectLst>
                <a:latin typeface="Arial" panose="020B0604020202020204" pitchFamily="34" charset="0"/>
              </a:rPr>
              <a:t>This digital aggregation platform shall help the stakeholders in better dissemination of information on a real-time basis, sustainable use of resources, streamlining of trading procedures, diversification of products &amp; Markets, simplified &amp; safe trading partnerships, and better supply chain network.</a:t>
            </a:r>
            <a:endParaRPr lang="en-IN" altLang="en-US" sz="180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37929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6" name="Picture 45">
            <a:extLst>
              <a:ext uri="{FF2B5EF4-FFF2-40B4-BE49-F238E27FC236}">
                <a16:creationId xmlns:a16="http://schemas.microsoft.com/office/drawing/2014/main" id="{329EB585-E230-847F-BAD2-BFA48D775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5487"/>
            <a:ext cx="12192001" cy="6175830"/>
          </a:xfrm>
          <a:prstGeom prst="rect">
            <a:avLst/>
          </a:prstGeom>
        </p:spPr>
      </p:pic>
      <p:grpSp>
        <p:nvGrpSpPr>
          <p:cNvPr id="47" name="Group 2">
            <a:extLst>
              <a:ext uri="{FF2B5EF4-FFF2-40B4-BE49-F238E27FC236}">
                <a16:creationId xmlns:a16="http://schemas.microsoft.com/office/drawing/2014/main" id="{D3C9E4B9-AB6D-2AA3-2727-261C07F9B058}"/>
              </a:ext>
            </a:extLst>
          </p:cNvPr>
          <p:cNvGrpSpPr>
            <a:grpSpLocks/>
          </p:cNvGrpSpPr>
          <p:nvPr/>
        </p:nvGrpSpPr>
        <p:grpSpPr bwMode="auto">
          <a:xfrm>
            <a:off x="1458930" y="1227815"/>
            <a:ext cx="8841804" cy="5099913"/>
            <a:chOff x="405" y="2968"/>
            <a:chExt cx="11124" cy="7382"/>
          </a:xfrm>
        </p:grpSpPr>
        <p:sp>
          <p:nvSpPr>
            <p:cNvPr id="48" name="Oval 47">
              <a:extLst>
                <a:ext uri="{FF2B5EF4-FFF2-40B4-BE49-F238E27FC236}">
                  <a16:creationId xmlns:a16="http://schemas.microsoft.com/office/drawing/2014/main" id="{84D22881-7030-B9BE-1631-8A1DF314FE43}"/>
                </a:ext>
              </a:extLst>
            </p:cNvPr>
            <p:cNvSpPr>
              <a:spLocks noChangeArrowheads="1"/>
            </p:cNvSpPr>
            <p:nvPr/>
          </p:nvSpPr>
          <p:spPr bwMode="auto">
            <a:xfrm>
              <a:off x="4710" y="5581"/>
              <a:ext cx="2939" cy="2249"/>
            </a:xfrm>
            <a:prstGeom prst="ellipse">
              <a:avLst/>
            </a:prstGeom>
            <a:gradFill rotWithShape="0">
              <a:gsLst>
                <a:gs pos="0">
                  <a:srgbClr val="9BBB59"/>
                </a:gs>
                <a:gs pos="100000">
                  <a:srgbClr val="74903B"/>
                </a:gs>
              </a:gsLst>
              <a:path path="shape">
                <a:fillToRect l="50000" t="50000" r="50000" b="50000"/>
              </a:path>
            </a:gradFill>
            <a:ln>
              <a:noFill/>
            </a:ln>
            <a:effectLst>
              <a:outerShdw dist="28398" dir="3806097" algn="ctr" rotWithShape="0">
                <a:srgbClr val="4E6128"/>
              </a:outerShdw>
            </a:effectLst>
            <a:extLst>
              <a:ext uri="{91240B29-F687-4F45-9708-019B960494DF}">
                <a14:hiddenLine xmlns:a14="http://schemas.microsoft.com/office/drawing/2010/main" w="0">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38000"/>
                </a:lnSpc>
                <a:spcBef>
                  <a:spcPct val="0"/>
                </a:spcBef>
                <a:spcAft>
                  <a:spcPts val="1000"/>
                </a:spcAft>
                <a:buFontTx/>
                <a:buNone/>
              </a:pPr>
              <a:r>
                <a:rPr lang="en-IN" altLang="en-US" sz="2000" b="1" dirty="0">
                  <a:solidFill>
                    <a:srgbClr val="002060"/>
                  </a:solidFill>
                </a:rPr>
                <a:t>Agriculture</a:t>
              </a:r>
            </a:p>
            <a:p>
              <a:pPr algn="ctr">
                <a:lnSpc>
                  <a:spcPct val="138000"/>
                </a:lnSpc>
                <a:spcBef>
                  <a:spcPct val="0"/>
                </a:spcBef>
                <a:spcAft>
                  <a:spcPts val="1000"/>
                </a:spcAft>
                <a:buFontTx/>
                <a:buNone/>
              </a:pPr>
              <a:r>
                <a:rPr lang="en-IN" altLang="en-US" sz="2000" b="1" dirty="0">
                  <a:solidFill>
                    <a:srgbClr val="002060"/>
                  </a:solidFill>
                </a:rPr>
                <a:t>Ecosystem</a:t>
              </a:r>
            </a:p>
            <a:p>
              <a:pPr>
                <a:spcBef>
                  <a:spcPct val="0"/>
                </a:spcBef>
                <a:buFontTx/>
                <a:buNone/>
              </a:pPr>
              <a:endParaRPr lang="en-US" altLang="en-US" sz="1800" dirty="0">
                <a:latin typeface="Arial" panose="020B0604020202020204" pitchFamily="34" charset="0"/>
              </a:endParaRPr>
            </a:p>
          </p:txBody>
        </p:sp>
        <p:sp>
          <p:nvSpPr>
            <p:cNvPr id="49" name="AutoShape 4">
              <a:extLst>
                <a:ext uri="{FF2B5EF4-FFF2-40B4-BE49-F238E27FC236}">
                  <a16:creationId xmlns:a16="http://schemas.microsoft.com/office/drawing/2014/main" id="{350E256F-3B4B-1C1B-7BA0-3D89199D0DCF}"/>
                </a:ext>
              </a:extLst>
            </p:cNvPr>
            <p:cNvSpPr>
              <a:spLocks noChangeArrowheads="1"/>
            </p:cNvSpPr>
            <p:nvPr/>
          </p:nvSpPr>
          <p:spPr bwMode="auto">
            <a:xfrm>
              <a:off x="878" y="3238"/>
              <a:ext cx="3046" cy="1576"/>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dirty="0">
                  <a:solidFill>
                    <a:srgbClr val="215868"/>
                  </a:solidFill>
                  <a:latin typeface="Bodoni MT" panose="020B0604020202020204" pitchFamily="18" charset="0"/>
                </a:rPr>
                <a:t>Consultants</a:t>
              </a:r>
            </a:p>
            <a:p>
              <a:pPr algn="ctr">
                <a:spcBef>
                  <a:spcPct val="0"/>
                </a:spcBef>
                <a:spcAft>
                  <a:spcPts val="1000"/>
                </a:spcAft>
                <a:buFontTx/>
                <a:buNone/>
              </a:pPr>
              <a:r>
                <a:rPr lang="en-IN" altLang="en-US" sz="1800" b="1" dirty="0">
                  <a:solidFill>
                    <a:srgbClr val="215868"/>
                  </a:solidFill>
                  <a:latin typeface="Bodoni MT" panose="020B0604020202020204" pitchFamily="18" charset="0"/>
                </a:rPr>
                <a:t>&amp; Institutions</a:t>
              </a:r>
            </a:p>
            <a:p>
              <a:pPr>
                <a:spcBef>
                  <a:spcPct val="0"/>
                </a:spcBef>
                <a:buFontTx/>
                <a:buNone/>
              </a:pPr>
              <a:endParaRPr lang="en-US" altLang="en-US" sz="1800" dirty="0">
                <a:latin typeface="Arial" panose="020B0604020202020204" pitchFamily="34" charset="0"/>
              </a:endParaRPr>
            </a:p>
          </p:txBody>
        </p:sp>
        <p:sp>
          <p:nvSpPr>
            <p:cNvPr id="50" name="AutoShape 5">
              <a:extLst>
                <a:ext uri="{FF2B5EF4-FFF2-40B4-BE49-F238E27FC236}">
                  <a16:creationId xmlns:a16="http://schemas.microsoft.com/office/drawing/2014/main" id="{77E0DAE3-A385-9161-BE51-49AAA8335901}"/>
                </a:ext>
              </a:extLst>
            </p:cNvPr>
            <p:cNvSpPr>
              <a:spLocks noChangeArrowheads="1"/>
            </p:cNvSpPr>
            <p:nvPr/>
          </p:nvSpPr>
          <p:spPr bwMode="auto">
            <a:xfrm>
              <a:off x="4782" y="2968"/>
              <a:ext cx="2565" cy="1297"/>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endParaRPr lang="en-IN" altLang="en-US" sz="1800" b="1" dirty="0">
                <a:solidFill>
                  <a:srgbClr val="215868"/>
                </a:solidFill>
                <a:latin typeface="Times New Roman" panose="02020603050405020304" pitchFamily="18" charset="0"/>
              </a:endParaRPr>
            </a:p>
            <a:p>
              <a:pPr algn="ctr">
                <a:lnSpc>
                  <a:spcPct val="106000"/>
                </a:lnSpc>
                <a:spcBef>
                  <a:spcPct val="0"/>
                </a:spcBef>
                <a:spcAft>
                  <a:spcPts val="1000"/>
                </a:spcAft>
                <a:buFontTx/>
                <a:buNone/>
              </a:pPr>
              <a:r>
                <a:rPr lang="en-IN" altLang="en-US" sz="1800" b="1" dirty="0">
                  <a:solidFill>
                    <a:srgbClr val="215868"/>
                  </a:solidFill>
                  <a:latin typeface="Bodoni MT" panose="020B0604020202020204" pitchFamily="18" charset="0"/>
                </a:rPr>
                <a:t>Farmers</a:t>
              </a:r>
            </a:p>
            <a:p>
              <a:pPr>
                <a:spcBef>
                  <a:spcPct val="0"/>
                </a:spcBef>
                <a:buFontTx/>
                <a:buNone/>
              </a:pPr>
              <a:endParaRPr lang="en-US" altLang="en-US" sz="1800" dirty="0">
                <a:latin typeface="Arial" panose="020B0604020202020204" pitchFamily="34" charset="0"/>
              </a:endParaRPr>
            </a:p>
          </p:txBody>
        </p:sp>
        <p:sp>
          <p:nvSpPr>
            <p:cNvPr id="51" name="AutoShape 6">
              <a:extLst>
                <a:ext uri="{FF2B5EF4-FFF2-40B4-BE49-F238E27FC236}">
                  <a16:creationId xmlns:a16="http://schemas.microsoft.com/office/drawing/2014/main" id="{B44B4DD8-C6E6-4767-7BA2-88F002C9421F}"/>
                </a:ext>
              </a:extLst>
            </p:cNvPr>
            <p:cNvSpPr>
              <a:spLocks noChangeArrowheads="1"/>
            </p:cNvSpPr>
            <p:nvPr/>
          </p:nvSpPr>
          <p:spPr bwMode="auto">
            <a:xfrm>
              <a:off x="8240" y="3249"/>
              <a:ext cx="3271" cy="162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dirty="0">
                  <a:solidFill>
                    <a:srgbClr val="215868"/>
                  </a:solidFill>
                  <a:latin typeface="Bodoni MT" panose="020B0604020202020204" pitchFamily="18" charset="0"/>
                </a:rPr>
                <a:t>Cold Storages, Distributors &amp; Retailers</a:t>
              </a:r>
            </a:p>
            <a:p>
              <a:pPr>
                <a:spcBef>
                  <a:spcPct val="0"/>
                </a:spcBef>
                <a:buFontTx/>
                <a:buNone/>
              </a:pPr>
              <a:endParaRPr lang="en-US" altLang="en-US" sz="1800" dirty="0">
                <a:latin typeface="Arial" panose="020B0604020202020204" pitchFamily="34" charset="0"/>
              </a:endParaRPr>
            </a:p>
          </p:txBody>
        </p:sp>
        <p:sp>
          <p:nvSpPr>
            <p:cNvPr id="52" name="AutoShape 7">
              <a:extLst>
                <a:ext uri="{FF2B5EF4-FFF2-40B4-BE49-F238E27FC236}">
                  <a16:creationId xmlns:a16="http://schemas.microsoft.com/office/drawing/2014/main" id="{B3776764-1AFD-F40F-E86A-9582965C7517}"/>
                </a:ext>
              </a:extLst>
            </p:cNvPr>
            <p:cNvSpPr>
              <a:spLocks noChangeArrowheads="1"/>
            </p:cNvSpPr>
            <p:nvPr/>
          </p:nvSpPr>
          <p:spPr bwMode="auto">
            <a:xfrm>
              <a:off x="405" y="5865"/>
              <a:ext cx="2955" cy="162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a:solidFill>
                    <a:srgbClr val="215868"/>
                  </a:solidFill>
                  <a:latin typeface="Bodoni MT" panose="020B0604020202020204" pitchFamily="18" charset="0"/>
                </a:rPr>
                <a:t>Exporters &amp;</a:t>
              </a:r>
            </a:p>
            <a:p>
              <a:pPr algn="ctr">
                <a:spcBef>
                  <a:spcPct val="0"/>
                </a:spcBef>
                <a:spcAft>
                  <a:spcPts val="1000"/>
                </a:spcAft>
                <a:buFontTx/>
                <a:buNone/>
              </a:pPr>
              <a:r>
                <a:rPr lang="en-IN" altLang="en-US" sz="1800" b="1">
                  <a:solidFill>
                    <a:srgbClr val="215868"/>
                  </a:solidFill>
                  <a:latin typeface="Bodoni MT" panose="020B0604020202020204" pitchFamily="18" charset="0"/>
                </a:rPr>
                <a:t>Marketing Agencies</a:t>
              </a:r>
            </a:p>
            <a:p>
              <a:pPr>
                <a:spcBef>
                  <a:spcPct val="0"/>
                </a:spcBef>
                <a:buFontTx/>
                <a:buNone/>
              </a:pPr>
              <a:endParaRPr lang="en-US" altLang="en-US" sz="1800">
                <a:latin typeface="Arial" panose="020B0604020202020204" pitchFamily="34" charset="0"/>
              </a:endParaRPr>
            </a:p>
          </p:txBody>
        </p:sp>
        <p:sp>
          <p:nvSpPr>
            <p:cNvPr id="53" name="AutoShape 8">
              <a:extLst>
                <a:ext uri="{FF2B5EF4-FFF2-40B4-BE49-F238E27FC236}">
                  <a16:creationId xmlns:a16="http://schemas.microsoft.com/office/drawing/2014/main" id="{6B157E1F-C631-9D70-DE34-6CA43AF86BE5}"/>
                </a:ext>
              </a:extLst>
            </p:cNvPr>
            <p:cNvSpPr>
              <a:spLocks noChangeArrowheads="1"/>
            </p:cNvSpPr>
            <p:nvPr/>
          </p:nvSpPr>
          <p:spPr bwMode="auto">
            <a:xfrm>
              <a:off x="8964" y="6005"/>
              <a:ext cx="2565" cy="135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numCol="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dirty="0">
                  <a:solidFill>
                    <a:srgbClr val="215868"/>
                  </a:solidFill>
                  <a:latin typeface="Bodoni MT" panose="020B0604020202020204" pitchFamily="18" charset="0"/>
                </a:rPr>
                <a:t>End Consumers</a:t>
              </a:r>
              <a:endParaRPr lang="en-US" altLang="en-US" sz="1800" dirty="0">
                <a:latin typeface="Arial" panose="020B0604020202020204" pitchFamily="34" charset="0"/>
              </a:endParaRPr>
            </a:p>
          </p:txBody>
        </p:sp>
        <p:sp>
          <p:nvSpPr>
            <p:cNvPr id="54" name="AutoShape 9">
              <a:extLst>
                <a:ext uri="{FF2B5EF4-FFF2-40B4-BE49-F238E27FC236}">
                  <a16:creationId xmlns:a16="http://schemas.microsoft.com/office/drawing/2014/main" id="{7473A923-A77C-6470-BFD6-F086D8C3B8E1}"/>
                </a:ext>
              </a:extLst>
            </p:cNvPr>
            <p:cNvSpPr>
              <a:spLocks noChangeArrowheads="1"/>
            </p:cNvSpPr>
            <p:nvPr/>
          </p:nvSpPr>
          <p:spPr bwMode="auto">
            <a:xfrm>
              <a:off x="974" y="8320"/>
              <a:ext cx="2886" cy="1689"/>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spcBef>
                  <a:spcPts val="838"/>
                </a:spcBef>
                <a:spcAft>
                  <a:spcPts val="1000"/>
                </a:spcAft>
                <a:buFontTx/>
                <a:buNone/>
              </a:pPr>
              <a:r>
                <a:rPr lang="en-IN" altLang="en-US" sz="1800" b="1" dirty="0">
                  <a:solidFill>
                    <a:srgbClr val="215868"/>
                  </a:solidFill>
                  <a:latin typeface="Bodoni MT" panose="020B0604020202020204" pitchFamily="18" charset="0"/>
                </a:rPr>
                <a:t>Equipment Manufacturers &amp; Suppliers</a:t>
              </a:r>
            </a:p>
            <a:p>
              <a:pPr>
                <a:spcBef>
                  <a:spcPct val="0"/>
                </a:spcBef>
                <a:buFontTx/>
                <a:buNone/>
              </a:pPr>
              <a:endParaRPr lang="en-US" altLang="en-US" sz="1800" dirty="0">
                <a:latin typeface="Arial" panose="020B0604020202020204" pitchFamily="34" charset="0"/>
              </a:endParaRPr>
            </a:p>
          </p:txBody>
        </p:sp>
        <p:sp>
          <p:nvSpPr>
            <p:cNvPr id="55" name="AutoShape 10">
              <a:extLst>
                <a:ext uri="{FF2B5EF4-FFF2-40B4-BE49-F238E27FC236}">
                  <a16:creationId xmlns:a16="http://schemas.microsoft.com/office/drawing/2014/main" id="{CAFDCBF3-AB0C-036B-9555-E16844E3C5C6}"/>
                </a:ext>
              </a:extLst>
            </p:cNvPr>
            <p:cNvSpPr>
              <a:spLocks noChangeArrowheads="1"/>
            </p:cNvSpPr>
            <p:nvPr/>
          </p:nvSpPr>
          <p:spPr bwMode="auto">
            <a:xfrm>
              <a:off x="4605" y="9165"/>
              <a:ext cx="3175" cy="1185"/>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spcAft>
                  <a:spcPts val="1000"/>
                </a:spcAft>
                <a:buFontTx/>
                <a:buNone/>
              </a:pPr>
              <a:r>
                <a:rPr lang="en-IN" altLang="en-US" sz="1800" b="1">
                  <a:solidFill>
                    <a:srgbClr val="215868"/>
                  </a:solidFill>
                  <a:latin typeface="Bodoni MT" panose="020B0604020202020204" pitchFamily="18" charset="0"/>
                </a:rPr>
                <a:t>Agricultural Products</a:t>
              </a:r>
            </a:p>
            <a:p>
              <a:pPr>
                <a:spcBef>
                  <a:spcPct val="0"/>
                </a:spcBef>
                <a:buFontTx/>
                <a:buNone/>
              </a:pPr>
              <a:endParaRPr lang="en-US" altLang="en-US" sz="1800">
                <a:latin typeface="Arial" panose="020B0604020202020204" pitchFamily="34" charset="0"/>
              </a:endParaRPr>
            </a:p>
          </p:txBody>
        </p:sp>
        <p:sp>
          <p:nvSpPr>
            <p:cNvPr id="56" name="AutoShape 11">
              <a:extLst>
                <a:ext uri="{FF2B5EF4-FFF2-40B4-BE49-F238E27FC236}">
                  <a16:creationId xmlns:a16="http://schemas.microsoft.com/office/drawing/2014/main" id="{FB770C25-02B1-3533-23A2-9C271653EB06}"/>
                </a:ext>
              </a:extLst>
            </p:cNvPr>
            <p:cNvSpPr>
              <a:spLocks noChangeArrowheads="1"/>
            </p:cNvSpPr>
            <p:nvPr/>
          </p:nvSpPr>
          <p:spPr bwMode="auto">
            <a:xfrm>
              <a:off x="8388" y="8518"/>
              <a:ext cx="3059" cy="1444"/>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spcAft>
                  <a:spcPts val="1000"/>
                </a:spcAft>
                <a:buFontTx/>
                <a:buNone/>
              </a:pPr>
              <a:r>
                <a:rPr lang="en-IN" altLang="en-US" sz="1800" b="1" dirty="0">
                  <a:solidFill>
                    <a:srgbClr val="215868"/>
                  </a:solidFill>
                  <a:latin typeface="Bodoni MT" panose="020B0604020202020204" pitchFamily="18" charset="0"/>
                </a:rPr>
                <a:t>Processing Industries</a:t>
              </a:r>
            </a:p>
            <a:p>
              <a:pPr>
                <a:spcBef>
                  <a:spcPct val="0"/>
                </a:spcBef>
                <a:buFontTx/>
                <a:buNone/>
              </a:pPr>
              <a:endParaRPr lang="en-US" altLang="en-US" sz="1800" dirty="0">
                <a:latin typeface="Arial" panose="020B0604020202020204" pitchFamily="34" charset="0"/>
              </a:endParaRPr>
            </a:p>
          </p:txBody>
        </p:sp>
        <p:grpSp>
          <p:nvGrpSpPr>
            <p:cNvPr id="57" name="Group 56">
              <a:extLst>
                <a:ext uri="{FF2B5EF4-FFF2-40B4-BE49-F238E27FC236}">
                  <a16:creationId xmlns:a16="http://schemas.microsoft.com/office/drawing/2014/main" id="{577ACD37-5EF8-653C-4E62-1C35FC93E8F3}"/>
                </a:ext>
              </a:extLst>
            </p:cNvPr>
            <p:cNvGrpSpPr>
              <a:grpSpLocks/>
            </p:cNvGrpSpPr>
            <p:nvPr/>
          </p:nvGrpSpPr>
          <p:grpSpPr bwMode="auto">
            <a:xfrm>
              <a:off x="7753" y="6276"/>
              <a:ext cx="1106" cy="999"/>
              <a:chOff x="7203" y="5323"/>
              <a:chExt cx="1106" cy="999"/>
            </a:xfrm>
          </p:grpSpPr>
          <p:pic>
            <p:nvPicPr>
              <p:cNvPr id="86" name="Picture 13">
                <a:extLst>
                  <a:ext uri="{FF2B5EF4-FFF2-40B4-BE49-F238E27FC236}">
                    <a16:creationId xmlns:a16="http://schemas.microsoft.com/office/drawing/2014/main" id="{93687C82-E02D-7AB4-C75F-D0417AB82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4">
                <a:extLst>
                  <a:ext uri="{FF2B5EF4-FFF2-40B4-BE49-F238E27FC236}">
                    <a16:creationId xmlns:a16="http://schemas.microsoft.com/office/drawing/2014/main" id="{6D3E4395-9ED8-8DC5-18DE-B1A76969677C}"/>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 name="Freeform 15">
                <a:extLst>
                  <a:ext uri="{FF2B5EF4-FFF2-40B4-BE49-F238E27FC236}">
                    <a16:creationId xmlns:a16="http://schemas.microsoft.com/office/drawing/2014/main" id="{1847C673-F22C-2299-922A-A42005988FD8}"/>
                  </a:ext>
                </a:extLst>
              </p:cNvPr>
              <p:cNvSpPr>
                <a:spLocks/>
              </p:cNvSpPr>
              <p:nvPr/>
            </p:nvSpPr>
            <p:spPr bwMode="auto">
              <a:xfrm>
                <a:off x="7230" y="5324"/>
                <a:ext cx="1051" cy="934"/>
              </a:xfrm>
              <a:custGeom>
                <a:avLst/>
                <a:gdLst>
                  <a:gd name="T0" fmla="*/ 582 w 1051"/>
                  <a:gd name="T1" fmla="*/ 362 h 928"/>
                  <a:gd name="T2" fmla="*/ 582 w 1051"/>
                  <a:gd name="T3" fmla="*/ 0 h 928"/>
                  <a:gd name="T4" fmla="*/ 1051 w 1051"/>
                  <a:gd name="T5" fmla="*/ 467 h 928"/>
                  <a:gd name="T6" fmla="*/ 582 w 1051"/>
                  <a:gd name="T7" fmla="*/ 934 h 928"/>
                  <a:gd name="T8" fmla="*/ 582 w 1051"/>
                  <a:gd name="T9" fmla="*/ 572 h 928"/>
                  <a:gd name="T10" fmla="*/ 0 w 1051"/>
                  <a:gd name="T11" fmla="*/ 572 h 928"/>
                  <a:gd name="T12" fmla="*/ 0 w 1051"/>
                  <a:gd name="T13" fmla="*/ 362 h 928"/>
                  <a:gd name="T14" fmla="*/ 582 w 1051"/>
                  <a:gd name="T15" fmla="*/ 362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58" name="Group 16">
              <a:extLst>
                <a:ext uri="{FF2B5EF4-FFF2-40B4-BE49-F238E27FC236}">
                  <a16:creationId xmlns:a16="http://schemas.microsoft.com/office/drawing/2014/main" id="{C3FC8574-F085-A547-9A13-23AA4022DF3F}"/>
                </a:ext>
              </a:extLst>
            </p:cNvPr>
            <p:cNvGrpSpPr>
              <a:grpSpLocks/>
            </p:cNvGrpSpPr>
            <p:nvPr/>
          </p:nvGrpSpPr>
          <p:grpSpPr bwMode="auto">
            <a:xfrm rot="-2099521">
              <a:off x="7170" y="4836"/>
              <a:ext cx="1106" cy="999"/>
              <a:chOff x="7203" y="5323"/>
              <a:chExt cx="1106" cy="999"/>
            </a:xfrm>
          </p:grpSpPr>
          <p:pic>
            <p:nvPicPr>
              <p:cNvPr id="83" name="Picture 17">
                <a:extLst>
                  <a:ext uri="{FF2B5EF4-FFF2-40B4-BE49-F238E27FC236}">
                    <a16:creationId xmlns:a16="http://schemas.microsoft.com/office/drawing/2014/main" id="{DAC28C6A-1A9E-C66B-5C8B-5E3CBF539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8">
                <a:extLst>
                  <a:ext uri="{FF2B5EF4-FFF2-40B4-BE49-F238E27FC236}">
                    <a16:creationId xmlns:a16="http://schemas.microsoft.com/office/drawing/2014/main" id="{97BB0479-CA58-2859-710A-F88F4F011421}"/>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5" name="Freeform 19">
                <a:extLst>
                  <a:ext uri="{FF2B5EF4-FFF2-40B4-BE49-F238E27FC236}">
                    <a16:creationId xmlns:a16="http://schemas.microsoft.com/office/drawing/2014/main" id="{B5EA9795-7728-162A-6650-51E7E26E9821}"/>
                  </a:ext>
                </a:extLst>
              </p:cNvPr>
              <p:cNvSpPr>
                <a:spLocks/>
              </p:cNvSpPr>
              <p:nvPr/>
            </p:nvSpPr>
            <p:spPr bwMode="auto">
              <a:xfrm>
                <a:off x="7228" y="5327"/>
                <a:ext cx="1053" cy="932"/>
              </a:xfrm>
              <a:custGeom>
                <a:avLst/>
                <a:gdLst>
                  <a:gd name="T0" fmla="*/ 583 w 1051"/>
                  <a:gd name="T1" fmla="*/ 362 h 928"/>
                  <a:gd name="T2" fmla="*/ 583 w 1051"/>
                  <a:gd name="T3" fmla="*/ 0 h 928"/>
                  <a:gd name="T4" fmla="*/ 1053 w 1051"/>
                  <a:gd name="T5" fmla="*/ 466 h 928"/>
                  <a:gd name="T6" fmla="*/ 583 w 1051"/>
                  <a:gd name="T7" fmla="*/ 932 h 928"/>
                  <a:gd name="T8" fmla="*/ 583 w 1051"/>
                  <a:gd name="T9" fmla="*/ 570 h 928"/>
                  <a:gd name="T10" fmla="*/ 0 w 1051"/>
                  <a:gd name="T11" fmla="*/ 570 h 928"/>
                  <a:gd name="T12" fmla="*/ 0 w 1051"/>
                  <a:gd name="T13" fmla="*/ 362 h 928"/>
                  <a:gd name="T14" fmla="*/ 583 w 1051"/>
                  <a:gd name="T15" fmla="*/ 362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59" name="Group 20">
              <a:extLst>
                <a:ext uri="{FF2B5EF4-FFF2-40B4-BE49-F238E27FC236}">
                  <a16:creationId xmlns:a16="http://schemas.microsoft.com/office/drawing/2014/main" id="{110512A7-891B-41F6-FF76-2B5115710FB2}"/>
                </a:ext>
              </a:extLst>
            </p:cNvPr>
            <p:cNvGrpSpPr>
              <a:grpSpLocks/>
            </p:cNvGrpSpPr>
            <p:nvPr/>
          </p:nvGrpSpPr>
          <p:grpSpPr bwMode="auto">
            <a:xfrm rot="-5400000">
              <a:off x="5535" y="4416"/>
              <a:ext cx="1106" cy="999"/>
              <a:chOff x="7203" y="5323"/>
              <a:chExt cx="1106" cy="999"/>
            </a:xfrm>
          </p:grpSpPr>
          <p:pic>
            <p:nvPicPr>
              <p:cNvPr id="80" name="Picture 21">
                <a:extLst>
                  <a:ext uri="{FF2B5EF4-FFF2-40B4-BE49-F238E27FC236}">
                    <a16:creationId xmlns:a16="http://schemas.microsoft.com/office/drawing/2014/main" id="{2100108E-6582-2237-59D2-73D2F0281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22">
                <a:extLst>
                  <a:ext uri="{FF2B5EF4-FFF2-40B4-BE49-F238E27FC236}">
                    <a16:creationId xmlns:a16="http://schemas.microsoft.com/office/drawing/2014/main" id="{1CB792A3-5FE6-8341-CEDE-E6B4721BCF22}"/>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2" name="Freeform 23">
                <a:extLst>
                  <a:ext uri="{FF2B5EF4-FFF2-40B4-BE49-F238E27FC236}">
                    <a16:creationId xmlns:a16="http://schemas.microsoft.com/office/drawing/2014/main" id="{6AFAD92A-D771-88BA-AB39-B6B6E9F5D2A6}"/>
                  </a:ext>
                </a:extLst>
              </p:cNvPr>
              <p:cNvSpPr>
                <a:spLocks/>
              </p:cNvSpPr>
              <p:nvPr/>
            </p:nvSpPr>
            <p:spPr bwMode="auto">
              <a:xfrm>
                <a:off x="7233" y="5331"/>
                <a:ext cx="1045" cy="927"/>
              </a:xfrm>
              <a:custGeom>
                <a:avLst/>
                <a:gdLst>
                  <a:gd name="T0" fmla="*/ 579 w 1051"/>
                  <a:gd name="T1" fmla="*/ 360 h 928"/>
                  <a:gd name="T2" fmla="*/ 579 w 1051"/>
                  <a:gd name="T3" fmla="*/ 0 h 928"/>
                  <a:gd name="T4" fmla="*/ 1045 w 1051"/>
                  <a:gd name="T5" fmla="*/ 464 h 928"/>
                  <a:gd name="T6" fmla="*/ 579 w 1051"/>
                  <a:gd name="T7" fmla="*/ 927 h 928"/>
                  <a:gd name="T8" fmla="*/ 579 w 1051"/>
                  <a:gd name="T9" fmla="*/ 567 h 928"/>
                  <a:gd name="T10" fmla="*/ 0 w 1051"/>
                  <a:gd name="T11" fmla="*/ 567 h 928"/>
                  <a:gd name="T12" fmla="*/ 0 w 1051"/>
                  <a:gd name="T13" fmla="*/ 360 h 928"/>
                  <a:gd name="T14" fmla="*/ 579 w 1051"/>
                  <a:gd name="T15" fmla="*/ 360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0" name="Group 24">
              <a:extLst>
                <a:ext uri="{FF2B5EF4-FFF2-40B4-BE49-F238E27FC236}">
                  <a16:creationId xmlns:a16="http://schemas.microsoft.com/office/drawing/2014/main" id="{623BF4BB-2544-8763-2C1F-8DD68FBE2145}"/>
                </a:ext>
              </a:extLst>
            </p:cNvPr>
            <p:cNvGrpSpPr>
              <a:grpSpLocks/>
            </p:cNvGrpSpPr>
            <p:nvPr/>
          </p:nvGrpSpPr>
          <p:grpSpPr bwMode="auto">
            <a:xfrm rot="-8719216">
              <a:off x="3930" y="4850"/>
              <a:ext cx="1106" cy="999"/>
              <a:chOff x="7203" y="5323"/>
              <a:chExt cx="1106" cy="999"/>
            </a:xfrm>
          </p:grpSpPr>
          <p:pic>
            <p:nvPicPr>
              <p:cNvPr id="77" name="Picture 25">
                <a:extLst>
                  <a:ext uri="{FF2B5EF4-FFF2-40B4-BE49-F238E27FC236}">
                    <a16:creationId xmlns:a16="http://schemas.microsoft.com/office/drawing/2014/main" id="{D4194911-E24D-4516-C9F9-A767528F9F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reeform 26">
                <a:extLst>
                  <a:ext uri="{FF2B5EF4-FFF2-40B4-BE49-F238E27FC236}">
                    <a16:creationId xmlns:a16="http://schemas.microsoft.com/office/drawing/2014/main" id="{803ED0A5-9B47-6549-3BC6-C17BAF24C16F}"/>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9" name="Freeform 27">
                <a:extLst>
                  <a:ext uri="{FF2B5EF4-FFF2-40B4-BE49-F238E27FC236}">
                    <a16:creationId xmlns:a16="http://schemas.microsoft.com/office/drawing/2014/main" id="{93BECA92-C74E-77CE-91CA-8B53B111F358}"/>
                  </a:ext>
                </a:extLst>
              </p:cNvPr>
              <p:cNvSpPr>
                <a:spLocks/>
              </p:cNvSpPr>
              <p:nvPr/>
            </p:nvSpPr>
            <p:spPr bwMode="auto">
              <a:xfrm>
                <a:off x="7230" y="5334"/>
                <a:ext cx="1051" cy="926"/>
              </a:xfrm>
              <a:custGeom>
                <a:avLst/>
                <a:gdLst>
                  <a:gd name="T0" fmla="*/ 582 w 1051"/>
                  <a:gd name="T1" fmla="*/ 359 h 928"/>
                  <a:gd name="T2" fmla="*/ 582 w 1051"/>
                  <a:gd name="T3" fmla="*/ 0 h 928"/>
                  <a:gd name="T4" fmla="*/ 1051 w 1051"/>
                  <a:gd name="T5" fmla="*/ 463 h 928"/>
                  <a:gd name="T6" fmla="*/ 582 w 1051"/>
                  <a:gd name="T7" fmla="*/ 926 h 928"/>
                  <a:gd name="T8" fmla="*/ 582 w 1051"/>
                  <a:gd name="T9" fmla="*/ 567 h 928"/>
                  <a:gd name="T10" fmla="*/ 0 w 1051"/>
                  <a:gd name="T11" fmla="*/ 567 h 928"/>
                  <a:gd name="T12" fmla="*/ 0 w 1051"/>
                  <a:gd name="T13" fmla="*/ 359 h 928"/>
                  <a:gd name="T14" fmla="*/ 582 w 1051"/>
                  <a:gd name="T15" fmla="*/ 359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1" name="Group 28">
              <a:extLst>
                <a:ext uri="{FF2B5EF4-FFF2-40B4-BE49-F238E27FC236}">
                  <a16:creationId xmlns:a16="http://schemas.microsoft.com/office/drawing/2014/main" id="{8A30E52C-C469-C5F7-B074-FD27271605A7}"/>
                </a:ext>
              </a:extLst>
            </p:cNvPr>
            <p:cNvGrpSpPr>
              <a:grpSpLocks/>
            </p:cNvGrpSpPr>
            <p:nvPr/>
          </p:nvGrpSpPr>
          <p:grpSpPr bwMode="auto">
            <a:xfrm rot="10800000">
              <a:off x="3420" y="6170"/>
              <a:ext cx="1106" cy="999"/>
              <a:chOff x="7203" y="5323"/>
              <a:chExt cx="1106" cy="999"/>
            </a:xfrm>
          </p:grpSpPr>
          <p:pic>
            <p:nvPicPr>
              <p:cNvPr id="74" name="Picture 73">
                <a:extLst>
                  <a:ext uri="{FF2B5EF4-FFF2-40B4-BE49-F238E27FC236}">
                    <a16:creationId xmlns:a16="http://schemas.microsoft.com/office/drawing/2014/main" id="{4239A7D0-147B-0BB3-DD23-5004AD586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30">
                <a:extLst>
                  <a:ext uri="{FF2B5EF4-FFF2-40B4-BE49-F238E27FC236}">
                    <a16:creationId xmlns:a16="http://schemas.microsoft.com/office/drawing/2014/main" id="{D1DF336D-C1B1-14C9-07B8-55C9F92196D4}"/>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6" name="Freeform 31">
                <a:extLst>
                  <a:ext uri="{FF2B5EF4-FFF2-40B4-BE49-F238E27FC236}">
                    <a16:creationId xmlns:a16="http://schemas.microsoft.com/office/drawing/2014/main" id="{DC5A8EF2-9F9B-617B-D653-61B76CB643FF}"/>
                  </a:ext>
                </a:extLst>
              </p:cNvPr>
              <p:cNvSpPr>
                <a:spLocks/>
              </p:cNvSpPr>
              <p:nvPr/>
            </p:nvSpPr>
            <p:spPr bwMode="auto">
              <a:xfrm>
                <a:off x="7230" y="5336"/>
                <a:ext cx="1051" cy="928"/>
              </a:xfrm>
              <a:custGeom>
                <a:avLst/>
                <a:gdLst>
                  <a:gd name="T0" fmla="*/ 582 w 1051"/>
                  <a:gd name="T1" fmla="*/ 360 h 928"/>
                  <a:gd name="T2" fmla="*/ 582 w 1051"/>
                  <a:gd name="T3" fmla="*/ 0 h 928"/>
                  <a:gd name="T4" fmla="*/ 1051 w 1051"/>
                  <a:gd name="T5" fmla="*/ 464 h 928"/>
                  <a:gd name="T6" fmla="*/ 582 w 1051"/>
                  <a:gd name="T7" fmla="*/ 928 h 928"/>
                  <a:gd name="T8" fmla="*/ 582 w 1051"/>
                  <a:gd name="T9" fmla="*/ 568 h 928"/>
                  <a:gd name="T10" fmla="*/ 0 w 1051"/>
                  <a:gd name="T11" fmla="*/ 568 h 928"/>
                  <a:gd name="T12" fmla="*/ 0 w 1051"/>
                  <a:gd name="T13" fmla="*/ 360 h 928"/>
                  <a:gd name="T14" fmla="*/ 582 w 1051"/>
                  <a:gd name="T15" fmla="*/ 360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2" name="Group 32">
              <a:extLst>
                <a:ext uri="{FF2B5EF4-FFF2-40B4-BE49-F238E27FC236}">
                  <a16:creationId xmlns:a16="http://schemas.microsoft.com/office/drawing/2014/main" id="{9D4F739A-86D2-770C-F19A-3595BCC33488}"/>
                </a:ext>
              </a:extLst>
            </p:cNvPr>
            <p:cNvGrpSpPr>
              <a:grpSpLocks/>
            </p:cNvGrpSpPr>
            <p:nvPr/>
          </p:nvGrpSpPr>
          <p:grpSpPr bwMode="auto">
            <a:xfrm rot="8747971">
              <a:off x="3850" y="7485"/>
              <a:ext cx="1106" cy="999"/>
              <a:chOff x="7203" y="5323"/>
              <a:chExt cx="1106" cy="999"/>
            </a:xfrm>
          </p:grpSpPr>
          <p:pic>
            <p:nvPicPr>
              <p:cNvPr id="71" name="Picture 33">
                <a:extLst>
                  <a:ext uri="{FF2B5EF4-FFF2-40B4-BE49-F238E27FC236}">
                    <a16:creationId xmlns:a16="http://schemas.microsoft.com/office/drawing/2014/main" id="{2087BF66-603D-FA37-E8A4-67340F95F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Freeform 34">
                <a:extLst>
                  <a:ext uri="{FF2B5EF4-FFF2-40B4-BE49-F238E27FC236}">
                    <a16:creationId xmlns:a16="http://schemas.microsoft.com/office/drawing/2014/main" id="{A10C7F32-E360-EBCB-EB75-85B163FB2489}"/>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3" name="Freeform 35">
                <a:extLst>
                  <a:ext uri="{FF2B5EF4-FFF2-40B4-BE49-F238E27FC236}">
                    <a16:creationId xmlns:a16="http://schemas.microsoft.com/office/drawing/2014/main" id="{3FA68707-A08E-0A1A-9375-7306918C4A96}"/>
                  </a:ext>
                </a:extLst>
              </p:cNvPr>
              <p:cNvSpPr>
                <a:spLocks/>
              </p:cNvSpPr>
              <p:nvPr/>
            </p:nvSpPr>
            <p:spPr bwMode="auto">
              <a:xfrm>
                <a:off x="7222" y="5339"/>
                <a:ext cx="1053" cy="928"/>
              </a:xfrm>
              <a:custGeom>
                <a:avLst/>
                <a:gdLst>
                  <a:gd name="T0" fmla="*/ 583 w 1051"/>
                  <a:gd name="T1" fmla="*/ 360 h 928"/>
                  <a:gd name="T2" fmla="*/ 583 w 1051"/>
                  <a:gd name="T3" fmla="*/ 0 h 928"/>
                  <a:gd name="T4" fmla="*/ 1053 w 1051"/>
                  <a:gd name="T5" fmla="*/ 464 h 928"/>
                  <a:gd name="T6" fmla="*/ 583 w 1051"/>
                  <a:gd name="T7" fmla="*/ 928 h 928"/>
                  <a:gd name="T8" fmla="*/ 583 w 1051"/>
                  <a:gd name="T9" fmla="*/ 568 h 928"/>
                  <a:gd name="T10" fmla="*/ 0 w 1051"/>
                  <a:gd name="T11" fmla="*/ 568 h 928"/>
                  <a:gd name="T12" fmla="*/ 0 w 1051"/>
                  <a:gd name="T13" fmla="*/ 360 h 928"/>
                  <a:gd name="T14" fmla="*/ 583 w 1051"/>
                  <a:gd name="T15" fmla="*/ 360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3" name="Group 36">
              <a:extLst>
                <a:ext uri="{FF2B5EF4-FFF2-40B4-BE49-F238E27FC236}">
                  <a16:creationId xmlns:a16="http://schemas.microsoft.com/office/drawing/2014/main" id="{3ABEC866-9E1F-ECCD-E4A5-3DFB9C1E5B84}"/>
                </a:ext>
              </a:extLst>
            </p:cNvPr>
            <p:cNvGrpSpPr>
              <a:grpSpLocks/>
            </p:cNvGrpSpPr>
            <p:nvPr/>
          </p:nvGrpSpPr>
          <p:grpSpPr bwMode="auto">
            <a:xfrm rot="5400000">
              <a:off x="5541" y="8025"/>
              <a:ext cx="1106" cy="999"/>
              <a:chOff x="7203" y="5323"/>
              <a:chExt cx="1106" cy="999"/>
            </a:xfrm>
          </p:grpSpPr>
          <p:pic>
            <p:nvPicPr>
              <p:cNvPr id="68" name="Picture 37">
                <a:extLst>
                  <a:ext uri="{FF2B5EF4-FFF2-40B4-BE49-F238E27FC236}">
                    <a16:creationId xmlns:a16="http://schemas.microsoft.com/office/drawing/2014/main" id="{7909C08A-C9CD-B54D-0C2F-EAAA20685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38">
                <a:extLst>
                  <a:ext uri="{FF2B5EF4-FFF2-40B4-BE49-F238E27FC236}">
                    <a16:creationId xmlns:a16="http://schemas.microsoft.com/office/drawing/2014/main" id="{49AF6C54-6BBC-178B-3E19-703D8636CC44}"/>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0" name="Freeform 39">
                <a:extLst>
                  <a:ext uri="{FF2B5EF4-FFF2-40B4-BE49-F238E27FC236}">
                    <a16:creationId xmlns:a16="http://schemas.microsoft.com/office/drawing/2014/main" id="{6F780D3A-BBE4-88BE-D0BD-21B949D693FF}"/>
                  </a:ext>
                </a:extLst>
              </p:cNvPr>
              <p:cNvSpPr>
                <a:spLocks/>
              </p:cNvSpPr>
              <p:nvPr/>
            </p:nvSpPr>
            <p:spPr bwMode="auto">
              <a:xfrm>
                <a:off x="7231" y="5331"/>
                <a:ext cx="1051" cy="925"/>
              </a:xfrm>
              <a:custGeom>
                <a:avLst/>
                <a:gdLst>
                  <a:gd name="T0" fmla="*/ 582 w 1051"/>
                  <a:gd name="T1" fmla="*/ 359 h 928"/>
                  <a:gd name="T2" fmla="*/ 582 w 1051"/>
                  <a:gd name="T3" fmla="*/ 0 h 928"/>
                  <a:gd name="T4" fmla="*/ 1051 w 1051"/>
                  <a:gd name="T5" fmla="*/ 463 h 928"/>
                  <a:gd name="T6" fmla="*/ 582 w 1051"/>
                  <a:gd name="T7" fmla="*/ 925 h 928"/>
                  <a:gd name="T8" fmla="*/ 582 w 1051"/>
                  <a:gd name="T9" fmla="*/ 566 h 928"/>
                  <a:gd name="T10" fmla="*/ 0 w 1051"/>
                  <a:gd name="T11" fmla="*/ 566 h 928"/>
                  <a:gd name="T12" fmla="*/ 0 w 1051"/>
                  <a:gd name="T13" fmla="*/ 359 h 928"/>
                  <a:gd name="T14" fmla="*/ 582 w 1051"/>
                  <a:gd name="T15" fmla="*/ 359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64" name="Group 40">
              <a:extLst>
                <a:ext uri="{FF2B5EF4-FFF2-40B4-BE49-F238E27FC236}">
                  <a16:creationId xmlns:a16="http://schemas.microsoft.com/office/drawing/2014/main" id="{029B8FA8-6391-2F3E-C2B2-CE1F083C960C}"/>
                </a:ext>
              </a:extLst>
            </p:cNvPr>
            <p:cNvGrpSpPr>
              <a:grpSpLocks/>
            </p:cNvGrpSpPr>
            <p:nvPr/>
          </p:nvGrpSpPr>
          <p:grpSpPr bwMode="auto">
            <a:xfrm rot="2602203">
              <a:off x="7272" y="7593"/>
              <a:ext cx="1106" cy="999"/>
              <a:chOff x="7203" y="5323"/>
              <a:chExt cx="1106" cy="999"/>
            </a:xfrm>
          </p:grpSpPr>
          <p:pic>
            <p:nvPicPr>
              <p:cNvPr id="65" name="Picture 41">
                <a:extLst>
                  <a:ext uri="{FF2B5EF4-FFF2-40B4-BE49-F238E27FC236}">
                    <a16:creationId xmlns:a16="http://schemas.microsoft.com/office/drawing/2014/main" id="{1072F93D-E8F0-FEF0-3CB9-C227E846B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Freeform 42">
                <a:extLst>
                  <a:ext uri="{FF2B5EF4-FFF2-40B4-BE49-F238E27FC236}">
                    <a16:creationId xmlns:a16="http://schemas.microsoft.com/office/drawing/2014/main" id="{905717C0-9E89-D5B5-31C6-316981E3717C}"/>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7" name="Freeform 43">
                <a:extLst>
                  <a:ext uri="{FF2B5EF4-FFF2-40B4-BE49-F238E27FC236}">
                    <a16:creationId xmlns:a16="http://schemas.microsoft.com/office/drawing/2014/main" id="{95F7D1F2-4933-0258-EB54-E455397D1F5F}"/>
                  </a:ext>
                </a:extLst>
              </p:cNvPr>
              <p:cNvSpPr>
                <a:spLocks/>
              </p:cNvSpPr>
              <p:nvPr/>
            </p:nvSpPr>
            <p:spPr bwMode="auto">
              <a:xfrm>
                <a:off x="7228" y="5333"/>
                <a:ext cx="1047" cy="926"/>
              </a:xfrm>
              <a:custGeom>
                <a:avLst/>
                <a:gdLst>
                  <a:gd name="T0" fmla="*/ 580 w 1051"/>
                  <a:gd name="T1" fmla="*/ 359 h 928"/>
                  <a:gd name="T2" fmla="*/ 580 w 1051"/>
                  <a:gd name="T3" fmla="*/ 0 h 928"/>
                  <a:gd name="T4" fmla="*/ 1047 w 1051"/>
                  <a:gd name="T5" fmla="*/ 463 h 928"/>
                  <a:gd name="T6" fmla="*/ 580 w 1051"/>
                  <a:gd name="T7" fmla="*/ 926 h 928"/>
                  <a:gd name="T8" fmla="*/ 580 w 1051"/>
                  <a:gd name="T9" fmla="*/ 567 h 928"/>
                  <a:gd name="T10" fmla="*/ 0 w 1051"/>
                  <a:gd name="T11" fmla="*/ 567 h 928"/>
                  <a:gd name="T12" fmla="*/ 0 w 1051"/>
                  <a:gd name="T13" fmla="*/ 359 h 928"/>
                  <a:gd name="T14" fmla="*/ 580 w 1051"/>
                  <a:gd name="T15" fmla="*/ 359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spTree>
    <p:extLst>
      <p:ext uri="{BB962C8B-B14F-4D97-AF65-F5344CB8AC3E}">
        <p14:creationId xmlns:p14="http://schemas.microsoft.com/office/powerpoint/2010/main" val="282791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38B4A927-971E-C3E6-9E49-7AB6F7F5A4F4}"/>
              </a:ext>
            </a:extLst>
          </p:cNvPr>
          <p:cNvSpPr txBox="1">
            <a:spLocks noGrp="1" noChangeArrowheads="1"/>
          </p:cNvSpPr>
          <p:nvPr>
            <p:ph type="subTitle" idx="1"/>
          </p:nvPr>
        </p:nvSpPr>
        <p:spPr bwMode="auto">
          <a:xfrm>
            <a:off x="95250" y="85725"/>
            <a:ext cx="120967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lnSpc>
                <a:spcPct val="150000"/>
              </a:lnSpc>
              <a:spcBef>
                <a:spcPct val="0"/>
              </a:spcBef>
              <a:buNone/>
            </a:pPr>
            <a:r>
              <a:rPr lang="en-US" altLang="en-US" sz="1800" dirty="0">
                <a:latin typeface="Arial" panose="020B0604020202020204" pitchFamily="34" charset="0"/>
              </a:rPr>
              <a:t>  </a:t>
            </a:r>
            <a:endParaRPr lang="en-US" altLang="en-US" sz="2400" b="1" dirty="0">
              <a:latin typeface="Arial" panose="020B0604020202020204" pitchFamily="34" charset="0"/>
            </a:endParaRPr>
          </a:p>
        </p:txBody>
      </p:sp>
      <p:sp>
        <p:nvSpPr>
          <p:cNvPr id="3" name="TextBox 2">
            <a:extLst>
              <a:ext uri="{FF2B5EF4-FFF2-40B4-BE49-F238E27FC236}">
                <a16:creationId xmlns:a16="http://schemas.microsoft.com/office/drawing/2014/main" id="{72B9EEF3-5C57-0D0E-1747-E4E510ACC512}"/>
              </a:ext>
            </a:extLst>
          </p:cNvPr>
          <p:cNvSpPr txBox="1"/>
          <p:nvPr/>
        </p:nvSpPr>
        <p:spPr>
          <a:xfrm>
            <a:off x="95249" y="160045"/>
            <a:ext cx="11896725" cy="461665"/>
          </a:xfrm>
          <a:prstGeom prst="rect">
            <a:avLst/>
          </a:prstGeom>
          <a:noFill/>
        </p:spPr>
        <p:txBody>
          <a:bodyPr wrap="square">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6" name="Picture 5">
            <a:extLst>
              <a:ext uri="{FF2B5EF4-FFF2-40B4-BE49-F238E27FC236}">
                <a16:creationId xmlns:a16="http://schemas.microsoft.com/office/drawing/2014/main" id="{4DF4FDED-6866-38E7-0594-61A527545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5604"/>
            <a:ext cx="12191998" cy="6255934"/>
          </a:xfrm>
          <a:prstGeom prst="rect">
            <a:avLst/>
          </a:prstGeom>
        </p:spPr>
      </p:pic>
      <p:sp>
        <p:nvSpPr>
          <p:cNvPr id="8" name="TextBox 7">
            <a:extLst>
              <a:ext uri="{FF2B5EF4-FFF2-40B4-BE49-F238E27FC236}">
                <a16:creationId xmlns:a16="http://schemas.microsoft.com/office/drawing/2014/main" id="{6E28F31A-407F-9060-7EF8-1AEE471CE6D0}"/>
              </a:ext>
            </a:extLst>
          </p:cNvPr>
          <p:cNvSpPr txBox="1"/>
          <p:nvPr/>
        </p:nvSpPr>
        <p:spPr>
          <a:xfrm>
            <a:off x="95250" y="1065570"/>
            <a:ext cx="11772900" cy="5611793"/>
          </a:xfrm>
          <a:prstGeom prst="rect">
            <a:avLst/>
          </a:prstGeom>
          <a:noFill/>
        </p:spPr>
        <p:txBody>
          <a:bodyPr wrap="square">
            <a:spAutoFit/>
          </a:bodyPr>
          <a:lstStyle/>
          <a:p>
            <a:pPr>
              <a:spcBef>
                <a:spcPct val="0"/>
              </a:spcBef>
            </a:pPr>
            <a:r>
              <a:rPr lang="en-US" altLang="en-US" sz="1800" dirty="0">
                <a:effectLst>
                  <a:outerShdw blurRad="38100" dist="38100" dir="2700000" algn="tl">
                    <a:srgbClr val="000000">
                      <a:alpha val="43137"/>
                    </a:srgbClr>
                  </a:outerShdw>
                </a:effectLst>
                <a:latin typeface="Arial" panose="020B0604020202020204" pitchFamily="34" charset="0"/>
              </a:rPr>
              <a:t>The objective of this proposal is to create an all-in-one unified digital platform, which shall create a dynamic network among all the stakeholders in </a:t>
            </a:r>
            <a:r>
              <a:rPr lang="en-US" altLang="en-US" sz="1800" b="1" dirty="0" err="1">
                <a:effectLst>
                  <a:outerShdw blurRad="38100" dist="38100" dir="2700000" algn="tl">
                    <a:srgbClr val="000000">
                      <a:alpha val="43137"/>
                    </a:srgbClr>
                  </a:outerShdw>
                </a:effectLst>
                <a:latin typeface="Arial" panose="020B0604020202020204" pitchFamily="34" charset="0"/>
              </a:rPr>
              <a:t>Naturopura</a:t>
            </a:r>
            <a:r>
              <a:rPr lang="en-US" altLang="en-US" sz="1800" b="1" dirty="0">
                <a:effectLst>
                  <a:outerShdw blurRad="38100" dist="38100" dir="2700000" algn="tl">
                    <a:srgbClr val="000000">
                      <a:alpha val="43137"/>
                    </a:srgbClr>
                  </a:outerShdw>
                </a:effectLst>
                <a:latin typeface="Arial" panose="020B0604020202020204" pitchFamily="34" charset="0"/>
              </a:rPr>
              <a:t>.</a:t>
            </a:r>
          </a:p>
          <a:p>
            <a:pPr>
              <a:spcBef>
                <a:spcPct val="0"/>
              </a:spcBef>
            </a:pPr>
            <a:endParaRPr lang="en-US" altLang="en-US" b="1" dirty="0">
              <a:effectLst>
                <a:outerShdw blurRad="38100" dist="38100" dir="2700000" algn="tl">
                  <a:srgbClr val="000000">
                    <a:alpha val="43137"/>
                  </a:srgbClr>
                </a:outerShdw>
              </a:effectLst>
              <a:latin typeface="Arial" panose="020B0604020202020204" pitchFamily="34" charset="0"/>
            </a:endParaRPr>
          </a:p>
          <a:p>
            <a:pPr algn="l"/>
            <a:r>
              <a:rPr lang="en-US" altLang="en-US" sz="2000" b="1" dirty="0">
                <a:effectLst>
                  <a:outerShdw blurRad="38100" dist="38100" dir="2700000" algn="tl">
                    <a:srgbClr val="000000">
                      <a:alpha val="43137"/>
                    </a:srgbClr>
                  </a:outerShdw>
                </a:effectLst>
                <a:latin typeface="Arial" panose="020B0604020202020204" pitchFamily="34" charset="0"/>
              </a:rPr>
              <a:t>What for Farmers?</a:t>
            </a: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diversified sales channels for eﬀective selling of their produce.</a:t>
            </a:r>
            <a:endParaRPr lang="en-IN" sz="1800" dirty="0">
              <a:effectLst>
                <a:outerShdw blurRad="38100" dist="38100" dir="2700000" algn="tl">
                  <a:srgbClr val="000000">
                    <a:alpha val="43137"/>
                  </a:srgbClr>
                </a:outerShdw>
              </a:effectLst>
              <a:latin typeface="Arial" charset="0"/>
              <a:cs typeface="Arial" charset="0"/>
            </a:endParaRP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fair compensation for their produce.</a:t>
            </a:r>
            <a:endParaRPr lang="en-IN" sz="1800" dirty="0">
              <a:effectLst>
                <a:outerShdw blurRad="38100" dist="38100" dir="2700000" algn="tl">
                  <a:srgbClr val="000000">
                    <a:alpha val="43137"/>
                  </a:srgbClr>
                </a:outerShdw>
              </a:effectLst>
              <a:latin typeface="Arial" charset="0"/>
              <a:cs typeface="Arial" charset="0"/>
            </a:endParaRP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better planning of logistics.</a:t>
            </a:r>
            <a:endParaRPr lang="en-IN" sz="1800" dirty="0">
              <a:effectLst>
                <a:outerShdw blurRad="38100" dist="38100" dir="2700000" algn="tl">
                  <a:srgbClr val="000000">
                    <a:alpha val="43137"/>
                  </a:srgbClr>
                </a:outerShdw>
              </a:effectLst>
              <a:latin typeface="Arial" charset="0"/>
              <a:cs typeface="Arial" charset="0"/>
            </a:endParaRP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farmers to explore the domain of backward and forward integration.</a:t>
            </a:r>
            <a:endParaRPr lang="en-IN" sz="1800" dirty="0">
              <a:effectLst>
                <a:outerShdw blurRad="38100" dist="38100" dir="2700000" algn="tl">
                  <a:srgbClr val="000000">
                    <a:alpha val="43137"/>
                  </a:srgbClr>
                </a:outerShdw>
              </a:effectLst>
              <a:latin typeface="Arial" charset="0"/>
              <a:cs typeface="Arial" charset="0"/>
            </a:endParaRPr>
          </a:p>
          <a:p>
            <a:pPr marL="800100" lvl="1" indent="-342900" algn="l">
              <a:lnSpc>
                <a:spcPct val="150000"/>
              </a:lnSpc>
              <a:buFont typeface="+mj-lt"/>
              <a:buAutoNum type="arabicPeriod"/>
              <a:defRPr/>
            </a:pPr>
            <a:r>
              <a:rPr lang="en-US" sz="1800" dirty="0">
                <a:effectLst>
                  <a:outerShdw blurRad="38100" dist="38100" dir="2700000" algn="tl">
                    <a:srgbClr val="000000">
                      <a:alpha val="43137"/>
                    </a:srgbClr>
                  </a:outerShdw>
                </a:effectLst>
                <a:latin typeface="Arial" charset="0"/>
                <a:cs typeface="Arial" charset="0"/>
              </a:rPr>
              <a:t>To facilitate digitalized procurement of better feed, equipment, and other necessary items at a lower price with the elimination of any middleman.</a:t>
            </a:r>
          </a:p>
          <a:p>
            <a:pPr marL="800100" lvl="1" indent="-342900" algn="l">
              <a:lnSpc>
                <a:spcPct val="150000"/>
              </a:lnSpc>
              <a:buFont typeface="+mj-lt"/>
              <a:buAutoNum type="arabicPeriod"/>
              <a:defRPr/>
            </a:pPr>
            <a:r>
              <a:rPr lang="en-US" altLang="en-US" sz="1800" dirty="0">
                <a:effectLst>
                  <a:outerShdw blurRad="38100" dist="38100" dir="2700000" algn="tl">
                    <a:srgbClr val="000000">
                      <a:alpha val="43137"/>
                    </a:srgbClr>
                  </a:outerShdw>
                </a:effectLst>
                <a:latin typeface="Arial" panose="020B0604020202020204" pitchFamily="34" charset="0"/>
              </a:rPr>
              <a:t>To provide direct digital linkage and network to Processing Industries, Cold Chains, Traders &amp; Wholesalers.</a:t>
            </a:r>
          </a:p>
          <a:p>
            <a:pPr marL="800100" lvl="1" indent="-342900" algn="l">
              <a:lnSpc>
                <a:spcPct val="150000"/>
              </a:lnSpc>
              <a:buFont typeface="+mj-lt"/>
              <a:buAutoNum type="arabicPeriod"/>
              <a:defRPr/>
            </a:pPr>
            <a:r>
              <a:rPr lang="en-US" altLang="en-US" sz="1800" dirty="0">
                <a:effectLst>
                  <a:outerShdw blurRad="38100" dist="38100" dir="2700000" algn="tl">
                    <a:srgbClr val="000000">
                      <a:alpha val="43137"/>
                    </a:srgbClr>
                  </a:outerShdw>
                </a:effectLst>
                <a:latin typeface="Arial" panose="020B0604020202020204" pitchFamily="34" charset="0"/>
              </a:rPr>
              <a:t>To facilitate digital buying and selling of Agri -based inputs &amp; outputs for them in a single unified platform.</a:t>
            </a:r>
            <a:endParaRPr lang="en-IN" altLang="en-US" sz="1800" dirty="0">
              <a:effectLst>
                <a:outerShdw blurRad="38100" dist="38100" dir="2700000" algn="tl">
                  <a:srgbClr val="000000">
                    <a:alpha val="43137"/>
                  </a:srgbClr>
                </a:outerShdw>
              </a:effectLst>
              <a:latin typeface="Arial" panose="020B0604020202020204" pitchFamily="34" charset="0"/>
            </a:endParaRPr>
          </a:p>
          <a:p>
            <a:pPr>
              <a:spcBef>
                <a:spcPct val="0"/>
              </a:spcBef>
            </a:pPr>
            <a:endParaRPr lang="en-US" altLang="en-US" sz="1800" b="1" dirty="0">
              <a:latin typeface="Arial" panose="020B0604020202020204" pitchFamily="34" charset="0"/>
            </a:endParaRPr>
          </a:p>
          <a:p>
            <a:pPr algn="l">
              <a:lnSpc>
                <a:spcPct val="150000"/>
              </a:lnSpc>
              <a:spcBef>
                <a:spcPct val="0"/>
              </a:spcBef>
            </a:pPr>
            <a:endParaRPr lang="en-US" altLang="en-US" sz="180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35423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a:extLst>
              <a:ext uri="{FF2B5EF4-FFF2-40B4-BE49-F238E27FC236}">
                <a16:creationId xmlns:a16="http://schemas.microsoft.com/office/drawing/2014/main" id="{38B4A927-971E-C3E6-9E49-7AB6F7F5A4F4}"/>
              </a:ext>
            </a:extLst>
          </p:cNvPr>
          <p:cNvSpPr txBox="1">
            <a:spLocks noGrp="1" noChangeArrowheads="1"/>
          </p:cNvSpPr>
          <p:nvPr>
            <p:ph type="subTitle" idx="1"/>
          </p:nvPr>
        </p:nvSpPr>
        <p:spPr bwMode="auto">
          <a:xfrm>
            <a:off x="95250" y="85725"/>
            <a:ext cx="120967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eaLnBrk="1" hangingPunct="1">
              <a:lnSpc>
                <a:spcPct val="150000"/>
              </a:lnSpc>
              <a:spcBef>
                <a:spcPct val="0"/>
              </a:spcBef>
              <a:buNone/>
            </a:pPr>
            <a:r>
              <a:rPr lang="en-US" altLang="en-US" sz="1800" dirty="0">
                <a:latin typeface="Arial" panose="020B0604020202020204" pitchFamily="34" charset="0"/>
              </a:rPr>
              <a:t>  </a:t>
            </a:r>
            <a:endParaRPr lang="en-US" altLang="en-US" sz="2400" b="1" dirty="0">
              <a:latin typeface="Arial" panose="020B0604020202020204" pitchFamily="34" charset="0"/>
            </a:endParaRPr>
          </a:p>
        </p:txBody>
      </p:sp>
      <p:sp>
        <p:nvSpPr>
          <p:cNvPr id="3" name="TextBox 2">
            <a:extLst>
              <a:ext uri="{FF2B5EF4-FFF2-40B4-BE49-F238E27FC236}">
                <a16:creationId xmlns:a16="http://schemas.microsoft.com/office/drawing/2014/main" id="{72B9EEF3-5C57-0D0E-1747-E4E510ACC512}"/>
              </a:ext>
            </a:extLst>
          </p:cNvPr>
          <p:cNvSpPr txBox="1"/>
          <p:nvPr/>
        </p:nvSpPr>
        <p:spPr>
          <a:xfrm>
            <a:off x="95249" y="160045"/>
            <a:ext cx="11896725" cy="461665"/>
          </a:xfrm>
          <a:prstGeom prst="rect">
            <a:avLst/>
          </a:prstGeom>
          <a:noFill/>
        </p:spPr>
        <p:txBody>
          <a:bodyPr wrap="square">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6" name="Picture 5">
            <a:extLst>
              <a:ext uri="{FF2B5EF4-FFF2-40B4-BE49-F238E27FC236}">
                <a16:creationId xmlns:a16="http://schemas.microsoft.com/office/drawing/2014/main" id="{4DF4FDED-6866-38E7-0594-61A527545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5604"/>
            <a:ext cx="12191998" cy="6255934"/>
          </a:xfrm>
          <a:prstGeom prst="rect">
            <a:avLst/>
          </a:prstGeom>
        </p:spPr>
      </p:pic>
      <p:sp>
        <p:nvSpPr>
          <p:cNvPr id="8" name="TextBox 7">
            <a:extLst>
              <a:ext uri="{FF2B5EF4-FFF2-40B4-BE49-F238E27FC236}">
                <a16:creationId xmlns:a16="http://schemas.microsoft.com/office/drawing/2014/main" id="{6E28F31A-407F-9060-7EF8-1AEE471CE6D0}"/>
              </a:ext>
            </a:extLst>
          </p:cNvPr>
          <p:cNvSpPr txBox="1"/>
          <p:nvPr/>
        </p:nvSpPr>
        <p:spPr>
          <a:xfrm>
            <a:off x="95250" y="1065570"/>
            <a:ext cx="11772900" cy="1010533"/>
          </a:xfrm>
          <a:prstGeom prst="rect">
            <a:avLst/>
          </a:prstGeom>
          <a:noFill/>
        </p:spPr>
        <p:txBody>
          <a:bodyPr wrap="square">
            <a:spAutoFit/>
          </a:bodyPr>
          <a:lstStyle/>
          <a:p>
            <a:pPr>
              <a:spcBef>
                <a:spcPct val="0"/>
              </a:spcBef>
            </a:pPr>
            <a:r>
              <a:rPr lang="en-US" altLang="en-US" sz="1800" dirty="0">
                <a:effectLst>
                  <a:outerShdw blurRad="38100" dist="38100" dir="2700000" algn="tl">
                    <a:srgbClr val="000000">
                      <a:alpha val="43137"/>
                    </a:srgbClr>
                  </a:outerShdw>
                </a:effectLst>
                <a:latin typeface="Arial" panose="020B0604020202020204" pitchFamily="34" charset="0"/>
              </a:rPr>
              <a:t>.</a:t>
            </a:r>
            <a:endParaRPr lang="en-IN" altLang="en-US" sz="1800" dirty="0">
              <a:effectLst>
                <a:outerShdw blurRad="38100" dist="38100" dir="2700000" algn="tl">
                  <a:srgbClr val="000000">
                    <a:alpha val="43137"/>
                  </a:srgbClr>
                </a:outerShdw>
              </a:effectLst>
              <a:latin typeface="Arial" panose="020B0604020202020204" pitchFamily="34" charset="0"/>
            </a:endParaRPr>
          </a:p>
          <a:p>
            <a:pPr>
              <a:spcBef>
                <a:spcPct val="0"/>
              </a:spcBef>
            </a:pPr>
            <a:endParaRPr lang="en-US" altLang="en-US" sz="1800" b="1" dirty="0">
              <a:latin typeface="Arial" panose="020B0604020202020204" pitchFamily="34" charset="0"/>
            </a:endParaRPr>
          </a:p>
          <a:p>
            <a:pPr algn="l">
              <a:lnSpc>
                <a:spcPct val="150000"/>
              </a:lnSpc>
              <a:spcBef>
                <a:spcPct val="0"/>
              </a:spcBef>
            </a:pPr>
            <a:endParaRPr lang="en-US" altLang="en-US" sz="1800" dirty="0">
              <a:effectLst>
                <a:outerShdw blurRad="38100" dist="38100" dir="2700000" algn="tl">
                  <a:srgbClr val="000000">
                    <a:alpha val="43137"/>
                  </a:srgbClr>
                </a:outerShdw>
              </a:effectLst>
              <a:latin typeface="Arial" panose="020B0604020202020204" pitchFamily="34" charset="0"/>
            </a:endParaRPr>
          </a:p>
        </p:txBody>
      </p:sp>
      <p:pic>
        <p:nvPicPr>
          <p:cNvPr id="2" name="Image3">
            <a:extLst>
              <a:ext uri="{FF2B5EF4-FFF2-40B4-BE49-F238E27FC236}">
                <a16:creationId xmlns:a16="http://schemas.microsoft.com/office/drawing/2014/main" id="{21AB2566-FB36-2480-2C59-4B00AC79F8D1}"/>
              </a:ext>
            </a:extLst>
          </p:cNvPr>
          <p:cNvPicPr>
            <a:picLocks noChangeAspect="1"/>
          </p:cNvPicPr>
          <p:nvPr/>
        </p:nvPicPr>
        <p:blipFill>
          <a:blip r:embed="rId3"/>
          <a:stretch>
            <a:fillRect/>
          </a:stretch>
        </p:blipFill>
        <p:spPr bwMode="auto">
          <a:xfrm>
            <a:off x="95249" y="725054"/>
            <a:ext cx="12001502" cy="6047221"/>
          </a:xfrm>
          <a:prstGeom prst="rect">
            <a:avLst/>
          </a:prstGeom>
        </p:spPr>
      </p:pic>
    </p:spTree>
    <p:extLst>
      <p:ext uri="{BB962C8B-B14F-4D97-AF65-F5344CB8AC3E}">
        <p14:creationId xmlns:p14="http://schemas.microsoft.com/office/powerpoint/2010/main" val="422309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norm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6E0551FA-A86A-E274-2645-9256F7CEE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628"/>
            <a:ext cx="12192000" cy="6260043"/>
          </a:xfrm>
          <a:prstGeom prst="rect">
            <a:avLst/>
          </a:prstGeom>
        </p:spPr>
      </p:pic>
      <p:sp>
        <p:nvSpPr>
          <p:cNvPr id="6" name="TextBox 5">
            <a:extLst>
              <a:ext uri="{FF2B5EF4-FFF2-40B4-BE49-F238E27FC236}">
                <a16:creationId xmlns:a16="http://schemas.microsoft.com/office/drawing/2014/main" id="{E103C15C-F4B6-FB16-74EF-1E72A6768680}"/>
              </a:ext>
            </a:extLst>
          </p:cNvPr>
          <p:cNvSpPr txBox="1"/>
          <p:nvPr/>
        </p:nvSpPr>
        <p:spPr>
          <a:xfrm>
            <a:off x="236306" y="1017142"/>
            <a:ext cx="11860001" cy="5493812"/>
          </a:xfrm>
          <a:prstGeom prst="rect">
            <a:avLst/>
          </a:prstGeom>
          <a:noFill/>
        </p:spPr>
        <p:txBody>
          <a:bodyPr wrap="square">
            <a:spAutoFit/>
          </a:bodyPr>
          <a:lstStyle/>
          <a:p>
            <a:pPr algn="l"/>
            <a:r>
              <a:rPr lang="en-US" altLang="en-US" sz="1800" b="1" dirty="0">
                <a:effectLst>
                  <a:outerShdw blurRad="38100" dist="38100" dir="2700000" algn="tl">
                    <a:srgbClr val="000000">
                      <a:alpha val="43137"/>
                    </a:srgbClr>
                  </a:outerShdw>
                </a:effectLst>
                <a:latin typeface="Arial" panose="020B0604020202020204" pitchFamily="34" charset="0"/>
              </a:rPr>
              <a:t>What for Agricultural Products, Distributors, Wholesalers &amp; Retailers?</a:t>
            </a: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direct procurement of produce from the farmers.</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reduction in logistics costs by streamlining the supply chain.</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unified platform to access a diverse range of products.</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platform to sell their products on a larger scale.</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market analysis model, this will assist them in getting the right price for their produce by analyzing the demand and supply in the market.</a:t>
            </a:r>
            <a:endParaRPr lang="en-IN" altLang="en-US" sz="1800" dirty="0">
              <a:effectLst>
                <a:outerShdw blurRad="38100" dist="38100" dir="2700000" algn="tl">
                  <a:srgbClr val="000000">
                    <a:alpha val="43137"/>
                  </a:srgbClr>
                </a:outerShdw>
              </a:effectLst>
              <a:latin typeface="Arial" panose="020B0604020202020204" pitchFamily="34" charset="0"/>
            </a:endParaRPr>
          </a:p>
          <a:p>
            <a:pPr marL="457200" indent="-457200" algn="l">
              <a:lnSpc>
                <a:spcPct val="150000"/>
              </a:lnSpc>
              <a:spcBef>
                <a:spcPct val="0"/>
              </a:spcBef>
              <a:buFont typeface="+mj-lt"/>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an efficient hyperlocal delivery service to retailers for their e-commerce.</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r>
              <a:rPr lang="en-IN" altLang="en-US" sz="1800" b="1" dirty="0">
                <a:effectLst>
                  <a:outerShdw blurRad="38100" dist="38100" dir="2700000" algn="tl">
                    <a:srgbClr val="000000">
                      <a:alpha val="43137"/>
                    </a:srgbClr>
                  </a:outerShdw>
                </a:effectLst>
                <a:latin typeface="Arial" panose="020B0604020202020204" pitchFamily="34" charset="0"/>
              </a:rPr>
              <a:t>What for Consumers?</a:t>
            </a: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platform to buy a large variety of Agriculture products online.</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an online marketplace, that will reduce the cost of pro production cause of the competition between online sellers.</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lnSpc>
                <a:spcPct val="150000"/>
              </a:lnSpc>
              <a:spcBef>
                <a:spcPct val="0"/>
              </a:spcBef>
              <a:buFont typeface="Calibri" panose="020F0502020204030204" pitchFamily="34" charset="0"/>
              <a:buAutoNum type="arabicPeriod"/>
            </a:pPr>
            <a:r>
              <a:rPr lang="en-US" altLang="en-US" sz="1800" dirty="0">
                <a:effectLst>
                  <a:outerShdw blurRad="38100" dist="38100" dir="2700000" algn="tl">
                    <a:srgbClr val="000000">
                      <a:alpha val="43137"/>
                    </a:srgbClr>
                  </a:outerShdw>
                </a:effectLst>
                <a:latin typeface="Arial" panose="020B0604020202020204" pitchFamily="34" charset="0"/>
              </a:rPr>
              <a:t>To facilitate a review-based system that will help them in choosing the right sellers for their produce.</a:t>
            </a:r>
            <a:endParaRPr lang="en-IN" altLang="en-US" sz="1800" dirty="0">
              <a:effectLst>
                <a:outerShdw blurRad="38100" dist="38100" dir="2700000" algn="tl">
                  <a:srgbClr val="000000">
                    <a:alpha val="43137"/>
                  </a:srgbClr>
                </a:outerShdw>
              </a:effectLst>
              <a:latin typeface="Arial" panose="020B0604020202020204" pitchFamily="34" charset="0"/>
            </a:endParaRPr>
          </a:p>
          <a:p>
            <a:pPr algn="l"/>
            <a:endParaRPr lang="en-IN" dirty="0"/>
          </a:p>
        </p:txBody>
      </p:sp>
    </p:spTree>
    <p:extLst>
      <p:ext uri="{BB962C8B-B14F-4D97-AF65-F5344CB8AC3E}">
        <p14:creationId xmlns:p14="http://schemas.microsoft.com/office/powerpoint/2010/main" val="36234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E215E-CCE3-67E1-79CD-B4161186445D}"/>
              </a:ext>
            </a:extLst>
          </p:cNvPr>
          <p:cNvSpPr>
            <a:spLocks noGrp="1"/>
          </p:cNvSpPr>
          <p:nvPr>
            <p:ph type="subTitle" idx="1"/>
          </p:nvPr>
        </p:nvSpPr>
        <p:spPr>
          <a:xfrm>
            <a:off x="95693" y="85060"/>
            <a:ext cx="12096307" cy="6666614"/>
          </a:xfrm>
        </p:spPr>
        <p:txBody>
          <a:bodyPr>
            <a:norm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Objective of </a:t>
            </a:r>
            <a:r>
              <a:rPr lang="en-US" sz="2400" b="1" dirty="0" err="1">
                <a:solidFill>
                  <a:schemeClr val="accent1">
                    <a:lumMod val="75000"/>
                  </a:schemeClr>
                </a:solidFill>
                <a:effectLst>
                  <a:outerShdw blurRad="38100" dist="38100" dir="2700000" algn="tl">
                    <a:srgbClr val="000000">
                      <a:alpha val="43137"/>
                    </a:srgbClr>
                  </a:outerShdw>
                </a:effectLst>
                <a:latin typeface="Arial" charset="0"/>
                <a:cs typeface="Arial" charset="0"/>
              </a:rPr>
              <a:t>Naturepura</a:t>
            </a:r>
            <a:endParaRPr lang="en-IN" sz="2400" b="1" dirty="0">
              <a:solidFill>
                <a:schemeClr val="accent1">
                  <a:lumMod val="75000"/>
                </a:schemeClr>
              </a:solidFill>
              <a:effectLst>
                <a:outerShdw blurRad="38100" dist="38100" dir="2700000" algn="tl">
                  <a:srgbClr val="000000">
                    <a:alpha val="43137"/>
                  </a:srgbClr>
                </a:outerShdw>
              </a:effectLst>
              <a:latin typeface="Arial" charset="0"/>
              <a:cs typeface="Arial" charset="0"/>
            </a:endParaRPr>
          </a:p>
        </p:txBody>
      </p:sp>
      <p:pic>
        <p:nvPicPr>
          <p:cNvPr id="4" name="Picture 3">
            <a:extLst>
              <a:ext uri="{FF2B5EF4-FFF2-40B4-BE49-F238E27FC236}">
                <a16:creationId xmlns:a16="http://schemas.microsoft.com/office/drawing/2014/main" id="{6E0551FA-A86A-E274-2645-9256F7CEE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8628"/>
            <a:ext cx="12192000" cy="6260043"/>
          </a:xfrm>
          <a:prstGeom prst="rect">
            <a:avLst/>
          </a:prstGeom>
        </p:spPr>
      </p:pic>
      <p:pic>
        <p:nvPicPr>
          <p:cNvPr id="2" name="Image2">
            <a:extLst>
              <a:ext uri="{FF2B5EF4-FFF2-40B4-BE49-F238E27FC236}">
                <a16:creationId xmlns:a16="http://schemas.microsoft.com/office/drawing/2014/main" id="{5C6D579B-E30C-FAFE-9661-87F907B45009}"/>
              </a:ext>
            </a:extLst>
          </p:cNvPr>
          <p:cNvPicPr>
            <a:picLocks noChangeAspect="1"/>
          </p:cNvPicPr>
          <p:nvPr/>
        </p:nvPicPr>
        <p:blipFill>
          <a:blip r:embed="rId3"/>
          <a:stretch>
            <a:fillRect/>
          </a:stretch>
        </p:blipFill>
        <p:spPr bwMode="auto">
          <a:xfrm>
            <a:off x="95692" y="754913"/>
            <a:ext cx="12000615" cy="5996762"/>
          </a:xfrm>
          <a:prstGeom prst="rect">
            <a:avLst/>
          </a:prstGeom>
        </p:spPr>
      </p:pic>
    </p:spTree>
    <p:extLst>
      <p:ext uri="{BB962C8B-B14F-4D97-AF65-F5344CB8AC3E}">
        <p14:creationId xmlns:p14="http://schemas.microsoft.com/office/powerpoint/2010/main" val="2973015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1303</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Biswajit Parija</dc:creator>
  <cp:lastModifiedBy>Biswajit Parija</cp:lastModifiedBy>
  <cp:revision>71</cp:revision>
  <dcterms:created xsi:type="dcterms:W3CDTF">2022-10-13T07:22:39Z</dcterms:created>
  <dcterms:modified xsi:type="dcterms:W3CDTF">2023-06-15T11:19:19Z</dcterms:modified>
</cp:coreProperties>
</file>