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309"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66" autoAdjust="0"/>
    <p:restoredTop sz="92093" autoAdjust="0"/>
  </p:normalViewPr>
  <p:slideViewPr>
    <p:cSldViewPr snapToGrid="0">
      <p:cViewPr>
        <p:scale>
          <a:sx n="66" d="100"/>
          <a:sy n="66" d="100"/>
        </p:scale>
        <p:origin x="-882" y="-12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03DFE6-2385-4C9F-848A-00A73C0A7861}" type="datetimeFigureOut">
              <a:rPr lang="en-US" smtClean="0"/>
              <a:pPr/>
              <a:t>7/5/2023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83811A-80D0-439E-AD8E-F084A56F3058}" type="slidenum">
              <a:rPr lang="en-US" smtClean="0"/>
              <a:pPr/>
              <a:t>‹#›</a:t>
            </a:fld>
            <a:endParaRPr lang="en-US"/>
          </a:p>
        </p:txBody>
      </p:sp>
    </p:spTree>
    <p:extLst>
      <p:ext uri="{BB962C8B-B14F-4D97-AF65-F5344CB8AC3E}">
        <p14:creationId xmlns="" xmlns:p14="http://schemas.microsoft.com/office/powerpoint/2010/main" val="10538794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B490DAF-1831-77BE-3443-2CA1A6ED21A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 xmlns:a16="http://schemas.microsoft.com/office/drawing/2014/main" id="{23E0EA35-7708-97BB-CB57-5E8D15EC32A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 xmlns:a16="http://schemas.microsoft.com/office/drawing/2014/main" id="{0C6F85C6-0331-6758-5403-2A6B1391FBEE}"/>
              </a:ext>
            </a:extLst>
          </p:cNvPr>
          <p:cNvSpPr>
            <a:spLocks noGrp="1"/>
          </p:cNvSpPr>
          <p:nvPr>
            <p:ph type="dt" sz="half" idx="10"/>
          </p:nvPr>
        </p:nvSpPr>
        <p:spPr/>
        <p:txBody>
          <a:bodyPr/>
          <a:lstStyle/>
          <a:p>
            <a:fld id="{AC51CECE-1A05-48A2-B1B1-E6373EFFBBB8}" type="datetimeFigureOut">
              <a:rPr lang="en-IN" smtClean="0"/>
              <a:pPr/>
              <a:t>05-07-2023</a:t>
            </a:fld>
            <a:endParaRPr lang="en-IN"/>
          </a:p>
        </p:txBody>
      </p:sp>
      <p:sp>
        <p:nvSpPr>
          <p:cNvPr id="5" name="Footer Placeholder 4">
            <a:extLst>
              <a:ext uri="{FF2B5EF4-FFF2-40B4-BE49-F238E27FC236}">
                <a16:creationId xmlns="" xmlns:a16="http://schemas.microsoft.com/office/drawing/2014/main" id="{1B0F9D87-60D6-F4D1-0B35-C042B40EF1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4B804ED0-C8BF-712E-9EEC-04C5FF9DC0C0}"/>
              </a:ext>
            </a:extLst>
          </p:cNvPr>
          <p:cNvSpPr>
            <a:spLocks noGrp="1"/>
          </p:cNvSpPr>
          <p:nvPr>
            <p:ph type="sldNum" sz="quarter" idx="12"/>
          </p:nvPr>
        </p:nvSpPr>
        <p:spPr/>
        <p:txBody>
          <a:bodyPr/>
          <a:lstStyle/>
          <a:p>
            <a:fld id="{C687AEE1-BA3C-45A8-84DB-77855826BEF8}" type="slidenum">
              <a:rPr lang="en-IN" smtClean="0"/>
              <a:pPr/>
              <a:t>‹#›</a:t>
            </a:fld>
            <a:endParaRPr lang="en-IN"/>
          </a:p>
        </p:txBody>
      </p:sp>
    </p:spTree>
    <p:extLst>
      <p:ext uri="{BB962C8B-B14F-4D97-AF65-F5344CB8AC3E}">
        <p14:creationId xmlns="" xmlns:p14="http://schemas.microsoft.com/office/powerpoint/2010/main" val="3626189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0BA500-4B4E-CFA2-0946-485FE08C14D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E711ED16-19F8-0E21-9402-BB41B41E50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AD3D2DE-8C47-A053-00D4-08A5B9017B90}"/>
              </a:ext>
            </a:extLst>
          </p:cNvPr>
          <p:cNvSpPr>
            <a:spLocks noGrp="1"/>
          </p:cNvSpPr>
          <p:nvPr>
            <p:ph type="dt" sz="half" idx="10"/>
          </p:nvPr>
        </p:nvSpPr>
        <p:spPr/>
        <p:txBody>
          <a:bodyPr/>
          <a:lstStyle/>
          <a:p>
            <a:fld id="{AC51CECE-1A05-48A2-B1B1-E6373EFFBBB8}" type="datetimeFigureOut">
              <a:rPr lang="en-IN" smtClean="0"/>
              <a:pPr/>
              <a:t>05-07-2023</a:t>
            </a:fld>
            <a:endParaRPr lang="en-IN"/>
          </a:p>
        </p:txBody>
      </p:sp>
      <p:sp>
        <p:nvSpPr>
          <p:cNvPr id="5" name="Footer Placeholder 4">
            <a:extLst>
              <a:ext uri="{FF2B5EF4-FFF2-40B4-BE49-F238E27FC236}">
                <a16:creationId xmlns="" xmlns:a16="http://schemas.microsoft.com/office/drawing/2014/main" id="{11BE4A2F-3066-5E68-8964-A7697DB0D2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A731E495-9939-C22E-F58D-37D929928DB4}"/>
              </a:ext>
            </a:extLst>
          </p:cNvPr>
          <p:cNvSpPr>
            <a:spLocks noGrp="1"/>
          </p:cNvSpPr>
          <p:nvPr>
            <p:ph type="sldNum" sz="quarter" idx="12"/>
          </p:nvPr>
        </p:nvSpPr>
        <p:spPr/>
        <p:txBody>
          <a:bodyPr/>
          <a:lstStyle/>
          <a:p>
            <a:fld id="{C687AEE1-BA3C-45A8-84DB-77855826BEF8}" type="slidenum">
              <a:rPr lang="en-IN" smtClean="0"/>
              <a:pPr/>
              <a:t>‹#›</a:t>
            </a:fld>
            <a:endParaRPr lang="en-IN"/>
          </a:p>
        </p:txBody>
      </p:sp>
    </p:spTree>
    <p:extLst>
      <p:ext uri="{BB962C8B-B14F-4D97-AF65-F5344CB8AC3E}">
        <p14:creationId xmlns="" xmlns:p14="http://schemas.microsoft.com/office/powerpoint/2010/main" val="7561318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D44432AF-3695-FB1D-68D9-FB2B63A12F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 xmlns:a16="http://schemas.microsoft.com/office/drawing/2014/main" id="{47DB425A-D80F-46ED-AD75-07BA7784A5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1DBD40E4-F8BC-281C-3692-FECBD5728BA8}"/>
              </a:ext>
            </a:extLst>
          </p:cNvPr>
          <p:cNvSpPr>
            <a:spLocks noGrp="1"/>
          </p:cNvSpPr>
          <p:nvPr>
            <p:ph type="dt" sz="half" idx="10"/>
          </p:nvPr>
        </p:nvSpPr>
        <p:spPr/>
        <p:txBody>
          <a:bodyPr/>
          <a:lstStyle/>
          <a:p>
            <a:fld id="{AC51CECE-1A05-48A2-B1B1-E6373EFFBBB8}" type="datetimeFigureOut">
              <a:rPr lang="en-IN" smtClean="0"/>
              <a:pPr/>
              <a:t>05-07-2023</a:t>
            </a:fld>
            <a:endParaRPr lang="en-IN"/>
          </a:p>
        </p:txBody>
      </p:sp>
      <p:sp>
        <p:nvSpPr>
          <p:cNvPr id="5" name="Footer Placeholder 4">
            <a:extLst>
              <a:ext uri="{FF2B5EF4-FFF2-40B4-BE49-F238E27FC236}">
                <a16:creationId xmlns="" xmlns:a16="http://schemas.microsoft.com/office/drawing/2014/main" id="{6A811EF5-8134-083C-BB4B-720DB33D08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76DAC2A8-1F9C-E67C-EBF2-C71EC3B055CC}"/>
              </a:ext>
            </a:extLst>
          </p:cNvPr>
          <p:cNvSpPr>
            <a:spLocks noGrp="1"/>
          </p:cNvSpPr>
          <p:nvPr>
            <p:ph type="sldNum" sz="quarter" idx="12"/>
          </p:nvPr>
        </p:nvSpPr>
        <p:spPr/>
        <p:txBody>
          <a:bodyPr/>
          <a:lstStyle/>
          <a:p>
            <a:fld id="{C687AEE1-BA3C-45A8-84DB-77855826BEF8}" type="slidenum">
              <a:rPr lang="en-IN" smtClean="0"/>
              <a:pPr/>
              <a:t>‹#›</a:t>
            </a:fld>
            <a:endParaRPr lang="en-IN"/>
          </a:p>
        </p:txBody>
      </p:sp>
    </p:spTree>
    <p:extLst>
      <p:ext uri="{BB962C8B-B14F-4D97-AF65-F5344CB8AC3E}">
        <p14:creationId xmlns="" xmlns:p14="http://schemas.microsoft.com/office/powerpoint/2010/main" val="3210853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ACB4360-2584-29B4-81B1-8F63A124B7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EC035950-FD11-81DC-48A2-251D4910255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9B94A8A3-F635-DB7D-EED5-2DDD79CAE44A}"/>
              </a:ext>
            </a:extLst>
          </p:cNvPr>
          <p:cNvSpPr>
            <a:spLocks noGrp="1"/>
          </p:cNvSpPr>
          <p:nvPr>
            <p:ph type="dt" sz="half" idx="10"/>
          </p:nvPr>
        </p:nvSpPr>
        <p:spPr/>
        <p:txBody>
          <a:bodyPr/>
          <a:lstStyle/>
          <a:p>
            <a:fld id="{AC51CECE-1A05-48A2-B1B1-E6373EFFBBB8}" type="datetimeFigureOut">
              <a:rPr lang="en-IN" smtClean="0"/>
              <a:pPr/>
              <a:t>05-07-2023</a:t>
            </a:fld>
            <a:endParaRPr lang="en-IN"/>
          </a:p>
        </p:txBody>
      </p:sp>
      <p:sp>
        <p:nvSpPr>
          <p:cNvPr id="5" name="Footer Placeholder 4">
            <a:extLst>
              <a:ext uri="{FF2B5EF4-FFF2-40B4-BE49-F238E27FC236}">
                <a16:creationId xmlns="" xmlns:a16="http://schemas.microsoft.com/office/drawing/2014/main" id="{E1332CAE-9050-085A-3B03-F9ECC2AF2B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E72A4F67-BD7F-59D7-2167-A4206ED6E117}"/>
              </a:ext>
            </a:extLst>
          </p:cNvPr>
          <p:cNvSpPr>
            <a:spLocks noGrp="1"/>
          </p:cNvSpPr>
          <p:nvPr>
            <p:ph type="sldNum" sz="quarter" idx="12"/>
          </p:nvPr>
        </p:nvSpPr>
        <p:spPr/>
        <p:txBody>
          <a:bodyPr/>
          <a:lstStyle/>
          <a:p>
            <a:fld id="{C687AEE1-BA3C-45A8-84DB-77855826BEF8}" type="slidenum">
              <a:rPr lang="en-IN" smtClean="0"/>
              <a:pPr/>
              <a:t>‹#›</a:t>
            </a:fld>
            <a:endParaRPr lang="en-IN"/>
          </a:p>
        </p:txBody>
      </p:sp>
    </p:spTree>
    <p:extLst>
      <p:ext uri="{BB962C8B-B14F-4D97-AF65-F5344CB8AC3E}">
        <p14:creationId xmlns="" xmlns:p14="http://schemas.microsoft.com/office/powerpoint/2010/main" val="1699551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ED28D3E-19D3-BFC0-01A1-5FBE9C787D7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0D24D72-1787-0566-5F62-08814C84B20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 xmlns:a16="http://schemas.microsoft.com/office/drawing/2014/main" id="{BCCB715F-3830-C8A9-35A1-22120C332E49}"/>
              </a:ext>
            </a:extLst>
          </p:cNvPr>
          <p:cNvSpPr>
            <a:spLocks noGrp="1"/>
          </p:cNvSpPr>
          <p:nvPr>
            <p:ph type="dt" sz="half" idx="10"/>
          </p:nvPr>
        </p:nvSpPr>
        <p:spPr/>
        <p:txBody>
          <a:bodyPr/>
          <a:lstStyle/>
          <a:p>
            <a:fld id="{AC51CECE-1A05-48A2-B1B1-E6373EFFBBB8}" type="datetimeFigureOut">
              <a:rPr lang="en-IN" smtClean="0"/>
              <a:pPr/>
              <a:t>05-07-2023</a:t>
            </a:fld>
            <a:endParaRPr lang="en-IN"/>
          </a:p>
        </p:txBody>
      </p:sp>
      <p:sp>
        <p:nvSpPr>
          <p:cNvPr id="5" name="Footer Placeholder 4">
            <a:extLst>
              <a:ext uri="{FF2B5EF4-FFF2-40B4-BE49-F238E27FC236}">
                <a16:creationId xmlns="" xmlns:a16="http://schemas.microsoft.com/office/drawing/2014/main" id="{F141178C-744E-163B-C93A-3C642B21E8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 xmlns:a16="http://schemas.microsoft.com/office/drawing/2014/main" id="{1E267CFF-B069-7B63-7B3B-448283347288}"/>
              </a:ext>
            </a:extLst>
          </p:cNvPr>
          <p:cNvSpPr>
            <a:spLocks noGrp="1"/>
          </p:cNvSpPr>
          <p:nvPr>
            <p:ph type="sldNum" sz="quarter" idx="12"/>
          </p:nvPr>
        </p:nvSpPr>
        <p:spPr/>
        <p:txBody>
          <a:bodyPr/>
          <a:lstStyle/>
          <a:p>
            <a:fld id="{C687AEE1-BA3C-45A8-84DB-77855826BEF8}" type="slidenum">
              <a:rPr lang="en-IN" smtClean="0"/>
              <a:pPr/>
              <a:t>‹#›</a:t>
            </a:fld>
            <a:endParaRPr lang="en-IN"/>
          </a:p>
        </p:txBody>
      </p:sp>
    </p:spTree>
    <p:extLst>
      <p:ext uri="{BB962C8B-B14F-4D97-AF65-F5344CB8AC3E}">
        <p14:creationId xmlns="" xmlns:p14="http://schemas.microsoft.com/office/powerpoint/2010/main" val="19501727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971B476-B19D-0A89-8E28-EF822A50B4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30596A33-0CC7-AC1D-7FC2-A0CFFC2182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 xmlns:a16="http://schemas.microsoft.com/office/drawing/2014/main" id="{05F4A615-9E95-6605-4A70-566762153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 xmlns:a16="http://schemas.microsoft.com/office/drawing/2014/main" id="{7E4AA935-82D6-CF91-B1FE-E4EB802725F5}"/>
              </a:ext>
            </a:extLst>
          </p:cNvPr>
          <p:cNvSpPr>
            <a:spLocks noGrp="1"/>
          </p:cNvSpPr>
          <p:nvPr>
            <p:ph type="dt" sz="half" idx="10"/>
          </p:nvPr>
        </p:nvSpPr>
        <p:spPr/>
        <p:txBody>
          <a:bodyPr/>
          <a:lstStyle/>
          <a:p>
            <a:fld id="{AC51CECE-1A05-48A2-B1B1-E6373EFFBBB8}" type="datetimeFigureOut">
              <a:rPr lang="en-IN" smtClean="0"/>
              <a:pPr/>
              <a:t>05-07-2023</a:t>
            </a:fld>
            <a:endParaRPr lang="en-IN"/>
          </a:p>
        </p:txBody>
      </p:sp>
      <p:sp>
        <p:nvSpPr>
          <p:cNvPr id="6" name="Footer Placeholder 5">
            <a:extLst>
              <a:ext uri="{FF2B5EF4-FFF2-40B4-BE49-F238E27FC236}">
                <a16:creationId xmlns="" xmlns:a16="http://schemas.microsoft.com/office/drawing/2014/main" id="{71A369D3-3E8B-E185-A5DA-C2954A0F63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4D9EBE1F-332C-AD50-0DF8-4B4D5E43EEB5}"/>
              </a:ext>
            </a:extLst>
          </p:cNvPr>
          <p:cNvSpPr>
            <a:spLocks noGrp="1"/>
          </p:cNvSpPr>
          <p:nvPr>
            <p:ph type="sldNum" sz="quarter" idx="12"/>
          </p:nvPr>
        </p:nvSpPr>
        <p:spPr/>
        <p:txBody>
          <a:bodyPr/>
          <a:lstStyle/>
          <a:p>
            <a:fld id="{C687AEE1-BA3C-45A8-84DB-77855826BEF8}" type="slidenum">
              <a:rPr lang="en-IN" smtClean="0"/>
              <a:pPr/>
              <a:t>‹#›</a:t>
            </a:fld>
            <a:endParaRPr lang="en-IN"/>
          </a:p>
        </p:txBody>
      </p:sp>
    </p:spTree>
    <p:extLst>
      <p:ext uri="{BB962C8B-B14F-4D97-AF65-F5344CB8AC3E}">
        <p14:creationId xmlns="" xmlns:p14="http://schemas.microsoft.com/office/powerpoint/2010/main" val="1273562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6E04CE6-F648-8EB0-2DDD-904688D212B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C23B83BD-B520-6ABE-16C5-6820344C1D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 xmlns:a16="http://schemas.microsoft.com/office/drawing/2014/main" id="{403039A0-DE31-63EF-4D3F-F9B839630A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 xmlns:a16="http://schemas.microsoft.com/office/drawing/2014/main" id="{C48052DE-47C3-03AF-3D45-6C2F6A335A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 xmlns:a16="http://schemas.microsoft.com/office/drawing/2014/main" id="{54EA73A7-0EFE-BB22-BA66-35E5EDAE4A1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 xmlns:a16="http://schemas.microsoft.com/office/drawing/2014/main" id="{105D53E6-C144-E8CF-7BA2-83E5727B4680}"/>
              </a:ext>
            </a:extLst>
          </p:cNvPr>
          <p:cNvSpPr>
            <a:spLocks noGrp="1"/>
          </p:cNvSpPr>
          <p:nvPr>
            <p:ph type="dt" sz="half" idx="10"/>
          </p:nvPr>
        </p:nvSpPr>
        <p:spPr/>
        <p:txBody>
          <a:bodyPr/>
          <a:lstStyle/>
          <a:p>
            <a:fld id="{AC51CECE-1A05-48A2-B1B1-E6373EFFBBB8}" type="datetimeFigureOut">
              <a:rPr lang="en-IN" smtClean="0"/>
              <a:pPr/>
              <a:t>05-07-2023</a:t>
            </a:fld>
            <a:endParaRPr lang="en-IN"/>
          </a:p>
        </p:txBody>
      </p:sp>
      <p:sp>
        <p:nvSpPr>
          <p:cNvPr id="8" name="Footer Placeholder 7">
            <a:extLst>
              <a:ext uri="{FF2B5EF4-FFF2-40B4-BE49-F238E27FC236}">
                <a16:creationId xmlns="" xmlns:a16="http://schemas.microsoft.com/office/drawing/2014/main" id="{2A6BC344-B05D-6126-2ED1-B9BC3B0E67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 xmlns:a16="http://schemas.microsoft.com/office/drawing/2014/main" id="{0521F7E2-ECB4-0BE5-9656-0D37623B0AE5}"/>
              </a:ext>
            </a:extLst>
          </p:cNvPr>
          <p:cNvSpPr>
            <a:spLocks noGrp="1"/>
          </p:cNvSpPr>
          <p:nvPr>
            <p:ph type="sldNum" sz="quarter" idx="12"/>
          </p:nvPr>
        </p:nvSpPr>
        <p:spPr/>
        <p:txBody>
          <a:bodyPr/>
          <a:lstStyle/>
          <a:p>
            <a:fld id="{C687AEE1-BA3C-45A8-84DB-77855826BEF8}" type="slidenum">
              <a:rPr lang="en-IN" smtClean="0"/>
              <a:pPr/>
              <a:t>‹#›</a:t>
            </a:fld>
            <a:endParaRPr lang="en-IN"/>
          </a:p>
        </p:txBody>
      </p:sp>
    </p:spTree>
    <p:extLst>
      <p:ext uri="{BB962C8B-B14F-4D97-AF65-F5344CB8AC3E}">
        <p14:creationId xmlns="" xmlns:p14="http://schemas.microsoft.com/office/powerpoint/2010/main" val="1848783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82CF8D-6C79-0411-730F-7864E9A4D6A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 xmlns:a16="http://schemas.microsoft.com/office/drawing/2014/main" id="{7427DC03-6EF1-506A-ACF9-6537150C23EA}"/>
              </a:ext>
            </a:extLst>
          </p:cNvPr>
          <p:cNvSpPr>
            <a:spLocks noGrp="1"/>
          </p:cNvSpPr>
          <p:nvPr>
            <p:ph type="dt" sz="half" idx="10"/>
          </p:nvPr>
        </p:nvSpPr>
        <p:spPr/>
        <p:txBody>
          <a:bodyPr/>
          <a:lstStyle/>
          <a:p>
            <a:fld id="{AC51CECE-1A05-48A2-B1B1-E6373EFFBBB8}" type="datetimeFigureOut">
              <a:rPr lang="en-IN" smtClean="0"/>
              <a:pPr/>
              <a:t>05-07-2023</a:t>
            </a:fld>
            <a:endParaRPr lang="en-IN"/>
          </a:p>
        </p:txBody>
      </p:sp>
      <p:sp>
        <p:nvSpPr>
          <p:cNvPr id="4" name="Footer Placeholder 3">
            <a:extLst>
              <a:ext uri="{FF2B5EF4-FFF2-40B4-BE49-F238E27FC236}">
                <a16:creationId xmlns="" xmlns:a16="http://schemas.microsoft.com/office/drawing/2014/main" id="{3719BE00-1355-B7B5-6727-B3ED0BA6A21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 xmlns:a16="http://schemas.microsoft.com/office/drawing/2014/main" id="{C0B133FB-7034-5433-75EA-E7D71BE05E84}"/>
              </a:ext>
            </a:extLst>
          </p:cNvPr>
          <p:cNvSpPr>
            <a:spLocks noGrp="1"/>
          </p:cNvSpPr>
          <p:nvPr>
            <p:ph type="sldNum" sz="quarter" idx="12"/>
          </p:nvPr>
        </p:nvSpPr>
        <p:spPr/>
        <p:txBody>
          <a:bodyPr/>
          <a:lstStyle/>
          <a:p>
            <a:fld id="{C687AEE1-BA3C-45A8-84DB-77855826BEF8}" type="slidenum">
              <a:rPr lang="en-IN" smtClean="0"/>
              <a:pPr/>
              <a:t>‹#›</a:t>
            </a:fld>
            <a:endParaRPr lang="en-IN"/>
          </a:p>
        </p:txBody>
      </p:sp>
    </p:spTree>
    <p:extLst>
      <p:ext uri="{BB962C8B-B14F-4D97-AF65-F5344CB8AC3E}">
        <p14:creationId xmlns="" xmlns:p14="http://schemas.microsoft.com/office/powerpoint/2010/main" val="2661541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308E3B88-DEB2-0F53-A75F-7241BEFEDFEC}"/>
              </a:ext>
            </a:extLst>
          </p:cNvPr>
          <p:cNvSpPr>
            <a:spLocks noGrp="1"/>
          </p:cNvSpPr>
          <p:nvPr>
            <p:ph type="dt" sz="half" idx="10"/>
          </p:nvPr>
        </p:nvSpPr>
        <p:spPr/>
        <p:txBody>
          <a:bodyPr/>
          <a:lstStyle/>
          <a:p>
            <a:fld id="{AC51CECE-1A05-48A2-B1B1-E6373EFFBBB8}" type="datetimeFigureOut">
              <a:rPr lang="en-IN" smtClean="0"/>
              <a:pPr/>
              <a:t>05-07-2023</a:t>
            </a:fld>
            <a:endParaRPr lang="en-IN"/>
          </a:p>
        </p:txBody>
      </p:sp>
      <p:sp>
        <p:nvSpPr>
          <p:cNvPr id="3" name="Footer Placeholder 2">
            <a:extLst>
              <a:ext uri="{FF2B5EF4-FFF2-40B4-BE49-F238E27FC236}">
                <a16:creationId xmlns="" xmlns:a16="http://schemas.microsoft.com/office/drawing/2014/main" id="{8F9D3377-C0AC-51CA-C553-D24F9D4F995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 xmlns:a16="http://schemas.microsoft.com/office/drawing/2014/main" id="{F518AACD-ACB5-A03B-10A5-6FC842681011}"/>
              </a:ext>
            </a:extLst>
          </p:cNvPr>
          <p:cNvSpPr>
            <a:spLocks noGrp="1"/>
          </p:cNvSpPr>
          <p:nvPr>
            <p:ph type="sldNum" sz="quarter" idx="12"/>
          </p:nvPr>
        </p:nvSpPr>
        <p:spPr/>
        <p:txBody>
          <a:bodyPr/>
          <a:lstStyle/>
          <a:p>
            <a:fld id="{C687AEE1-BA3C-45A8-84DB-77855826BEF8}" type="slidenum">
              <a:rPr lang="en-IN" smtClean="0"/>
              <a:pPr/>
              <a:t>‹#›</a:t>
            </a:fld>
            <a:endParaRPr lang="en-IN"/>
          </a:p>
        </p:txBody>
      </p:sp>
    </p:spTree>
    <p:extLst>
      <p:ext uri="{BB962C8B-B14F-4D97-AF65-F5344CB8AC3E}">
        <p14:creationId xmlns="" xmlns:p14="http://schemas.microsoft.com/office/powerpoint/2010/main" val="1972131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F9381A6-29F9-A1E4-96ED-27BCEF1F65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 xmlns:a16="http://schemas.microsoft.com/office/drawing/2014/main" id="{83BBEB3E-7DE5-5F1D-57D2-F4B5551B4E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 xmlns:a16="http://schemas.microsoft.com/office/drawing/2014/main" id="{86034465-C5BF-3E18-BC7B-E5E7277156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EEE04E08-B99A-A14C-E98C-F63E1567130F}"/>
              </a:ext>
            </a:extLst>
          </p:cNvPr>
          <p:cNvSpPr>
            <a:spLocks noGrp="1"/>
          </p:cNvSpPr>
          <p:nvPr>
            <p:ph type="dt" sz="half" idx="10"/>
          </p:nvPr>
        </p:nvSpPr>
        <p:spPr/>
        <p:txBody>
          <a:bodyPr/>
          <a:lstStyle/>
          <a:p>
            <a:fld id="{AC51CECE-1A05-48A2-B1B1-E6373EFFBBB8}" type="datetimeFigureOut">
              <a:rPr lang="en-IN" smtClean="0"/>
              <a:pPr/>
              <a:t>05-07-2023</a:t>
            </a:fld>
            <a:endParaRPr lang="en-IN"/>
          </a:p>
        </p:txBody>
      </p:sp>
      <p:sp>
        <p:nvSpPr>
          <p:cNvPr id="6" name="Footer Placeholder 5">
            <a:extLst>
              <a:ext uri="{FF2B5EF4-FFF2-40B4-BE49-F238E27FC236}">
                <a16:creationId xmlns="" xmlns:a16="http://schemas.microsoft.com/office/drawing/2014/main" id="{B6A6B847-F4A2-5E6F-1C17-D160918736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564FE66F-CA4B-851A-D051-E8E94F3A1D1A}"/>
              </a:ext>
            </a:extLst>
          </p:cNvPr>
          <p:cNvSpPr>
            <a:spLocks noGrp="1"/>
          </p:cNvSpPr>
          <p:nvPr>
            <p:ph type="sldNum" sz="quarter" idx="12"/>
          </p:nvPr>
        </p:nvSpPr>
        <p:spPr/>
        <p:txBody>
          <a:bodyPr/>
          <a:lstStyle/>
          <a:p>
            <a:fld id="{C687AEE1-BA3C-45A8-84DB-77855826BEF8}" type="slidenum">
              <a:rPr lang="en-IN" smtClean="0"/>
              <a:pPr/>
              <a:t>‹#›</a:t>
            </a:fld>
            <a:endParaRPr lang="en-IN"/>
          </a:p>
        </p:txBody>
      </p:sp>
    </p:spTree>
    <p:extLst>
      <p:ext uri="{BB962C8B-B14F-4D97-AF65-F5344CB8AC3E}">
        <p14:creationId xmlns="" xmlns:p14="http://schemas.microsoft.com/office/powerpoint/2010/main" val="11200782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EE8D42-0E8A-3A16-6D13-EC7C297FC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 xmlns:a16="http://schemas.microsoft.com/office/drawing/2014/main" id="{05E6F9A5-0C21-6879-2BCC-DDFF543121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 xmlns:a16="http://schemas.microsoft.com/office/drawing/2014/main" id="{AEC791CD-B89C-1ED0-1A5D-F3D691E87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 xmlns:a16="http://schemas.microsoft.com/office/drawing/2014/main" id="{2CE1D974-CBE5-EA3E-6619-1466BC6107BA}"/>
              </a:ext>
            </a:extLst>
          </p:cNvPr>
          <p:cNvSpPr>
            <a:spLocks noGrp="1"/>
          </p:cNvSpPr>
          <p:nvPr>
            <p:ph type="dt" sz="half" idx="10"/>
          </p:nvPr>
        </p:nvSpPr>
        <p:spPr/>
        <p:txBody>
          <a:bodyPr/>
          <a:lstStyle/>
          <a:p>
            <a:fld id="{AC51CECE-1A05-48A2-B1B1-E6373EFFBBB8}" type="datetimeFigureOut">
              <a:rPr lang="en-IN" smtClean="0"/>
              <a:pPr/>
              <a:t>05-07-2023</a:t>
            </a:fld>
            <a:endParaRPr lang="en-IN"/>
          </a:p>
        </p:txBody>
      </p:sp>
      <p:sp>
        <p:nvSpPr>
          <p:cNvPr id="6" name="Footer Placeholder 5">
            <a:extLst>
              <a:ext uri="{FF2B5EF4-FFF2-40B4-BE49-F238E27FC236}">
                <a16:creationId xmlns="" xmlns:a16="http://schemas.microsoft.com/office/drawing/2014/main" id="{AB0FBC96-6196-9B6C-89CD-713D2D4E6A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 xmlns:a16="http://schemas.microsoft.com/office/drawing/2014/main" id="{86D65BE6-D62D-0D6A-5FE2-B1726FAA3B83}"/>
              </a:ext>
            </a:extLst>
          </p:cNvPr>
          <p:cNvSpPr>
            <a:spLocks noGrp="1"/>
          </p:cNvSpPr>
          <p:nvPr>
            <p:ph type="sldNum" sz="quarter" idx="12"/>
          </p:nvPr>
        </p:nvSpPr>
        <p:spPr/>
        <p:txBody>
          <a:bodyPr/>
          <a:lstStyle/>
          <a:p>
            <a:fld id="{C687AEE1-BA3C-45A8-84DB-77855826BEF8}" type="slidenum">
              <a:rPr lang="en-IN" smtClean="0"/>
              <a:pPr/>
              <a:t>‹#›</a:t>
            </a:fld>
            <a:endParaRPr lang="en-IN"/>
          </a:p>
        </p:txBody>
      </p:sp>
    </p:spTree>
    <p:extLst>
      <p:ext uri="{BB962C8B-B14F-4D97-AF65-F5344CB8AC3E}">
        <p14:creationId xmlns="" xmlns:p14="http://schemas.microsoft.com/office/powerpoint/2010/main" val="2780631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A4ECD573-0397-5C7D-7B4A-65E7DA9057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 xmlns:a16="http://schemas.microsoft.com/office/drawing/2014/main" id="{9940A6AA-07B6-39C1-4DFF-15A0E5B0696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 xmlns:a16="http://schemas.microsoft.com/office/drawing/2014/main" id="{299DDEBA-AC54-BA0E-BC8B-A0DD0F9BAC3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51CECE-1A05-48A2-B1B1-E6373EFFBBB8}" type="datetimeFigureOut">
              <a:rPr lang="en-IN" smtClean="0"/>
              <a:pPr/>
              <a:t>05-07-2023</a:t>
            </a:fld>
            <a:endParaRPr lang="en-IN"/>
          </a:p>
        </p:txBody>
      </p:sp>
      <p:sp>
        <p:nvSpPr>
          <p:cNvPr id="5" name="Footer Placeholder 4">
            <a:extLst>
              <a:ext uri="{FF2B5EF4-FFF2-40B4-BE49-F238E27FC236}">
                <a16:creationId xmlns="" xmlns:a16="http://schemas.microsoft.com/office/drawing/2014/main" id="{1BC28D33-D1F4-88B2-3848-5BB99BFCF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 xmlns:a16="http://schemas.microsoft.com/office/drawing/2014/main" id="{5DB0A89D-A2F4-CC62-61F6-59812AACFD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87AEE1-BA3C-45A8-84DB-77855826BEF8}" type="slidenum">
              <a:rPr lang="en-IN" smtClean="0"/>
              <a:pPr/>
              <a:t>‹#›</a:t>
            </a:fld>
            <a:endParaRPr lang="en-IN"/>
          </a:p>
        </p:txBody>
      </p:sp>
    </p:spTree>
    <p:extLst>
      <p:ext uri="{BB962C8B-B14F-4D97-AF65-F5344CB8AC3E}">
        <p14:creationId xmlns="" xmlns:p14="http://schemas.microsoft.com/office/powerpoint/2010/main" val="12972332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3" Type="http://schemas.openxmlformats.org/officeDocument/2006/relationships/image" Target="../media/image3.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 Type="http://schemas.openxmlformats.org/officeDocument/2006/relationships/image" Target="../media/image2.png"/><Relationship Id="rId16" Type="http://schemas.openxmlformats.org/officeDocument/2006/relationships/image" Target="../media/image20.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1"/>
            <a:ext cx="11860567" cy="6858001"/>
          </a:xfrm>
          <a:prstGeom prst="rect">
            <a:avLst/>
          </a:prstGeom>
        </p:spPr>
      </p:pic>
    </p:spTree>
    <p:extLst>
      <p:ext uri="{BB962C8B-B14F-4D97-AF65-F5344CB8AC3E}">
        <p14:creationId xmlns="" xmlns:p14="http://schemas.microsoft.com/office/powerpoint/2010/main" val="2584292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6E28F31A-407F-9060-7EF8-1AEE471CE6D0}"/>
              </a:ext>
            </a:extLst>
          </p:cNvPr>
          <p:cNvSpPr txBox="1"/>
          <p:nvPr/>
        </p:nvSpPr>
        <p:spPr>
          <a:xfrm>
            <a:off x="980986" y="1860794"/>
            <a:ext cx="11772900" cy="4385816"/>
          </a:xfrm>
          <a:prstGeom prst="rect">
            <a:avLst/>
          </a:prstGeom>
          <a:noFill/>
        </p:spPr>
        <p:txBody>
          <a:bodyPr wrap="square">
            <a:spAutoFit/>
          </a:bodyPr>
          <a:lstStyle/>
          <a:p>
            <a:pPr>
              <a:lnSpc>
                <a:spcPct val="150000"/>
              </a:lnSpc>
              <a:spcBef>
                <a:spcPct val="0"/>
              </a:spcBef>
            </a:pPr>
            <a:r>
              <a:rPr lang="en-US" altLang="en-US" b="1" dirty="0">
                <a:latin typeface="Arial" panose="020B0604020202020204" pitchFamily="34" charset="0"/>
              </a:rPr>
              <a:t>What for Equipment Manufacturers &amp; Suppliers?</a:t>
            </a:r>
            <a:endParaRPr lang="en-IN" altLang="en-US" b="1" dirty="0">
              <a:latin typeface="Arial" panose="020B0604020202020204" pitchFamily="34" charset="0"/>
            </a:endParaRPr>
          </a:p>
          <a:p>
            <a:pPr>
              <a:lnSpc>
                <a:spcPct val="150000"/>
              </a:lnSpc>
              <a:spcBef>
                <a:spcPct val="0"/>
              </a:spcBef>
              <a:buFont typeface="Calibri" panose="020F0502020204030204" pitchFamily="34" charset="0"/>
              <a:buAutoNum type="arabicPeriod"/>
            </a:pPr>
            <a:r>
              <a:rPr lang="en-US" altLang="en-US" b="1" dirty="0">
                <a:latin typeface="Arial" panose="020B0604020202020204" pitchFamily="34" charset="0"/>
              </a:rPr>
              <a:t>To facilitate an e-commerce platform to sell their products directly to the end-user.</a:t>
            </a:r>
            <a:endParaRPr lang="en-IN" altLang="en-US" b="1" dirty="0">
              <a:latin typeface="Arial" panose="020B0604020202020204" pitchFamily="34" charset="0"/>
            </a:endParaRPr>
          </a:p>
          <a:p>
            <a:pPr>
              <a:lnSpc>
                <a:spcPct val="150000"/>
              </a:lnSpc>
              <a:spcBef>
                <a:spcPct val="0"/>
              </a:spcBef>
              <a:buFont typeface="Calibri" panose="020F0502020204030204" pitchFamily="34" charset="0"/>
              <a:buAutoNum type="arabicPeriod"/>
            </a:pPr>
            <a:r>
              <a:rPr lang="en-US" altLang="en-US" b="1" dirty="0">
                <a:latin typeface="Arial" panose="020B0604020202020204" pitchFamily="34" charset="0"/>
              </a:rPr>
              <a:t>To facilitate a marketing model to increase their market outreach.</a:t>
            </a:r>
            <a:endParaRPr lang="en-IN" altLang="en-US" b="1" dirty="0">
              <a:latin typeface="Arial" panose="020B0604020202020204" pitchFamily="34" charset="0"/>
            </a:endParaRPr>
          </a:p>
          <a:p>
            <a:pPr>
              <a:lnSpc>
                <a:spcPct val="150000"/>
              </a:lnSpc>
              <a:spcBef>
                <a:spcPct val="0"/>
              </a:spcBef>
              <a:buFont typeface="Calibri" panose="020F0502020204030204" pitchFamily="34" charset="0"/>
              <a:buAutoNum type="arabicPeriod"/>
            </a:pPr>
            <a:r>
              <a:rPr lang="en-US" altLang="en-US" b="1" dirty="0">
                <a:latin typeface="Arial" panose="020B0604020202020204" pitchFamily="34" charset="0"/>
              </a:rPr>
              <a:t>To facilitate a review-based model to help them understand the problems of the end-users and solve them.</a:t>
            </a:r>
            <a:endParaRPr lang="en-IN" altLang="en-US" b="1" dirty="0">
              <a:latin typeface="Arial" panose="020B0604020202020204" pitchFamily="34" charset="0"/>
            </a:endParaRPr>
          </a:p>
          <a:p>
            <a:pPr>
              <a:lnSpc>
                <a:spcPct val="150000"/>
              </a:lnSpc>
              <a:spcBef>
                <a:spcPct val="0"/>
              </a:spcBef>
              <a:buFont typeface="Calibri" panose="020F0502020204030204" pitchFamily="34" charset="0"/>
              <a:buAutoNum type="arabicPeriod"/>
            </a:pPr>
            <a:r>
              <a:rPr lang="en-US" altLang="en-US" b="1" dirty="0">
                <a:latin typeface="Arial" panose="020B0604020202020204" pitchFamily="34" charset="0"/>
              </a:rPr>
              <a:t>To facilitate a logistical system to deliver their products to the end-users.</a:t>
            </a:r>
            <a:endParaRPr lang="en-IN" altLang="en-US" b="1" dirty="0">
              <a:latin typeface="Arial" panose="020B0604020202020204" pitchFamily="34" charset="0"/>
            </a:endParaRPr>
          </a:p>
          <a:p>
            <a:pPr>
              <a:lnSpc>
                <a:spcPct val="150000"/>
              </a:lnSpc>
              <a:spcBef>
                <a:spcPct val="0"/>
              </a:spcBef>
            </a:pPr>
            <a:r>
              <a:rPr lang="en-US" altLang="en-US" b="1" dirty="0">
                <a:latin typeface="Arial" panose="020B0604020202020204" pitchFamily="34" charset="0"/>
              </a:rPr>
              <a:t>What for Exporters &amp; Marketing Agencies?</a:t>
            </a:r>
            <a:endParaRPr lang="en-IN" altLang="en-US" b="1" dirty="0">
              <a:latin typeface="Arial" panose="020B0604020202020204" pitchFamily="34" charset="0"/>
            </a:endParaRPr>
          </a:p>
          <a:p>
            <a:pPr>
              <a:lnSpc>
                <a:spcPct val="150000"/>
              </a:lnSpc>
              <a:spcBef>
                <a:spcPct val="0"/>
              </a:spcBef>
              <a:buFont typeface="Calibri" panose="020F0502020204030204" pitchFamily="34" charset="0"/>
              <a:buAutoNum type="arabicPeriod"/>
            </a:pPr>
            <a:r>
              <a:rPr lang="en-US" altLang="en-US" b="1" dirty="0">
                <a:latin typeface="Arial" panose="020B0604020202020204" pitchFamily="34" charset="0"/>
              </a:rPr>
              <a:t>To facilitate direct procurement of diﬀerent products from the farmers &amp; processing industries.</a:t>
            </a:r>
            <a:endParaRPr lang="en-IN" altLang="en-US" b="1" dirty="0">
              <a:latin typeface="Arial" panose="020B0604020202020204" pitchFamily="34" charset="0"/>
            </a:endParaRPr>
          </a:p>
          <a:p>
            <a:pPr>
              <a:lnSpc>
                <a:spcPct val="150000"/>
              </a:lnSpc>
              <a:spcBef>
                <a:spcPct val="0"/>
              </a:spcBef>
              <a:buFont typeface="Calibri" panose="020F0502020204030204" pitchFamily="34" charset="0"/>
              <a:buAutoNum type="arabicPeriod"/>
            </a:pPr>
            <a:r>
              <a:rPr lang="en-US" altLang="en-US" b="1" dirty="0">
                <a:latin typeface="Arial" panose="020B0604020202020204" pitchFamily="34" charset="0"/>
              </a:rPr>
              <a:t>To facilitate them with an efficient supply chain that will help them with their operations.</a:t>
            </a:r>
            <a:endParaRPr lang="en-IN" altLang="en-US" b="1" dirty="0">
              <a:latin typeface="Arial" panose="020B0604020202020204" pitchFamily="34" charset="0"/>
            </a:endParaRPr>
          </a:p>
          <a:p>
            <a:endParaRPr lang="en-IN" dirty="0"/>
          </a:p>
          <a:p>
            <a:pPr>
              <a:spcBef>
                <a:spcPct val="0"/>
              </a:spcBef>
            </a:pPr>
            <a:endParaRPr lang="en-US" altLang="en-US" b="1" dirty="0">
              <a:latin typeface="Arial" panose="020B0604020202020204" pitchFamily="34" charset="0"/>
            </a:endParaRPr>
          </a:p>
        </p:txBody>
      </p:sp>
      <p:pic>
        <p:nvPicPr>
          <p:cNvPr id="6" name="Picture 5">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47650" y="6024519"/>
            <a:ext cx="1394231" cy="985881"/>
          </a:xfrm>
          <a:prstGeom prst="rect">
            <a:avLst/>
          </a:prstGeom>
        </p:spPr>
      </p:pic>
      <p:sp>
        <p:nvSpPr>
          <p:cNvPr id="8" name="TextBox 7">
            <a:extLst>
              <a:ext uri="{FF2B5EF4-FFF2-40B4-BE49-F238E27FC236}">
                <a16:creationId xmlns="" xmlns:a16="http://schemas.microsoft.com/office/drawing/2014/main" id="{72B9EEF3-5C57-0D0E-1747-E4E510ACC512}"/>
              </a:ext>
            </a:extLst>
          </p:cNvPr>
          <p:cNvSpPr txBox="1"/>
          <p:nvPr/>
        </p:nvSpPr>
        <p:spPr>
          <a:xfrm>
            <a:off x="152400" y="528725"/>
            <a:ext cx="12192000" cy="461665"/>
          </a:xfrm>
          <a:prstGeom prst="rect">
            <a:avLst/>
          </a:prstGeom>
          <a:noFill/>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Objective </a:t>
            </a:r>
            <a:r>
              <a:rPr lang="en-US" sz="2400" b="1" dirty="0">
                <a:solidFill>
                  <a:schemeClr val="accent1">
                    <a:lumMod val="75000"/>
                  </a:schemeClr>
                </a:solidFill>
                <a:latin typeface="Arial" charset="0"/>
                <a:cs typeface="Arial" charset="0"/>
              </a:rPr>
              <a:t>of </a:t>
            </a:r>
            <a:r>
              <a:rPr lang="en-US" sz="2400" b="1" dirty="0" err="1">
                <a:solidFill>
                  <a:schemeClr val="accent1">
                    <a:lumMod val="75000"/>
                  </a:schemeClr>
                </a:solidFill>
                <a:latin typeface="Arial" charset="0"/>
                <a:cs typeface="Arial" charset="0"/>
              </a:rPr>
              <a:t>Naturepura</a:t>
            </a:r>
            <a:endParaRPr lang="en-IN" sz="2400" b="1" dirty="0">
              <a:solidFill>
                <a:schemeClr val="accent1">
                  <a:lumMod val="75000"/>
                </a:schemeClr>
              </a:solidFill>
              <a:latin typeface="Arial" charset="0"/>
              <a:cs typeface="Arial" charset="0"/>
            </a:endParaRPr>
          </a:p>
        </p:txBody>
      </p:sp>
    </p:spTree>
    <p:extLst>
      <p:ext uri="{BB962C8B-B14F-4D97-AF65-F5344CB8AC3E}">
        <p14:creationId xmlns="" xmlns:p14="http://schemas.microsoft.com/office/powerpoint/2010/main" val="971570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6E28F31A-407F-9060-7EF8-1AEE471CE6D0}"/>
              </a:ext>
            </a:extLst>
          </p:cNvPr>
          <p:cNvSpPr txBox="1"/>
          <p:nvPr/>
        </p:nvSpPr>
        <p:spPr>
          <a:xfrm>
            <a:off x="980986" y="1396346"/>
            <a:ext cx="11015752" cy="4493538"/>
          </a:xfrm>
          <a:prstGeom prst="rect">
            <a:avLst/>
          </a:prstGeom>
          <a:noFill/>
        </p:spPr>
        <p:txBody>
          <a:bodyPr wrap="square">
            <a:spAutoFit/>
          </a:bodyPr>
          <a:lstStyle/>
          <a:p>
            <a:pPr marL="342900" indent="-342900">
              <a:buFont typeface="Arial" panose="020B0604020202020204" pitchFamily="34" charset="0"/>
              <a:buChar char="•"/>
            </a:pPr>
            <a:r>
              <a:rPr lang="en-US" altLang="en-US" sz="2000" b="1" dirty="0" smtClean="0">
                <a:latin typeface="Arial" panose="020B0604020202020204" pitchFamily="34" charset="0"/>
              </a:rPr>
              <a:t>The solution which we propose is an integrated web and mobile app platform powered by a Dynamic agro Based intermediary platform Model with a digitalized networking and linking of all the stakeholders of the agriculture-based supply chain under one platform to be called </a:t>
            </a:r>
            <a:r>
              <a:rPr lang="en-US" altLang="en-US" sz="2000" b="1" dirty="0" err="1" smtClean="0">
                <a:latin typeface="Arial" panose="020B0604020202020204" pitchFamily="34" charset="0"/>
              </a:rPr>
              <a:t>Naturopura</a:t>
            </a:r>
            <a:r>
              <a:rPr lang="en-US" altLang="en-US" sz="2000" b="1" dirty="0" smtClean="0">
                <a:latin typeface="Arial" panose="020B0604020202020204" pitchFamily="34" charset="0"/>
              </a:rPr>
              <a:t>.</a:t>
            </a:r>
          </a:p>
          <a:p>
            <a:endParaRPr lang="en-US" altLang="en-US" sz="2000" b="1" dirty="0" smtClean="0">
              <a:latin typeface="Arial" panose="020B0604020202020204" pitchFamily="34" charset="0"/>
            </a:endParaRPr>
          </a:p>
          <a:p>
            <a:pPr marL="342900" indent="-342900">
              <a:buFont typeface="Arial" panose="020B0604020202020204" pitchFamily="34" charset="0"/>
              <a:buChar char="•"/>
            </a:pPr>
            <a:r>
              <a:rPr lang="en-US" altLang="en-US" sz="2000" b="1" dirty="0" err="1" smtClean="0">
                <a:latin typeface="Arial" panose="020B0604020202020204" pitchFamily="34" charset="0"/>
              </a:rPr>
              <a:t>Naturopura</a:t>
            </a:r>
            <a:r>
              <a:rPr lang="en-US" altLang="en-US" sz="2000" b="1" dirty="0" smtClean="0">
                <a:latin typeface="Arial" panose="020B0604020202020204" pitchFamily="34" charset="0"/>
              </a:rPr>
              <a:t>  encompasses multiple modules with a wide range of functionalities such as an E-commerce retail marketplace, an E-Trade module for bulk trading of produce, and an E-service module for consultancy &amp; technological intervention-based.</a:t>
            </a:r>
          </a:p>
          <a:p>
            <a:pPr lvl="1" algn="just">
              <a:lnSpc>
                <a:spcPct val="150000"/>
              </a:lnSpc>
              <a:spcBef>
                <a:spcPct val="0"/>
              </a:spcBef>
              <a:buFont typeface="Calibri" panose="020F0502020204030204" pitchFamily="34" charset="0"/>
              <a:buAutoNum type="arabicPeriod"/>
            </a:pPr>
            <a:r>
              <a:rPr lang="en-US" altLang="en-US" sz="2000" b="1" dirty="0" smtClean="0">
                <a:latin typeface="Arial" panose="020B0604020202020204" pitchFamily="34" charset="0"/>
              </a:rPr>
              <a:t>The E-commerce retail marketplace shall act as a one-stop solution.</a:t>
            </a:r>
          </a:p>
          <a:p>
            <a:pPr lvl="1" algn="just">
              <a:lnSpc>
                <a:spcPct val="150000"/>
              </a:lnSpc>
              <a:spcBef>
                <a:spcPct val="0"/>
              </a:spcBef>
              <a:buFont typeface="Calibri" panose="020F0502020204030204" pitchFamily="34" charset="0"/>
              <a:buAutoNum type="arabicPeriod"/>
            </a:pPr>
            <a:r>
              <a:rPr lang="en-US" altLang="en-US" sz="2000" b="1" dirty="0" smtClean="0">
                <a:latin typeface="Arial" panose="020B0604020202020204" pitchFamily="34" charset="0"/>
              </a:rPr>
              <a:t>The E-trading module shall act as a marketplace for bulk purchases.</a:t>
            </a:r>
          </a:p>
          <a:p>
            <a:pPr lvl="1" algn="just">
              <a:lnSpc>
                <a:spcPct val="150000"/>
              </a:lnSpc>
              <a:spcBef>
                <a:spcPct val="0"/>
              </a:spcBef>
              <a:buFont typeface="Calibri" panose="020F0502020204030204" pitchFamily="34" charset="0"/>
              <a:buAutoNum type="arabicPeriod"/>
            </a:pPr>
            <a:r>
              <a:rPr lang="en-US" altLang="en-US" sz="2000" b="1" dirty="0" smtClean="0">
                <a:latin typeface="Arial" panose="020B0604020202020204" pitchFamily="34" charset="0"/>
              </a:rPr>
              <a:t>The E-service module shall act as a knowledge bank, insurance, consultation etc..</a:t>
            </a:r>
            <a:endParaRPr lang="en-IN" sz="2000" b="1" dirty="0" smtClean="0"/>
          </a:p>
          <a:p>
            <a:endParaRPr lang="en-IN" dirty="0"/>
          </a:p>
          <a:p>
            <a:pPr>
              <a:spcBef>
                <a:spcPct val="0"/>
              </a:spcBef>
            </a:pPr>
            <a:endParaRPr lang="en-US" altLang="en-US" b="1" dirty="0">
              <a:latin typeface="Arial" panose="020B0604020202020204" pitchFamily="34" charset="0"/>
            </a:endParaRPr>
          </a:p>
        </p:txBody>
      </p:sp>
      <p:pic>
        <p:nvPicPr>
          <p:cNvPr id="6" name="Picture 5">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47650" y="6024519"/>
            <a:ext cx="1394231" cy="985881"/>
          </a:xfrm>
          <a:prstGeom prst="rect">
            <a:avLst/>
          </a:prstGeom>
        </p:spPr>
      </p:pic>
      <p:sp>
        <p:nvSpPr>
          <p:cNvPr id="8" name="TextBox 7">
            <a:extLst>
              <a:ext uri="{FF2B5EF4-FFF2-40B4-BE49-F238E27FC236}">
                <a16:creationId xmlns="" xmlns:a16="http://schemas.microsoft.com/office/drawing/2014/main" id="{72B9EEF3-5C57-0D0E-1747-E4E510ACC512}"/>
              </a:ext>
            </a:extLst>
          </p:cNvPr>
          <p:cNvSpPr txBox="1"/>
          <p:nvPr/>
        </p:nvSpPr>
        <p:spPr>
          <a:xfrm>
            <a:off x="152400" y="528725"/>
            <a:ext cx="12192000" cy="461665"/>
          </a:xfrm>
          <a:prstGeom prst="rect">
            <a:avLst/>
          </a:prstGeom>
          <a:noFill/>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Software Solution</a:t>
            </a:r>
            <a:endParaRPr lang="en-IN" sz="2400" b="1" dirty="0">
              <a:solidFill>
                <a:schemeClr val="accent1">
                  <a:lumMod val="75000"/>
                </a:schemeClr>
              </a:solidFill>
              <a:latin typeface="Arial" charset="0"/>
              <a:cs typeface="Arial" charset="0"/>
            </a:endParaRPr>
          </a:p>
        </p:txBody>
      </p:sp>
    </p:spTree>
    <p:extLst>
      <p:ext uri="{BB962C8B-B14F-4D97-AF65-F5344CB8AC3E}">
        <p14:creationId xmlns="" xmlns:p14="http://schemas.microsoft.com/office/powerpoint/2010/main" val="97157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250" y="5872119"/>
            <a:ext cx="1394231" cy="985881"/>
          </a:xfrm>
          <a:prstGeom prst="rect">
            <a:avLst/>
          </a:prstGeom>
        </p:spPr>
      </p:pic>
      <p:sp>
        <p:nvSpPr>
          <p:cNvPr id="6" name="TextBox 5">
            <a:extLst>
              <a:ext uri="{FF2B5EF4-FFF2-40B4-BE49-F238E27FC236}">
                <a16:creationId xmlns="" xmlns:a16="http://schemas.microsoft.com/office/drawing/2014/main" id="{72B9EEF3-5C57-0D0E-1747-E4E510ACC512}"/>
              </a:ext>
            </a:extLst>
          </p:cNvPr>
          <p:cNvSpPr txBox="1"/>
          <p:nvPr/>
        </p:nvSpPr>
        <p:spPr>
          <a:xfrm>
            <a:off x="0" y="376325"/>
            <a:ext cx="12192000" cy="830997"/>
          </a:xfrm>
          <a:prstGeom prst="rect">
            <a:avLst/>
          </a:prstGeom>
          <a:noFill/>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User Model</a:t>
            </a:r>
            <a:endParaRPr lang="en-IN" sz="2400" b="1" dirty="0" smtClean="0">
              <a:solidFill>
                <a:schemeClr val="accent1">
                  <a:lumMod val="75000"/>
                </a:schemeClr>
              </a:solidFill>
              <a:latin typeface="Arial" charset="0"/>
              <a:cs typeface="Arial" charset="0"/>
            </a:endParaRPr>
          </a:p>
          <a:p>
            <a:endParaRPr lang="en-IN" sz="2400" b="1" dirty="0">
              <a:solidFill>
                <a:schemeClr val="accent1">
                  <a:lumMod val="75000"/>
                </a:schemeClr>
              </a:solidFill>
              <a:latin typeface="Arial" charset="0"/>
              <a:cs typeface="Arial" charset="0"/>
            </a:endParaRPr>
          </a:p>
        </p:txBody>
      </p:sp>
      <p:pic>
        <p:nvPicPr>
          <p:cNvPr id="8" name="Picture 7">
            <a:extLst>
              <a:ext uri="{FF2B5EF4-FFF2-40B4-BE49-F238E27FC236}">
                <a16:creationId xmlns="" xmlns:a16="http://schemas.microsoft.com/office/drawing/2014/main" id="{8C8C4FF1-EEE5-3FD9-5833-9B1357FBED69}"/>
              </a:ext>
            </a:extLst>
          </p:cNvPr>
          <p:cNvPicPr>
            <a:picLocks noChangeAspect="1"/>
          </p:cNvPicPr>
          <p:nvPr/>
        </p:nvPicPr>
        <p:blipFill>
          <a:blip r:embed="rId4">
            <a:extLst>
              <a:ext uri="{28A0092B-C50C-407E-A947-70E740481C1C}">
                <a14:useLocalDpi xmlns="" xmlns:a14="http://schemas.microsoft.com/office/drawing/2010/main" val="0"/>
              </a:ext>
            </a:extLst>
          </a:blip>
          <a:srcRect/>
          <a:stretch>
            <a:fillRect/>
          </a:stretch>
        </p:blipFill>
        <p:spPr bwMode="auto">
          <a:xfrm>
            <a:off x="738630" y="957245"/>
            <a:ext cx="11162858" cy="4980040"/>
          </a:xfrm>
          <a:prstGeom prst="rect">
            <a:avLst/>
          </a:prstGeom>
          <a:noFill/>
        </p:spPr>
      </p:pic>
    </p:spTree>
    <p:extLst>
      <p:ext uri="{BB962C8B-B14F-4D97-AF65-F5344CB8AC3E}">
        <p14:creationId xmlns="" xmlns:p14="http://schemas.microsoft.com/office/powerpoint/2010/main" val="971570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pic>
        <p:nvPicPr>
          <p:cNvPr id="10" name="Picture 9">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250" y="5872119"/>
            <a:ext cx="1394231" cy="985881"/>
          </a:xfrm>
          <a:prstGeom prst="rect">
            <a:avLst/>
          </a:prstGeom>
        </p:spPr>
      </p:pic>
      <p:sp>
        <p:nvSpPr>
          <p:cNvPr id="11" name="TextBox 10">
            <a:extLst>
              <a:ext uri="{FF2B5EF4-FFF2-40B4-BE49-F238E27FC236}">
                <a16:creationId xmlns="" xmlns:a16="http://schemas.microsoft.com/office/drawing/2014/main" id="{72B9EEF3-5C57-0D0E-1747-E4E510ACC512}"/>
              </a:ext>
            </a:extLst>
          </p:cNvPr>
          <p:cNvSpPr txBox="1"/>
          <p:nvPr/>
        </p:nvSpPr>
        <p:spPr>
          <a:xfrm>
            <a:off x="0" y="376325"/>
            <a:ext cx="12192000" cy="830997"/>
          </a:xfrm>
          <a:prstGeom prst="rect">
            <a:avLst/>
          </a:prstGeom>
          <a:noFill/>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Business Model</a:t>
            </a:r>
            <a:endParaRPr lang="en-IN" sz="2400" b="1" dirty="0" smtClean="0">
              <a:solidFill>
                <a:schemeClr val="accent1">
                  <a:lumMod val="75000"/>
                </a:schemeClr>
              </a:solidFill>
              <a:latin typeface="Arial" charset="0"/>
              <a:cs typeface="Arial" charset="0"/>
            </a:endParaRPr>
          </a:p>
          <a:p>
            <a:endParaRPr lang="en-IN" sz="2400" b="1" dirty="0">
              <a:solidFill>
                <a:schemeClr val="accent1">
                  <a:lumMod val="75000"/>
                </a:schemeClr>
              </a:solidFill>
              <a:latin typeface="Arial" charset="0"/>
              <a:cs typeface="Arial" charset="0"/>
            </a:endParaRPr>
          </a:p>
        </p:txBody>
      </p:sp>
      <p:grpSp>
        <p:nvGrpSpPr>
          <p:cNvPr id="12" name="Group 2">
            <a:extLst>
              <a:ext uri="{FF2B5EF4-FFF2-40B4-BE49-F238E27FC236}">
                <a16:creationId xmlns="" xmlns:a16="http://schemas.microsoft.com/office/drawing/2014/main" id="{D7917FAE-F6A5-2B3B-9368-C493AAC0C7BC}"/>
              </a:ext>
            </a:extLst>
          </p:cNvPr>
          <p:cNvGrpSpPr>
            <a:grpSpLocks/>
          </p:cNvGrpSpPr>
          <p:nvPr/>
        </p:nvGrpSpPr>
        <p:grpSpPr bwMode="auto">
          <a:xfrm>
            <a:off x="187350" y="1392214"/>
            <a:ext cx="3909729" cy="3976577"/>
            <a:chOff x="0" y="0"/>
            <a:chExt cx="9360" cy="4929"/>
          </a:xfrm>
        </p:grpSpPr>
        <p:pic>
          <p:nvPicPr>
            <p:cNvPr id="13" name="Picture 12">
              <a:extLst>
                <a:ext uri="{FF2B5EF4-FFF2-40B4-BE49-F238E27FC236}">
                  <a16:creationId xmlns="" xmlns:a16="http://schemas.microsoft.com/office/drawing/2014/main" id="{D5265F10-AB16-BCE4-8ECB-DBC7359F9E8B}"/>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0" y="0"/>
              <a:ext cx="2381" cy="92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Rectangle 13">
              <a:extLst>
                <a:ext uri="{FF2B5EF4-FFF2-40B4-BE49-F238E27FC236}">
                  <a16:creationId xmlns="" xmlns:a16="http://schemas.microsoft.com/office/drawing/2014/main" id="{1D5E83F2-C54B-78BD-5B7A-014B9B863152}"/>
                </a:ext>
              </a:extLst>
            </p:cNvPr>
            <p:cNvSpPr>
              <a:spLocks noChangeArrowheads="1"/>
            </p:cNvSpPr>
            <p:nvPr/>
          </p:nvSpPr>
          <p:spPr bwMode="auto">
            <a:xfrm>
              <a:off x="25" y="25"/>
              <a:ext cx="2331" cy="873"/>
            </a:xfrm>
            <a:prstGeom prst="rect">
              <a:avLst/>
            </a:prstGeom>
            <a:solidFill>
              <a:srgbClr val="C0504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15" name="Rectangle 14">
              <a:extLst>
                <a:ext uri="{FF2B5EF4-FFF2-40B4-BE49-F238E27FC236}">
                  <a16:creationId xmlns="" xmlns:a16="http://schemas.microsoft.com/office/drawing/2014/main" id="{A8AE70F0-E1F3-8792-7D12-8B8F9271DCA5}"/>
                </a:ext>
              </a:extLst>
            </p:cNvPr>
            <p:cNvSpPr>
              <a:spLocks noChangeArrowheads="1"/>
            </p:cNvSpPr>
            <p:nvPr/>
          </p:nvSpPr>
          <p:spPr bwMode="auto">
            <a:xfrm>
              <a:off x="25" y="25"/>
              <a:ext cx="2331" cy="873"/>
            </a:xfrm>
            <a:prstGeom prst="rect">
              <a:avLst/>
            </a:prstGeom>
            <a:noFill/>
            <a:ln w="6350">
              <a:solidFill>
                <a:srgbClr val="38AFFF"/>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16" name="Picture 15">
              <a:extLst>
                <a:ext uri="{FF2B5EF4-FFF2-40B4-BE49-F238E27FC236}">
                  <a16:creationId xmlns="" xmlns:a16="http://schemas.microsoft.com/office/drawing/2014/main" id="{1896A305-A254-74C7-D799-8E762E0A6BB4}"/>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979" y="3760"/>
              <a:ext cx="2381" cy="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7" name="Rectangle 16">
              <a:extLst>
                <a:ext uri="{FF2B5EF4-FFF2-40B4-BE49-F238E27FC236}">
                  <a16:creationId xmlns="" xmlns:a16="http://schemas.microsoft.com/office/drawing/2014/main" id="{105E0DA1-CA37-CDBF-67BF-C727DFCB69DC}"/>
                </a:ext>
              </a:extLst>
            </p:cNvPr>
            <p:cNvSpPr>
              <a:spLocks noChangeArrowheads="1"/>
            </p:cNvSpPr>
            <p:nvPr/>
          </p:nvSpPr>
          <p:spPr bwMode="auto">
            <a:xfrm>
              <a:off x="7004" y="3785"/>
              <a:ext cx="2331" cy="763"/>
            </a:xfrm>
            <a:prstGeom prst="rect">
              <a:avLst/>
            </a:prstGeom>
            <a:noFill/>
            <a:ln w="6350">
              <a:solidFill>
                <a:srgbClr val="38AFFF"/>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18" name="Picture 17">
              <a:extLst>
                <a:ext uri="{FF2B5EF4-FFF2-40B4-BE49-F238E27FC236}">
                  <a16:creationId xmlns="" xmlns:a16="http://schemas.microsoft.com/office/drawing/2014/main" id="{1EC2E6AD-48A8-A70B-CE3D-7727FE275968}"/>
                </a:ext>
              </a:extLst>
            </p:cNvPr>
            <p:cNvPicPr>
              <a:picLocks noChangeAspect="1" noChangeArrowheads="1"/>
            </p:cNvPicPr>
            <p:nvPr/>
          </p:nvPicPr>
          <p:blipFill>
            <a:blip r:embed="rId5">
              <a:extLst>
                <a:ext uri="{28A0092B-C50C-407E-A947-70E740481C1C}">
                  <a14:useLocalDpi xmlns="" xmlns:a14="http://schemas.microsoft.com/office/drawing/2010/main" val="0"/>
                </a:ext>
              </a:extLst>
            </a:blip>
            <a:srcRect/>
            <a:stretch>
              <a:fillRect/>
            </a:stretch>
          </p:blipFill>
          <p:spPr bwMode="auto">
            <a:xfrm>
              <a:off x="6979" y="0"/>
              <a:ext cx="2381" cy="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9" name="Rectangle 18">
              <a:extLst>
                <a:ext uri="{FF2B5EF4-FFF2-40B4-BE49-F238E27FC236}">
                  <a16:creationId xmlns="" xmlns:a16="http://schemas.microsoft.com/office/drawing/2014/main" id="{438FB274-2797-38FA-F035-7A546DF0BA9C}"/>
                </a:ext>
              </a:extLst>
            </p:cNvPr>
            <p:cNvSpPr>
              <a:spLocks noChangeArrowheads="1"/>
            </p:cNvSpPr>
            <p:nvPr/>
          </p:nvSpPr>
          <p:spPr bwMode="auto">
            <a:xfrm>
              <a:off x="7004" y="25"/>
              <a:ext cx="2331" cy="763"/>
            </a:xfrm>
            <a:prstGeom prst="rect">
              <a:avLst/>
            </a:prstGeom>
            <a:noFill/>
            <a:ln w="6350">
              <a:solidFill>
                <a:srgbClr val="38AFFF"/>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20" name="Picture 19">
              <a:extLst>
                <a:ext uri="{FF2B5EF4-FFF2-40B4-BE49-F238E27FC236}">
                  <a16:creationId xmlns="" xmlns:a16="http://schemas.microsoft.com/office/drawing/2014/main" id="{B7CE8EE1-8E2F-F80D-16F0-80449F2F4565}"/>
                </a:ext>
              </a:extLst>
            </p:cNvPr>
            <p:cNvPicPr>
              <a:picLocks noChangeAspect="1" noChangeArrowheads="1"/>
            </p:cNvPicPr>
            <p:nvPr/>
          </p:nvPicPr>
          <p:blipFill>
            <a:blip r:embed="rId6">
              <a:extLst>
                <a:ext uri="{28A0092B-C50C-407E-A947-70E740481C1C}">
                  <a14:useLocalDpi xmlns="" xmlns:a14="http://schemas.microsoft.com/office/drawing/2010/main" val="0"/>
                </a:ext>
              </a:extLst>
            </a:blip>
            <a:srcRect/>
            <a:stretch>
              <a:fillRect/>
            </a:stretch>
          </p:blipFill>
          <p:spPr bwMode="auto">
            <a:xfrm>
              <a:off x="3510" y="1494"/>
              <a:ext cx="2136" cy="12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1" name="Freeform 11">
              <a:extLst>
                <a:ext uri="{FF2B5EF4-FFF2-40B4-BE49-F238E27FC236}">
                  <a16:creationId xmlns="" xmlns:a16="http://schemas.microsoft.com/office/drawing/2014/main" id="{DBC2BF6F-64C4-1FFB-1DF6-72C342D41912}"/>
                </a:ext>
              </a:extLst>
            </p:cNvPr>
            <p:cNvSpPr>
              <a:spLocks/>
            </p:cNvSpPr>
            <p:nvPr/>
          </p:nvSpPr>
          <p:spPr bwMode="auto">
            <a:xfrm>
              <a:off x="3560" y="1512"/>
              <a:ext cx="2036" cy="1144"/>
            </a:xfrm>
            <a:custGeom>
              <a:avLst/>
              <a:gdLst>
                <a:gd name="T0" fmla="*/ 1762 w 2036"/>
                <a:gd name="T1" fmla="*/ 0 h 1144"/>
                <a:gd name="T2" fmla="*/ 273 w 2036"/>
                <a:gd name="T3" fmla="*/ 0 h 1144"/>
                <a:gd name="T4" fmla="*/ 200 w 2036"/>
                <a:gd name="T5" fmla="*/ 10 h 1144"/>
                <a:gd name="T6" fmla="*/ 135 w 2036"/>
                <a:gd name="T7" fmla="*/ 37 h 1144"/>
                <a:gd name="T8" fmla="*/ 80 w 2036"/>
                <a:gd name="T9" fmla="*/ 80 h 1144"/>
                <a:gd name="T10" fmla="*/ 37 w 2036"/>
                <a:gd name="T11" fmla="*/ 135 h 1144"/>
                <a:gd name="T12" fmla="*/ 9 w 2036"/>
                <a:gd name="T13" fmla="*/ 200 h 1144"/>
                <a:gd name="T14" fmla="*/ 0 w 2036"/>
                <a:gd name="T15" fmla="*/ 273 h 1144"/>
                <a:gd name="T16" fmla="*/ 0 w 2036"/>
                <a:gd name="T17" fmla="*/ 870 h 1144"/>
                <a:gd name="T18" fmla="*/ 9 w 2036"/>
                <a:gd name="T19" fmla="*/ 943 h 1144"/>
                <a:gd name="T20" fmla="*/ 37 w 2036"/>
                <a:gd name="T21" fmla="*/ 1008 h 1144"/>
                <a:gd name="T22" fmla="*/ 80 w 2036"/>
                <a:gd name="T23" fmla="*/ 1063 h 1144"/>
                <a:gd name="T24" fmla="*/ 135 w 2036"/>
                <a:gd name="T25" fmla="*/ 1106 h 1144"/>
                <a:gd name="T26" fmla="*/ 200 w 2036"/>
                <a:gd name="T27" fmla="*/ 1133 h 1144"/>
                <a:gd name="T28" fmla="*/ 273 w 2036"/>
                <a:gd name="T29" fmla="*/ 1143 h 1144"/>
                <a:gd name="T30" fmla="*/ 1762 w 2036"/>
                <a:gd name="T31" fmla="*/ 1143 h 1144"/>
                <a:gd name="T32" fmla="*/ 1835 w 2036"/>
                <a:gd name="T33" fmla="*/ 1133 h 1144"/>
                <a:gd name="T34" fmla="*/ 1900 w 2036"/>
                <a:gd name="T35" fmla="*/ 1106 h 1144"/>
                <a:gd name="T36" fmla="*/ 1955 w 2036"/>
                <a:gd name="T37" fmla="*/ 1063 h 1144"/>
                <a:gd name="T38" fmla="*/ 1998 w 2036"/>
                <a:gd name="T39" fmla="*/ 1008 h 1144"/>
                <a:gd name="T40" fmla="*/ 2025 w 2036"/>
                <a:gd name="T41" fmla="*/ 943 h 1144"/>
                <a:gd name="T42" fmla="*/ 2035 w 2036"/>
                <a:gd name="T43" fmla="*/ 870 h 1144"/>
                <a:gd name="T44" fmla="*/ 2035 w 2036"/>
                <a:gd name="T45" fmla="*/ 273 h 1144"/>
                <a:gd name="T46" fmla="*/ 2025 w 2036"/>
                <a:gd name="T47" fmla="*/ 200 h 1144"/>
                <a:gd name="T48" fmla="*/ 1998 w 2036"/>
                <a:gd name="T49" fmla="*/ 135 h 1144"/>
                <a:gd name="T50" fmla="*/ 1955 w 2036"/>
                <a:gd name="T51" fmla="*/ 80 h 1144"/>
                <a:gd name="T52" fmla="*/ 1900 w 2036"/>
                <a:gd name="T53" fmla="*/ 37 h 1144"/>
                <a:gd name="T54" fmla="*/ 1835 w 2036"/>
                <a:gd name="T55" fmla="*/ 10 h 1144"/>
                <a:gd name="T56" fmla="*/ 1762 w 2036"/>
                <a:gd name="T57" fmla="*/ 0 h 11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36"/>
                <a:gd name="T88" fmla="*/ 0 h 1144"/>
                <a:gd name="T89" fmla="*/ 2036 w 2036"/>
                <a:gd name="T90" fmla="*/ 1144 h 11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36" h="1144">
                  <a:moveTo>
                    <a:pt x="1762" y="0"/>
                  </a:moveTo>
                  <a:lnTo>
                    <a:pt x="273" y="0"/>
                  </a:lnTo>
                  <a:lnTo>
                    <a:pt x="200" y="10"/>
                  </a:lnTo>
                  <a:lnTo>
                    <a:pt x="135" y="37"/>
                  </a:lnTo>
                  <a:lnTo>
                    <a:pt x="80" y="80"/>
                  </a:lnTo>
                  <a:lnTo>
                    <a:pt x="37" y="135"/>
                  </a:lnTo>
                  <a:lnTo>
                    <a:pt x="9" y="200"/>
                  </a:lnTo>
                  <a:lnTo>
                    <a:pt x="0" y="273"/>
                  </a:lnTo>
                  <a:lnTo>
                    <a:pt x="0" y="870"/>
                  </a:lnTo>
                  <a:lnTo>
                    <a:pt x="9" y="943"/>
                  </a:lnTo>
                  <a:lnTo>
                    <a:pt x="37" y="1008"/>
                  </a:lnTo>
                  <a:lnTo>
                    <a:pt x="80" y="1063"/>
                  </a:lnTo>
                  <a:lnTo>
                    <a:pt x="135" y="1106"/>
                  </a:lnTo>
                  <a:lnTo>
                    <a:pt x="200" y="1133"/>
                  </a:lnTo>
                  <a:lnTo>
                    <a:pt x="273" y="1143"/>
                  </a:lnTo>
                  <a:lnTo>
                    <a:pt x="1762" y="1143"/>
                  </a:lnTo>
                  <a:lnTo>
                    <a:pt x="1835" y="1133"/>
                  </a:lnTo>
                  <a:lnTo>
                    <a:pt x="1900" y="1106"/>
                  </a:lnTo>
                  <a:lnTo>
                    <a:pt x="1955" y="1063"/>
                  </a:lnTo>
                  <a:lnTo>
                    <a:pt x="1998" y="1008"/>
                  </a:lnTo>
                  <a:lnTo>
                    <a:pt x="2025" y="943"/>
                  </a:lnTo>
                  <a:lnTo>
                    <a:pt x="2035" y="870"/>
                  </a:lnTo>
                  <a:lnTo>
                    <a:pt x="2035" y="273"/>
                  </a:lnTo>
                  <a:lnTo>
                    <a:pt x="2025" y="200"/>
                  </a:lnTo>
                  <a:lnTo>
                    <a:pt x="1998" y="135"/>
                  </a:lnTo>
                  <a:lnTo>
                    <a:pt x="1955" y="80"/>
                  </a:lnTo>
                  <a:lnTo>
                    <a:pt x="1900" y="37"/>
                  </a:lnTo>
                  <a:lnTo>
                    <a:pt x="1835" y="10"/>
                  </a:lnTo>
                  <a:lnTo>
                    <a:pt x="1762" y="0"/>
                  </a:lnTo>
                  <a:close/>
                </a:path>
              </a:pathLst>
            </a:custGeom>
            <a:solidFill>
              <a:srgbClr val="9BBB5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22" name="Freeform 12">
              <a:extLst>
                <a:ext uri="{FF2B5EF4-FFF2-40B4-BE49-F238E27FC236}">
                  <a16:creationId xmlns="" xmlns:a16="http://schemas.microsoft.com/office/drawing/2014/main" id="{078B3088-2CD7-16A9-C4F1-20D94FCADCF5}"/>
                </a:ext>
              </a:extLst>
            </p:cNvPr>
            <p:cNvSpPr>
              <a:spLocks/>
            </p:cNvSpPr>
            <p:nvPr/>
          </p:nvSpPr>
          <p:spPr bwMode="auto">
            <a:xfrm>
              <a:off x="3560" y="1512"/>
              <a:ext cx="2036" cy="1144"/>
            </a:xfrm>
            <a:custGeom>
              <a:avLst/>
              <a:gdLst>
                <a:gd name="T0" fmla="*/ 273 w 2036"/>
                <a:gd name="T1" fmla="*/ 0 h 1144"/>
                <a:gd name="T2" fmla="*/ 1762 w 2036"/>
                <a:gd name="T3" fmla="*/ 0 h 1144"/>
                <a:gd name="T4" fmla="*/ 1835 w 2036"/>
                <a:gd name="T5" fmla="*/ 10 h 1144"/>
                <a:gd name="T6" fmla="*/ 1900 w 2036"/>
                <a:gd name="T7" fmla="*/ 37 h 1144"/>
                <a:gd name="T8" fmla="*/ 1955 w 2036"/>
                <a:gd name="T9" fmla="*/ 80 h 1144"/>
                <a:gd name="T10" fmla="*/ 1998 w 2036"/>
                <a:gd name="T11" fmla="*/ 135 h 1144"/>
                <a:gd name="T12" fmla="*/ 2025 w 2036"/>
                <a:gd name="T13" fmla="*/ 200 h 1144"/>
                <a:gd name="T14" fmla="*/ 2035 w 2036"/>
                <a:gd name="T15" fmla="*/ 273 h 1144"/>
                <a:gd name="T16" fmla="*/ 2035 w 2036"/>
                <a:gd name="T17" fmla="*/ 870 h 1144"/>
                <a:gd name="T18" fmla="*/ 2025 w 2036"/>
                <a:gd name="T19" fmla="*/ 943 h 1144"/>
                <a:gd name="T20" fmla="*/ 1998 w 2036"/>
                <a:gd name="T21" fmla="*/ 1008 h 1144"/>
                <a:gd name="T22" fmla="*/ 1955 w 2036"/>
                <a:gd name="T23" fmla="*/ 1063 h 1144"/>
                <a:gd name="T24" fmla="*/ 1900 w 2036"/>
                <a:gd name="T25" fmla="*/ 1106 h 1144"/>
                <a:gd name="T26" fmla="*/ 1835 w 2036"/>
                <a:gd name="T27" fmla="*/ 1133 h 1144"/>
                <a:gd name="T28" fmla="*/ 1762 w 2036"/>
                <a:gd name="T29" fmla="*/ 1143 h 1144"/>
                <a:gd name="T30" fmla="*/ 273 w 2036"/>
                <a:gd name="T31" fmla="*/ 1143 h 1144"/>
                <a:gd name="T32" fmla="*/ 200 w 2036"/>
                <a:gd name="T33" fmla="*/ 1133 h 1144"/>
                <a:gd name="T34" fmla="*/ 135 w 2036"/>
                <a:gd name="T35" fmla="*/ 1106 h 1144"/>
                <a:gd name="T36" fmla="*/ 80 w 2036"/>
                <a:gd name="T37" fmla="*/ 1063 h 1144"/>
                <a:gd name="T38" fmla="*/ 37 w 2036"/>
                <a:gd name="T39" fmla="*/ 1008 h 1144"/>
                <a:gd name="T40" fmla="*/ 9 w 2036"/>
                <a:gd name="T41" fmla="*/ 943 h 1144"/>
                <a:gd name="T42" fmla="*/ 0 w 2036"/>
                <a:gd name="T43" fmla="*/ 870 h 1144"/>
                <a:gd name="T44" fmla="*/ 0 w 2036"/>
                <a:gd name="T45" fmla="*/ 273 h 1144"/>
                <a:gd name="T46" fmla="*/ 9 w 2036"/>
                <a:gd name="T47" fmla="*/ 200 h 1144"/>
                <a:gd name="T48" fmla="*/ 37 w 2036"/>
                <a:gd name="T49" fmla="*/ 135 h 1144"/>
                <a:gd name="T50" fmla="*/ 80 w 2036"/>
                <a:gd name="T51" fmla="*/ 80 h 1144"/>
                <a:gd name="T52" fmla="*/ 135 w 2036"/>
                <a:gd name="T53" fmla="*/ 37 h 1144"/>
                <a:gd name="T54" fmla="*/ 200 w 2036"/>
                <a:gd name="T55" fmla="*/ 10 h 1144"/>
                <a:gd name="T56" fmla="*/ 273 w 2036"/>
                <a:gd name="T57" fmla="*/ 0 h 114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036"/>
                <a:gd name="T88" fmla="*/ 0 h 1144"/>
                <a:gd name="T89" fmla="*/ 2036 w 2036"/>
                <a:gd name="T90" fmla="*/ 1144 h 114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036" h="1144">
                  <a:moveTo>
                    <a:pt x="273" y="0"/>
                  </a:moveTo>
                  <a:lnTo>
                    <a:pt x="1762" y="0"/>
                  </a:lnTo>
                  <a:lnTo>
                    <a:pt x="1835" y="10"/>
                  </a:lnTo>
                  <a:lnTo>
                    <a:pt x="1900" y="37"/>
                  </a:lnTo>
                  <a:lnTo>
                    <a:pt x="1955" y="80"/>
                  </a:lnTo>
                  <a:lnTo>
                    <a:pt x="1998" y="135"/>
                  </a:lnTo>
                  <a:lnTo>
                    <a:pt x="2025" y="200"/>
                  </a:lnTo>
                  <a:lnTo>
                    <a:pt x="2035" y="273"/>
                  </a:lnTo>
                  <a:lnTo>
                    <a:pt x="2035" y="870"/>
                  </a:lnTo>
                  <a:lnTo>
                    <a:pt x="2025" y="943"/>
                  </a:lnTo>
                  <a:lnTo>
                    <a:pt x="1998" y="1008"/>
                  </a:lnTo>
                  <a:lnTo>
                    <a:pt x="1955" y="1063"/>
                  </a:lnTo>
                  <a:lnTo>
                    <a:pt x="1900" y="1106"/>
                  </a:lnTo>
                  <a:lnTo>
                    <a:pt x="1835" y="1133"/>
                  </a:lnTo>
                  <a:lnTo>
                    <a:pt x="1762" y="1143"/>
                  </a:lnTo>
                  <a:lnTo>
                    <a:pt x="273" y="1143"/>
                  </a:lnTo>
                  <a:lnTo>
                    <a:pt x="200" y="1133"/>
                  </a:lnTo>
                  <a:lnTo>
                    <a:pt x="135" y="1106"/>
                  </a:lnTo>
                  <a:lnTo>
                    <a:pt x="80" y="1063"/>
                  </a:lnTo>
                  <a:lnTo>
                    <a:pt x="37" y="1008"/>
                  </a:lnTo>
                  <a:lnTo>
                    <a:pt x="9" y="943"/>
                  </a:lnTo>
                  <a:lnTo>
                    <a:pt x="0" y="870"/>
                  </a:lnTo>
                  <a:lnTo>
                    <a:pt x="0" y="273"/>
                  </a:lnTo>
                  <a:lnTo>
                    <a:pt x="9" y="200"/>
                  </a:lnTo>
                  <a:lnTo>
                    <a:pt x="37" y="135"/>
                  </a:lnTo>
                  <a:lnTo>
                    <a:pt x="80" y="80"/>
                  </a:lnTo>
                  <a:lnTo>
                    <a:pt x="135" y="37"/>
                  </a:lnTo>
                  <a:lnTo>
                    <a:pt x="200" y="10"/>
                  </a:lnTo>
                  <a:lnTo>
                    <a:pt x="273" y="0"/>
                  </a:lnTo>
                  <a:close/>
                </a:path>
              </a:pathLst>
            </a:custGeom>
            <a:noFill/>
            <a:ln w="38100">
              <a:solidFill>
                <a:srgbClr val="FFFFFF"/>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pic>
          <p:nvPicPr>
            <p:cNvPr id="23" name="Picture 22">
              <a:extLst>
                <a:ext uri="{FF2B5EF4-FFF2-40B4-BE49-F238E27FC236}">
                  <a16:creationId xmlns="" xmlns:a16="http://schemas.microsoft.com/office/drawing/2014/main" id="{0A588A13-77D0-3C0C-59BD-0713C90EF746}"/>
                </a:ext>
              </a:extLst>
            </p:cNvPr>
            <p:cNvPicPr>
              <a:picLocks noChangeAspect="1" noChangeArrowheads="1"/>
            </p:cNvPicPr>
            <p:nvPr/>
          </p:nvPicPr>
          <p:blipFill>
            <a:blip r:embed="rId7">
              <a:extLst>
                <a:ext uri="{28A0092B-C50C-407E-A947-70E740481C1C}">
                  <a14:useLocalDpi xmlns="" xmlns:a14="http://schemas.microsoft.com/office/drawing/2010/main" val="0"/>
                </a:ext>
              </a:extLst>
            </a:blip>
            <a:srcRect/>
            <a:stretch>
              <a:fillRect/>
            </a:stretch>
          </p:blipFill>
          <p:spPr bwMode="auto">
            <a:xfrm>
              <a:off x="6979" y="1259"/>
              <a:ext cx="2364" cy="8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4" name="Rectangle 23">
              <a:extLst>
                <a:ext uri="{FF2B5EF4-FFF2-40B4-BE49-F238E27FC236}">
                  <a16:creationId xmlns="" xmlns:a16="http://schemas.microsoft.com/office/drawing/2014/main" id="{BA89E7BD-DA5C-D75D-089E-2733E082F0EA}"/>
                </a:ext>
              </a:extLst>
            </p:cNvPr>
            <p:cNvSpPr>
              <a:spLocks noChangeArrowheads="1"/>
            </p:cNvSpPr>
            <p:nvPr/>
          </p:nvSpPr>
          <p:spPr bwMode="auto">
            <a:xfrm>
              <a:off x="7004" y="1284"/>
              <a:ext cx="2314" cy="776"/>
            </a:xfrm>
            <a:prstGeom prst="rect">
              <a:avLst/>
            </a:prstGeom>
            <a:noFill/>
            <a:ln w="6350">
              <a:solidFill>
                <a:srgbClr val="38AFFF"/>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25" name="Picture 24">
              <a:extLst>
                <a:ext uri="{FF2B5EF4-FFF2-40B4-BE49-F238E27FC236}">
                  <a16:creationId xmlns="" xmlns:a16="http://schemas.microsoft.com/office/drawing/2014/main" id="{701F6EEB-3A79-373D-F1E5-A05BABDB3295}"/>
                </a:ext>
              </a:extLst>
            </p:cNvPr>
            <p:cNvPicPr>
              <a:picLocks noChangeAspect="1" noChangeArrowheads="1"/>
            </p:cNvPicPr>
            <p:nvPr/>
          </p:nvPicPr>
          <p:blipFill>
            <a:blip r:embed="rId8" cstate="print">
              <a:extLst>
                <a:ext uri="{28A0092B-C50C-407E-A947-70E740481C1C}">
                  <a14:useLocalDpi xmlns="" xmlns:a14="http://schemas.microsoft.com/office/drawing/2010/main" val="0"/>
                </a:ext>
              </a:extLst>
            </a:blip>
            <a:srcRect/>
            <a:stretch>
              <a:fillRect/>
            </a:stretch>
          </p:blipFill>
          <p:spPr bwMode="auto">
            <a:xfrm>
              <a:off x="5551" y="459"/>
              <a:ext cx="1526" cy="163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6" name="Freeform 16">
              <a:extLst>
                <a:ext uri="{FF2B5EF4-FFF2-40B4-BE49-F238E27FC236}">
                  <a16:creationId xmlns="" xmlns:a16="http://schemas.microsoft.com/office/drawing/2014/main" id="{7CAF777C-5A4A-138E-FDAD-71B53DF9EEEB}"/>
                </a:ext>
              </a:extLst>
            </p:cNvPr>
            <p:cNvSpPr>
              <a:spLocks/>
            </p:cNvSpPr>
            <p:nvPr/>
          </p:nvSpPr>
          <p:spPr bwMode="auto">
            <a:xfrm>
              <a:off x="5630" y="608"/>
              <a:ext cx="1270" cy="1383"/>
            </a:xfrm>
            <a:custGeom>
              <a:avLst/>
              <a:gdLst>
                <a:gd name="T0" fmla="*/ 0 w 1270"/>
                <a:gd name="T1" fmla="*/ 1383 h 1383"/>
                <a:gd name="T2" fmla="*/ 1256 w 1270"/>
                <a:gd name="T3" fmla="*/ 15 h 1383"/>
                <a:gd name="T4" fmla="*/ 1269 w 1270"/>
                <a:gd name="T5" fmla="*/ 0 h 1383"/>
                <a:gd name="T6" fmla="*/ 0 60000 65536"/>
                <a:gd name="T7" fmla="*/ 0 60000 65536"/>
                <a:gd name="T8" fmla="*/ 0 60000 65536"/>
                <a:gd name="T9" fmla="*/ 0 w 1270"/>
                <a:gd name="T10" fmla="*/ 0 h 1383"/>
                <a:gd name="T11" fmla="*/ 1270 w 1270"/>
                <a:gd name="T12" fmla="*/ 1383 h 1383"/>
              </a:gdLst>
              <a:ahLst/>
              <a:cxnLst>
                <a:cxn ang="T6">
                  <a:pos x="T0" y="T1"/>
                </a:cxn>
                <a:cxn ang="T7">
                  <a:pos x="T2" y="T3"/>
                </a:cxn>
                <a:cxn ang="T8">
                  <a:pos x="T4" y="T5"/>
                </a:cxn>
              </a:cxnLst>
              <a:rect l="T9" t="T10" r="T11" b="T12"/>
              <a:pathLst>
                <a:path w="1270" h="1383">
                  <a:moveTo>
                    <a:pt x="0" y="1383"/>
                  </a:moveTo>
                  <a:lnTo>
                    <a:pt x="1256" y="15"/>
                  </a:lnTo>
                  <a:lnTo>
                    <a:pt x="1269" y="0"/>
                  </a:lnTo>
                </a:path>
              </a:pathLst>
            </a:custGeom>
            <a:noFill/>
            <a:ln w="25400">
              <a:solidFill>
                <a:srgbClr val="4F81B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27" name="Freeform 17">
              <a:extLst>
                <a:ext uri="{FF2B5EF4-FFF2-40B4-BE49-F238E27FC236}">
                  <a16:creationId xmlns="" xmlns:a16="http://schemas.microsoft.com/office/drawing/2014/main" id="{9516E552-4FD7-BC2D-2A03-51C36B28456B}"/>
                </a:ext>
              </a:extLst>
            </p:cNvPr>
            <p:cNvSpPr>
              <a:spLocks/>
            </p:cNvSpPr>
            <p:nvPr/>
          </p:nvSpPr>
          <p:spPr bwMode="auto">
            <a:xfrm>
              <a:off x="6854" y="502"/>
              <a:ext cx="144" cy="148"/>
            </a:xfrm>
            <a:custGeom>
              <a:avLst/>
              <a:gdLst>
                <a:gd name="T0" fmla="*/ 144 w 144"/>
                <a:gd name="T1" fmla="*/ 0 h 148"/>
                <a:gd name="T2" fmla="*/ 0 w 144"/>
                <a:gd name="T3" fmla="*/ 54 h 148"/>
                <a:gd name="T4" fmla="*/ 102 w 144"/>
                <a:gd name="T5" fmla="*/ 147 h 148"/>
                <a:gd name="T6" fmla="*/ 144 w 144"/>
                <a:gd name="T7" fmla="*/ 0 h 148"/>
                <a:gd name="T8" fmla="*/ 0 60000 65536"/>
                <a:gd name="T9" fmla="*/ 0 60000 65536"/>
                <a:gd name="T10" fmla="*/ 0 60000 65536"/>
                <a:gd name="T11" fmla="*/ 0 60000 65536"/>
                <a:gd name="T12" fmla="*/ 0 w 144"/>
                <a:gd name="T13" fmla="*/ 0 h 148"/>
                <a:gd name="T14" fmla="*/ 144 w 144"/>
                <a:gd name="T15" fmla="*/ 148 h 148"/>
              </a:gdLst>
              <a:ahLst/>
              <a:cxnLst>
                <a:cxn ang="T8">
                  <a:pos x="T0" y="T1"/>
                </a:cxn>
                <a:cxn ang="T9">
                  <a:pos x="T2" y="T3"/>
                </a:cxn>
                <a:cxn ang="T10">
                  <a:pos x="T4" y="T5"/>
                </a:cxn>
                <a:cxn ang="T11">
                  <a:pos x="T6" y="T7"/>
                </a:cxn>
              </a:cxnLst>
              <a:rect l="T12" t="T13" r="T14" b="T15"/>
              <a:pathLst>
                <a:path w="144" h="148">
                  <a:moveTo>
                    <a:pt x="144" y="0"/>
                  </a:moveTo>
                  <a:lnTo>
                    <a:pt x="0" y="54"/>
                  </a:lnTo>
                  <a:lnTo>
                    <a:pt x="102" y="147"/>
                  </a:lnTo>
                  <a:lnTo>
                    <a:pt x="144"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pic>
          <p:nvPicPr>
            <p:cNvPr id="28" name="Picture 27">
              <a:extLst>
                <a:ext uri="{FF2B5EF4-FFF2-40B4-BE49-F238E27FC236}">
                  <a16:creationId xmlns="" xmlns:a16="http://schemas.microsoft.com/office/drawing/2014/main" id="{1848D346-7867-5252-E290-C29DF9D91965}"/>
                </a:ext>
              </a:extLst>
            </p:cNvPr>
            <p:cNvPicPr>
              <a:picLocks noChangeAspect="1" noChangeArrowheads="1"/>
            </p:cNvPicPr>
            <p:nvPr/>
          </p:nvPicPr>
          <p:blipFill>
            <a:blip r:embed="rId9" cstate="print">
              <a:extLst>
                <a:ext uri="{28A0092B-C50C-407E-A947-70E740481C1C}">
                  <a14:useLocalDpi xmlns="" xmlns:a14="http://schemas.microsoft.com/office/drawing/2010/main" val="0"/>
                </a:ext>
              </a:extLst>
            </a:blip>
            <a:srcRect/>
            <a:stretch>
              <a:fillRect/>
            </a:stretch>
          </p:blipFill>
          <p:spPr bwMode="auto">
            <a:xfrm>
              <a:off x="5586" y="1635"/>
              <a:ext cx="1447" cy="50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9" name="Freeform 19">
              <a:extLst>
                <a:ext uri="{FF2B5EF4-FFF2-40B4-BE49-F238E27FC236}">
                  <a16:creationId xmlns="" xmlns:a16="http://schemas.microsoft.com/office/drawing/2014/main" id="{239E5FA8-4442-D2E5-E09B-585822B36D65}"/>
                </a:ext>
              </a:extLst>
            </p:cNvPr>
            <p:cNvSpPr>
              <a:spLocks/>
            </p:cNvSpPr>
            <p:nvPr/>
          </p:nvSpPr>
          <p:spPr bwMode="auto">
            <a:xfrm>
              <a:off x="5625" y="1727"/>
              <a:ext cx="1228" cy="286"/>
            </a:xfrm>
            <a:custGeom>
              <a:avLst/>
              <a:gdLst>
                <a:gd name="T0" fmla="*/ 0 w 1228"/>
                <a:gd name="T1" fmla="*/ 286 h 286"/>
                <a:gd name="T2" fmla="*/ 1207 w 1228"/>
                <a:gd name="T3" fmla="*/ 4 h 286"/>
                <a:gd name="T4" fmla="*/ 1227 w 1228"/>
                <a:gd name="T5" fmla="*/ 0 h 286"/>
                <a:gd name="T6" fmla="*/ 0 60000 65536"/>
                <a:gd name="T7" fmla="*/ 0 60000 65536"/>
                <a:gd name="T8" fmla="*/ 0 60000 65536"/>
                <a:gd name="T9" fmla="*/ 0 w 1228"/>
                <a:gd name="T10" fmla="*/ 0 h 286"/>
                <a:gd name="T11" fmla="*/ 1228 w 1228"/>
                <a:gd name="T12" fmla="*/ 286 h 286"/>
              </a:gdLst>
              <a:ahLst/>
              <a:cxnLst>
                <a:cxn ang="T6">
                  <a:pos x="T0" y="T1"/>
                </a:cxn>
                <a:cxn ang="T7">
                  <a:pos x="T2" y="T3"/>
                </a:cxn>
                <a:cxn ang="T8">
                  <a:pos x="T4" y="T5"/>
                </a:cxn>
              </a:cxnLst>
              <a:rect l="T9" t="T10" r="T11" b="T12"/>
              <a:pathLst>
                <a:path w="1228" h="286">
                  <a:moveTo>
                    <a:pt x="0" y="286"/>
                  </a:moveTo>
                  <a:lnTo>
                    <a:pt x="1207" y="4"/>
                  </a:lnTo>
                  <a:lnTo>
                    <a:pt x="1227" y="0"/>
                  </a:lnTo>
                </a:path>
              </a:pathLst>
            </a:custGeom>
            <a:noFill/>
            <a:ln w="25400">
              <a:solidFill>
                <a:srgbClr val="4F81B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0" name="Freeform 20">
              <a:extLst>
                <a:ext uri="{FF2B5EF4-FFF2-40B4-BE49-F238E27FC236}">
                  <a16:creationId xmlns="" xmlns:a16="http://schemas.microsoft.com/office/drawing/2014/main" id="{08EB26C2-D55D-6925-84E9-D87B61AE1CA0}"/>
                </a:ext>
              </a:extLst>
            </p:cNvPr>
            <p:cNvSpPr>
              <a:spLocks/>
            </p:cNvSpPr>
            <p:nvPr/>
          </p:nvSpPr>
          <p:spPr bwMode="auto">
            <a:xfrm>
              <a:off x="6843" y="1659"/>
              <a:ext cx="150" cy="135"/>
            </a:xfrm>
            <a:custGeom>
              <a:avLst/>
              <a:gdLst>
                <a:gd name="T0" fmla="*/ 0 w 150"/>
                <a:gd name="T1" fmla="*/ 0 h 135"/>
                <a:gd name="T2" fmla="*/ 31 w 150"/>
                <a:gd name="T3" fmla="*/ 134 h 135"/>
                <a:gd name="T4" fmla="*/ 149 w 150"/>
                <a:gd name="T5" fmla="*/ 36 h 135"/>
                <a:gd name="T6" fmla="*/ 0 w 150"/>
                <a:gd name="T7" fmla="*/ 0 h 135"/>
                <a:gd name="T8" fmla="*/ 0 60000 65536"/>
                <a:gd name="T9" fmla="*/ 0 60000 65536"/>
                <a:gd name="T10" fmla="*/ 0 60000 65536"/>
                <a:gd name="T11" fmla="*/ 0 60000 65536"/>
                <a:gd name="T12" fmla="*/ 0 w 150"/>
                <a:gd name="T13" fmla="*/ 0 h 135"/>
                <a:gd name="T14" fmla="*/ 150 w 150"/>
                <a:gd name="T15" fmla="*/ 135 h 135"/>
              </a:gdLst>
              <a:ahLst/>
              <a:cxnLst>
                <a:cxn ang="T8">
                  <a:pos x="T0" y="T1"/>
                </a:cxn>
                <a:cxn ang="T9">
                  <a:pos x="T2" y="T3"/>
                </a:cxn>
                <a:cxn ang="T10">
                  <a:pos x="T4" y="T5"/>
                </a:cxn>
                <a:cxn ang="T11">
                  <a:pos x="T6" y="T7"/>
                </a:cxn>
              </a:cxnLst>
              <a:rect l="T12" t="T13" r="T14" b="T15"/>
              <a:pathLst>
                <a:path w="150" h="135">
                  <a:moveTo>
                    <a:pt x="0" y="0"/>
                  </a:moveTo>
                  <a:lnTo>
                    <a:pt x="31" y="134"/>
                  </a:lnTo>
                  <a:lnTo>
                    <a:pt x="149" y="36"/>
                  </a:lnTo>
                  <a:lnTo>
                    <a:pt x="0"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pic>
          <p:nvPicPr>
            <p:cNvPr id="31" name="Picture 30">
              <a:extLst>
                <a:ext uri="{FF2B5EF4-FFF2-40B4-BE49-F238E27FC236}">
                  <a16:creationId xmlns="" xmlns:a16="http://schemas.microsoft.com/office/drawing/2014/main" id="{B9C8957E-161D-528A-DFDA-83A77876E459}"/>
                </a:ext>
              </a:extLst>
            </p:cNvPr>
            <p:cNvPicPr>
              <a:picLocks noChangeAspect="1" noChangeArrowheads="1"/>
            </p:cNvPicPr>
            <p:nvPr/>
          </p:nvPicPr>
          <p:blipFill>
            <a:blip r:embed="rId10">
              <a:extLst>
                <a:ext uri="{28A0092B-C50C-407E-A947-70E740481C1C}">
                  <a14:useLocalDpi xmlns="" xmlns:a14="http://schemas.microsoft.com/office/drawing/2010/main" val="0"/>
                </a:ext>
              </a:extLst>
            </a:blip>
            <a:srcRect/>
            <a:stretch>
              <a:fillRect/>
            </a:stretch>
          </p:blipFill>
          <p:spPr bwMode="auto">
            <a:xfrm>
              <a:off x="6979" y="2585"/>
              <a:ext cx="2381" cy="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2" name="Rectangle 31">
              <a:extLst>
                <a:ext uri="{FF2B5EF4-FFF2-40B4-BE49-F238E27FC236}">
                  <a16:creationId xmlns="" xmlns:a16="http://schemas.microsoft.com/office/drawing/2014/main" id="{04914BEC-E39E-0856-AA35-1A22BD0E3CF0}"/>
                </a:ext>
              </a:extLst>
            </p:cNvPr>
            <p:cNvSpPr>
              <a:spLocks noChangeArrowheads="1"/>
            </p:cNvSpPr>
            <p:nvPr/>
          </p:nvSpPr>
          <p:spPr bwMode="auto">
            <a:xfrm>
              <a:off x="7004" y="2610"/>
              <a:ext cx="2331" cy="763"/>
            </a:xfrm>
            <a:prstGeom prst="rect">
              <a:avLst/>
            </a:prstGeom>
            <a:noFill/>
            <a:ln w="6350">
              <a:solidFill>
                <a:srgbClr val="38AFFF"/>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33" name="Picture 32">
              <a:extLst>
                <a:ext uri="{FF2B5EF4-FFF2-40B4-BE49-F238E27FC236}">
                  <a16:creationId xmlns="" xmlns:a16="http://schemas.microsoft.com/office/drawing/2014/main" id="{BCE5F91E-63AA-A47D-6E3A-DD7A3365B6CC}"/>
                </a:ext>
              </a:extLst>
            </p:cNvPr>
            <p:cNvPicPr>
              <a:picLocks noChangeAspect="1" noChangeArrowheads="1"/>
            </p:cNvPicPr>
            <p:nvPr/>
          </p:nvPicPr>
          <p:blipFill>
            <a:blip r:embed="rId11" cstate="print">
              <a:extLst>
                <a:ext uri="{28A0092B-C50C-407E-A947-70E740481C1C}">
                  <a14:useLocalDpi xmlns="" xmlns:a14="http://schemas.microsoft.com/office/drawing/2010/main" val="0"/>
                </a:ext>
              </a:extLst>
            </a:blip>
            <a:srcRect/>
            <a:stretch>
              <a:fillRect/>
            </a:stretch>
          </p:blipFill>
          <p:spPr bwMode="auto">
            <a:xfrm>
              <a:off x="5570" y="1983"/>
              <a:ext cx="1486" cy="10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4" name="Freeform 24">
              <a:extLst>
                <a:ext uri="{FF2B5EF4-FFF2-40B4-BE49-F238E27FC236}">
                  <a16:creationId xmlns="" xmlns:a16="http://schemas.microsoft.com/office/drawing/2014/main" id="{2E0A0DFC-A4FA-6B5C-A61B-5F1E9FEBC914}"/>
                </a:ext>
              </a:extLst>
            </p:cNvPr>
            <p:cNvSpPr>
              <a:spLocks/>
            </p:cNvSpPr>
            <p:nvPr/>
          </p:nvSpPr>
          <p:spPr bwMode="auto">
            <a:xfrm>
              <a:off x="5635" y="2037"/>
              <a:ext cx="1234" cy="818"/>
            </a:xfrm>
            <a:custGeom>
              <a:avLst/>
              <a:gdLst>
                <a:gd name="T0" fmla="*/ 0 w 1234"/>
                <a:gd name="T1" fmla="*/ 0 h 818"/>
                <a:gd name="T2" fmla="*/ 1217 w 1234"/>
                <a:gd name="T3" fmla="*/ 806 h 818"/>
                <a:gd name="T4" fmla="*/ 1234 w 1234"/>
                <a:gd name="T5" fmla="*/ 817 h 818"/>
                <a:gd name="T6" fmla="*/ 0 60000 65536"/>
                <a:gd name="T7" fmla="*/ 0 60000 65536"/>
                <a:gd name="T8" fmla="*/ 0 60000 65536"/>
                <a:gd name="T9" fmla="*/ 0 w 1234"/>
                <a:gd name="T10" fmla="*/ 0 h 818"/>
                <a:gd name="T11" fmla="*/ 1234 w 1234"/>
                <a:gd name="T12" fmla="*/ 818 h 818"/>
              </a:gdLst>
              <a:ahLst/>
              <a:cxnLst>
                <a:cxn ang="T6">
                  <a:pos x="T0" y="T1"/>
                </a:cxn>
                <a:cxn ang="T7">
                  <a:pos x="T2" y="T3"/>
                </a:cxn>
                <a:cxn ang="T8">
                  <a:pos x="T4" y="T5"/>
                </a:cxn>
              </a:cxnLst>
              <a:rect l="T9" t="T10" r="T11" b="T12"/>
              <a:pathLst>
                <a:path w="1234" h="818">
                  <a:moveTo>
                    <a:pt x="0" y="0"/>
                  </a:moveTo>
                  <a:lnTo>
                    <a:pt x="1217" y="806"/>
                  </a:lnTo>
                  <a:lnTo>
                    <a:pt x="1234" y="817"/>
                  </a:lnTo>
                </a:path>
              </a:pathLst>
            </a:custGeom>
            <a:noFill/>
            <a:ln w="25400">
              <a:solidFill>
                <a:srgbClr val="4F81B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5" name="Freeform 25">
              <a:extLst>
                <a:ext uri="{FF2B5EF4-FFF2-40B4-BE49-F238E27FC236}">
                  <a16:creationId xmlns="" xmlns:a16="http://schemas.microsoft.com/office/drawing/2014/main" id="{A0A65C7F-ED24-F112-0E22-2F8B59C8643D}"/>
                </a:ext>
              </a:extLst>
            </p:cNvPr>
            <p:cNvSpPr>
              <a:spLocks/>
            </p:cNvSpPr>
            <p:nvPr/>
          </p:nvSpPr>
          <p:spPr bwMode="auto">
            <a:xfrm>
              <a:off x="6837" y="2800"/>
              <a:ext cx="153" cy="134"/>
            </a:xfrm>
            <a:custGeom>
              <a:avLst/>
              <a:gdLst>
                <a:gd name="T0" fmla="*/ 76 w 153"/>
                <a:gd name="T1" fmla="*/ 0 h 134"/>
                <a:gd name="T2" fmla="*/ 0 w 153"/>
                <a:gd name="T3" fmla="*/ 115 h 134"/>
                <a:gd name="T4" fmla="*/ 153 w 153"/>
                <a:gd name="T5" fmla="*/ 134 h 134"/>
                <a:gd name="T6" fmla="*/ 76 w 153"/>
                <a:gd name="T7" fmla="*/ 0 h 134"/>
                <a:gd name="T8" fmla="*/ 0 60000 65536"/>
                <a:gd name="T9" fmla="*/ 0 60000 65536"/>
                <a:gd name="T10" fmla="*/ 0 60000 65536"/>
                <a:gd name="T11" fmla="*/ 0 60000 65536"/>
                <a:gd name="T12" fmla="*/ 0 w 153"/>
                <a:gd name="T13" fmla="*/ 0 h 134"/>
                <a:gd name="T14" fmla="*/ 153 w 153"/>
                <a:gd name="T15" fmla="*/ 134 h 134"/>
              </a:gdLst>
              <a:ahLst/>
              <a:cxnLst>
                <a:cxn ang="T8">
                  <a:pos x="T0" y="T1"/>
                </a:cxn>
                <a:cxn ang="T9">
                  <a:pos x="T2" y="T3"/>
                </a:cxn>
                <a:cxn ang="T10">
                  <a:pos x="T4" y="T5"/>
                </a:cxn>
                <a:cxn ang="T11">
                  <a:pos x="T6" y="T7"/>
                </a:cxn>
              </a:cxnLst>
              <a:rect l="T12" t="T13" r="T14" b="T15"/>
              <a:pathLst>
                <a:path w="153" h="134">
                  <a:moveTo>
                    <a:pt x="76" y="0"/>
                  </a:moveTo>
                  <a:lnTo>
                    <a:pt x="0" y="115"/>
                  </a:lnTo>
                  <a:lnTo>
                    <a:pt x="153" y="134"/>
                  </a:lnTo>
                  <a:lnTo>
                    <a:pt x="76"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pic>
          <p:nvPicPr>
            <p:cNvPr id="36" name="Picture 35">
              <a:extLst>
                <a:ext uri="{FF2B5EF4-FFF2-40B4-BE49-F238E27FC236}">
                  <a16:creationId xmlns="" xmlns:a16="http://schemas.microsoft.com/office/drawing/2014/main" id="{DD3E0CC3-153F-639C-B764-4EE8BC6624B7}"/>
                </a:ext>
              </a:extLst>
            </p:cNvPr>
            <p:cNvPicPr>
              <a:picLocks noChangeAspect="1" noChangeArrowheads="1"/>
            </p:cNvPicPr>
            <p:nvPr/>
          </p:nvPicPr>
          <p:blipFill>
            <a:blip r:embed="rId12" cstate="print">
              <a:extLst>
                <a:ext uri="{28A0092B-C50C-407E-A947-70E740481C1C}">
                  <a14:useLocalDpi xmlns="" xmlns:a14="http://schemas.microsoft.com/office/drawing/2010/main" val="0"/>
                </a:ext>
              </a:extLst>
            </a:blip>
            <a:srcRect/>
            <a:stretch>
              <a:fillRect/>
            </a:stretch>
          </p:blipFill>
          <p:spPr bwMode="auto">
            <a:xfrm>
              <a:off x="5553" y="2011"/>
              <a:ext cx="1531" cy="225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7" name="Freeform 27">
              <a:extLst>
                <a:ext uri="{FF2B5EF4-FFF2-40B4-BE49-F238E27FC236}">
                  <a16:creationId xmlns="" xmlns:a16="http://schemas.microsoft.com/office/drawing/2014/main" id="{3B4A5149-6BC2-F2A4-A5B7-D0D7542B7EEB}"/>
                </a:ext>
              </a:extLst>
            </p:cNvPr>
            <p:cNvSpPr>
              <a:spLocks/>
            </p:cNvSpPr>
            <p:nvPr/>
          </p:nvSpPr>
          <p:spPr bwMode="auto">
            <a:xfrm>
              <a:off x="5638" y="2044"/>
              <a:ext cx="1282" cy="2001"/>
            </a:xfrm>
            <a:custGeom>
              <a:avLst/>
              <a:gdLst>
                <a:gd name="T0" fmla="*/ 0 w 1282"/>
                <a:gd name="T1" fmla="*/ 0 h 2001"/>
                <a:gd name="T2" fmla="*/ 1270 w 1282"/>
                <a:gd name="T3" fmla="*/ 1983 h 2001"/>
                <a:gd name="T4" fmla="*/ 1281 w 1282"/>
                <a:gd name="T5" fmla="*/ 2000 h 2001"/>
                <a:gd name="T6" fmla="*/ 0 60000 65536"/>
                <a:gd name="T7" fmla="*/ 0 60000 65536"/>
                <a:gd name="T8" fmla="*/ 0 60000 65536"/>
                <a:gd name="T9" fmla="*/ 0 w 1282"/>
                <a:gd name="T10" fmla="*/ 0 h 2001"/>
                <a:gd name="T11" fmla="*/ 1282 w 1282"/>
                <a:gd name="T12" fmla="*/ 2001 h 2001"/>
              </a:gdLst>
              <a:ahLst/>
              <a:cxnLst>
                <a:cxn ang="T6">
                  <a:pos x="T0" y="T1"/>
                </a:cxn>
                <a:cxn ang="T7">
                  <a:pos x="T2" y="T3"/>
                </a:cxn>
                <a:cxn ang="T8">
                  <a:pos x="T4" y="T5"/>
                </a:cxn>
              </a:cxnLst>
              <a:rect l="T9" t="T10" r="T11" b="T12"/>
              <a:pathLst>
                <a:path w="1282" h="2001">
                  <a:moveTo>
                    <a:pt x="0" y="0"/>
                  </a:moveTo>
                  <a:lnTo>
                    <a:pt x="1270" y="1983"/>
                  </a:lnTo>
                  <a:lnTo>
                    <a:pt x="1281" y="2000"/>
                  </a:lnTo>
                </a:path>
              </a:pathLst>
            </a:custGeom>
            <a:noFill/>
            <a:ln w="25400">
              <a:solidFill>
                <a:srgbClr val="4F81B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38" name="Freeform 28">
              <a:extLst>
                <a:ext uri="{FF2B5EF4-FFF2-40B4-BE49-F238E27FC236}">
                  <a16:creationId xmlns="" xmlns:a16="http://schemas.microsoft.com/office/drawing/2014/main" id="{BFE099EC-7882-757A-7825-906D4B9BAE31}"/>
                </a:ext>
              </a:extLst>
            </p:cNvPr>
            <p:cNvSpPr>
              <a:spLocks/>
            </p:cNvSpPr>
            <p:nvPr/>
          </p:nvSpPr>
          <p:spPr bwMode="auto">
            <a:xfrm>
              <a:off x="6865" y="4013"/>
              <a:ext cx="133" cy="153"/>
            </a:xfrm>
            <a:custGeom>
              <a:avLst/>
              <a:gdLst>
                <a:gd name="T0" fmla="*/ 116 w 133"/>
                <a:gd name="T1" fmla="*/ 0 h 153"/>
                <a:gd name="T2" fmla="*/ 0 w 133"/>
                <a:gd name="T3" fmla="*/ 74 h 153"/>
                <a:gd name="T4" fmla="*/ 132 w 133"/>
                <a:gd name="T5" fmla="*/ 153 h 153"/>
                <a:gd name="T6" fmla="*/ 116 w 133"/>
                <a:gd name="T7" fmla="*/ 0 h 153"/>
                <a:gd name="T8" fmla="*/ 0 60000 65536"/>
                <a:gd name="T9" fmla="*/ 0 60000 65536"/>
                <a:gd name="T10" fmla="*/ 0 60000 65536"/>
                <a:gd name="T11" fmla="*/ 0 60000 65536"/>
                <a:gd name="T12" fmla="*/ 0 w 133"/>
                <a:gd name="T13" fmla="*/ 0 h 153"/>
                <a:gd name="T14" fmla="*/ 133 w 133"/>
                <a:gd name="T15" fmla="*/ 153 h 153"/>
              </a:gdLst>
              <a:ahLst/>
              <a:cxnLst>
                <a:cxn ang="T8">
                  <a:pos x="T0" y="T1"/>
                </a:cxn>
                <a:cxn ang="T9">
                  <a:pos x="T2" y="T3"/>
                </a:cxn>
                <a:cxn ang="T10">
                  <a:pos x="T4" y="T5"/>
                </a:cxn>
                <a:cxn ang="T11">
                  <a:pos x="T6" y="T7"/>
                </a:cxn>
              </a:cxnLst>
              <a:rect l="T12" t="T13" r="T14" b="T15"/>
              <a:pathLst>
                <a:path w="133" h="153">
                  <a:moveTo>
                    <a:pt x="116" y="0"/>
                  </a:moveTo>
                  <a:lnTo>
                    <a:pt x="0" y="74"/>
                  </a:lnTo>
                  <a:lnTo>
                    <a:pt x="132" y="153"/>
                  </a:lnTo>
                  <a:lnTo>
                    <a:pt x="116"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pic>
          <p:nvPicPr>
            <p:cNvPr id="39" name="Picture 38">
              <a:extLst>
                <a:ext uri="{FF2B5EF4-FFF2-40B4-BE49-F238E27FC236}">
                  <a16:creationId xmlns="" xmlns:a16="http://schemas.microsoft.com/office/drawing/2014/main" id="{0FE1F85E-AB45-5F23-FA56-DD1E0B0D0011}"/>
                </a:ext>
              </a:extLst>
            </p:cNvPr>
            <p:cNvPicPr>
              <a:picLocks noChangeAspect="1" noChangeArrowheads="1"/>
            </p:cNvPicPr>
            <p:nvPr/>
          </p:nvPicPr>
          <p:blipFill>
            <a:blip r:embed="rId13">
              <a:extLst>
                <a:ext uri="{28A0092B-C50C-407E-A947-70E740481C1C}">
                  <a14:useLocalDpi xmlns="" xmlns:a14="http://schemas.microsoft.com/office/drawing/2010/main" val="0"/>
                </a:ext>
              </a:extLst>
            </a:blip>
            <a:srcRect/>
            <a:stretch>
              <a:fillRect/>
            </a:stretch>
          </p:blipFill>
          <p:spPr bwMode="auto">
            <a:xfrm>
              <a:off x="4" y="1510"/>
              <a:ext cx="2381" cy="8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 name="Rectangle 39">
              <a:extLst>
                <a:ext uri="{FF2B5EF4-FFF2-40B4-BE49-F238E27FC236}">
                  <a16:creationId xmlns="" xmlns:a16="http://schemas.microsoft.com/office/drawing/2014/main" id="{74B9C9C9-0646-90B6-50DC-3C970F18B802}"/>
                </a:ext>
              </a:extLst>
            </p:cNvPr>
            <p:cNvSpPr>
              <a:spLocks noChangeArrowheads="1"/>
            </p:cNvSpPr>
            <p:nvPr/>
          </p:nvSpPr>
          <p:spPr bwMode="auto">
            <a:xfrm>
              <a:off x="29" y="1535"/>
              <a:ext cx="2331" cy="763"/>
            </a:xfrm>
            <a:prstGeom prst="rect">
              <a:avLst/>
            </a:prstGeom>
            <a:solidFill>
              <a:srgbClr val="C0504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41" name="Rectangle 40">
              <a:extLst>
                <a:ext uri="{FF2B5EF4-FFF2-40B4-BE49-F238E27FC236}">
                  <a16:creationId xmlns="" xmlns:a16="http://schemas.microsoft.com/office/drawing/2014/main" id="{A2A866C6-5FFE-A6C7-6835-D2F205E9C383}"/>
                </a:ext>
              </a:extLst>
            </p:cNvPr>
            <p:cNvSpPr>
              <a:spLocks noChangeArrowheads="1"/>
            </p:cNvSpPr>
            <p:nvPr/>
          </p:nvSpPr>
          <p:spPr bwMode="auto">
            <a:xfrm>
              <a:off x="29" y="1535"/>
              <a:ext cx="2331" cy="763"/>
            </a:xfrm>
            <a:prstGeom prst="rect">
              <a:avLst/>
            </a:prstGeom>
            <a:noFill/>
            <a:ln w="6350">
              <a:solidFill>
                <a:srgbClr val="38AFFF"/>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42" name="Rectangle 41">
              <a:extLst>
                <a:ext uri="{FF2B5EF4-FFF2-40B4-BE49-F238E27FC236}">
                  <a16:creationId xmlns="" xmlns:a16="http://schemas.microsoft.com/office/drawing/2014/main" id="{52BD6F8E-9ABE-89D8-E981-C57FE9E6B49A}"/>
                </a:ext>
              </a:extLst>
            </p:cNvPr>
            <p:cNvSpPr>
              <a:spLocks noChangeArrowheads="1"/>
            </p:cNvSpPr>
            <p:nvPr/>
          </p:nvSpPr>
          <p:spPr bwMode="auto">
            <a:xfrm>
              <a:off x="30" y="4166"/>
              <a:ext cx="2331" cy="763"/>
            </a:xfrm>
            <a:prstGeom prst="rect">
              <a:avLst/>
            </a:prstGeom>
            <a:solidFill>
              <a:srgbClr val="C0504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43" name="Picture 42">
              <a:extLst>
                <a:ext uri="{FF2B5EF4-FFF2-40B4-BE49-F238E27FC236}">
                  <a16:creationId xmlns="" xmlns:a16="http://schemas.microsoft.com/office/drawing/2014/main" id="{928D9261-4852-4254-EF72-11E8BBBBA7B3}"/>
                </a:ext>
              </a:extLst>
            </p:cNvPr>
            <p:cNvPicPr>
              <a:picLocks noChangeAspect="1" noChangeArrowheads="1"/>
            </p:cNvPicPr>
            <p:nvPr/>
          </p:nvPicPr>
          <p:blipFill>
            <a:blip r:embed="rId14">
              <a:extLst>
                <a:ext uri="{28A0092B-C50C-407E-A947-70E740481C1C}">
                  <a14:useLocalDpi xmlns="" xmlns:a14="http://schemas.microsoft.com/office/drawing/2010/main" val="0"/>
                </a:ext>
              </a:extLst>
            </a:blip>
            <a:srcRect/>
            <a:stretch>
              <a:fillRect/>
            </a:stretch>
          </p:blipFill>
          <p:spPr bwMode="auto">
            <a:xfrm>
              <a:off x="25" y="2705"/>
              <a:ext cx="2374" cy="9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 name="Rectangle 43">
              <a:extLst>
                <a:ext uri="{FF2B5EF4-FFF2-40B4-BE49-F238E27FC236}">
                  <a16:creationId xmlns="" xmlns:a16="http://schemas.microsoft.com/office/drawing/2014/main" id="{281C1F31-5FB7-66D4-ECD0-6519AF35CEA8}"/>
                </a:ext>
              </a:extLst>
            </p:cNvPr>
            <p:cNvSpPr>
              <a:spLocks noChangeArrowheads="1"/>
            </p:cNvSpPr>
            <p:nvPr/>
          </p:nvSpPr>
          <p:spPr bwMode="auto">
            <a:xfrm>
              <a:off x="50" y="2730"/>
              <a:ext cx="2324" cy="911"/>
            </a:xfrm>
            <a:prstGeom prst="rect">
              <a:avLst/>
            </a:prstGeom>
            <a:solidFill>
              <a:srgbClr val="C0504D"/>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45" name="Rectangle 44">
              <a:extLst>
                <a:ext uri="{FF2B5EF4-FFF2-40B4-BE49-F238E27FC236}">
                  <a16:creationId xmlns="" xmlns:a16="http://schemas.microsoft.com/office/drawing/2014/main" id="{FF0A1E98-D1BA-1DA9-346D-F72625BD8B21}"/>
                </a:ext>
              </a:extLst>
            </p:cNvPr>
            <p:cNvSpPr>
              <a:spLocks noChangeArrowheads="1"/>
            </p:cNvSpPr>
            <p:nvPr/>
          </p:nvSpPr>
          <p:spPr bwMode="auto">
            <a:xfrm>
              <a:off x="50" y="2730"/>
              <a:ext cx="2324" cy="911"/>
            </a:xfrm>
            <a:prstGeom prst="rect">
              <a:avLst/>
            </a:prstGeom>
            <a:noFill/>
            <a:ln w="6350">
              <a:solidFill>
                <a:srgbClr val="38AFFF"/>
              </a:solidFill>
              <a:miter lim="800000"/>
              <a:headEnd/>
              <a:tailEnd/>
            </a:ln>
            <a:extLst>
              <a:ext uri="{909E8E84-426E-40DD-AFC4-6F175D3DCCD1}">
                <a14:hiddenFill xmlns="" xmlns:a14="http://schemas.microsoft.com/office/drawing/2010/main">
                  <a:solidFill>
                    <a:srgbClr val="FFFFFF"/>
                  </a:solidFill>
                </a14:hiddenFill>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pic>
          <p:nvPicPr>
            <p:cNvPr id="46" name="Picture 45">
              <a:extLst>
                <a:ext uri="{FF2B5EF4-FFF2-40B4-BE49-F238E27FC236}">
                  <a16:creationId xmlns="" xmlns:a16="http://schemas.microsoft.com/office/drawing/2014/main" id="{8CE7F494-AAA1-20B0-0C5D-7A9FBACDC012}"/>
                </a:ext>
              </a:extLst>
            </p:cNvPr>
            <p:cNvPicPr>
              <a:picLocks noChangeAspect="1" noChangeArrowheads="1"/>
            </p:cNvPicPr>
            <p:nvPr/>
          </p:nvPicPr>
          <p:blipFill>
            <a:blip r:embed="rId15" cstate="print">
              <a:extLst>
                <a:ext uri="{28A0092B-C50C-407E-A947-70E740481C1C}">
                  <a14:useLocalDpi xmlns="" xmlns:a14="http://schemas.microsoft.com/office/drawing/2010/main" val="0"/>
                </a:ext>
              </a:extLst>
            </a:blip>
            <a:srcRect/>
            <a:stretch>
              <a:fillRect/>
            </a:stretch>
          </p:blipFill>
          <p:spPr bwMode="auto">
            <a:xfrm>
              <a:off x="2307" y="2110"/>
              <a:ext cx="1354" cy="24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7" name="Freeform 37">
              <a:extLst>
                <a:ext uri="{FF2B5EF4-FFF2-40B4-BE49-F238E27FC236}">
                  <a16:creationId xmlns="" xmlns:a16="http://schemas.microsoft.com/office/drawing/2014/main" id="{03286C1F-992A-B22D-1319-E4A1FA286747}"/>
                </a:ext>
              </a:extLst>
            </p:cNvPr>
            <p:cNvSpPr>
              <a:spLocks/>
            </p:cNvSpPr>
            <p:nvPr/>
          </p:nvSpPr>
          <p:spPr bwMode="auto">
            <a:xfrm>
              <a:off x="2461" y="2137"/>
              <a:ext cx="1112" cy="2190"/>
            </a:xfrm>
            <a:custGeom>
              <a:avLst/>
              <a:gdLst>
                <a:gd name="T0" fmla="*/ 1112 w 1112"/>
                <a:gd name="T1" fmla="*/ 0 h 2190"/>
                <a:gd name="T2" fmla="*/ 9 w 1112"/>
                <a:gd name="T3" fmla="*/ 2172 h 2190"/>
                <a:gd name="T4" fmla="*/ 0 w 1112"/>
                <a:gd name="T5" fmla="*/ 2190 h 2190"/>
                <a:gd name="T6" fmla="*/ 0 60000 65536"/>
                <a:gd name="T7" fmla="*/ 0 60000 65536"/>
                <a:gd name="T8" fmla="*/ 0 60000 65536"/>
                <a:gd name="T9" fmla="*/ 0 w 1112"/>
                <a:gd name="T10" fmla="*/ 0 h 2190"/>
                <a:gd name="T11" fmla="*/ 1112 w 1112"/>
                <a:gd name="T12" fmla="*/ 2190 h 2190"/>
              </a:gdLst>
              <a:ahLst/>
              <a:cxnLst>
                <a:cxn ang="T6">
                  <a:pos x="T0" y="T1"/>
                </a:cxn>
                <a:cxn ang="T7">
                  <a:pos x="T2" y="T3"/>
                </a:cxn>
                <a:cxn ang="T8">
                  <a:pos x="T4" y="T5"/>
                </a:cxn>
              </a:cxnLst>
              <a:rect l="T9" t="T10" r="T11" b="T12"/>
              <a:pathLst>
                <a:path w="1112" h="2190">
                  <a:moveTo>
                    <a:pt x="1112" y="0"/>
                  </a:moveTo>
                  <a:lnTo>
                    <a:pt x="9" y="2172"/>
                  </a:lnTo>
                  <a:lnTo>
                    <a:pt x="0" y="2190"/>
                  </a:lnTo>
                </a:path>
              </a:pathLst>
            </a:custGeom>
            <a:noFill/>
            <a:ln w="25400">
              <a:solidFill>
                <a:srgbClr val="4F81B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48" name="Freeform 38">
              <a:extLst>
                <a:ext uri="{FF2B5EF4-FFF2-40B4-BE49-F238E27FC236}">
                  <a16:creationId xmlns="" xmlns:a16="http://schemas.microsoft.com/office/drawing/2014/main" id="{13D6D708-AE6C-52BD-4F19-56A16E4FB337}"/>
                </a:ext>
              </a:extLst>
            </p:cNvPr>
            <p:cNvSpPr>
              <a:spLocks/>
            </p:cNvSpPr>
            <p:nvPr/>
          </p:nvSpPr>
          <p:spPr bwMode="auto">
            <a:xfrm>
              <a:off x="2395" y="4301"/>
              <a:ext cx="124" cy="154"/>
            </a:xfrm>
            <a:custGeom>
              <a:avLst/>
              <a:gdLst>
                <a:gd name="T0" fmla="*/ 1 w 124"/>
                <a:gd name="T1" fmla="*/ 0 h 154"/>
                <a:gd name="T2" fmla="*/ 0 w 124"/>
                <a:gd name="T3" fmla="*/ 153 h 154"/>
                <a:gd name="T4" fmla="*/ 124 w 124"/>
                <a:gd name="T5" fmla="*/ 62 h 154"/>
                <a:gd name="T6" fmla="*/ 1 w 124"/>
                <a:gd name="T7" fmla="*/ 0 h 154"/>
                <a:gd name="T8" fmla="*/ 0 60000 65536"/>
                <a:gd name="T9" fmla="*/ 0 60000 65536"/>
                <a:gd name="T10" fmla="*/ 0 60000 65536"/>
                <a:gd name="T11" fmla="*/ 0 60000 65536"/>
                <a:gd name="T12" fmla="*/ 0 w 124"/>
                <a:gd name="T13" fmla="*/ 0 h 154"/>
                <a:gd name="T14" fmla="*/ 124 w 124"/>
                <a:gd name="T15" fmla="*/ 154 h 154"/>
              </a:gdLst>
              <a:ahLst/>
              <a:cxnLst>
                <a:cxn ang="T8">
                  <a:pos x="T0" y="T1"/>
                </a:cxn>
                <a:cxn ang="T9">
                  <a:pos x="T2" y="T3"/>
                </a:cxn>
                <a:cxn ang="T10">
                  <a:pos x="T4" y="T5"/>
                </a:cxn>
                <a:cxn ang="T11">
                  <a:pos x="T6" y="T7"/>
                </a:cxn>
              </a:cxnLst>
              <a:rect l="T12" t="T13" r="T14" b="T15"/>
              <a:pathLst>
                <a:path w="124" h="154">
                  <a:moveTo>
                    <a:pt x="1" y="0"/>
                  </a:moveTo>
                  <a:lnTo>
                    <a:pt x="0" y="153"/>
                  </a:lnTo>
                  <a:lnTo>
                    <a:pt x="124" y="62"/>
                  </a:lnTo>
                  <a:lnTo>
                    <a:pt x="1"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pic>
          <p:nvPicPr>
            <p:cNvPr id="49" name="Picture 48">
              <a:extLst>
                <a:ext uri="{FF2B5EF4-FFF2-40B4-BE49-F238E27FC236}">
                  <a16:creationId xmlns="" xmlns:a16="http://schemas.microsoft.com/office/drawing/2014/main" id="{433E2966-10EB-E45F-C756-5B0A23D3DE03}"/>
                </a:ext>
              </a:extLst>
            </p:cNvPr>
            <p:cNvPicPr>
              <a:picLocks noChangeAspect="1" noChangeArrowheads="1"/>
            </p:cNvPicPr>
            <p:nvPr/>
          </p:nvPicPr>
          <p:blipFill>
            <a:blip r:embed="rId16" cstate="print">
              <a:extLst>
                <a:ext uri="{28A0092B-C50C-407E-A947-70E740481C1C}">
                  <a14:useLocalDpi xmlns="" xmlns:a14="http://schemas.microsoft.com/office/drawing/2010/main" val="0"/>
                </a:ext>
              </a:extLst>
            </a:blip>
            <a:srcRect/>
            <a:stretch>
              <a:fillRect/>
            </a:stretch>
          </p:blipFill>
          <p:spPr bwMode="auto">
            <a:xfrm>
              <a:off x="2346" y="2070"/>
              <a:ext cx="1300" cy="104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0" name="Freeform 40">
              <a:extLst>
                <a:ext uri="{FF2B5EF4-FFF2-40B4-BE49-F238E27FC236}">
                  <a16:creationId xmlns="" xmlns:a16="http://schemas.microsoft.com/office/drawing/2014/main" id="{A5A7E229-AE61-B40D-594E-4E61DD8049A2}"/>
                </a:ext>
              </a:extLst>
            </p:cNvPr>
            <p:cNvSpPr>
              <a:spLocks/>
            </p:cNvSpPr>
            <p:nvPr/>
          </p:nvSpPr>
          <p:spPr bwMode="auto">
            <a:xfrm>
              <a:off x="2531" y="2121"/>
              <a:ext cx="1046" cy="789"/>
            </a:xfrm>
            <a:custGeom>
              <a:avLst/>
              <a:gdLst>
                <a:gd name="T0" fmla="*/ 1045 w 1046"/>
                <a:gd name="T1" fmla="*/ 0 h 789"/>
                <a:gd name="T2" fmla="*/ 16 w 1046"/>
                <a:gd name="T3" fmla="*/ 777 h 789"/>
                <a:gd name="T4" fmla="*/ 0 w 1046"/>
                <a:gd name="T5" fmla="*/ 789 h 789"/>
                <a:gd name="T6" fmla="*/ 0 60000 65536"/>
                <a:gd name="T7" fmla="*/ 0 60000 65536"/>
                <a:gd name="T8" fmla="*/ 0 60000 65536"/>
                <a:gd name="T9" fmla="*/ 0 w 1046"/>
                <a:gd name="T10" fmla="*/ 0 h 789"/>
                <a:gd name="T11" fmla="*/ 1046 w 1046"/>
                <a:gd name="T12" fmla="*/ 789 h 789"/>
              </a:gdLst>
              <a:ahLst/>
              <a:cxnLst>
                <a:cxn ang="T6">
                  <a:pos x="T0" y="T1"/>
                </a:cxn>
                <a:cxn ang="T7">
                  <a:pos x="T2" y="T3"/>
                </a:cxn>
                <a:cxn ang="T8">
                  <a:pos x="T4" y="T5"/>
                </a:cxn>
              </a:cxnLst>
              <a:rect l="T9" t="T10" r="T11" b="T12"/>
              <a:pathLst>
                <a:path w="1046" h="789">
                  <a:moveTo>
                    <a:pt x="1045" y="0"/>
                  </a:moveTo>
                  <a:lnTo>
                    <a:pt x="16" y="777"/>
                  </a:lnTo>
                  <a:lnTo>
                    <a:pt x="0" y="789"/>
                  </a:lnTo>
                </a:path>
              </a:pathLst>
            </a:custGeom>
            <a:noFill/>
            <a:ln w="25400">
              <a:solidFill>
                <a:srgbClr val="4F81B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51" name="Freeform 41">
              <a:extLst>
                <a:ext uri="{FF2B5EF4-FFF2-40B4-BE49-F238E27FC236}">
                  <a16:creationId xmlns="" xmlns:a16="http://schemas.microsoft.com/office/drawing/2014/main" id="{4F764131-97FA-2BC5-A92F-9D3EB7B60F22}"/>
                </a:ext>
              </a:extLst>
            </p:cNvPr>
            <p:cNvSpPr>
              <a:spLocks/>
            </p:cNvSpPr>
            <p:nvPr/>
          </p:nvSpPr>
          <p:spPr bwMode="auto">
            <a:xfrm>
              <a:off x="2415" y="2859"/>
              <a:ext cx="152" cy="138"/>
            </a:xfrm>
            <a:custGeom>
              <a:avLst/>
              <a:gdLst>
                <a:gd name="T0" fmla="*/ 68 w 152"/>
                <a:gd name="T1" fmla="*/ 0 h 138"/>
                <a:gd name="T2" fmla="*/ 0 w 152"/>
                <a:gd name="T3" fmla="*/ 138 h 138"/>
                <a:gd name="T4" fmla="*/ 151 w 152"/>
                <a:gd name="T5" fmla="*/ 110 h 138"/>
                <a:gd name="T6" fmla="*/ 68 w 152"/>
                <a:gd name="T7" fmla="*/ 0 h 138"/>
                <a:gd name="T8" fmla="*/ 0 60000 65536"/>
                <a:gd name="T9" fmla="*/ 0 60000 65536"/>
                <a:gd name="T10" fmla="*/ 0 60000 65536"/>
                <a:gd name="T11" fmla="*/ 0 60000 65536"/>
                <a:gd name="T12" fmla="*/ 0 w 152"/>
                <a:gd name="T13" fmla="*/ 0 h 138"/>
                <a:gd name="T14" fmla="*/ 152 w 152"/>
                <a:gd name="T15" fmla="*/ 138 h 138"/>
              </a:gdLst>
              <a:ahLst/>
              <a:cxnLst>
                <a:cxn ang="T8">
                  <a:pos x="T0" y="T1"/>
                </a:cxn>
                <a:cxn ang="T9">
                  <a:pos x="T2" y="T3"/>
                </a:cxn>
                <a:cxn ang="T10">
                  <a:pos x="T4" y="T5"/>
                </a:cxn>
                <a:cxn ang="T11">
                  <a:pos x="T6" y="T7"/>
                </a:cxn>
              </a:cxnLst>
              <a:rect l="T12" t="T13" r="T14" b="T15"/>
              <a:pathLst>
                <a:path w="152" h="138">
                  <a:moveTo>
                    <a:pt x="68" y="0"/>
                  </a:moveTo>
                  <a:lnTo>
                    <a:pt x="0" y="138"/>
                  </a:lnTo>
                  <a:lnTo>
                    <a:pt x="151" y="110"/>
                  </a:lnTo>
                  <a:lnTo>
                    <a:pt x="68"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pic>
          <p:nvPicPr>
            <p:cNvPr id="52" name="Picture 51">
              <a:extLst>
                <a:ext uri="{FF2B5EF4-FFF2-40B4-BE49-F238E27FC236}">
                  <a16:creationId xmlns="" xmlns:a16="http://schemas.microsoft.com/office/drawing/2014/main" id="{4DC051F7-AA6D-A2AD-08C9-BABCB5B90547}"/>
                </a:ext>
              </a:extLst>
            </p:cNvPr>
            <p:cNvPicPr>
              <a:picLocks noChangeAspect="1" noChangeArrowheads="1"/>
            </p:cNvPicPr>
            <p:nvPr/>
          </p:nvPicPr>
          <p:blipFill>
            <a:blip r:embed="rId17" cstate="print">
              <a:extLst>
                <a:ext uri="{28A0092B-C50C-407E-A947-70E740481C1C}">
                  <a14:useLocalDpi xmlns="" xmlns:a14="http://schemas.microsoft.com/office/drawing/2010/main" val="0"/>
                </a:ext>
              </a:extLst>
            </a:blip>
            <a:srcRect/>
            <a:stretch>
              <a:fillRect/>
            </a:stretch>
          </p:blipFill>
          <p:spPr bwMode="auto">
            <a:xfrm>
              <a:off x="2371" y="1744"/>
              <a:ext cx="1239" cy="47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3" name="Freeform 43">
              <a:extLst>
                <a:ext uri="{FF2B5EF4-FFF2-40B4-BE49-F238E27FC236}">
                  <a16:creationId xmlns="" xmlns:a16="http://schemas.microsoft.com/office/drawing/2014/main" id="{BF47B617-2C17-E309-93E2-45B5B8549829}"/>
                </a:ext>
              </a:extLst>
            </p:cNvPr>
            <p:cNvSpPr>
              <a:spLocks/>
            </p:cNvSpPr>
            <p:nvPr/>
          </p:nvSpPr>
          <p:spPr bwMode="auto">
            <a:xfrm>
              <a:off x="2552" y="1839"/>
              <a:ext cx="1017" cy="258"/>
            </a:xfrm>
            <a:custGeom>
              <a:avLst/>
              <a:gdLst>
                <a:gd name="T0" fmla="*/ 1017 w 1017"/>
                <a:gd name="T1" fmla="*/ 258 h 258"/>
                <a:gd name="T2" fmla="*/ 20 w 1017"/>
                <a:gd name="T3" fmla="*/ 5 h 258"/>
                <a:gd name="T4" fmla="*/ 0 w 1017"/>
                <a:gd name="T5" fmla="*/ 0 h 258"/>
                <a:gd name="T6" fmla="*/ 0 60000 65536"/>
                <a:gd name="T7" fmla="*/ 0 60000 65536"/>
                <a:gd name="T8" fmla="*/ 0 60000 65536"/>
                <a:gd name="T9" fmla="*/ 0 w 1017"/>
                <a:gd name="T10" fmla="*/ 0 h 258"/>
                <a:gd name="T11" fmla="*/ 1017 w 1017"/>
                <a:gd name="T12" fmla="*/ 258 h 258"/>
              </a:gdLst>
              <a:ahLst/>
              <a:cxnLst>
                <a:cxn ang="T6">
                  <a:pos x="T0" y="T1"/>
                </a:cxn>
                <a:cxn ang="T7">
                  <a:pos x="T2" y="T3"/>
                </a:cxn>
                <a:cxn ang="T8">
                  <a:pos x="T4" y="T5"/>
                </a:cxn>
              </a:cxnLst>
              <a:rect l="T9" t="T10" r="T11" b="T12"/>
              <a:pathLst>
                <a:path w="1017" h="258">
                  <a:moveTo>
                    <a:pt x="1017" y="258"/>
                  </a:moveTo>
                  <a:lnTo>
                    <a:pt x="20" y="5"/>
                  </a:lnTo>
                  <a:lnTo>
                    <a:pt x="0" y="0"/>
                  </a:lnTo>
                </a:path>
              </a:pathLst>
            </a:custGeom>
            <a:noFill/>
            <a:ln w="25400">
              <a:solidFill>
                <a:srgbClr val="4F81B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54" name="Freeform 44">
              <a:extLst>
                <a:ext uri="{FF2B5EF4-FFF2-40B4-BE49-F238E27FC236}">
                  <a16:creationId xmlns="" xmlns:a16="http://schemas.microsoft.com/office/drawing/2014/main" id="{7CB580B9-1E12-C1CF-BCE1-7239C8D70D40}"/>
                </a:ext>
              </a:extLst>
            </p:cNvPr>
            <p:cNvSpPr>
              <a:spLocks/>
            </p:cNvSpPr>
            <p:nvPr/>
          </p:nvSpPr>
          <p:spPr bwMode="auto">
            <a:xfrm>
              <a:off x="2412" y="1770"/>
              <a:ext cx="151" cy="134"/>
            </a:xfrm>
            <a:custGeom>
              <a:avLst/>
              <a:gdLst>
                <a:gd name="T0" fmla="*/ 151 w 151"/>
                <a:gd name="T1" fmla="*/ 0 h 134"/>
                <a:gd name="T2" fmla="*/ 0 w 151"/>
                <a:gd name="T3" fmla="*/ 33 h 134"/>
                <a:gd name="T4" fmla="*/ 117 w 151"/>
                <a:gd name="T5" fmla="*/ 133 h 134"/>
                <a:gd name="T6" fmla="*/ 151 w 151"/>
                <a:gd name="T7" fmla="*/ 0 h 134"/>
                <a:gd name="T8" fmla="*/ 0 60000 65536"/>
                <a:gd name="T9" fmla="*/ 0 60000 65536"/>
                <a:gd name="T10" fmla="*/ 0 60000 65536"/>
                <a:gd name="T11" fmla="*/ 0 60000 65536"/>
                <a:gd name="T12" fmla="*/ 0 w 151"/>
                <a:gd name="T13" fmla="*/ 0 h 134"/>
                <a:gd name="T14" fmla="*/ 151 w 151"/>
                <a:gd name="T15" fmla="*/ 134 h 134"/>
              </a:gdLst>
              <a:ahLst/>
              <a:cxnLst>
                <a:cxn ang="T8">
                  <a:pos x="T0" y="T1"/>
                </a:cxn>
                <a:cxn ang="T9">
                  <a:pos x="T2" y="T3"/>
                </a:cxn>
                <a:cxn ang="T10">
                  <a:pos x="T4" y="T5"/>
                </a:cxn>
                <a:cxn ang="T11">
                  <a:pos x="T6" y="T7"/>
                </a:cxn>
              </a:cxnLst>
              <a:rect l="T12" t="T13" r="T14" b="T15"/>
              <a:pathLst>
                <a:path w="151" h="134">
                  <a:moveTo>
                    <a:pt x="151" y="0"/>
                  </a:moveTo>
                  <a:lnTo>
                    <a:pt x="0" y="33"/>
                  </a:lnTo>
                  <a:lnTo>
                    <a:pt x="117" y="133"/>
                  </a:lnTo>
                  <a:lnTo>
                    <a:pt x="151"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pic>
          <p:nvPicPr>
            <p:cNvPr id="55" name="Picture 54">
              <a:extLst>
                <a:ext uri="{FF2B5EF4-FFF2-40B4-BE49-F238E27FC236}">
                  <a16:creationId xmlns="" xmlns:a16="http://schemas.microsoft.com/office/drawing/2014/main" id="{C635C72D-60D5-F7CD-3E8D-D2214CAAEA78}"/>
                </a:ext>
              </a:extLst>
            </p:cNvPr>
            <p:cNvPicPr>
              <a:picLocks noChangeAspect="1" noChangeArrowheads="1"/>
            </p:cNvPicPr>
            <p:nvPr/>
          </p:nvPicPr>
          <p:blipFill>
            <a:blip r:embed="rId18" cstate="print">
              <a:extLst>
                <a:ext uri="{28A0092B-C50C-407E-A947-70E740481C1C}">
                  <a14:useLocalDpi xmlns="" xmlns:a14="http://schemas.microsoft.com/office/drawing/2010/main" val="0"/>
                </a:ext>
              </a:extLst>
            </a:blip>
            <a:srcRect/>
            <a:stretch>
              <a:fillRect/>
            </a:stretch>
          </p:blipFill>
          <p:spPr bwMode="auto">
            <a:xfrm>
              <a:off x="2294" y="155"/>
              <a:ext cx="1361" cy="20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6" name="Freeform 46">
              <a:extLst>
                <a:ext uri="{FF2B5EF4-FFF2-40B4-BE49-F238E27FC236}">
                  <a16:creationId xmlns="" xmlns:a16="http://schemas.microsoft.com/office/drawing/2014/main" id="{E82397F3-B2F1-6CA7-515A-3C8467966696}"/>
                </a:ext>
              </a:extLst>
            </p:cNvPr>
            <p:cNvSpPr>
              <a:spLocks/>
            </p:cNvSpPr>
            <p:nvPr/>
          </p:nvSpPr>
          <p:spPr bwMode="auto">
            <a:xfrm>
              <a:off x="2456" y="309"/>
              <a:ext cx="1113" cy="1781"/>
            </a:xfrm>
            <a:custGeom>
              <a:avLst/>
              <a:gdLst>
                <a:gd name="T0" fmla="*/ 1113 w 1113"/>
                <a:gd name="T1" fmla="*/ 1780 h 1781"/>
                <a:gd name="T2" fmla="*/ 11 w 1113"/>
                <a:gd name="T3" fmla="*/ 17 h 1781"/>
                <a:gd name="T4" fmla="*/ 0 w 1113"/>
                <a:gd name="T5" fmla="*/ 0 h 1781"/>
                <a:gd name="T6" fmla="*/ 0 60000 65536"/>
                <a:gd name="T7" fmla="*/ 0 60000 65536"/>
                <a:gd name="T8" fmla="*/ 0 60000 65536"/>
                <a:gd name="T9" fmla="*/ 0 w 1113"/>
                <a:gd name="T10" fmla="*/ 0 h 1781"/>
                <a:gd name="T11" fmla="*/ 1113 w 1113"/>
                <a:gd name="T12" fmla="*/ 1781 h 1781"/>
              </a:gdLst>
              <a:ahLst/>
              <a:cxnLst>
                <a:cxn ang="T6">
                  <a:pos x="T0" y="T1"/>
                </a:cxn>
                <a:cxn ang="T7">
                  <a:pos x="T2" y="T3"/>
                </a:cxn>
                <a:cxn ang="T8">
                  <a:pos x="T4" y="T5"/>
                </a:cxn>
              </a:cxnLst>
              <a:rect l="T9" t="T10" r="T11" b="T12"/>
              <a:pathLst>
                <a:path w="1113" h="1781">
                  <a:moveTo>
                    <a:pt x="1113" y="1780"/>
                  </a:moveTo>
                  <a:lnTo>
                    <a:pt x="11" y="17"/>
                  </a:lnTo>
                  <a:lnTo>
                    <a:pt x="0" y="0"/>
                  </a:lnTo>
                </a:path>
              </a:pathLst>
            </a:custGeom>
            <a:noFill/>
            <a:ln w="25400">
              <a:solidFill>
                <a:srgbClr val="4F81BD"/>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IN"/>
            </a:p>
          </p:txBody>
        </p:sp>
        <p:sp>
          <p:nvSpPr>
            <p:cNvPr id="57" name="Freeform 47">
              <a:extLst>
                <a:ext uri="{FF2B5EF4-FFF2-40B4-BE49-F238E27FC236}">
                  <a16:creationId xmlns="" xmlns:a16="http://schemas.microsoft.com/office/drawing/2014/main" id="{09DB37CE-FC0D-E643-1676-52E08831D277}"/>
                </a:ext>
              </a:extLst>
            </p:cNvPr>
            <p:cNvSpPr>
              <a:spLocks/>
            </p:cNvSpPr>
            <p:nvPr/>
          </p:nvSpPr>
          <p:spPr bwMode="auto">
            <a:xfrm>
              <a:off x="2379" y="187"/>
              <a:ext cx="132" cy="154"/>
            </a:xfrm>
            <a:custGeom>
              <a:avLst/>
              <a:gdLst>
                <a:gd name="T0" fmla="*/ 0 w 132"/>
                <a:gd name="T1" fmla="*/ 0 h 154"/>
                <a:gd name="T2" fmla="*/ 15 w 132"/>
                <a:gd name="T3" fmla="*/ 153 h 154"/>
                <a:gd name="T4" fmla="*/ 131 w 132"/>
                <a:gd name="T5" fmla="*/ 80 h 154"/>
                <a:gd name="T6" fmla="*/ 0 w 132"/>
                <a:gd name="T7" fmla="*/ 0 h 154"/>
                <a:gd name="T8" fmla="*/ 0 60000 65536"/>
                <a:gd name="T9" fmla="*/ 0 60000 65536"/>
                <a:gd name="T10" fmla="*/ 0 60000 65536"/>
                <a:gd name="T11" fmla="*/ 0 60000 65536"/>
                <a:gd name="T12" fmla="*/ 0 w 132"/>
                <a:gd name="T13" fmla="*/ 0 h 154"/>
                <a:gd name="T14" fmla="*/ 132 w 132"/>
                <a:gd name="T15" fmla="*/ 154 h 154"/>
              </a:gdLst>
              <a:ahLst/>
              <a:cxnLst>
                <a:cxn ang="T8">
                  <a:pos x="T0" y="T1"/>
                </a:cxn>
                <a:cxn ang="T9">
                  <a:pos x="T2" y="T3"/>
                </a:cxn>
                <a:cxn ang="T10">
                  <a:pos x="T4" y="T5"/>
                </a:cxn>
                <a:cxn ang="T11">
                  <a:pos x="T6" y="T7"/>
                </a:cxn>
              </a:cxnLst>
              <a:rect l="T12" t="T13" r="T14" b="T15"/>
              <a:pathLst>
                <a:path w="132" h="154">
                  <a:moveTo>
                    <a:pt x="0" y="0"/>
                  </a:moveTo>
                  <a:lnTo>
                    <a:pt x="15" y="153"/>
                  </a:lnTo>
                  <a:lnTo>
                    <a:pt x="131" y="80"/>
                  </a:lnTo>
                  <a:lnTo>
                    <a:pt x="0"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58" name="Text Box 49">
              <a:extLst>
                <a:ext uri="{FF2B5EF4-FFF2-40B4-BE49-F238E27FC236}">
                  <a16:creationId xmlns="" xmlns:a16="http://schemas.microsoft.com/office/drawing/2014/main" id="{47CEB3F1-EBFE-4502-9FD4-85865DF3422A}"/>
                </a:ext>
              </a:extLst>
            </p:cNvPr>
            <p:cNvSpPr txBox="1">
              <a:spLocks noChangeArrowheads="1"/>
            </p:cNvSpPr>
            <p:nvPr/>
          </p:nvSpPr>
          <p:spPr bwMode="auto">
            <a:xfrm>
              <a:off x="7573" y="214"/>
              <a:ext cx="1367" cy="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Consumer</a:t>
              </a:r>
              <a:endParaRPr lang="en-US" altLang="en-US" sz="1050" dirty="0">
                <a:latin typeface="Arial" panose="020B0604020202020204" pitchFamily="34" charset="0"/>
              </a:endParaRPr>
            </a:p>
          </p:txBody>
        </p:sp>
        <p:sp>
          <p:nvSpPr>
            <p:cNvPr id="59" name="Text Box 50">
              <a:extLst>
                <a:ext uri="{FF2B5EF4-FFF2-40B4-BE49-F238E27FC236}">
                  <a16:creationId xmlns="" xmlns:a16="http://schemas.microsoft.com/office/drawing/2014/main" id="{BAA41068-6DCC-9CBA-C66F-FF7E188536E3}"/>
                </a:ext>
              </a:extLst>
            </p:cNvPr>
            <p:cNvSpPr txBox="1">
              <a:spLocks noChangeArrowheads="1"/>
            </p:cNvSpPr>
            <p:nvPr/>
          </p:nvSpPr>
          <p:spPr bwMode="auto">
            <a:xfrm>
              <a:off x="673" y="1724"/>
              <a:ext cx="965" cy="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Farmer</a:t>
              </a:r>
              <a:endParaRPr lang="en-US" altLang="en-US" sz="1050" dirty="0">
                <a:latin typeface="Arial" panose="020B0604020202020204" pitchFamily="34" charset="0"/>
              </a:endParaRPr>
            </a:p>
          </p:txBody>
        </p:sp>
        <p:sp>
          <p:nvSpPr>
            <p:cNvPr id="60" name="Text Box 51">
              <a:extLst>
                <a:ext uri="{FF2B5EF4-FFF2-40B4-BE49-F238E27FC236}">
                  <a16:creationId xmlns="" xmlns:a16="http://schemas.microsoft.com/office/drawing/2014/main" id="{AA72CA96-E510-2D89-1C51-DCD76E7FB62A}"/>
                </a:ext>
              </a:extLst>
            </p:cNvPr>
            <p:cNvSpPr txBox="1">
              <a:spLocks noChangeArrowheads="1"/>
            </p:cNvSpPr>
            <p:nvPr/>
          </p:nvSpPr>
          <p:spPr bwMode="auto">
            <a:xfrm>
              <a:off x="7496" y="1484"/>
              <a:ext cx="1491" cy="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Consumers</a:t>
              </a:r>
              <a:endParaRPr lang="en-US" altLang="en-US" sz="1050" dirty="0">
                <a:latin typeface="Arial" panose="020B0604020202020204" pitchFamily="34" charset="0"/>
              </a:endParaRPr>
            </a:p>
          </p:txBody>
        </p:sp>
        <p:sp>
          <p:nvSpPr>
            <p:cNvPr id="61" name="Text Box 52">
              <a:extLst>
                <a:ext uri="{FF2B5EF4-FFF2-40B4-BE49-F238E27FC236}">
                  <a16:creationId xmlns="" xmlns:a16="http://schemas.microsoft.com/office/drawing/2014/main" id="{423825F3-5A89-C7F8-B701-0CFF35951410}"/>
                </a:ext>
              </a:extLst>
            </p:cNvPr>
            <p:cNvSpPr txBox="1">
              <a:spLocks noChangeArrowheads="1"/>
            </p:cNvSpPr>
            <p:nvPr/>
          </p:nvSpPr>
          <p:spPr bwMode="auto">
            <a:xfrm>
              <a:off x="3726" y="1873"/>
              <a:ext cx="1715" cy="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44000"/>
                </a:lnSpc>
                <a:spcBef>
                  <a:spcPct val="0"/>
                </a:spcBef>
                <a:spcAft>
                  <a:spcPts val="1000"/>
                </a:spcAft>
                <a:buFontTx/>
                <a:buNone/>
              </a:pPr>
              <a:r>
                <a:rPr lang="en-IN" altLang="en-US" sz="1050" b="1" dirty="0"/>
                <a:t>E-Market Blockchain</a:t>
              </a:r>
              <a:r>
                <a:rPr lang="en-IN" altLang="en-US" sz="1800" b="1" dirty="0"/>
                <a:t> </a:t>
              </a:r>
              <a:endParaRPr lang="en-US" altLang="en-US" sz="1800" dirty="0">
                <a:latin typeface="Arial" panose="020B0604020202020204" pitchFamily="34" charset="0"/>
              </a:endParaRPr>
            </a:p>
          </p:txBody>
        </p:sp>
        <p:sp>
          <p:nvSpPr>
            <p:cNvPr id="62" name="Text Box 53">
              <a:extLst>
                <a:ext uri="{FF2B5EF4-FFF2-40B4-BE49-F238E27FC236}">
                  <a16:creationId xmlns="" xmlns:a16="http://schemas.microsoft.com/office/drawing/2014/main" id="{F6DFC047-6895-D499-ED4F-B9A99A309840}"/>
                </a:ext>
              </a:extLst>
            </p:cNvPr>
            <p:cNvSpPr txBox="1">
              <a:spLocks noChangeArrowheads="1"/>
            </p:cNvSpPr>
            <p:nvPr/>
          </p:nvSpPr>
          <p:spPr bwMode="auto">
            <a:xfrm>
              <a:off x="202" y="2832"/>
              <a:ext cx="1971" cy="7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050" b="1" dirty="0">
                  <a:solidFill>
                    <a:srgbClr val="FFFFFF"/>
                  </a:solidFill>
                </a:rPr>
                <a:t>Processing Industry</a:t>
              </a:r>
              <a:endParaRPr lang="en-US" altLang="en-US" sz="1050" dirty="0">
                <a:latin typeface="Arial" panose="020B0604020202020204" pitchFamily="34" charset="0"/>
              </a:endParaRPr>
            </a:p>
          </p:txBody>
        </p:sp>
        <p:sp>
          <p:nvSpPr>
            <p:cNvPr id="63" name="Text Box 54">
              <a:extLst>
                <a:ext uri="{FF2B5EF4-FFF2-40B4-BE49-F238E27FC236}">
                  <a16:creationId xmlns="" xmlns:a16="http://schemas.microsoft.com/office/drawing/2014/main" id="{88C9E0F2-6538-FA35-2637-4FEC2DB9FE8C}"/>
                </a:ext>
              </a:extLst>
            </p:cNvPr>
            <p:cNvSpPr txBox="1">
              <a:spLocks noChangeArrowheads="1"/>
            </p:cNvSpPr>
            <p:nvPr/>
          </p:nvSpPr>
          <p:spPr bwMode="auto">
            <a:xfrm>
              <a:off x="7564" y="2799"/>
              <a:ext cx="1367" cy="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Consumer</a:t>
              </a:r>
              <a:endParaRPr lang="en-US" altLang="en-US" sz="1050" dirty="0">
                <a:latin typeface="Arial" panose="020B0604020202020204" pitchFamily="34" charset="0"/>
              </a:endParaRPr>
            </a:p>
          </p:txBody>
        </p:sp>
        <p:sp>
          <p:nvSpPr>
            <p:cNvPr id="64" name="Text Box 55">
              <a:extLst>
                <a:ext uri="{FF2B5EF4-FFF2-40B4-BE49-F238E27FC236}">
                  <a16:creationId xmlns="" xmlns:a16="http://schemas.microsoft.com/office/drawing/2014/main" id="{FFD3968A-7C05-FBE0-CF7A-406E90F8D4BA}"/>
                </a:ext>
              </a:extLst>
            </p:cNvPr>
            <p:cNvSpPr txBox="1">
              <a:spLocks noChangeArrowheads="1"/>
            </p:cNvSpPr>
            <p:nvPr/>
          </p:nvSpPr>
          <p:spPr bwMode="auto">
            <a:xfrm>
              <a:off x="7571" y="3974"/>
              <a:ext cx="1367" cy="3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28000"/>
                </a:lnSpc>
                <a:spcBef>
                  <a:spcPct val="0"/>
                </a:spcBef>
                <a:spcAft>
                  <a:spcPts val="1000"/>
                </a:spcAft>
                <a:buFontTx/>
                <a:buNone/>
              </a:pPr>
              <a:r>
                <a:rPr lang="en-IN" altLang="en-US" sz="1050" b="1" dirty="0">
                  <a:solidFill>
                    <a:srgbClr val="FFFFFF"/>
                  </a:solidFill>
                </a:rPr>
                <a:t>Consumer</a:t>
              </a:r>
              <a:endParaRPr lang="en-US" altLang="en-US" sz="1050" dirty="0">
                <a:latin typeface="Arial" panose="020B0604020202020204" pitchFamily="34" charset="0"/>
              </a:endParaRPr>
            </a:p>
          </p:txBody>
        </p:sp>
        <p:sp>
          <p:nvSpPr>
            <p:cNvPr id="65" name="Text Box 56">
              <a:extLst>
                <a:ext uri="{FF2B5EF4-FFF2-40B4-BE49-F238E27FC236}">
                  <a16:creationId xmlns="" xmlns:a16="http://schemas.microsoft.com/office/drawing/2014/main" id="{3BFF53FC-75D6-5988-0528-1E5AFD14E829}"/>
                </a:ext>
              </a:extLst>
            </p:cNvPr>
            <p:cNvSpPr txBox="1">
              <a:spLocks noChangeArrowheads="1"/>
            </p:cNvSpPr>
            <p:nvPr/>
          </p:nvSpPr>
          <p:spPr bwMode="auto">
            <a:xfrm>
              <a:off x="30" y="4166"/>
              <a:ext cx="2331" cy="763"/>
            </a:xfrm>
            <a:prstGeom prst="rect">
              <a:avLst/>
            </a:prstGeom>
            <a:noFill/>
            <a:ln w="6350">
              <a:solidFill>
                <a:srgbClr val="38AFFF"/>
              </a:solidFill>
              <a:miter lim="800000"/>
              <a:headEnd/>
              <a:tailEnd/>
            </a:ln>
            <a:extLst>
              <a:ext uri="{909E8E84-426E-40DD-AFC4-6F175D3DCCD1}">
                <a14:hiddenFill xmlns="" xmlns:a14="http://schemas.microsoft.com/office/drawing/2010/main">
                  <a:solidFill>
                    <a:srgbClr val="FFFFFF"/>
                  </a:solidFill>
                </a14:hiddenFill>
              </a:ext>
            </a:extLst>
          </p:spPr>
          <p:txBody>
            <a:bodyPr lIns="0" tIns="0" rIns="0" bIns="0"/>
            <a:lstStyle>
              <a:lvl1pPr marL="342900"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588"/>
                </a:spcBef>
                <a:spcAft>
                  <a:spcPts val="1000"/>
                </a:spcAft>
                <a:buFontTx/>
                <a:buNone/>
              </a:pPr>
              <a:r>
                <a:rPr lang="en-IN" altLang="en-US" sz="1050" b="1" dirty="0">
                  <a:solidFill>
                    <a:srgbClr val="FFFFFF"/>
                  </a:solidFill>
                </a:rPr>
                <a:t>Retailers</a:t>
              </a:r>
              <a:endParaRPr lang="en-US" altLang="en-US" sz="1050" dirty="0">
                <a:latin typeface="Arial" panose="020B0604020202020204" pitchFamily="34" charset="0"/>
              </a:endParaRPr>
            </a:p>
          </p:txBody>
        </p:sp>
      </p:grpSp>
      <p:grpSp>
        <p:nvGrpSpPr>
          <p:cNvPr id="66" name="Group 2">
            <a:extLst>
              <a:ext uri="{FF2B5EF4-FFF2-40B4-BE49-F238E27FC236}">
                <a16:creationId xmlns="" xmlns:a16="http://schemas.microsoft.com/office/drawing/2014/main" id="{77A884B6-C1E4-9803-C9DF-60B257D18F11}"/>
              </a:ext>
            </a:extLst>
          </p:cNvPr>
          <p:cNvGrpSpPr>
            <a:grpSpLocks/>
          </p:cNvGrpSpPr>
          <p:nvPr/>
        </p:nvGrpSpPr>
        <p:grpSpPr bwMode="auto">
          <a:xfrm>
            <a:off x="4640225" y="1228645"/>
            <a:ext cx="7170332" cy="4693247"/>
            <a:chOff x="460" y="1922"/>
            <a:chExt cx="11099" cy="7858"/>
          </a:xfrm>
        </p:grpSpPr>
        <p:sp>
          <p:nvSpPr>
            <p:cNvPr id="67" name="Rectangle 3">
              <a:extLst>
                <a:ext uri="{FF2B5EF4-FFF2-40B4-BE49-F238E27FC236}">
                  <a16:creationId xmlns="" xmlns:a16="http://schemas.microsoft.com/office/drawing/2014/main" id="{D400E160-89C0-59E5-E99C-ACF768DF6A3A}"/>
                </a:ext>
              </a:extLst>
            </p:cNvPr>
            <p:cNvSpPr>
              <a:spLocks noChangeArrowheads="1"/>
            </p:cNvSpPr>
            <p:nvPr/>
          </p:nvSpPr>
          <p:spPr bwMode="auto">
            <a:xfrm>
              <a:off x="460" y="1951"/>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375"/>
                </a:spcBef>
                <a:spcAft>
                  <a:spcPts val="1000"/>
                </a:spcAft>
                <a:buFontTx/>
                <a:buNone/>
              </a:pPr>
              <a:r>
                <a:rPr lang="en-IN" altLang="en-US" sz="1400" b="1" dirty="0">
                  <a:solidFill>
                    <a:srgbClr val="002060"/>
                  </a:solidFill>
                </a:rPr>
                <a:t>On boarding of Stakeholders</a:t>
              </a:r>
            </a:p>
            <a:p>
              <a:pPr>
                <a:spcBef>
                  <a:spcPct val="0"/>
                </a:spcBef>
                <a:buFontTx/>
                <a:buNone/>
              </a:pPr>
              <a:endParaRPr lang="en-US" altLang="en-US" sz="1800" dirty="0">
                <a:latin typeface="Arial" panose="020B0604020202020204" pitchFamily="34" charset="0"/>
              </a:endParaRPr>
            </a:p>
          </p:txBody>
        </p:sp>
        <p:sp>
          <p:nvSpPr>
            <p:cNvPr id="68" name="Rectangle 4">
              <a:extLst>
                <a:ext uri="{FF2B5EF4-FFF2-40B4-BE49-F238E27FC236}">
                  <a16:creationId xmlns="" xmlns:a16="http://schemas.microsoft.com/office/drawing/2014/main" id="{4F94317C-AFF7-ECAC-887D-69A931530EBF}"/>
                </a:ext>
              </a:extLst>
            </p:cNvPr>
            <p:cNvSpPr>
              <a:spLocks noChangeArrowheads="1"/>
            </p:cNvSpPr>
            <p:nvPr/>
          </p:nvSpPr>
          <p:spPr bwMode="auto">
            <a:xfrm>
              <a:off x="8500" y="1922"/>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375"/>
                </a:spcBef>
                <a:spcAft>
                  <a:spcPts val="1000"/>
                </a:spcAft>
                <a:buFontTx/>
                <a:buNone/>
              </a:pPr>
              <a:r>
                <a:rPr lang="en-IN" altLang="en-US" sz="1400" b="1">
                  <a:solidFill>
                    <a:srgbClr val="002060"/>
                  </a:solidFill>
                </a:rPr>
                <a:t>User Veriﬁcation or Authentication</a:t>
              </a:r>
            </a:p>
            <a:p>
              <a:pPr>
                <a:spcBef>
                  <a:spcPct val="0"/>
                </a:spcBef>
                <a:buFontTx/>
                <a:buNone/>
              </a:pPr>
              <a:endParaRPr lang="en-US" altLang="en-US" sz="1800">
                <a:latin typeface="Arial" panose="020B0604020202020204" pitchFamily="34" charset="0"/>
              </a:endParaRPr>
            </a:p>
          </p:txBody>
        </p:sp>
        <p:sp>
          <p:nvSpPr>
            <p:cNvPr id="69" name="Rectangle 5">
              <a:extLst>
                <a:ext uri="{FF2B5EF4-FFF2-40B4-BE49-F238E27FC236}">
                  <a16:creationId xmlns="" xmlns:a16="http://schemas.microsoft.com/office/drawing/2014/main" id="{A3758107-627A-9B63-7658-1E61E51F0C54}"/>
                </a:ext>
              </a:extLst>
            </p:cNvPr>
            <p:cNvSpPr>
              <a:spLocks noChangeArrowheads="1"/>
            </p:cNvSpPr>
            <p:nvPr/>
          </p:nvSpPr>
          <p:spPr bwMode="auto">
            <a:xfrm>
              <a:off x="4510" y="1951"/>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575"/>
                </a:spcBef>
                <a:spcAft>
                  <a:spcPts val="1000"/>
                </a:spcAft>
                <a:buFontTx/>
                <a:buNone/>
              </a:pPr>
              <a:r>
                <a:rPr lang="en-IN" altLang="en-US" sz="1400" b="1">
                  <a:solidFill>
                    <a:srgbClr val="002060"/>
                  </a:solidFill>
                </a:rPr>
                <a:t>Proﬁle Creation  of Users</a:t>
              </a:r>
            </a:p>
            <a:p>
              <a:pPr>
                <a:spcBef>
                  <a:spcPct val="0"/>
                </a:spcBef>
                <a:buFontTx/>
                <a:buNone/>
              </a:pPr>
              <a:endParaRPr lang="en-US" altLang="en-US" sz="1800">
                <a:latin typeface="Arial" panose="020B0604020202020204" pitchFamily="34" charset="0"/>
              </a:endParaRPr>
            </a:p>
          </p:txBody>
        </p:sp>
        <p:sp>
          <p:nvSpPr>
            <p:cNvPr id="70" name="Rectangle 6">
              <a:extLst>
                <a:ext uri="{FF2B5EF4-FFF2-40B4-BE49-F238E27FC236}">
                  <a16:creationId xmlns="" xmlns:a16="http://schemas.microsoft.com/office/drawing/2014/main" id="{DECB9486-1CF4-40FE-F814-8D00CBC44651}"/>
                </a:ext>
              </a:extLst>
            </p:cNvPr>
            <p:cNvSpPr>
              <a:spLocks noChangeArrowheads="1"/>
            </p:cNvSpPr>
            <p:nvPr/>
          </p:nvSpPr>
          <p:spPr bwMode="auto">
            <a:xfrm>
              <a:off x="460" y="4397"/>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238"/>
                </a:spcBef>
                <a:spcAft>
                  <a:spcPts val="1000"/>
                </a:spcAft>
                <a:buFontTx/>
                <a:buNone/>
              </a:pPr>
              <a:r>
                <a:rPr lang="en-IN" altLang="en-US" sz="1400" b="1">
                  <a:solidFill>
                    <a:srgbClr val="002060"/>
                  </a:solidFill>
                </a:rPr>
                <a:t>Enquiry, Orders &amp; Sales Listing</a:t>
              </a:r>
            </a:p>
            <a:p>
              <a:pPr>
                <a:spcBef>
                  <a:spcPct val="0"/>
                </a:spcBef>
                <a:buFontTx/>
                <a:buNone/>
              </a:pPr>
              <a:endParaRPr lang="en-US" altLang="en-US" sz="1800">
                <a:latin typeface="Arial" panose="020B0604020202020204" pitchFamily="34" charset="0"/>
              </a:endParaRPr>
            </a:p>
          </p:txBody>
        </p:sp>
        <p:sp>
          <p:nvSpPr>
            <p:cNvPr id="71" name="Rectangle 7">
              <a:extLst>
                <a:ext uri="{FF2B5EF4-FFF2-40B4-BE49-F238E27FC236}">
                  <a16:creationId xmlns="" xmlns:a16="http://schemas.microsoft.com/office/drawing/2014/main" id="{DAE77E88-4658-4B11-F566-DE541FA27E27}"/>
                </a:ext>
              </a:extLst>
            </p:cNvPr>
            <p:cNvSpPr>
              <a:spLocks noChangeArrowheads="1"/>
            </p:cNvSpPr>
            <p:nvPr/>
          </p:nvSpPr>
          <p:spPr bwMode="auto">
            <a:xfrm>
              <a:off x="4524" y="4411"/>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425"/>
                </a:spcBef>
                <a:spcAft>
                  <a:spcPts val="1000"/>
                </a:spcAft>
                <a:buFontTx/>
                <a:buNone/>
              </a:pPr>
              <a:r>
                <a:rPr lang="en-IN" altLang="en-US" sz="1400" b="1">
                  <a:solidFill>
                    <a:srgbClr val="002060"/>
                  </a:solidFill>
                </a:rPr>
                <a:t>Categorization of Stakeholders</a:t>
              </a:r>
            </a:p>
            <a:p>
              <a:pPr>
                <a:spcBef>
                  <a:spcPct val="0"/>
                </a:spcBef>
                <a:buFontTx/>
                <a:buNone/>
              </a:pPr>
              <a:endParaRPr lang="en-US" altLang="en-US" sz="1800">
                <a:latin typeface="Arial" panose="020B0604020202020204" pitchFamily="34" charset="0"/>
              </a:endParaRPr>
            </a:p>
          </p:txBody>
        </p:sp>
        <p:sp>
          <p:nvSpPr>
            <p:cNvPr id="72" name="Rectangle 8">
              <a:extLst>
                <a:ext uri="{FF2B5EF4-FFF2-40B4-BE49-F238E27FC236}">
                  <a16:creationId xmlns="" xmlns:a16="http://schemas.microsoft.com/office/drawing/2014/main" id="{F0AA501F-8E11-A92D-CB2A-18FAB4AAA37D}"/>
                </a:ext>
              </a:extLst>
            </p:cNvPr>
            <p:cNvSpPr>
              <a:spLocks noChangeArrowheads="1"/>
            </p:cNvSpPr>
            <p:nvPr/>
          </p:nvSpPr>
          <p:spPr bwMode="auto">
            <a:xfrm>
              <a:off x="8530" y="4411"/>
              <a:ext cx="3029" cy="1081"/>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775"/>
                </a:spcBef>
                <a:spcAft>
                  <a:spcPts val="1000"/>
                </a:spcAft>
                <a:buFontTx/>
                <a:buNone/>
              </a:pPr>
              <a:r>
                <a:rPr lang="en-IN" altLang="en-US" sz="1400" b="1">
                  <a:solidFill>
                    <a:srgbClr val="002060"/>
                  </a:solidFill>
                </a:rPr>
                <a:t>Raw Material &amp; Product Listing</a:t>
              </a:r>
            </a:p>
            <a:p>
              <a:pPr>
                <a:spcBef>
                  <a:spcPct val="0"/>
                </a:spcBef>
                <a:buFontTx/>
                <a:buNone/>
              </a:pPr>
              <a:endParaRPr lang="en-US" altLang="en-US" sz="1800">
                <a:latin typeface="Arial" panose="020B0604020202020204" pitchFamily="34" charset="0"/>
              </a:endParaRPr>
            </a:p>
          </p:txBody>
        </p:sp>
        <p:sp>
          <p:nvSpPr>
            <p:cNvPr id="73" name="Rectangle 9">
              <a:extLst>
                <a:ext uri="{FF2B5EF4-FFF2-40B4-BE49-F238E27FC236}">
                  <a16:creationId xmlns="" xmlns:a16="http://schemas.microsoft.com/office/drawing/2014/main" id="{98CCE7BE-AB6F-D125-4E7A-5A3040B97408}"/>
                </a:ext>
              </a:extLst>
            </p:cNvPr>
            <p:cNvSpPr>
              <a:spLocks noChangeArrowheads="1"/>
            </p:cNvSpPr>
            <p:nvPr/>
          </p:nvSpPr>
          <p:spPr bwMode="auto">
            <a:xfrm>
              <a:off x="476" y="6723"/>
              <a:ext cx="3184" cy="107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375"/>
                </a:spcBef>
                <a:spcAft>
                  <a:spcPts val="1000"/>
                </a:spcAft>
                <a:buFontTx/>
                <a:buNone/>
              </a:pPr>
              <a:r>
                <a:rPr lang="en-IN" altLang="en-US" sz="1400" b="1" dirty="0">
                  <a:solidFill>
                    <a:srgbClr val="002060"/>
                  </a:solidFill>
                </a:rPr>
                <a:t>Mapping of Users  as per Enquiry</a:t>
              </a:r>
            </a:p>
            <a:p>
              <a:pPr>
                <a:spcBef>
                  <a:spcPct val="0"/>
                </a:spcBef>
                <a:buFontTx/>
                <a:buNone/>
              </a:pPr>
              <a:endParaRPr lang="en-US" altLang="en-US" sz="1800" dirty="0">
                <a:latin typeface="Arial" panose="020B0604020202020204" pitchFamily="34" charset="0"/>
              </a:endParaRPr>
            </a:p>
          </p:txBody>
        </p:sp>
        <p:sp>
          <p:nvSpPr>
            <p:cNvPr id="74" name="Rectangle 10">
              <a:extLst>
                <a:ext uri="{FF2B5EF4-FFF2-40B4-BE49-F238E27FC236}">
                  <a16:creationId xmlns="" xmlns:a16="http://schemas.microsoft.com/office/drawing/2014/main" id="{A1E9F019-331C-B52A-331F-8887F7784104}"/>
                </a:ext>
              </a:extLst>
            </p:cNvPr>
            <p:cNvSpPr>
              <a:spLocks noChangeArrowheads="1"/>
            </p:cNvSpPr>
            <p:nvPr/>
          </p:nvSpPr>
          <p:spPr bwMode="auto">
            <a:xfrm>
              <a:off x="4555" y="6723"/>
              <a:ext cx="3028" cy="107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475"/>
                </a:spcBef>
                <a:spcAft>
                  <a:spcPts val="1000"/>
                </a:spcAft>
                <a:buFontTx/>
                <a:buNone/>
              </a:pPr>
              <a:r>
                <a:rPr lang="en-IN" altLang="en-US" sz="1400" b="1">
                  <a:solidFill>
                    <a:srgbClr val="002060"/>
                  </a:solidFill>
                </a:rPr>
                <a:t>Digitalized Order Booking</a:t>
              </a:r>
            </a:p>
            <a:p>
              <a:pPr>
                <a:spcBef>
                  <a:spcPct val="0"/>
                </a:spcBef>
                <a:buFontTx/>
                <a:buNone/>
              </a:pPr>
              <a:endParaRPr lang="en-US" altLang="en-US" sz="1800">
                <a:latin typeface="Arial" panose="020B0604020202020204" pitchFamily="34" charset="0"/>
              </a:endParaRPr>
            </a:p>
          </p:txBody>
        </p:sp>
        <p:sp>
          <p:nvSpPr>
            <p:cNvPr id="75" name="Rectangle 11">
              <a:extLst>
                <a:ext uri="{FF2B5EF4-FFF2-40B4-BE49-F238E27FC236}">
                  <a16:creationId xmlns="" xmlns:a16="http://schemas.microsoft.com/office/drawing/2014/main" id="{5096B83F-C1AF-52D6-1BCA-6274100007D6}"/>
                </a:ext>
              </a:extLst>
            </p:cNvPr>
            <p:cNvSpPr>
              <a:spLocks noChangeArrowheads="1"/>
            </p:cNvSpPr>
            <p:nvPr/>
          </p:nvSpPr>
          <p:spPr bwMode="auto">
            <a:xfrm>
              <a:off x="8530" y="6723"/>
              <a:ext cx="3029" cy="1079"/>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ts val="725"/>
                </a:spcBef>
                <a:spcAft>
                  <a:spcPts val="1000"/>
                </a:spcAft>
                <a:buFontTx/>
                <a:buNone/>
              </a:pPr>
              <a:r>
                <a:rPr lang="en-IN" altLang="en-US" sz="1400" b="1">
                  <a:solidFill>
                    <a:srgbClr val="002060"/>
                  </a:solidFill>
                </a:rPr>
                <a:t>Digitalized Payment Module</a:t>
              </a:r>
              <a:endParaRPr lang="en-IN" altLang="en-US" sz="1400" b="1">
                <a:solidFill>
                  <a:srgbClr val="002060"/>
                </a:solidFill>
                <a:latin typeface="Times New Roman" panose="02020603050405020304" pitchFamily="18" charset="0"/>
              </a:endParaRPr>
            </a:p>
            <a:p>
              <a:pPr>
                <a:spcBef>
                  <a:spcPct val="0"/>
                </a:spcBef>
                <a:buFontTx/>
                <a:buNone/>
              </a:pPr>
              <a:endParaRPr lang="en-US" altLang="en-US" sz="1800">
                <a:latin typeface="Arial" panose="020B0604020202020204" pitchFamily="34" charset="0"/>
              </a:endParaRPr>
            </a:p>
          </p:txBody>
        </p:sp>
        <p:sp>
          <p:nvSpPr>
            <p:cNvPr id="76" name="Rectangle 12">
              <a:extLst>
                <a:ext uri="{FF2B5EF4-FFF2-40B4-BE49-F238E27FC236}">
                  <a16:creationId xmlns="" xmlns:a16="http://schemas.microsoft.com/office/drawing/2014/main" id="{EEF44E40-43EB-C170-1EB5-780B3919F411}"/>
                </a:ext>
              </a:extLst>
            </p:cNvPr>
            <p:cNvSpPr>
              <a:spLocks noChangeArrowheads="1"/>
            </p:cNvSpPr>
            <p:nvPr/>
          </p:nvSpPr>
          <p:spPr bwMode="auto">
            <a:xfrm>
              <a:off x="5984" y="9106"/>
              <a:ext cx="5575" cy="674"/>
            </a:xfrm>
            <a:prstGeom prst="rect">
              <a:avLst/>
            </a:prstGeom>
            <a:gradFill rotWithShape="0">
              <a:gsLst>
                <a:gs pos="0">
                  <a:srgbClr val="C2D69B"/>
                </a:gs>
                <a:gs pos="50000">
                  <a:srgbClr val="9BBB59"/>
                </a:gs>
                <a:gs pos="100000">
                  <a:srgbClr val="C2D69B"/>
                </a:gs>
              </a:gsLst>
              <a:lin ang="5400000" scaled="1"/>
            </a:gradFill>
            <a:ln w="12700">
              <a:solidFill>
                <a:srgbClr val="9BBB59"/>
              </a:solidFill>
              <a:miter lim="800000"/>
              <a:headEnd/>
              <a:tailEnd/>
            </a:ln>
            <a:effectLst>
              <a:outerShdw dist="28398" dir="3806097" algn="ctr" rotWithShape="0">
                <a:srgbClr val="4E6128"/>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400" b="1">
                  <a:solidFill>
                    <a:srgbClr val="632423"/>
                  </a:solidFill>
                </a:rPr>
                <a:t>Sales  through   Integrated  E-Commerce</a:t>
              </a:r>
              <a:endParaRPr lang="en-US" altLang="en-US" sz="1800">
                <a:latin typeface="Arial" panose="020B0604020202020204" pitchFamily="34" charset="0"/>
              </a:endParaRPr>
            </a:p>
          </p:txBody>
        </p:sp>
        <p:sp>
          <p:nvSpPr>
            <p:cNvPr id="77" name="AutoShape 13">
              <a:extLst>
                <a:ext uri="{FF2B5EF4-FFF2-40B4-BE49-F238E27FC236}">
                  <a16:creationId xmlns="" xmlns:a16="http://schemas.microsoft.com/office/drawing/2014/main" id="{0223D05D-DD73-37F7-FDA4-51FE0FE367AE}"/>
                </a:ext>
              </a:extLst>
            </p:cNvPr>
            <p:cNvSpPr>
              <a:spLocks noChangeArrowheads="1"/>
            </p:cNvSpPr>
            <p:nvPr/>
          </p:nvSpPr>
          <p:spPr bwMode="auto">
            <a:xfrm>
              <a:off x="3660" y="2505"/>
              <a:ext cx="751" cy="144"/>
            </a:xfrm>
            <a:prstGeom prst="rightArrow">
              <a:avLst>
                <a:gd name="adj1" fmla="val 50000"/>
                <a:gd name="adj2" fmla="val 131130"/>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8" name="AutoShape 14">
              <a:extLst>
                <a:ext uri="{FF2B5EF4-FFF2-40B4-BE49-F238E27FC236}">
                  <a16:creationId xmlns="" xmlns:a16="http://schemas.microsoft.com/office/drawing/2014/main" id="{7C48FF79-10C8-E967-79C4-6517C472C08E}"/>
                </a:ext>
              </a:extLst>
            </p:cNvPr>
            <p:cNvSpPr>
              <a:spLocks noChangeArrowheads="1"/>
            </p:cNvSpPr>
            <p:nvPr/>
          </p:nvSpPr>
          <p:spPr bwMode="auto">
            <a:xfrm>
              <a:off x="7659" y="2490"/>
              <a:ext cx="751" cy="142"/>
            </a:xfrm>
            <a:prstGeom prst="rightArrow">
              <a:avLst>
                <a:gd name="adj1" fmla="val 50000"/>
                <a:gd name="adj2" fmla="val 131116"/>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79" name="AutoShape 15">
              <a:extLst>
                <a:ext uri="{FF2B5EF4-FFF2-40B4-BE49-F238E27FC236}">
                  <a16:creationId xmlns="" xmlns:a16="http://schemas.microsoft.com/office/drawing/2014/main" id="{B4C530EF-185B-D232-93FC-FEC72D7C1C8F}"/>
                </a:ext>
              </a:extLst>
            </p:cNvPr>
            <p:cNvSpPr>
              <a:spLocks noChangeArrowheads="1"/>
            </p:cNvSpPr>
            <p:nvPr/>
          </p:nvSpPr>
          <p:spPr bwMode="auto">
            <a:xfrm>
              <a:off x="3644" y="4905"/>
              <a:ext cx="751" cy="142"/>
            </a:xfrm>
            <a:prstGeom prst="rightArrow">
              <a:avLst>
                <a:gd name="adj1" fmla="val 50000"/>
                <a:gd name="adj2" fmla="val 131116"/>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80" name="AutoShape 16">
              <a:extLst>
                <a:ext uri="{FF2B5EF4-FFF2-40B4-BE49-F238E27FC236}">
                  <a16:creationId xmlns="" xmlns:a16="http://schemas.microsoft.com/office/drawing/2014/main" id="{CC1CDA88-7E0F-33E0-C17C-4DB152D20056}"/>
                </a:ext>
              </a:extLst>
            </p:cNvPr>
            <p:cNvSpPr>
              <a:spLocks noChangeArrowheads="1"/>
            </p:cNvSpPr>
            <p:nvPr/>
          </p:nvSpPr>
          <p:spPr bwMode="auto">
            <a:xfrm>
              <a:off x="7659" y="4905"/>
              <a:ext cx="751" cy="142"/>
            </a:xfrm>
            <a:prstGeom prst="rightArrow">
              <a:avLst>
                <a:gd name="adj1" fmla="val 50000"/>
                <a:gd name="adj2" fmla="val 131116"/>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81" name="AutoShape 17">
              <a:extLst>
                <a:ext uri="{FF2B5EF4-FFF2-40B4-BE49-F238E27FC236}">
                  <a16:creationId xmlns="" xmlns:a16="http://schemas.microsoft.com/office/drawing/2014/main" id="{ECC383F7-CD24-5D59-C36B-74447258B168}"/>
                </a:ext>
              </a:extLst>
            </p:cNvPr>
            <p:cNvSpPr>
              <a:spLocks noChangeArrowheads="1"/>
            </p:cNvSpPr>
            <p:nvPr/>
          </p:nvSpPr>
          <p:spPr bwMode="auto">
            <a:xfrm>
              <a:off x="3731" y="7259"/>
              <a:ext cx="749" cy="144"/>
            </a:xfrm>
            <a:prstGeom prst="rightArrow">
              <a:avLst>
                <a:gd name="adj1" fmla="val 50000"/>
                <a:gd name="adj2" fmla="val 131118"/>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82" name="AutoShape 18">
              <a:extLst>
                <a:ext uri="{FF2B5EF4-FFF2-40B4-BE49-F238E27FC236}">
                  <a16:creationId xmlns="" xmlns:a16="http://schemas.microsoft.com/office/drawing/2014/main" id="{83B277AC-5C6E-6B92-1D7D-0076A49ADD94}"/>
                </a:ext>
              </a:extLst>
            </p:cNvPr>
            <p:cNvSpPr>
              <a:spLocks noChangeArrowheads="1"/>
            </p:cNvSpPr>
            <p:nvPr/>
          </p:nvSpPr>
          <p:spPr bwMode="auto">
            <a:xfrm>
              <a:off x="7691" y="7259"/>
              <a:ext cx="749" cy="144"/>
            </a:xfrm>
            <a:prstGeom prst="rightArrow">
              <a:avLst>
                <a:gd name="adj1" fmla="val 50000"/>
                <a:gd name="adj2" fmla="val 131118"/>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83" name="AutoShape 19">
              <a:extLst>
                <a:ext uri="{FF2B5EF4-FFF2-40B4-BE49-F238E27FC236}">
                  <a16:creationId xmlns="" xmlns:a16="http://schemas.microsoft.com/office/drawing/2014/main" id="{37867D79-6C5A-5C22-A67A-17658D9ABE7F}"/>
                </a:ext>
              </a:extLst>
            </p:cNvPr>
            <p:cNvSpPr>
              <a:spLocks noChangeArrowheads="1"/>
            </p:cNvSpPr>
            <p:nvPr/>
          </p:nvSpPr>
          <p:spPr bwMode="auto">
            <a:xfrm rot="5254829">
              <a:off x="9736" y="3633"/>
              <a:ext cx="749" cy="143"/>
            </a:xfrm>
            <a:prstGeom prst="rightArrow">
              <a:avLst>
                <a:gd name="adj1" fmla="val 50000"/>
                <a:gd name="adj2" fmla="val 131114"/>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84" name="AutoShape 20">
              <a:extLst>
                <a:ext uri="{FF2B5EF4-FFF2-40B4-BE49-F238E27FC236}">
                  <a16:creationId xmlns="" xmlns:a16="http://schemas.microsoft.com/office/drawing/2014/main" id="{70265D0C-EF66-18AF-CC41-37775F8E608A}"/>
                </a:ext>
              </a:extLst>
            </p:cNvPr>
            <p:cNvSpPr>
              <a:spLocks noChangeArrowheads="1"/>
            </p:cNvSpPr>
            <p:nvPr/>
          </p:nvSpPr>
          <p:spPr bwMode="auto">
            <a:xfrm rot="5254829">
              <a:off x="1547" y="6078"/>
              <a:ext cx="751" cy="143"/>
            </a:xfrm>
            <a:prstGeom prst="rightArrow">
              <a:avLst>
                <a:gd name="adj1" fmla="val 50000"/>
                <a:gd name="adj2" fmla="val 131124"/>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sp>
          <p:nvSpPr>
            <p:cNvPr id="85" name="AutoShape 21">
              <a:extLst>
                <a:ext uri="{FF2B5EF4-FFF2-40B4-BE49-F238E27FC236}">
                  <a16:creationId xmlns="" xmlns:a16="http://schemas.microsoft.com/office/drawing/2014/main" id="{6C90E227-635D-BA78-E679-ACC807851455}"/>
                </a:ext>
              </a:extLst>
            </p:cNvPr>
            <p:cNvSpPr>
              <a:spLocks noChangeArrowheads="1"/>
            </p:cNvSpPr>
            <p:nvPr/>
          </p:nvSpPr>
          <p:spPr bwMode="auto">
            <a:xfrm rot="5254829">
              <a:off x="9591" y="8404"/>
              <a:ext cx="751" cy="143"/>
            </a:xfrm>
            <a:prstGeom prst="rightArrow">
              <a:avLst>
                <a:gd name="adj1" fmla="val 50000"/>
                <a:gd name="adj2" fmla="val 131124"/>
              </a:avLst>
            </a:prstGeom>
            <a:solidFill>
              <a:srgbClr val="9BBB59"/>
            </a:solidFill>
            <a:ln w="38100">
              <a:solidFill>
                <a:srgbClr val="4E6128"/>
              </a:solidFill>
              <a:miter lim="800000"/>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IN" altLang="en-US" sz="1800">
                <a:latin typeface="Arial" panose="020B0604020202020204" pitchFamily="34" charset="0"/>
              </a:endParaRPr>
            </a:p>
          </p:txBody>
        </p:sp>
      </p:grpSp>
    </p:spTree>
    <p:extLst>
      <p:ext uri="{BB962C8B-B14F-4D97-AF65-F5344CB8AC3E}">
        <p14:creationId xmlns="" xmlns:p14="http://schemas.microsoft.com/office/powerpoint/2010/main" val="971570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250" y="5872119"/>
            <a:ext cx="1394231" cy="985881"/>
          </a:xfrm>
          <a:prstGeom prst="rect">
            <a:avLst/>
          </a:prstGeom>
        </p:spPr>
      </p:pic>
      <p:sp>
        <p:nvSpPr>
          <p:cNvPr id="6" name="TextBox 5">
            <a:extLst>
              <a:ext uri="{FF2B5EF4-FFF2-40B4-BE49-F238E27FC236}">
                <a16:creationId xmlns="" xmlns:a16="http://schemas.microsoft.com/office/drawing/2014/main" id="{72B9EEF3-5C57-0D0E-1747-E4E510ACC512}"/>
              </a:ext>
            </a:extLst>
          </p:cNvPr>
          <p:cNvSpPr txBox="1"/>
          <p:nvPr/>
        </p:nvSpPr>
        <p:spPr>
          <a:xfrm>
            <a:off x="0" y="376325"/>
            <a:ext cx="12192000" cy="830997"/>
          </a:xfrm>
          <a:prstGeom prst="rect">
            <a:avLst/>
          </a:prstGeom>
          <a:noFill/>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Technical Approach</a:t>
            </a:r>
            <a:endParaRPr lang="en-IN" sz="2400" b="1" dirty="0" smtClean="0">
              <a:solidFill>
                <a:schemeClr val="accent1">
                  <a:lumMod val="75000"/>
                </a:schemeClr>
              </a:solidFill>
              <a:latin typeface="Arial" charset="0"/>
              <a:cs typeface="Arial" charset="0"/>
            </a:endParaRPr>
          </a:p>
          <a:p>
            <a:endParaRPr lang="en-IN" sz="2400" b="1" dirty="0">
              <a:solidFill>
                <a:schemeClr val="accent1">
                  <a:lumMod val="75000"/>
                </a:schemeClr>
              </a:solidFill>
              <a:latin typeface="Arial" charset="0"/>
              <a:cs typeface="Arial" charset="0"/>
            </a:endParaRPr>
          </a:p>
        </p:txBody>
      </p:sp>
      <p:sp>
        <p:nvSpPr>
          <p:cNvPr id="8" name="Rectangle 12">
            <a:extLst>
              <a:ext uri="{FF2B5EF4-FFF2-40B4-BE49-F238E27FC236}">
                <a16:creationId xmlns="" xmlns:a16="http://schemas.microsoft.com/office/drawing/2014/main" id="{F40BD435-94D1-11EC-F7B7-9059C550B6D5}"/>
              </a:ext>
            </a:extLst>
          </p:cNvPr>
          <p:cNvSpPr>
            <a:spLocks noChangeArrowheads="1"/>
          </p:cNvSpPr>
          <p:nvPr/>
        </p:nvSpPr>
        <p:spPr bwMode="auto">
          <a:xfrm>
            <a:off x="823598" y="1456217"/>
            <a:ext cx="6432699" cy="44012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marL="342900" indent="-342900">
              <a:spcBef>
                <a:spcPct val="0"/>
              </a:spcBef>
            </a:pPr>
            <a:r>
              <a:rPr lang="en-IN" altLang="en-US" sz="2000" b="1" dirty="0">
                <a:latin typeface="Arial" panose="020B0604020202020204" pitchFamily="34" charset="0"/>
                <a:cs typeface="Arial" panose="020B0604020202020204" pitchFamily="34" charset="0"/>
              </a:rPr>
              <a:t>By providing a single source of data for a farm, blockchain would minimize the strain of record keeping and maintaining multiple record systems. </a:t>
            </a:r>
          </a:p>
          <a:p>
            <a:pPr marL="342900" indent="-342900">
              <a:spcBef>
                <a:spcPct val="0"/>
              </a:spcBef>
            </a:pPr>
            <a:endParaRPr lang="en-IN" altLang="en-US" sz="2000" b="1" dirty="0">
              <a:latin typeface="Arial" panose="020B0604020202020204" pitchFamily="34" charset="0"/>
              <a:cs typeface="Arial" panose="020B0604020202020204" pitchFamily="34" charset="0"/>
            </a:endParaRPr>
          </a:p>
          <a:p>
            <a:pPr marL="342900" indent="-342900">
              <a:spcBef>
                <a:spcPct val="0"/>
              </a:spcBef>
            </a:pPr>
            <a:r>
              <a:rPr lang="en-IN" altLang="en-US" sz="2000" b="1" dirty="0">
                <a:latin typeface="Arial" panose="020B0604020202020204" pitchFamily="34" charset="0"/>
                <a:cs typeface="Arial" panose="020B0604020202020204" pitchFamily="34" charset="0"/>
              </a:rPr>
              <a:t> It ultimately saves time and energy in the agriculture value chain.</a:t>
            </a:r>
          </a:p>
          <a:p>
            <a:pPr marL="800100" lvl="1" indent="-342900">
              <a:spcBef>
                <a:spcPct val="0"/>
              </a:spcBef>
            </a:pPr>
            <a:endParaRPr lang="en-IN" altLang="en-US" sz="2000" b="1" dirty="0">
              <a:latin typeface="Arial" panose="020B0604020202020204" pitchFamily="34" charset="0"/>
              <a:cs typeface="Arial" panose="020B0604020202020204" pitchFamily="34" charset="0"/>
            </a:endParaRPr>
          </a:p>
          <a:p>
            <a:pPr marL="342900" indent="-342900">
              <a:spcBef>
                <a:spcPct val="0"/>
              </a:spcBef>
            </a:pPr>
            <a:r>
              <a:rPr lang="en-IN" altLang="en-US" sz="2000" b="1" dirty="0">
                <a:latin typeface="Arial" panose="020B0604020202020204" pitchFamily="34" charset="0"/>
                <a:cs typeface="Arial" panose="020B0604020202020204" pitchFamily="34" charset="0"/>
              </a:rPr>
              <a:t> It is very important to realize that the blockchain alone can’t make growers more money, but it can provide the technology infrastructure for things like automation, digitization, and tracking, that could drive the farmers towards modern agriculture.</a:t>
            </a:r>
            <a:endParaRPr lang="en-IN" altLang="en-US" sz="1600" b="1"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 xmlns:a16="http://schemas.microsoft.com/office/drawing/2014/main" id="{390092CF-4CDF-18E1-9701-9783F9C7A272}"/>
              </a:ext>
            </a:extLst>
          </p:cNvPr>
          <p:cNvPicPr>
            <a:picLocks noChangeAspect="1"/>
          </p:cNvPicPr>
          <p:nvPr/>
        </p:nvPicPr>
        <p:blipFill>
          <a:blip r:embed="rId4">
            <a:extLst>
              <a:ext uri="{28A0092B-C50C-407E-A947-70E740481C1C}">
                <a14:useLocalDpi xmlns="" xmlns:a14="http://schemas.microsoft.com/office/drawing/2010/main" val="0"/>
              </a:ext>
            </a:extLst>
          </a:blip>
          <a:stretch>
            <a:fillRect/>
          </a:stretch>
        </p:blipFill>
        <p:spPr>
          <a:xfrm>
            <a:off x="7795896" y="1866151"/>
            <a:ext cx="3810000" cy="3238500"/>
          </a:xfrm>
          <a:prstGeom prst="rect">
            <a:avLst/>
          </a:prstGeom>
        </p:spPr>
      </p:pic>
    </p:spTree>
    <p:extLst>
      <p:ext uri="{BB962C8B-B14F-4D97-AF65-F5344CB8AC3E}">
        <p14:creationId xmlns="" xmlns:p14="http://schemas.microsoft.com/office/powerpoint/2010/main" val="971570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250" y="5872119"/>
            <a:ext cx="1394231" cy="985881"/>
          </a:xfrm>
          <a:prstGeom prst="rect">
            <a:avLst/>
          </a:prstGeom>
        </p:spPr>
      </p:pic>
      <p:sp>
        <p:nvSpPr>
          <p:cNvPr id="6" name="TextBox 5">
            <a:extLst>
              <a:ext uri="{FF2B5EF4-FFF2-40B4-BE49-F238E27FC236}">
                <a16:creationId xmlns="" xmlns:a16="http://schemas.microsoft.com/office/drawing/2014/main" id="{72B9EEF3-5C57-0D0E-1747-E4E510ACC512}"/>
              </a:ext>
            </a:extLst>
          </p:cNvPr>
          <p:cNvSpPr txBox="1"/>
          <p:nvPr/>
        </p:nvSpPr>
        <p:spPr>
          <a:xfrm>
            <a:off x="0" y="376325"/>
            <a:ext cx="12192000" cy="830997"/>
          </a:xfrm>
          <a:prstGeom prst="rect">
            <a:avLst/>
          </a:prstGeom>
          <a:noFill/>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Technical Approach</a:t>
            </a:r>
            <a:endParaRPr lang="en-IN" sz="2400" b="1" dirty="0" smtClean="0">
              <a:solidFill>
                <a:schemeClr val="accent1">
                  <a:lumMod val="75000"/>
                </a:schemeClr>
              </a:solidFill>
              <a:latin typeface="Arial" charset="0"/>
              <a:cs typeface="Arial" charset="0"/>
            </a:endParaRPr>
          </a:p>
          <a:p>
            <a:endParaRPr lang="en-IN" sz="2400" b="1" dirty="0">
              <a:solidFill>
                <a:schemeClr val="accent1">
                  <a:lumMod val="75000"/>
                </a:schemeClr>
              </a:solidFill>
              <a:latin typeface="Arial" charset="0"/>
              <a:cs typeface="Arial" charset="0"/>
            </a:endParaRPr>
          </a:p>
        </p:txBody>
      </p:sp>
      <p:pic>
        <p:nvPicPr>
          <p:cNvPr id="8" name="Picture 7">
            <a:extLst>
              <a:ext uri="{FF2B5EF4-FFF2-40B4-BE49-F238E27FC236}">
                <a16:creationId xmlns="" xmlns:a16="http://schemas.microsoft.com/office/drawing/2014/main" id="{771E96E9-8E59-ED46-5A0E-9EED806046F7}"/>
              </a:ext>
            </a:extLst>
          </p:cNvPr>
          <p:cNvPicPr>
            <a:picLocks noChangeAspect="1"/>
          </p:cNvPicPr>
          <p:nvPr/>
        </p:nvPicPr>
        <p:blipFill>
          <a:blip r:embed="rId4"/>
          <a:stretch>
            <a:fillRect/>
          </a:stretch>
        </p:blipFill>
        <p:spPr>
          <a:xfrm>
            <a:off x="500064" y="1042988"/>
            <a:ext cx="11372850" cy="5054587"/>
          </a:xfrm>
          <a:prstGeom prst="rect">
            <a:avLst/>
          </a:prstGeom>
        </p:spPr>
      </p:pic>
    </p:spTree>
    <p:extLst>
      <p:ext uri="{BB962C8B-B14F-4D97-AF65-F5344CB8AC3E}">
        <p14:creationId xmlns="" xmlns:p14="http://schemas.microsoft.com/office/powerpoint/2010/main" val="9715709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250" y="5872119"/>
            <a:ext cx="1394231" cy="985881"/>
          </a:xfrm>
          <a:prstGeom prst="rect">
            <a:avLst/>
          </a:prstGeom>
        </p:spPr>
      </p:pic>
      <p:sp>
        <p:nvSpPr>
          <p:cNvPr id="6" name="TextBox 5">
            <a:extLst>
              <a:ext uri="{FF2B5EF4-FFF2-40B4-BE49-F238E27FC236}">
                <a16:creationId xmlns="" xmlns:a16="http://schemas.microsoft.com/office/drawing/2014/main" id="{72B9EEF3-5C57-0D0E-1747-E4E510ACC512}"/>
              </a:ext>
            </a:extLst>
          </p:cNvPr>
          <p:cNvSpPr txBox="1"/>
          <p:nvPr/>
        </p:nvSpPr>
        <p:spPr>
          <a:xfrm>
            <a:off x="0" y="376325"/>
            <a:ext cx="12192000" cy="830997"/>
          </a:xfrm>
          <a:prstGeom prst="rect">
            <a:avLst/>
          </a:prstGeom>
          <a:noFill/>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Technical Approach</a:t>
            </a:r>
            <a:endParaRPr lang="en-IN" sz="2400" b="1" dirty="0" smtClean="0">
              <a:solidFill>
                <a:schemeClr val="accent1">
                  <a:lumMod val="75000"/>
                </a:schemeClr>
              </a:solidFill>
              <a:latin typeface="Arial" charset="0"/>
              <a:cs typeface="Arial" charset="0"/>
            </a:endParaRPr>
          </a:p>
          <a:p>
            <a:endParaRPr lang="en-IN" sz="2400" b="1" dirty="0">
              <a:solidFill>
                <a:schemeClr val="accent1">
                  <a:lumMod val="75000"/>
                </a:schemeClr>
              </a:solidFill>
              <a:latin typeface="Arial" charset="0"/>
              <a:cs typeface="Arial" charset="0"/>
            </a:endParaRPr>
          </a:p>
        </p:txBody>
      </p:sp>
      <p:pic>
        <p:nvPicPr>
          <p:cNvPr id="8" name="Picture 7">
            <a:extLst>
              <a:ext uri="{FF2B5EF4-FFF2-40B4-BE49-F238E27FC236}">
                <a16:creationId xmlns="" xmlns:a16="http://schemas.microsoft.com/office/drawing/2014/main" id="{78DD1962-C2D4-9EDE-2B05-0D55A12050A7}"/>
              </a:ext>
            </a:extLst>
          </p:cNvPr>
          <p:cNvPicPr>
            <a:picLocks noChangeAspect="1"/>
          </p:cNvPicPr>
          <p:nvPr/>
        </p:nvPicPr>
        <p:blipFill>
          <a:blip r:embed="rId4"/>
          <a:stretch>
            <a:fillRect/>
          </a:stretch>
        </p:blipFill>
        <p:spPr>
          <a:xfrm>
            <a:off x="827346" y="873061"/>
            <a:ext cx="10355035" cy="5142642"/>
          </a:xfrm>
          <a:prstGeom prst="rect">
            <a:avLst/>
          </a:prstGeom>
        </p:spPr>
      </p:pic>
    </p:spTree>
    <p:extLst>
      <p:ext uri="{BB962C8B-B14F-4D97-AF65-F5344CB8AC3E}">
        <p14:creationId xmlns="" xmlns:p14="http://schemas.microsoft.com/office/powerpoint/2010/main" val="971570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sp>
        <p:nvSpPr>
          <p:cNvPr id="10" name="TextBox 9">
            <a:extLst>
              <a:ext uri="{FF2B5EF4-FFF2-40B4-BE49-F238E27FC236}">
                <a16:creationId xmlns="" xmlns:a16="http://schemas.microsoft.com/office/drawing/2014/main" id="{6E28F31A-407F-9060-7EF8-1AEE471CE6D0}"/>
              </a:ext>
            </a:extLst>
          </p:cNvPr>
          <p:cNvSpPr txBox="1"/>
          <p:nvPr/>
        </p:nvSpPr>
        <p:spPr>
          <a:xfrm>
            <a:off x="980986" y="1483430"/>
            <a:ext cx="11015752" cy="4524315"/>
          </a:xfrm>
          <a:prstGeom prst="rect">
            <a:avLst/>
          </a:prstGeom>
          <a:noFill/>
        </p:spPr>
        <p:txBody>
          <a:bodyPr wrap="square">
            <a:spAutoFit/>
          </a:bodyPr>
          <a:lstStyle/>
          <a:p>
            <a:r>
              <a:rPr lang="en-IN" altLang="en-US" b="1" dirty="0" smtClean="0">
                <a:latin typeface="Arial" panose="020B0604020202020204" pitchFamily="34" charset="0"/>
              </a:rPr>
              <a:t>The major technological challenges can be summarized as the following aspects:</a:t>
            </a:r>
          </a:p>
          <a:p>
            <a:r>
              <a:rPr lang="en-IN" altLang="en-US" b="1" dirty="0" smtClean="0">
                <a:latin typeface="Arial" panose="020B0604020202020204" pitchFamily="34" charset="0"/>
              </a:rPr>
              <a:t> (</a:t>
            </a:r>
            <a:r>
              <a:rPr lang="en-IN" altLang="en-US" b="1" dirty="0" err="1" smtClean="0">
                <a:latin typeface="Arial" panose="020B0604020202020204" pitchFamily="34" charset="0"/>
              </a:rPr>
              <a:t>i</a:t>
            </a:r>
            <a:r>
              <a:rPr lang="en-IN" altLang="en-US" b="1" dirty="0" smtClean="0">
                <a:latin typeface="Arial" panose="020B0604020202020204" pitchFamily="34" charset="0"/>
              </a:rPr>
              <a:t>) scalability issue when integrating with data-intensive technology, such as </a:t>
            </a:r>
            <a:r>
              <a:rPr lang="en-IN" altLang="en-US" b="1" dirty="0" err="1" smtClean="0">
                <a:latin typeface="Arial" panose="020B0604020202020204" pitchFamily="34" charset="0"/>
              </a:rPr>
              <a:t>IoT</a:t>
            </a:r>
            <a:r>
              <a:rPr lang="en-IN" altLang="en-US" b="1" dirty="0" smtClean="0">
                <a:latin typeface="Arial" panose="020B0604020202020204" pitchFamily="34" charset="0"/>
              </a:rPr>
              <a:t>. The throughput of </a:t>
            </a:r>
            <a:r>
              <a:rPr lang="en-IN" altLang="en-US" b="1" dirty="0" err="1" smtClean="0">
                <a:latin typeface="Arial" panose="020B0604020202020204" pitchFamily="34" charset="0"/>
              </a:rPr>
              <a:t>blockchain</a:t>
            </a:r>
            <a:r>
              <a:rPr lang="en-IN" altLang="en-US" b="1" dirty="0" smtClean="0">
                <a:latin typeface="Arial" panose="020B0604020202020204" pitchFamily="34" charset="0"/>
              </a:rPr>
              <a:t> is much lower than the conventional centralized databases, which can achieve tens to hundreds of thousands of transactions per second. Therefore, data-intensive applications, e.g. monitoring and controlling farming by a sensor network, require fast storage speed and low network latency; </a:t>
            </a:r>
          </a:p>
          <a:p>
            <a:r>
              <a:rPr lang="en-IN" altLang="en-US" b="1" dirty="0" smtClean="0">
                <a:latin typeface="Arial" panose="020B0604020202020204" pitchFamily="34" charset="0"/>
              </a:rPr>
              <a:t>(ii) integration with existing legacy systems. Many organizations have deployed their own management systems for years and it is hard to migrate their entire systems to the emerging </a:t>
            </a:r>
            <a:r>
              <a:rPr lang="en-IN" altLang="en-US" b="1" dirty="0" err="1" smtClean="0">
                <a:latin typeface="Arial" panose="020B0604020202020204" pitchFamily="34" charset="0"/>
              </a:rPr>
              <a:t>blockchain</a:t>
            </a:r>
            <a:r>
              <a:rPr lang="en-IN" altLang="en-US" b="1" dirty="0" smtClean="0">
                <a:latin typeface="Arial" panose="020B0604020202020204" pitchFamily="34" charset="0"/>
              </a:rPr>
              <a:t> which could cause disruption to their current services;</a:t>
            </a:r>
          </a:p>
          <a:p>
            <a:r>
              <a:rPr lang="en-IN" altLang="en-US" b="1" dirty="0" smtClean="0">
                <a:latin typeface="Arial" panose="020B0604020202020204" pitchFamily="34" charset="0"/>
              </a:rPr>
              <a:t> (iii) security and privacy. </a:t>
            </a:r>
            <a:r>
              <a:rPr lang="en-IN" altLang="en-US" b="1" dirty="0" err="1" smtClean="0">
                <a:latin typeface="Arial" panose="020B0604020202020204" pitchFamily="34" charset="0"/>
              </a:rPr>
              <a:t>Blockchain</a:t>
            </a:r>
            <a:r>
              <a:rPr lang="en-IN" altLang="en-US" b="1" dirty="0" smtClean="0">
                <a:latin typeface="Arial" panose="020B0604020202020204" pitchFamily="34" charset="0"/>
              </a:rPr>
              <a:t> encourages a decentralized infrastructure that increases data transparency but compromises data privacy. Although most recent </a:t>
            </a:r>
            <a:r>
              <a:rPr lang="en-IN" altLang="en-US" b="1" dirty="0" err="1" smtClean="0">
                <a:latin typeface="Arial" panose="020B0604020202020204" pitchFamily="34" charset="0"/>
              </a:rPr>
              <a:t>blockchain</a:t>
            </a:r>
            <a:r>
              <a:rPr lang="en-IN" altLang="en-US" b="1" dirty="0" smtClean="0">
                <a:latin typeface="Arial" panose="020B0604020202020204" pitchFamily="34" charset="0"/>
              </a:rPr>
              <a:t> platforms allow the uploading of encrypted transaction records on-chain, more security features would enhance data security and privacy to a higher level due to various types of attacks. </a:t>
            </a:r>
            <a:r>
              <a:rPr lang="en-IN" altLang="en-US" b="1" dirty="0" err="1" smtClean="0">
                <a:latin typeface="Arial" panose="020B0604020202020204" pitchFamily="34" charset="0"/>
              </a:rPr>
              <a:t>Blockchain</a:t>
            </a:r>
            <a:r>
              <a:rPr lang="en-IN" altLang="en-US" b="1" dirty="0" smtClean="0">
                <a:latin typeface="Arial" panose="020B0604020202020204" pitchFamily="34" charset="0"/>
              </a:rPr>
              <a:t> systems are difficult to seamlessly integrate with legacy systems.</a:t>
            </a:r>
          </a:p>
          <a:p>
            <a:endParaRPr lang="en-IN" dirty="0"/>
          </a:p>
          <a:p>
            <a:pPr>
              <a:spcBef>
                <a:spcPct val="0"/>
              </a:spcBef>
            </a:pPr>
            <a:endParaRPr lang="en-US" altLang="en-US" b="1" dirty="0">
              <a:latin typeface="Arial" panose="020B0604020202020204" pitchFamily="34" charset="0"/>
            </a:endParaRPr>
          </a:p>
        </p:txBody>
      </p:sp>
      <p:pic>
        <p:nvPicPr>
          <p:cNvPr id="11" name="Picture 10">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47650" y="6024519"/>
            <a:ext cx="1394231" cy="985881"/>
          </a:xfrm>
          <a:prstGeom prst="rect">
            <a:avLst/>
          </a:prstGeom>
        </p:spPr>
      </p:pic>
      <p:sp>
        <p:nvSpPr>
          <p:cNvPr id="12" name="TextBox 11">
            <a:extLst>
              <a:ext uri="{FF2B5EF4-FFF2-40B4-BE49-F238E27FC236}">
                <a16:creationId xmlns="" xmlns:a16="http://schemas.microsoft.com/office/drawing/2014/main" id="{72B9EEF3-5C57-0D0E-1747-E4E510ACC512}"/>
              </a:ext>
            </a:extLst>
          </p:cNvPr>
          <p:cNvSpPr txBox="1"/>
          <p:nvPr/>
        </p:nvSpPr>
        <p:spPr>
          <a:xfrm>
            <a:off x="152400" y="528725"/>
            <a:ext cx="12192000" cy="461665"/>
          </a:xfrm>
          <a:prstGeom prst="rect">
            <a:avLst/>
          </a:prstGeom>
          <a:noFill/>
        </p:spPr>
        <p:txBody>
          <a:bodyPr wrap="square">
            <a:spAutoFit/>
          </a:bodyPr>
          <a:lstStyle/>
          <a:p>
            <a:r>
              <a:rPr lang="en-IN"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IN" sz="2400" b="1" dirty="0" smtClean="0">
                <a:solidFill>
                  <a:schemeClr val="accent1">
                    <a:lumMod val="75000"/>
                  </a:schemeClr>
                </a:solidFill>
                <a:latin typeface="Arial" charset="0"/>
                <a:cs typeface="Arial" charset="0"/>
              </a:rPr>
              <a:t>BLOCKCHAIN TECHNOLOGY IN CURRENT AGRICULTURAL SYSTEMS</a:t>
            </a:r>
            <a:endParaRPr lang="en-IN" sz="2400" b="1" dirty="0">
              <a:solidFill>
                <a:schemeClr val="accent1">
                  <a:lumMod val="75000"/>
                </a:schemeClr>
              </a:solidFill>
              <a:latin typeface="Arial" charset="0"/>
              <a:cs typeface="Arial" charset="0"/>
            </a:endParaRPr>
          </a:p>
        </p:txBody>
      </p:sp>
    </p:spTree>
    <p:extLst>
      <p:ext uri="{BB962C8B-B14F-4D97-AF65-F5344CB8AC3E}">
        <p14:creationId xmlns="" xmlns:p14="http://schemas.microsoft.com/office/powerpoint/2010/main" val="971570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6E28F31A-407F-9060-7EF8-1AEE471CE6D0}"/>
              </a:ext>
            </a:extLst>
          </p:cNvPr>
          <p:cNvSpPr txBox="1"/>
          <p:nvPr/>
        </p:nvSpPr>
        <p:spPr>
          <a:xfrm>
            <a:off x="828586" y="1185890"/>
            <a:ext cx="11015752" cy="2585323"/>
          </a:xfrm>
          <a:prstGeom prst="rect">
            <a:avLst/>
          </a:prstGeom>
          <a:noFill/>
        </p:spPr>
        <p:txBody>
          <a:bodyPr wrap="square">
            <a:spAutoFit/>
          </a:bodyPr>
          <a:lstStyle/>
          <a:p>
            <a:pPr algn="just">
              <a:spcBef>
                <a:spcPct val="0"/>
              </a:spcBef>
              <a:buFontTx/>
              <a:buNone/>
            </a:pPr>
            <a:r>
              <a:rPr lang="en-IN" altLang="en-US" b="1" dirty="0" smtClean="0">
                <a:latin typeface="Arial" panose="020B0604020202020204" pitchFamily="34" charset="0"/>
              </a:rPr>
              <a:t>we have presented a comprehensive survey on current </a:t>
            </a:r>
            <a:r>
              <a:rPr lang="en-IN" altLang="en-US" b="1" dirty="0" err="1" smtClean="0">
                <a:latin typeface="Arial" panose="020B0604020202020204" pitchFamily="34" charset="0"/>
              </a:rPr>
              <a:t>blockchain</a:t>
            </a:r>
            <a:r>
              <a:rPr lang="en-IN" altLang="en-US" b="1" dirty="0" smtClean="0">
                <a:latin typeface="Arial" panose="020B0604020202020204" pitchFamily="34" charset="0"/>
              </a:rPr>
              <a:t>-based agricultural applications and innovations. We have offered a detailed investigation of desperate </a:t>
            </a:r>
            <a:r>
              <a:rPr lang="en-IN" altLang="en-US" b="1" dirty="0" err="1" smtClean="0">
                <a:latin typeface="Arial" panose="020B0604020202020204" pitchFamily="34" charset="0"/>
              </a:rPr>
              <a:t>blockchain</a:t>
            </a:r>
            <a:r>
              <a:rPr lang="en-IN" altLang="en-US" b="1" dirty="0" smtClean="0">
                <a:latin typeface="Arial" panose="020B0604020202020204" pitchFamily="34" charset="0"/>
              </a:rPr>
              <a:t> applications in the agricultural sector. the current use of </a:t>
            </a:r>
            <a:r>
              <a:rPr lang="en-IN" altLang="en-US" b="1" dirty="0" err="1" smtClean="0">
                <a:latin typeface="Arial" panose="020B0604020202020204" pitchFamily="34" charset="0"/>
              </a:rPr>
              <a:t>blockchain</a:t>
            </a:r>
            <a:r>
              <a:rPr lang="en-IN" altLang="en-US" b="1" dirty="0" smtClean="0">
                <a:latin typeface="Arial" panose="020B0604020202020204" pitchFamily="34" charset="0"/>
              </a:rPr>
              <a:t>-related technologies in agricultural applications and provided some possible solutions. These challenges include:</a:t>
            </a:r>
          </a:p>
          <a:p>
            <a:pPr algn="just">
              <a:spcBef>
                <a:spcPct val="0"/>
              </a:spcBef>
              <a:buFontTx/>
              <a:buNone/>
            </a:pPr>
            <a:r>
              <a:rPr lang="en-IN" altLang="en-US" b="1" dirty="0" smtClean="0">
                <a:latin typeface="Arial" panose="020B0604020202020204" pitchFamily="34" charset="0"/>
              </a:rPr>
              <a:t>(1) scalability, </a:t>
            </a:r>
          </a:p>
          <a:p>
            <a:pPr algn="just">
              <a:spcBef>
                <a:spcPct val="0"/>
              </a:spcBef>
              <a:buFontTx/>
              <a:buNone/>
            </a:pPr>
            <a:r>
              <a:rPr lang="en-IN" altLang="en-US" b="1" dirty="0" smtClean="0">
                <a:latin typeface="Arial" panose="020B0604020202020204" pitchFamily="34" charset="0"/>
              </a:rPr>
              <a:t>(2) integration with existing legacy systems </a:t>
            </a:r>
          </a:p>
          <a:p>
            <a:pPr algn="just">
              <a:spcBef>
                <a:spcPct val="0"/>
              </a:spcBef>
              <a:buFontTx/>
              <a:buNone/>
            </a:pPr>
            <a:r>
              <a:rPr lang="en-IN" altLang="en-US" b="1" dirty="0" smtClean="0">
                <a:latin typeface="Arial" panose="020B0604020202020204" pitchFamily="34" charset="0"/>
              </a:rPr>
              <a:t>(3) security and privacy.</a:t>
            </a:r>
          </a:p>
          <a:p>
            <a:endParaRPr lang="en-IN" dirty="0"/>
          </a:p>
          <a:p>
            <a:pPr>
              <a:spcBef>
                <a:spcPct val="0"/>
              </a:spcBef>
            </a:pPr>
            <a:endParaRPr lang="en-US" altLang="en-US" b="1" dirty="0">
              <a:latin typeface="Arial" panose="020B0604020202020204" pitchFamily="34" charset="0"/>
            </a:endParaRPr>
          </a:p>
        </p:txBody>
      </p:sp>
      <p:pic>
        <p:nvPicPr>
          <p:cNvPr id="6" name="Picture 5">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250" y="5872119"/>
            <a:ext cx="1394231" cy="985881"/>
          </a:xfrm>
          <a:prstGeom prst="rect">
            <a:avLst/>
          </a:prstGeom>
        </p:spPr>
      </p:pic>
      <p:sp>
        <p:nvSpPr>
          <p:cNvPr id="8" name="TextBox 7">
            <a:extLst>
              <a:ext uri="{FF2B5EF4-FFF2-40B4-BE49-F238E27FC236}">
                <a16:creationId xmlns="" xmlns:a16="http://schemas.microsoft.com/office/drawing/2014/main" id="{72B9EEF3-5C57-0D0E-1747-E4E510ACC512}"/>
              </a:ext>
            </a:extLst>
          </p:cNvPr>
          <p:cNvSpPr txBox="1"/>
          <p:nvPr/>
        </p:nvSpPr>
        <p:spPr>
          <a:xfrm>
            <a:off x="0" y="376325"/>
            <a:ext cx="12192000" cy="830997"/>
          </a:xfrm>
          <a:prstGeom prst="rect">
            <a:avLst/>
          </a:prstGeom>
          <a:noFill/>
        </p:spPr>
        <p:txBody>
          <a:bodyPr wrap="square">
            <a:spAutoFit/>
          </a:bodyPr>
          <a:lstStyle/>
          <a:p>
            <a:r>
              <a:rPr lang="en-IN"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IN" sz="2400" b="1" dirty="0" smtClean="0">
                <a:solidFill>
                  <a:schemeClr val="accent1">
                    <a:lumMod val="75000"/>
                  </a:schemeClr>
                </a:solidFill>
                <a:latin typeface="Arial" charset="0"/>
                <a:cs typeface="Arial" charset="0"/>
              </a:rPr>
              <a:t>BLOCKCHAIN TECHNOLOGY IN CURRENT AGRICULTURAL SYSTEMS</a:t>
            </a:r>
            <a:endParaRPr lang="en-IN" altLang="en-US" sz="2400" b="1" dirty="0" smtClean="0">
              <a:solidFill>
                <a:schemeClr val="accent1">
                  <a:lumMod val="75000"/>
                </a:schemeClr>
              </a:solidFill>
              <a:latin typeface="Arial" panose="020B0604020202020204" pitchFamily="34" charset="0"/>
            </a:endParaRPr>
          </a:p>
          <a:p>
            <a:endParaRPr lang="en-IN" sz="2400" b="1" dirty="0">
              <a:solidFill>
                <a:schemeClr val="accent1">
                  <a:lumMod val="75000"/>
                </a:schemeClr>
              </a:solidFill>
              <a:latin typeface="Arial" charset="0"/>
              <a:cs typeface="Arial" charset="0"/>
            </a:endParaRPr>
          </a:p>
        </p:txBody>
      </p:sp>
      <p:pic>
        <p:nvPicPr>
          <p:cNvPr id="10" name="Picture 8" descr="https://miro.medium.com/max/1400/1*5aEAer4U0pTed11DzJtEnQ.png">
            <a:extLst>
              <a:ext uri="{FF2B5EF4-FFF2-40B4-BE49-F238E27FC236}">
                <a16:creationId xmlns="" xmlns:a16="http://schemas.microsoft.com/office/drawing/2014/main" id="{110C63D7-B829-9A9A-2E99-5BDBEF9D9045}"/>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2438369" y="3540526"/>
            <a:ext cx="4252025" cy="2354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3" descr="https://www.cleveroad.com/images/article-previews/25473b6da053bc6471508b721fcd562083f61f16454b4724c0800cd297eed590.png">
            <a:extLst>
              <a:ext uri="{FF2B5EF4-FFF2-40B4-BE49-F238E27FC236}">
                <a16:creationId xmlns="" xmlns:a16="http://schemas.microsoft.com/office/drawing/2014/main" id="{9254BD21-21C1-FC66-13FA-91E8164347B5}"/>
              </a:ext>
            </a:extLst>
          </p:cNvPr>
          <p:cNvPicPr>
            <a:picLocks noChangeAspect="1" noChangeArrowheads="1"/>
          </p:cNvPicPr>
          <p:nvPr/>
        </p:nvPicPr>
        <p:blipFill>
          <a:blip r:embed="rId5" cstate="print">
            <a:extLst>
              <a:ext uri="{28A0092B-C50C-407E-A947-70E740481C1C}">
                <a14:useLocalDpi xmlns="" xmlns:a14="http://schemas.microsoft.com/office/drawing/2010/main" val="0"/>
              </a:ext>
            </a:extLst>
          </a:blip>
          <a:srcRect/>
          <a:stretch>
            <a:fillRect/>
          </a:stretch>
        </p:blipFill>
        <p:spPr bwMode="auto">
          <a:xfrm>
            <a:off x="7122263" y="3540521"/>
            <a:ext cx="4598250" cy="235455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 xmlns:p14="http://schemas.microsoft.com/office/powerpoint/2010/main" val="9715709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6E28F31A-407F-9060-7EF8-1AEE471CE6D0}"/>
              </a:ext>
            </a:extLst>
          </p:cNvPr>
          <p:cNvSpPr txBox="1"/>
          <p:nvPr/>
        </p:nvSpPr>
        <p:spPr>
          <a:xfrm>
            <a:off x="828586" y="1185890"/>
            <a:ext cx="11015752" cy="1754326"/>
          </a:xfrm>
          <a:prstGeom prst="rect">
            <a:avLst/>
          </a:prstGeom>
          <a:noFill/>
        </p:spPr>
        <p:txBody>
          <a:bodyPr wrap="square">
            <a:spAutoFit/>
          </a:bodyPr>
          <a:lstStyle/>
          <a:p>
            <a:r>
              <a:rPr lang="en-IN" b="1" dirty="0" smtClean="0">
                <a:latin typeface="Arial" panose="020B0604020202020204" pitchFamily="34" charset="0"/>
                <a:cs typeface="Arial" panose="020B0604020202020204" pitchFamily="34" charset="0"/>
              </a:rPr>
              <a:t>Smart contracts are computer programs or protocols for automated transactions that are stored on a </a:t>
            </a:r>
            <a:r>
              <a:rPr lang="en-IN" b="1" dirty="0" err="1" smtClean="0">
                <a:latin typeface="Arial" panose="020B0604020202020204" pitchFamily="34" charset="0"/>
                <a:cs typeface="Arial" panose="020B0604020202020204" pitchFamily="34" charset="0"/>
              </a:rPr>
              <a:t>blockchain</a:t>
            </a:r>
            <a:r>
              <a:rPr lang="en-IN" b="1" dirty="0" smtClean="0">
                <a:latin typeface="Arial" panose="020B0604020202020204" pitchFamily="34" charset="0"/>
                <a:cs typeface="Arial" panose="020B0604020202020204" pitchFamily="34" charset="0"/>
              </a:rPr>
              <a:t> and run in response to meeting certain conditions. In other words, smart contracts automate the execution of agreements so that all participants can ascertain the outcome as soon as possible without the involvement of an intermediary or time delay.</a:t>
            </a:r>
          </a:p>
          <a:p>
            <a:endParaRPr lang="en-IN" dirty="0"/>
          </a:p>
          <a:p>
            <a:pPr>
              <a:spcBef>
                <a:spcPct val="0"/>
              </a:spcBef>
            </a:pPr>
            <a:endParaRPr lang="en-US" altLang="en-US" b="1" dirty="0">
              <a:latin typeface="Arial" panose="020B0604020202020204" pitchFamily="34" charset="0"/>
            </a:endParaRPr>
          </a:p>
        </p:txBody>
      </p:sp>
      <p:pic>
        <p:nvPicPr>
          <p:cNvPr id="6" name="Picture 5">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250" y="5872119"/>
            <a:ext cx="1394231" cy="985881"/>
          </a:xfrm>
          <a:prstGeom prst="rect">
            <a:avLst/>
          </a:prstGeom>
        </p:spPr>
      </p:pic>
      <p:sp>
        <p:nvSpPr>
          <p:cNvPr id="8" name="TextBox 7">
            <a:extLst>
              <a:ext uri="{FF2B5EF4-FFF2-40B4-BE49-F238E27FC236}">
                <a16:creationId xmlns="" xmlns:a16="http://schemas.microsoft.com/office/drawing/2014/main" id="{72B9EEF3-5C57-0D0E-1747-E4E510ACC512}"/>
              </a:ext>
            </a:extLst>
          </p:cNvPr>
          <p:cNvSpPr txBox="1"/>
          <p:nvPr/>
        </p:nvSpPr>
        <p:spPr>
          <a:xfrm>
            <a:off x="0" y="376325"/>
            <a:ext cx="12192000" cy="1200329"/>
          </a:xfrm>
          <a:prstGeom prst="rect">
            <a:avLst/>
          </a:prstGeom>
          <a:noFill/>
        </p:spPr>
        <p:txBody>
          <a:bodyPr wrap="square">
            <a:spAutoFit/>
          </a:bodyPr>
          <a:lstStyle/>
          <a:p>
            <a:r>
              <a:rPr lang="en-IN"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Smart Contracts</a:t>
            </a:r>
            <a:endParaRPr lang="en-IN" sz="2400" b="1" dirty="0" smtClean="0">
              <a:solidFill>
                <a:schemeClr val="accent1">
                  <a:lumMod val="75000"/>
                </a:schemeClr>
              </a:solidFill>
              <a:latin typeface="Arial" charset="0"/>
              <a:cs typeface="Arial" charset="0"/>
            </a:endParaRPr>
          </a:p>
          <a:p>
            <a:endParaRPr lang="en-IN" altLang="en-US" sz="2400" b="1" dirty="0" smtClean="0">
              <a:solidFill>
                <a:schemeClr val="accent1">
                  <a:lumMod val="75000"/>
                </a:schemeClr>
              </a:solidFill>
              <a:latin typeface="Arial" panose="020B0604020202020204" pitchFamily="34" charset="0"/>
            </a:endParaRPr>
          </a:p>
          <a:p>
            <a:endParaRPr lang="en-IN" sz="2400" b="1" dirty="0">
              <a:solidFill>
                <a:schemeClr val="accent1">
                  <a:lumMod val="75000"/>
                </a:schemeClr>
              </a:solidFill>
              <a:latin typeface="Arial" charset="0"/>
              <a:cs typeface="Arial" charset="0"/>
            </a:endParaRPr>
          </a:p>
        </p:txBody>
      </p:sp>
      <p:pic>
        <p:nvPicPr>
          <p:cNvPr id="10" name="Picture 13">
            <a:extLst>
              <a:ext uri="{FF2B5EF4-FFF2-40B4-BE49-F238E27FC236}">
                <a16:creationId xmlns="" xmlns:a16="http://schemas.microsoft.com/office/drawing/2014/main" id="{F075D3A9-0FEE-E22D-F378-5F4F0990C88E}"/>
              </a:ext>
            </a:extLst>
          </p:cNvPr>
          <p:cNvPicPr>
            <a:picLocks noChangeAspect="1" noChangeArrowheads="1"/>
          </p:cNvPicPr>
          <p:nvPr/>
        </p:nvPicPr>
        <p:blipFill>
          <a:blip r:embed="rId4">
            <a:extLst>
              <a:ext uri="{28A0092B-C50C-407E-A947-70E740481C1C}">
                <a14:useLocalDpi xmlns="" xmlns:a14="http://schemas.microsoft.com/office/drawing/2010/main" val="0"/>
              </a:ext>
            </a:extLst>
          </a:blip>
          <a:srcRect/>
          <a:stretch>
            <a:fillRect/>
          </a:stretch>
        </p:blipFill>
        <p:spPr bwMode="auto">
          <a:xfrm>
            <a:off x="680813" y="3013101"/>
            <a:ext cx="4691523" cy="26446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1" name="Picture 10">
            <a:extLst>
              <a:ext uri="{FF2B5EF4-FFF2-40B4-BE49-F238E27FC236}">
                <a16:creationId xmlns="" xmlns:a16="http://schemas.microsoft.com/office/drawing/2014/main" id="{94D1931A-0C06-1AB6-8F9D-60CED1FFA714}"/>
              </a:ext>
            </a:extLst>
          </p:cNvPr>
          <p:cNvPicPr>
            <a:picLocks noChangeAspect="1"/>
          </p:cNvPicPr>
          <p:nvPr/>
        </p:nvPicPr>
        <p:blipFill>
          <a:blip r:embed="rId5"/>
          <a:stretch>
            <a:fillRect/>
          </a:stretch>
        </p:blipFill>
        <p:spPr>
          <a:xfrm>
            <a:off x="6510172" y="3012619"/>
            <a:ext cx="5080760" cy="2645143"/>
          </a:xfrm>
          <a:prstGeom prst="rect">
            <a:avLst/>
          </a:prstGeom>
        </p:spPr>
      </p:pic>
    </p:spTree>
    <p:extLst>
      <p:ext uri="{BB962C8B-B14F-4D97-AF65-F5344CB8AC3E}">
        <p14:creationId xmlns="" xmlns:p14="http://schemas.microsoft.com/office/powerpoint/2010/main" val="971570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sp>
        <p:nvSpPr>
          <p:cNvPr id="11" name="TextBox 10">
            <a:extLst>
              <a:ext uri="{FF2B5EF4-FFF2-40B4-BE49-F238E27FC236}">
                <a16:creationId xmlns="" xmlns:a16="http://schemas.microsoft.com/office/drawing/2014/main" id="{60C8F5E5-04C3-F01E-5411-3391FDD031B5}"/>
              </a:ext>
            </a:extLst>
          </p:cNvPr>
          <p:cNvSpPr txBox="1">
            <a:spLocks noChangeArrowheads="1"/>
          </p:cNvSpPr>
          <p:nvPr/>
        </p:nvSpPr>
        <p:spPr bwMode="auto">
          <a:xfrm>
            <a:off x="95250" y="339221"/>
            <a:ext cx="12096750" cy="577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lIns="91440" tIns="45720" rIns="91440" bIns="45720" rtlCol="0">
            <a:spAutoFit/>
          </a:bodyPr>
          <a:lstStyle>
            <a:lvl1pPr marL="0" indent="0" algn="ctr" defTabSz="914400" rtl="0" eaLnBrk="1" latinLnBrk="0" hangingPunct="1">
              <a:lnSpc>
                <a:spcPct val="90000"/>
              </a:lnSpc>
              <a:spcBef>
                <a:spcPct val="20000"/>
              </a:spcBef>
              <a:buFont typeface="Arial" panose="020B0604020202020204" pitchFamily="34" charset="0"/>
              <a:buChar char="•"/>
              <a:defRPr sz="3200" kern="1200">
                <a:solidFill>
                  <a:schemeClr val="tx1"/>
                </a:solidFill>
                <a:latin typeface="Calibri" panose="020F0502020204030204" pitchFamily="34" charset="0"/>
                <a:ea typeface="+mn-ea"/>
                <a:cs typeface="+mn-cs"/>
              </a:defRPr>
            </a:lvl1pPr>
            <a:lvl2pPr marL="742950" indent="-285750" algn="ctr" defTabSz="914400" rtl="0" eaLnBrk="1" latinLnBrk="0" hangingPunct="1">
              <a:lnSpc>
                <a:spcPct val="90000"/>
              </a:lnSpc>
              <a:spcBef>
                <a:spcPct val="20000"/>
              </a:spcBef>
              <a:buFont typeface="Arial" panose="020B0604020202020204" pitchFamily="34" charset="0"/>
              <a:buChar char="–"/>
              <a:defRPr sz="2800" kern="1200">
                <a:solidFill>
                  <a:schemeClr val="tx1"/>
                </a:solidFill>
                <a:latin typeface="Calibri" panose="020F0502020204030204" pitchFamily="34" charset="0"/>
                <a:ea typeface="+mn-ea"/>
                <a:cs typeface="+mn-cs"/>
              </a:defRPr>
            </a:lvl2pPr>
            <a:lvl3pPr marL="1143000" indent="-228600" algn="ctr" defTabSz="914400" rtl="0" eaLnBrk="1" latinLnBrk="0" hangingPunct="1">
              <a:lnSpc>
                <a:spcPct val="90000"/>
              </a:lnSpc>
              <a:spcBef>
                <a:spcPct val="20000"/>
              </a:spcBef>
              <a:buFont typeface="Arial" panose="020B0604020202020204" pitchFamily="34" charset="0"/>
              <a:buChar char="•"/>
              <a:defRPr sz="2400" kern="1200">
                <a:solidFill>
                  <a:schemeClr val="tx1"/>
                </a:solidFill>
                <a:latin typeface="Calibri" panose="020F0502020204030204" pitchFamily="34" charset="0"/>
                <a:ea typeface="+mn-ea"/>
                <a:cs typeface="+mn-cs"/>
              </a:defRPr>
            </a:lvl3pPr>
            <a:lvl4pPr marL="1600200" indent="-228600" algn="ctr" defTabSz="9144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4pPr>
            <a:lvl5pPr marL="2057400" indent="-228600" algn="ctr" defTabSz="914400" rtl="0" eaLnBrk="1" latinLnBrk="0" hangingPunct="1">
              <a:lnSpc>
                <a:spcPct val="90000"/>
              </a:lnSpc>
              <a:spcBef>
                <a:spcPct val="20000"/>
              </a:spcBef>
              <a:buFont typeface="Arial" panose="020B0604020202020204" pitchFamily="34" charset="0"/>
              <a:buChar char="»"/>
              <a:defRPr sz="2000" kern="1200">
                <a:solidFill>
                  <a:schemeClr val="tx1"/>
                </a:solidFill>
                <a:latin typeface="Calibri" panose="020F0502020204030204" pitchFamily="34" charset="0"/>
                <a:ea typeface="+mn-ea"/>
                <a:cs typeface="+mn-cs"/>
              </a:defRPr>
            </a:lvl5pPr>
            <a:lvl6pPr marL="2514600" indent="-228600" algn="ctr"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6pPr>
            <a:lvl7pPr marL="2971800" indent="-228600" algn="ctr"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7pPr>
            <a:lvl8pPr marL="3429000" indent="-228600" algn="ctr"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8pPr>
            <a:lvl9pPr marL="3886200" indent="-228600" algn="ctr" defTabSz="914400" rtl="0" eaLnBrk="0" fontAlgn="base" latinLnBrk="0" hangingPunct="0">
              <a:lnSpc>
                <a:spcPct val="90000"/>
              </a:lnSpc>
              <a:spcBef>
                <a:spcPct val="20000"/>
              </a:spcBef>
              <a:spcAft>
                <a:spcPct val="0"/>
              </a:spcAft>
              <a:buFont typeface="Arial" panose="020B0604020202020204" pitchFamily="34" charset="0"/>
              <a:buChar char="»"/>
              <a:defRPr sz="2000" kern="1200">
                <a:solidFill>
                  <a:schemeClr val="tx1"/>
                </a:solidFill>
                <a:latin typeface="Calibri" panose="020F0502020204030204" pitchFamily="34" charset="0"/>
                <a:ea typeface="+mn-ea"/>
                <a:cs typeface="+mn-cs"/>
              </a:defRPr>
            </a:lvl9pPr>
          </a:lstStyle>
          <a:p>
            <a:pPr>
              <a:lnSpc>
                <a:spcPct val="150000"/>
              </a:lnSpc>
              <a:spcBef>
                <a:spcPct val="0"/>
              </a:spcBef>
              <a:buNone/>
            </a:pPr>
            <a:r>
              <a:rPr lang="en-US" altLang="en-US" sz="1800" dirty="0">
                <a:latin typeface="Arial" panose="020B0604020202020204" pitchFamily="34" charset="0"/>
              </a:rPr>
              <a:t>  </a:t>
            </a:r>
            <a:r>
              <a:rPr lang="en-US" altLang="en-US" sz="2400" b="1" dirty="0">
                <a:solidFill>
                  <a:schemeClr val="accent1">
                    <a:lumMod val="75000"/>
                  </a:schemeClr>
                </a:solidFill>
                <a:latin typeface="Arial" charset="0"/>
                <a:cs typeface="Arial" charset="0"/>
              </a:rPr>
              <a:t>C</a:t>
            </a:r>
            <a:r>
              <a:rPr lang="en-US" sz="2400" b="1" dirty="0">
                <a:solidFill>
                  <a:schemeClr val="accent1">
                    <a:lumMod val="75000"/>
                  </a:schemeClr>
                </a:solidFill>
                <a:latin typeface="Arial" charset="0"/>
                <a:cs typeface="Arial" charset="0"/>
              </a:rPr>
              <a:t>ontents:</a:t>
            </a:r>
            <a:endParaRPr lang="en-US" altLang="en-US" sz="2400" b="1" dirty="0">
              <a:latin typeface="Arial" panose="020B0604020202020204" pitchFamily="34" charset="0"/>
            </a:endParaRPr>
          </a:p>
        </p:txBody>
      </p:sp>
      <p:sp>
        <p:nvSpPr>
          <p:cNvPr id="15" name="TextBox 14">
            <a:extLst>
              <a:ext uri="{FF2B5EF4-FFF2-40B4-BE49-F238E27FC236}">
                <a16:creationId xmlns="" xmlns:a16="http://schemas.microsoft.com/office/drawing/2014/main" id="{08FCF611-3DC4-2AAB-B676-C6BDFC926C7A}"/>
              </a:ext>
            </a:extLst>
          </p:cNvPr>
          <p:cNvSpPr txBox="1"/>
          <p:nvPr/>
        </p:nvSpPr>
        <p:spPr>
          <a:xfrm>
            <a:off x="4762122" y="1089242"/>
            <a:ext cx="4419977" cy="3046988"/>
          </a:xfrm>
          <a:prstGeom prst="rect">
            <a:avLst/>
          </a:prstGeom>
          <a:noFill/>
        </p:spPr>
        <p:txBody>
          <a:bodyPr wrap="square">
            <a:spAutoFit/>
          </a:bodyPr>
          <a:lstStyle/>
          <a:p>
            <a:pPr marL="457200" indent="-457200" algn="l">
              <a:buAutoNum type="arabicPeriod"/>
            </a:pPr>
            <a:r>
              <a:rPr lang="en-US" sz="2400" b="1" dirty="0" smtClean="0"/>
              <a:t>What is </a:t>
            </a:r>
            <a:r>
              <a:rPr lang="en-US" sz="2400" b="1" dirty="0" err="1" smtClean="0"/>
              <a:t>Naturopura</a:t>
            </a:r>
            <a:endParaRPr lang="en-US" sz="2400" b="1" dirty="0" smtClean="0"/>
          </a:p>
          <a:p>
            <a:pPr marL="457200" indent="-457200" algn="l">
              <a:buAutoNum type="arabicPeriod"/>
            </a:pPr>
            <a:r>
              <a:rPr lang="en-US" sz="2400" b="1" dirty="0" smtClean="0"/>
              <a:t>Why </a:t>
            </a:r>
            <a:r>
              <a:rPr lang="en-US" sz="2400" b="1" dirty="0" err="1" smtClean="0"/>
              <a:t>Naturopura</a:t>
            </a:r>
            <a:endParaRPr lang="en-US" sz="2400" b="1" dirty="0" smtClean="0"/>
          </a:p>
          <a:p>
            <a:pPr marL="457200" indent="-457200" algn="l">
              <a:buAutoNum type="arabicPeriod"/>
            </a:pPr>
            <a:r>
              <a:rPr lang="en-US" sz="2400" b="1" dirty="0" smtClean="0"/>
              <a:t>Objective</a:t>
            </a:r>
            <a:endParaRPr lang="en-US" sz="2400" b="1" dirty="0"/>
          </a:p>
          <a:p>
            <a:pPr marL="457200" indent="-457200" algn="l">
              <a:buAutoNum type="arabicPeriod"/>
            </a:pPr>
            <a:r>
              <a:rPr lang="en-US" sz="2400" b="1" dirty="0"/>
              <a:t>Software Solution</a:t>
            </a:r>
          </a:p>
          <a:p>
            <a:pPr marL="457200" indent="-457200" algn="l">
              <a:buAutoNum type="arabicPeriod"/>
            </a:pPr>
            <a:r>
              <a:rPr lang="en-US" sz="2400" b="1" dirty="0"/>
              <a:t>Business Model</a:t>
            </a:r>
          </a:p>
          <a:p>
            <a:pPr marL="457200" indent="-457200" algn="l">
              <a:buAutoNum type="arabicPeriod"/>
            </a:pPr>
            <a:r>
              <a:rPr lang="en-US" sz="2400" b="1" dirty="0"/>
              <a:t>Technical Approach</a:t>
            </a:r>
          </a:p>
          <a:p>
            <a:pPr marL="457200" indent="-457200" algn="l">
              <a:buAutoNum type="arabicPeriod"/>
            </a:pPr>
            <a:r>
              <a:rPr lang="en-US" sz="2400" b="1" dirty="0"/>
              <a:t>Prototype Costing</a:t>
            </a:r>
          </a:p>
          <a:p>
            <a:pPr marL="457200" indent="-457200" algn="l">
              <a:buAutoNum type="arabicPeriod"/>
            </a:pPr>
            <a:r>
              <a:rPr lang="en-US" sz="2400" b="1" dirty="0"/>
              <a:t>Impact of the Project</a:t>
            </a:r>
            <a:endParaRPr lang="en-IN" sz="2400" b="1" dirty="0"/>
          </a:p>
        </p:txBody>
      </p:sp>
      <p:pic>
        <p:nvPicPr>
          <p:cNvPr id="17" name="Picture 16">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250" y="5872119"/>
            <a:ext cx="1394231" cy="985881"/>
          </a:xfrm>
          <a:prstGeom prst="rect">
            <a:avLst/>
          </a:prstGeom>
        </p:spPr>
      </p:pic>
    </p:spTree>
    <p:extLst>
      <p:ext uri="{BB962C8B-B14F-4D97-AF65-F5344CB8AC3E}">
        <p14:creationId xmlns="" xmlns:p14="http://schemas.microsoft.com/office/powerpoint/2010/main" val="971570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72B9EEF3-5C57-0D0E-1747-E4E510ACC512}"/>
              </a:ext>
            </a:extLst>
          </p:cNvPr>
          <p:cNvSpPr txBox="1"/>
          <p:nvPr/>
        </p:nvSpPr>
        <p:spPr>
          <a:xfrm>
            <a:off x="152400" y="5287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What </a:t>
            </a:r>
            <a:r>
              <a:rPr lang="en-US" sz="2400" b="1" dirty="0">
                <a:solidFill>
                  <a:schemeClr val="accent1">
                    <a:lumMod val="75000"/>
                  </a:schemeClr>
                </a:solidFill>
                <a:latin typeface="Arial" charset="0"/>
                <a:cs typeface="Arial" charset="0"/>
              </a:rPr>
              <a:t>is </a:t>
            </a:r>
            <a:r>
              <a:rPr lang="en-US" sz="2400" b="1" dirty="0" err="1">
                <a:solidFill>
                  <a:schemeClr val="accent1">
                    <a:lumMod val="75000"/>
                  </a:schemeClr>
                </a:solidFill>
                <a:latin typeface="Arial" charset="0"/>
                <a:cs typeface="Arial" charset="0"/>
              </a:rPr>
              <a:t>Naturopura</a:t>
            </a:r>
            <a:r>
              <a:rPr lang="en-US" sz="2400" b="1" dirty="0">
                <a:solidFill>
                  <a:schemeClr val="accent1">
                    <a:lumMod val="75000"/>
                  </a:schemeClr>
                </a:solidFill>
                <a:latin typeface="Arial" charset="0"/>
                <a:cs typeface="Arial" charset="0"/>
              </a:rPr>
              <a:t>?</a:t>
            </a:r>
            <a:endParaRPr lang="en-IN" sz="2400" b="1" dirty="0">
              <a:solidFill>
                <a:schemeClr val="accent1">
                  <a:lumMod val="75000"/>
                </a:schemeClr>
              </a:solidFill>
              <a:latin typeface="Arial" charset="0"/>
              <a:cs typeface="Arial" charset="0"/>
            </a:endParaRPr>
          </a:p>
        </p:txBody>
      </p:sp>
      <p:sp>
        <p:nvSpPr>
          <p:cNvPr id="6" name="TextBox 5">
            <a:extLst>
              <a:ext uri="{FF2B5EF4-FFF2-40B4-BE49-F238E27FC236}">
                <a16:creationId xmlns="" xmlns:a16="http://schemas.microsoft.com/office/drawing/2014/main" id="{6E28F31A-407F-9060-7EF8-1AEE471CE6D0}"/>
              </a:ext>
            </a:extLst>
          </p:cNvPr>
          <p:cNvSpPr txBox="1"/>
          <p:nvPr/>
        </p:nvSpPr>
        <p:spPr>
          <a:xfrm>
            <a:off x="95250" y="1894307"/>
            <a:ext cx="11772900" cy="2949525"/>
          </a:xfrm>
          <a:prstGeom prst="rect">
            <a:avLst/>
          </a:prstGeom>
          <a:noFill/>
        </p:spPr>
        <p:txBody>
          <a:bodyPr wrap="square">
            <a:spAutoFit/>
          </a:bodyPr>
          <a:lstStyle/>
          <a:p>
            <a:pPr marL="285750" indent="-285750" algn="l">
              <a:lnSpc>
                <a:spcPct val="150000"/>
              </a:lnSpc>
              <a:spcBef>
                <a:spcPct val="0"/>
              </a:spcBef>
              <a:buFont typeface="Arial" panose="020B0604020202020204" pitchFamily="34" charset="0"/>
              <a:buChar char="•"/>
            </a:pPr>
            <a:r>
              <a:rPr lang="en-IN" b="1" i="0" dirty="0">
                <a:solidFill>
                  <a:srgbClr val="202122"/>
                </a:solidFill>
                <a:latin typeface="Arial" panose="020B0604020202020204" pitchFamily="34" charset="0"/>
                <a:cs typeface="Arial" panose="020B0604020202020204" pitchFamily="34" charset="0"/>
              </a:rPr>
              <a:t>The system works along with the natural biodiversity of each farmed area, encouraging the complexity of living organisms—both plant and animal—that shape each particular ecosystem to thrive along with food plants.</a:t>
            </a:r>
          </a:p>
          <a:p>
            <a:pPr marL="285750" indent="-285750" algn="l">
              <a:lnSpc>
                <a:spcPct val="150000"/>
              </a:lnSpc>
              <a:spcBef>
                <a:spcPct val="0"/>
              </a:spcBef>
              <a:buFont typeface="Arial" panose="020B0604020202020204" pitchFamily="34" charset="0"/>
              <a:buChar char="•"/>
            </a:pPr>
            <a:r>
              <a:rPr lang="en-IN" b="1" i="0" dirty="0">
                <a:solidFill>
                  <a:srgbClr val="202122"/>
                </a:solidFill>
                <a:latin typeface="Arial" panose="020B0604020202020204" pitchFamily="34" charset="0"/>
                <a:cs typeface="Arial" panose="020B0604020202020204" pitchFamily="34" charset="0"/>
              </a:rPr>
              <a:t>Natural </a:t>
            </a:r>
            <a:r>
              <a:rPr lang="en-IN" b="1" dirty="0">
                <a:solidFill>
                  <a:srgbClr val="202122"/>
                </a:solidFill>
                <a:latin typeface="Arial" panose="020B0604020202020204" pitchFamily="34" charset="0"/>
                <a:cs typeface="Arial" panose="020B0604020202020204" pitchFamily="34" charset="0"/>
              </a:rPr>
              <a:t>farming is related to fertility farming, organic farming, and biodynamic agriculture.</a:t>
            </a:r>
            <a:r>
              <a:rPr lang="en-US" altLang="en-US" b="1" dirty="0">
                <a:solidFill>
                  <a:srgbClr val="202122"/>
                </a:solidFill>
                <a:latin typeface="Arial" panose="020B0604020202020204" pitchFamily="34" charset="0"/>
                <a:cs typeface="Arial" panose="020B0604020202020204" pitchFamily="34" charset="0"/>
              </a:rPr>
              <a:t> </a:t>
            </a:r>
          </a:p>
          <a:p>
            <a:pPr marL="285750" indent="-285750" algn="l">
              <a:lnSpc>
                <a:spcPct val="150000"/>
              </a:lnSpc>
              <a:spcBef>
                <a:spcPct val="0"/>
              </a:spcBef>
              <a:buFont typeface="Arial" panose="020B0604020202020204" pitchFamily="34" charset="0"/>
              <a:buChar char="•"/>
            </a:pPr>
            <a:r>
              <a:rPr lang="en-IN" b="1" i="0" dirty="0">
                <a:solidFill>
                  <a:srgbClr val="000000"/>
                </a:solidFill>
                <a:latin typeface="Arial" panose="020B0604020202020204" pitchFamily="34" charset="0"/>
                <a:cs typeface="Arial" panose="020B0604020202020204" pitchFamily="34" charset="0"/>
              </a:rPr>
              <a:t>Natural farming and organic farming, both come under agroecological practices. In natural farming, the focus is on the use of bio inputs prepared from farms and local ecosystems instead of purchasing those from outside. </a:t>
            </a:r>
            <a:endParaRPr lang="en-US" altLang="en-US" b="1" dirty="0">
              <a:solidFill>
                <a:srgbClr val="202122"/>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250" y="5872119"/>
            <a:ext cx="1394231" cy="985881"/>
          </a:xfrm>
          <a:prstGeom prst="rect">
            <a:avLst/>
          </a:prstGeom>
        </p:spPr>
      </p:pic>
    </p:spTree>
    <p:extLst>
      <p:ext uri="{BB962C8B-B14F-4D97-AF65-F5344CB8AC3E}">
        <p14:creationId xmlns="" xmlns:p14="http://schemas.microsoft.com/office/powerpoint/2010/main" val="971570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72B9EEF3-5C57-0D0E-1747-E4E510ACC512}"/>
              </a:ext>
            </a:extLst>
          </p:cNvPr>
          <p:cNvSpPr txBox="1"/>
          <p:nvPr/>
        </p:nvSpPr>
        <p:spPr>
          <a:xfrm>
            <a:off x="152400" y="528725"/>
            <a:ext cx="12192000" cy="461665"/>
          </a:xfrm>
          <a:prstGeom prst="rect">
            <a:avLst/>
          </a:prstGeom>
          <a:noFill/>
        </p:spPr>
        <p:txBody>
          <a:bodyPr wrap="square">
            <a:spAutoFit/>
          </a:bodyPr>
          <a:lstStyle/>
          <a:p>
            <a:pPr algn="ctr"/>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a:solidFill>
                  <a:schemeClr val="accent1">
                    <a:lumMod val="75000"/>
                  </a:schemeClr>
                </a:solidFill>
                <a:latin typeface="Arial" charset="0"/>
                <a:cs typeface="Arial" charset="0"/>
              </a:rPr>
              <a:t>Why </a:t>
            </a:r>
            <a:r>
              <a:rPr lang="en-US" sz="2400" b="1" dirty="0" err="1">
                <a:solidFill>
                  <a:schemeClr val="accent1">
                    <a:lumMod val="75000"/>
                  </a:schemeClr>
                </a:solidFill>
                <a:latin typeface="Arial" charset="0"/>
                <a:cs typeface="Arial" charset="0"/>
              </a:rPr>
              <a:t>Naturopura</a:t>
            </a:r>
            <a:r>
              <a:rPr lang="en-US" sz="2400" b="1" dirty="0">
                <a:solidFill>
                  <a:schemeClr val="accent1">
                    <a:lumMod val="75000"/>
                  </a:schemeClr>
                </a:solidFill>
                <a:latin typeface="Arial" charset="0"/>
                <a:cs typeface="Arial" charset="0"/>
              </a:rPr>
              <a:t>?</a:t>
            </a:r>
            <a:endParaRPr lang="en-IN" sz="2400" b="1" dirty="0">
              <a:solidFill>
                <a:schemeClr val="accent1">
                  <a:lumMod val="75000"/>
                </a:schemeClr>
              </a:solidFill>
              <a:latin typeface="Arial" charset="0"/>
              <a:cs typeface="Arial" charset="0"/>
            </a:endParaRPr>
          </a:p>
        </p:txBody>
      </p:sp>
      <p:sp>
        <p:nvSpPr>
          <p:cNvPr id="6" name="TextBox 5">
            <a:extLst>
              <a:ext uri="{FF2B5EF4-FFF2-40B4-BE49-F238E27FC236}">
                <a16:creationId xmlns="" xmlns:a16="http://schemas.microsoft.com/office/drawing/2014/main" id="{6E28F31A-407F-9060-7EF8-1AEE471CE6D0}"/>
              </a:ext>
            </a:extLst>
          </p:cNvPr>
          <p:cNvSpPr txBox="1"/>
          <p:nvPr/>
        </p:nvSpPr>
        <p:spPr>
          <a:xfrm>
            <a:off x="357803" y="1354142"/>
            <a:ext cx="11772900" cy="4196020"/>
          </a:xfrm>
          <a:prstGeom prst="rect">
            <a:avLst/>
          </a:prstGeom>
          <a:noFill/>
        </p:spPr>
        <p:txBody>
          <a:bodyPr wrap="square">
            <a:spAutoFit/>
          </a:bodyPr>
          <a:lstStyle/>
          <a:p>
            <a:pPr marL="285750" indent="-285750">
              <a:lnSpc>
                <a:spcPct val="150000"/>
              </a:lnSpc>
              <a:spcBef>
                <a:spcPct val="0"/>
              </a:spcBef>
              <a:buFont typeface="Arial" panose="020B0604020202020204" pitchFamily="34" charset="0"/>
              <a:buChar char="•"/>
            </a:pPr>
            <a:r>
              <a:rPr lang="en-US" altLang="en-US" b="1" dirty="0">
                <a:latin typeface="Arial" panose="020B0604020202020204" pitchFamily="34" charset="0"/>
              </a:rPr>
              <a:t>A hassle-free platform for the farmers of the </a:t>
            </a:r>
            <a:r>
              <a:rPr lang="en-US" altLang="en-US" b="1" dirty="0" err="1">
                <a:latin typeface="Arial" panose="020B0604020202020204" pitchFamily="34" charset="0"/>
              </a:rPr>
              <a:t>Agri</a:t>
            </a:r>
            <a:r>
              <a:rPr lang="en-US" altLang="en-US" b="1" dirty="0">
                <a:latin typeface="Arial" panose="020B0604020202020204" pitchFamily="34" charset="0"/>
              </a:rPr>
              <a:t> Market in India.</a:t>
            </a:r>
          </a:p>
          <a:p>
            <a:pPr marL="285750" indent="-285750">
              <a:lnSpc>
                <a:spcPct val="150000"/>
              </a:lnSpc>
              <a:spcBef>
                <a:spcPct val="0"/>
              </a:spcBef>
              <a:buFont typeface="Arial" panose="020B0604020202020204" pitchFamily="34" charset="0"/>
              <a:buChar char="•"/>
            </a:pPr>
            <a:r>
              <a:rPr lang="en-US" altLang="en-US" b="1" dirty="0">
                <a:latin typeface="Arial" panose="020B0604020202020204" pitchFamily="34" charset="0"/>
              </a:rPr>
              <a:t> A medium to Sell/ Buy products produced by the farmers.</a:t>
            </a:r>
          </a:p>
          <a:p>
            <a:pPr marL="285750" indent="-285750">
              <a:lnSpc>
                <a:spcPct val="150000"/>
              </a:lnSpc>
              <a:spcBef>
                <a:spcPct val="0"/>
              </a:spcBef>
              <a:buFont typeface="Arial" panose="020B0604020202020204" pitchFamily="34" charset="0"/>
              <a:buChar char="•"/>
            </a:pPr>
            <a:r>
              <a:rPr lang="en-US" altLang="en-US" b="1" dirty="0">
                <a:latin typeface="Arial" panose="020B0604020202020204" pitchFamily="34" charset="0"/>
              </a:rPr>
              <a:t> Farmers / Consumers post their requirements to purchase.</a:t>
            </a:r>
          </a:p>
          <a:p>
            <a:pPr marL="285750" indent="-285750">
              <a:lnSpc>
                <a:spcPct val="150000"/>
              </a:lnSpc>
              <a:spcBef>
                <a:spcPct val="0"/>
              </a:spcBef>
              <a:buFont typeface="Arial" panose="020B0604020202020204" pitchFamily="34" charset="0"/>
              <a:buChar char="•"/>
            </a:pPr>
            <a:r>
              <a:rPr lang="en-US" altLang="en-US" b="1" dirty="0">
                <a:latin typeface="Arial" panose="020B0604020202020204" pitchFamily="34" charset="0"/>
              </a:rPr>
              <a:t> Best site for e-commerce in Agriculture.</a:t>
            </a:r>
          </a:p>
          <a:p>
            <a:pPr marL="285750" indent="-285750">
              <a:lnSpc>
                <a:spcPct val="150000"/>
              </a:lnSpc>
              <a:spcBef>
                <a:spcPct val="0"/>
              </a:spcBef>
              <a:buFont typeface="Arial" panose="020B0604020202020204" pitchFamily="34" charset="0"/>
              <a:buChar char="•"/>
            </a:pPr>
            <a:r>
              <a:rPr lang="en-US" altLang="en-US" b="1" dirty="0">
                <a:latin typeface="Arial" panose="020B0604020202020204" pitchFamily="34" charset="0"/>
              </a:rPr>
              <a:t>With the help of the Internet, we can digitalize the whole unorganized agricultural supply chain into a stable and eﬀective aggregation-based platform that shall act as a network for all the stakeholders such as Farmers, Cold Storage, Processors, Wholesalers, Traders &amp; Retailers.</a:t>
            </a:r>
          </a:p>
          <a:p>
            <a:pPr marL="285750" indent="-285750">
              <a:lnSpc>
                <a:spcPct val="150000"/>
              </a:lnSpc>
              <a:spcBef>
                <a:spcPct val="0"/>
              </a:spcBef>
              <a:buFont typeface="Arial" panose="020B0604020202020204" pitchFamily="34" charset="0"/>
              <a:buChar char="•"/>
            </a:pPr>
            <a:r>
              <a:rPr lang="en-US" altLang="en-US" b="1" dirty="0">
                <a:latin typeface="Arial" panose="020B0604020202020204" pitchFamily="34" charset="0"/>
              </a:rPr>
              <a:t>This digital aggregation platform shall help the stakeholders in better dissemination of information on a real-time basis, sustainable use of resources, streamlining of trading procedures, diversification of products &amp; Markets, simplified &amp; safe trading partnerships, and better supply chain network.</a:t>
            </a:r>
            <a:endParaRPr lang="en-IN" altLang="en-US" b="1" dirty="0">
              <a:latin typeface="Arial" panose="020B0604020202020204" pitchFamily="34" charset="0"/>
            </a:endParaRPr>
          </a:p>
        </p:txBody>
      </p:sp>
      <p:pic>
        <p:nvPicPr>
          <p:cNvPr id="8" name="Picture 7">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250" y="5872119"/>
            <a:ext cx="1394231" cy="985881"/>
          </a:xfrm>
          <a:prstGeom prst="rect">
            <a:avLst/>
          </a:prstGeom>
        </p:spPr>
      </p:pic>
    </p:spTree>
    <p:extLst>
      <p:ext uri="{BB962C8B-B14F-4D97-AF65-F5344CB8AC3E}">
        <p14:creationId xmlns="" xmlns:p14="http://schemas.microsoft.com/office/powerpoint/2010/main" val="9715709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Objective </a:t>
            </a:r>
            <a:r>
              <a:rPr lang="en-US" sz="2400" b="1" dirty="0">
                <a:solidFill>
                  <a:schemeClr val="accent1">
                    <a:lumMod val="75000"/>
                  </a:schemeClr>
                </a:solidFill>
                <a:latin typeface="Arial" charset="0"/>
                <a:cs typeface="Arial" charset="0"/>
              </a:rPr>
              <a:t>of </a:t>
            </a:r>
            <a:r>
              <a:rPr lang="en-US" sz="2400" b="1" dirty="0" err="1">
                <a:solidFill>
                  <a:schemeClr val="accent1">
                    <a:lumMod val="75000"/>
                  </a:schemeClr>
                </a:solidFill>
                <a:latin typeface="Arial" charset="0"/>
                <a:cs typeface="Arial" charset="0"/>
              </a:rPr>
              <a:t>Naturepura</a:t>
            </a:r>
            <a:endParaRPr lang="en-IN" sz="2400" b="1" dirty="0">
              <a:solidFill>
                <a:schemeClr val="accent1">
                  <a:lumMod val="75000"/>
                </a:schemeClr>
              </a:solidFill>
              <a:latin typeface="Arial" charset="0"/>
              <a:cs typeface="Arial" charset="0"/>
            </a:endParaRPr>
          </a:p>
        </p:txBody>
      </p:sp>
      <p:grpSp>
        <p:nvGrpSpPr>
          <p:cNvPr id="6" name="Group 2">
            <a:extLst>
              <a:ext uri="{FF2B5EF4-FFF2-40B4-BE49-F238E27FC236}">
                <a16:creationId xmlns="" xmlns:a16="http://schemas.microsoft.com/office/drawing/2014/main" id="{D3C9E4B9-AB6D-2AA3-2727-261C07F9B058}"/>
              </a:ext>
            </a:extLst>
          </p:cNvPr>
          <p:cNvGrpSpPr>
            <a:grpSpLocks/>
          </p:cNvGrpSpPr>
          <p:nvPr/>
        </p:nvGrpSpPr>
        <p:grpSpPr bwMode="auto">
          <a:xfrm>
            <a:off x="1458930" y="1227815"/>
            <a:ext cx="8841804" cy="5099913"/>
            <a:chOff x="405" y="2968"/>
            <a:chExt cx="11124" cy="7382"/>
          </a:xfrm>
        </p:grpSpPr>
        <p:sp>
          <p:nvSpPr>
            <p:cNvPr id="8" name="Oval 7">
              <a:extLst>
                <a:ext uri="{FF2B5EF4-FFF2-40B4-BE49-F238E27FC236}">
                  <a16:creationId xmlns="" xmlns:a16="http://schemas.microsoft.com/office/drawing/2014/main" id="{84D22881-7030-B9BE-1631-8A1DF314FE43}"/>
                </a:ext>
              </a:extLst>
            </p:cNvPr>
            <p:cNvSpPr>
              <a:spLocks noChangeArrowheads="1"/>
            </p:cNvSpPr>
            <p:nvPr/>
          </p:nvSpPr>
          <p:spPr bwMode="auto">
            <a:xfrm>
              <a:off x="4710" y="5581"/>
              <a:ext cx="2939" cy="2249"/>
            </a:xfrm>
            <a:prstGeom prst="ellipse">
              <a:avLst/>
            </a:prstGeom>
            <a:gradFill rotWithShape="0">
              <a:gsLst>
                <a:gs pos="0">
                  <a:srgbClr val="9BBB59"/>
                </a:gs>
                <a:gs pos="100000">
                  <a:srgbClr val="74903B"/>
                </a:gs>
              </a:gsLst>
              <a:path path="shape">
                <a:fillToRect l="50000" t="50000" r="50000" b="50000"/>
              </a:path>
            </a:gradFill>
            <a:ln>
              <a:noFill/>
            </a:ln>
            <a:effectLst>
              <a:outerShdw dist="28398" dir="3806097" algn="ctr" rotWithShape="0">
                <a:srgbClr val="4E6128"/>
              </a:outerShdw>
            </a:effectLst>
            <a:extLst>
              <a:ext uri="{91240B29-F687-4F45-9708-019B960494DF}">
                <a14:hiddenLine xmlns="" xmlns:a14="http://schemas.microsoft.com/office/drawing/2010/main" w="0">
                  <a:solidFill>
                    <a:srgbClr val="000000"/>
                  </a:solidFill>
                  <a:round/>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38000"/>
                </a:lnSpc>
                <a:spcBef>
                  <a:spcPct val="0"/>
                </a:spcBef>
                <a:spcAft>
                  <a:spcPts val="1000"/>
                </a:spcAft>
                <a:buFontTx/>
                <a:buNone/>
              </a:pPr>
              <a:r>
                <a:rPr lang="en-IN" altLang="en-US" sz="2000" b="1" dirty="0">
                  <a:solidFill>
                    <a:srgbClr val="002060"/>
                  </a:solidFill>
                </a:rPr>
                <a:t>Agriculture</a:t>
              </a:r>
            </a:p>
            <a:p>
              <a:pPr algn="ctr">
                <a:lnSpc>
                  <a:spcPct val="138000"/>
                </a:lnSpc>
                <a:spcBef>
                  <a:spcPct val="0"/>
                </a:spcBef>
                <a:spcAft>
                  <a:spcPts val="1000"/>
                </a:spcAft>
                <a:buFontTx/>
                <a:buNone/>
              </a:pPr>
              <a:r>
                <a:rPr lang="en-IN" altLang="en-US" sz="2000" b="1" dirty="0">
                  <a:solidFill>
                    <a:srgbClr val="002060"/>
                  </a:solidFill>
                </a:rPr>
                <a:t>Ecosystem</a:t>
              </a:r>
            </a:p>
            <a:p>
              <a:pPr>
                <a:spcBef>
                  <a:spcPct val="0"/>
                </a:spcBef>
                <a:buFontTx/>
                <a:buNone/>
              </a:pPr>
              <a:endParaRPr lang="en-US" altLang="en-US" sz="1800" dirty="0">
                <a:latin typeface="Arial" panose="020B0604020202020204" pitchFamily="34" charset="0"/>
              </a:endParaRPr>
            </a:p>
          </p:txBody>
        </p:sp>
        <p:sp>
          <p:nvSpPr>
            <p:cNvPr id="10" name="AutoShape 4">
              <a:extLst>
                <a:ext uri="{FF2B5EF4-FFF2-40B4-BE49-F238E27FC236}">
                  <a16:creationId xmlns="" xmlns:a16="http://schemas.microsoft.com/office/drawing/2014/main" id="{350E256F-3B4B-1C1B-7BA0-3D89199D0DCF}"/>
                </a:ext>
              </a:extLst>
            </p:cNvPr>
            <p:cNvSpPr>
              <a:spLocks noChangeArrowheads="1"/>
            </p:cNvSpPr>
            <p:nvPr/>
          </p:nvSpPr>
          <p:spPr bwMode="auto">
            <a:xfrm>
              <a:off x="878" y="3238"/>
              <a:ext cx="3046" cy="1576"/>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800" b="1" dirty="0">
                  <a:solidFill>
                    <a:srgbClr val="215868"/>
                  </a:solidFill>
                  <a:latin typeface="Bodoni MT" panose="020B0604020202020204" pitchFamily="18" charset="0"/>
                </a:rPr>
                <a:t>Consultants</a:t>
              </a:r>
            </a:p>
            <a:p>
              <a:pPr algn="ctr">
                <a:spcBef>
                  <a:spcPct val="0"/>
                </a:spcBef>
                <a:spcAft>
                  <a:spcPts val="1000"/>
                </a:spcAft>
                <a:buFontTx/>
                <a:buNone/>
              </a:pPr>
              <a:r>
                <a:rPr lang="en-IN" altLang="en-US" sz="1800" b="1" dirty="0">
                  <a:solidFill>
                    <a:srgbClr val="215868"/>
                  </a:solidFill>
                  <a:latin typeface="Bodoni MT" panose="020B0604020202020204" pitchFamily="18" charset="0"/>
                </a:rPr>
                <a:t>&amp; Institutions</a:t>
              </a:r>
            </a:p>
            <a:p>
              <a:pPr>
                <a:spcBef>
                  <a:spcPct val="0"/>
                </a:spcBef>
                <a:buFontTx/>
                <a:buNone/>
              </a:pPr>
              <a:endParaRPr lang="en-US" altLang="en-US" sz="1800" dirty="0">
                <a:latin typeface="Arial" panose="020B0604020202020204" pitchFamily="34" charset="0"/>
              </a:endParaRPr>
            </a:p>
          </p:txBody>
        </p:sp>
        <p:sp>
          <p:nvSpPr>
            <p:cNvPr id="11" name="AutoShape 5">
              <a:extLst>
                <a:ext uri="{FF2B5EF4-FFF2-40B4-BE49-F238E27FC236}">
                  <a16:creationId xmlns="" xmlns:a16="http://schemas.microsoft.com/office/drawing/2014/main" id="{77E0DAE3-A385-9161-BE51-49AAA8335901}"/>
                </a:ext>
              </a:extLst>
            </p:cNvPr>
            <p:cNvSpPr>
              <a:spLocks noChangeArrowheads="1"/>
            </p:cNvSpPr>
            <p:nvPr/>
          </p:nvSpPr>
          <p:spPr bwMode="auto">
            <a:xfrm>
              <a:off x="4782" y="2968"/>
              <a:ext cx="2565" cy="1297"/>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endParaRPr lang="en-IN" altLang="en-US" sz="1800" b="1" dirty="0">
                <a:solidFill>
                  <a:srgbClr val="215868"/>
                </a:solidFill>
                <a:latin typeface="Times New Roman" panose="02020603050405020304" pitchFamily="18" charset="0"/>
              </a:endParaRPr>
            </a:p>
            <a:p>
              <a:pPr algn="ctr">
                <a:lnSpc>
                  <a:spcPct val="106000"/>
                </a:lnSpc>
                <a:spcBef>
                  <a:spcPct val="0"/>
                </a:spcBef>
                <a:spcAft>
                  <a:spcPts val="1000"/>
                </a:spcAft>
                <a:buFontTx/>
                <a:buNone/>
              </a:pPr>
              <a:r>
                <a:rPr lang="en-IN" altLang="en-US" sz="1800" b="1" dirty="0">
                  <a:solidFill>
                    <a:srgbClr val="215868"/>
                  </a:solidFill>
                  <a:latin typeface="Bodoni MT" panose="020B0604020202020204" pitchFamily="18" charset="0"/>
                </a:rPr>
                <a:t>Farmers</a:t>
              </a:r>
            </a:p>
            <a:p>
              <a:pPr>
                <a:spcBef>
                  <a:spcPct val="0"/>
                </a:spcBef>
                <a:buFontTx/>
                <a:buNone/>
              </a:pPr>
              <a:endParaRPr lang="en-US" altLang="en-US" sz="1800" dirty="0">
                <a:latin typeface="Arial" panose="020B0604020202020204" pitchFamily="34" charset="0"/>
              </a:endParaRPr>
            </a:p>
          </p:txBody>
        </p:sp>
        <p:sp>
          <p:nvSpPr>
            <p:cNvPr id="12" name="AutoShape 6">
              <a:extLst>
                <a:ext uri="{FF2B5EF4-FFF2-40B4-BE49-F238E27FC236}">
                  <a16:creationId xmlns="" xmlns:a16="http://schemas.microsoft.com/office/drawing/2014/main" id="{B44B4DD8-C6E6-4767-7BA2-88F002C9421F}"/>
                </a:ext>
              </a:extLst>
            </p:cNvPr>
            <p:cNvSpPr>
              <a:spLocks noChangeArrowheads="1"/>
            </p:cNvSpPr>
            <p:nvPr/>
          </p:nvSpPr>
          <p:spPr bwMode="auto">
            <a:xfrm>
              <a:off x="8240" y="3249"/>
              <a:ext cx="3271" cy="1620"/>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800" b="1" dirty="0">
                  <a:solidFill>
                    <a:srgbClr val="215868"/>
                  </a:solidFill>
                  <a:latin typeface="Bodoni MT" panose="020B0604020202020204" pitchFamily="18" charset="0"/>
                </a:rPr>
                <a:t>Cold Storages, Distributors &amp; Retailers</a:t>
              </a:r>
            </a:p>
            <a:p>
              <a:pPr>
                <a:spcBef>
                  <a:spcPct val="0"/>
                </a:spcBef>
                <a:buFontTx/>
                <a:buNone/>
              </a:pPr>
              <a:endParaRPr lang="en-US" altLang="en-US" sz="1800" dirty="0">
                <a:latin typeface="Arial" panose="020B0604020202020204" pitchFamily="34" charset="0"/>
              </a:endParaRPr>
            </a:p>
          </p:txBody>
        </p:sp>
        <p:sp>
          <p:nvSpPr>
            <p:cNvPr id="13" name="AutoShape 7">
              <a:extLst>
                <a:ext uri="{FF2B5EF4-FFF2-40B4-BE49-F238E27FC236}">
                  <a16:creationId xmlns="" xmlns:a16="http://schemas.microsoft.com/office/drawing/2014/main" id="{B3776764-1AFD-F40F-E86A-9582965C7517}"/>
                </a:ext>
              </a:extLst>
            </p:cNvPr>
            <p:cNvSpPr>
              <a:spLocks noChangeArrowheads="1"/>
            </p:cNvSpPr>
            <p:nvPr/>
          </p:nvSpPr>
          <p:spPr bwMode="auto">
            <a:xfrm>
              <a:off x="405" y="5865"/>
              <a:ext cx="2955" cy="1620"/>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800" b="1">
                  <a:solidFill>
                    <a:srgbClr val="215868"/>
                  </a:solidFill>
                  <a:latin typeface="Bodoni MT" panose="020B0604020202020204" pitchFamily="18" charset="0"/>
                </a:rPr>
                <a:t>Exporters &amp;</a:t>
              </a:r>
            </a:p>
            <a:p>
              <a:pPr algn="ctr">
                <a:spcBef>
                  <a:spcPct val="0"/>
                </a:spcBef>
                <a:spcAft>
                  <a:spcPts val="1000"/>
                </a:spcAft>
                <a:buFontTx/>
                <a:buNone/>
              </a:pPr>
              <a:r>
                <a:rPr lang="en-IN" altLang="en-US" sz="1800" b="1">
                  <a:solidFill>
                    <a:srgbClr val="215868"/>
                  </a:solidFill>
                  <a:latin typeface="Bodoni MT" panose="020B0604020202020204" pitchFamily="18" charset="0"/>
                </a:rPr>
                <a:t>Marketing Agencies</a:t>
              </a:r>
            </a:p>
            <a:p>
              <a:pPr>
                <a:spcBef>
                  <a:spcPct val="0"/>
                </a:spcBef>
                <a:buFontTx/>
                <a:buNone/>
              </a:pPr>
              <a:endParaRPr lang="en-US" altLang="en-US" sz="1800">
                <a:latin typeface="Arial" panose="020B0604020202020204" pitchFamily="34" charset="0"/>
              </a:endParaRPr>
            </a:p>
          </p:txBody>
        </p:sp>
        <p:sp>
          <p:nvSpPr>
            <p:cNvPr id="14" name="AutoShape 8">
              <a:extLst>
                <a:ext uri="{FF2B5EF4-FFF2-40B4-BE49-F238E27FC236}">
                  <a16:creationId xmlns="" xmlns:a16="http://schemas.microsoft.com/office/drawing/2014/main" id="{6B157E1F-C631-9D70-DE34-6CA43AF86BE5}"/>
                </a:ext>
              </a:extLst>
            </p:cNvPr>
            <p:cNvSpPr>
              <a:spLocks noChangeArrowheads="1"/>
            </p:cNvSpPr>
            <p:nvPr/>
          </p:nvSpPr>
          <p:spPr bwMode="auto">
            <a:xfrm>
              <a:off x="8964" y="6005"/>
              <a:ext cx="2565" cy="1350"/>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numCol="1"/>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spcBef>
                  <a:spcPct val="0"/>
                </a:spcBef>
                <a:spcAft>
                  <a:spcPts val="1000"/>
                </a:spcAft>
                <a:buFontTx/>
                <a:buNone/>
              </a:pPr>
              <a:r>
                <a:rPr lang="en-IN" altLang="en-US" sz="1800" b="1" dirty="0">
                  <a:solidFill>
                    <a:srgbClr val="215868"/>
                  </a:solidFill>
                  <a:latin typeface="Bodoni MT" panose="020B0604020202020204" pitchFamily="18" charset="0"/>
                </a:rPr>
                <a:t>End Consumers</a:t>
              </a:r>
              <a:endParaRPr lang="en-US" altLang="en-US" sz="1800" dirty="0">
                <a:latin typeface="Arial" panose="020B0604020202020204" pitchFamily="34" charset="0"/>
              </a:endParaRPr>
            </a:p>
          </p:txBody>
        </p:sp>
        <p:sp>
          <p:nvSpPr>
            <p:cNvPr id="15" name="AutoShape 9">
              <a:extLst>
                <a:ext uri="{FF2B5EF4-FFF2-40B4-BE49-F238E27FC236}">
                  <a16:creationId xmlns="" xmlns:a16="http://schemas.microsoft.com/office/drawing/2014/main" id="{7473A923-A77C-6470-BFD6-F086D8C3B8E1}"/>
                </a:ext>
              </a:extLst>
            </p:cNvPr>
            <p:cNvSpPr>
              <a:spLocks noChangeArrowheads="1"/>
            </p:cNvSpPr>
            <p:nvPr/>
          </p:nvSpPr>
          <p:spPr bwMode="auto">
            <a:xfrm>
              <a:off x="974" y="8320"/>
              <a:ext cx="2886" cy="1689"/>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lgn="ctr">
                <a:spcBef>
                  <a:spcPts val="838"/>
                </a:spcBef>
                <a:spcAft>
                  <a:spcPts val="1000"/>
                </a:spcAft>
                <a:buFontTx/>
                <a:buNone/>
              </a:pPr>
              <a:r>
                <a:rPr lang="en-IN" altLang="en-US" sz="1800" b="1" dirty="0">
                  <a:solidFill>
                    <a:srgbClr val="215868"/>
                  </a:solidFill>
                  <a:latin typeface="Bodoni MT" panose="020B0604020202020204" pitchFamily="18" charset="0"/>
                </a:rPr>
                <a:t>Equipment Manufacturers &amp; Suppliers</a:t>
              </a:r>
            </a:p>
            <a:p>
              <a:pPr>
                <a:spcBef>
                  <a:spcPct val="0"/>
                </a:spcBef>
                <a:buFontTx/>
                <a:buNone/>
              </a:pPr>
              <a:endParaRPr lang="en-US" altLang="en-US" sz="1800" dirty="0">
                <a:latin typeface="Arial" panose="020B0604020202020204" pitchFamily="34" charset="0"/>
              </a:endParaRPr>
            </a:p>
          </p:txBody>
        </p:sp>
        <p:sp>
          <p:nvSpPr>
            <p:cNvPr id="16" name="AutoShape 10">
              <a:extLst>
                <a:ext uri="{FF2B5EF4-FFF2-40B4-BE49-F238E27FC236}">
                  <a16:creationId xmlns="" xmlns:a16="http://schemas.microsoft.com/office/drawing/2014/main" id="{CAFDCBF3-AB0C-036B-9555-E16844E3C5C6}"/>
                </a:ext>
              </a:extLst>
            </p:cNvPr>
            <p:cNvSpPr>
              <a:spLocks noChangeArrowheads="1"/>
            </p:cNvSpPr>
            <p:nvPr/>
          </p:nvSpPr>
          <p:spPr bwMode="auto">
            <a:xfrm>
              <a:off x="4605" y="9165"/>
              <a:ext cx="3175" cy="1185"/>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spcAft>
                  <a:spcPts val="1000"/>
                </a:spcAft>
                <a:buFontTx/>
                <a:buNone/>
              </a:pPr>
              <a:r>
                <a:rPr lang="en-IN" altLang="en-US" sz="1800" b="1">
                  <a:solidFill>
                    <a:srgbClr val="215868"/>
                  </a:solidFill>
                  <a:latin typeface="Bodoni MT" panose="020B0604020202020204" pitchFamily="18" charset="0"/>
                </a:rPr>
                <a:t>Agricultural Products</a:t>
              </a:r>
            </a:p>
            <a:p>
              <a:pPr>
                <a:spcBef>
                  <a:spcPct val="0"/>
                </a:spcBef>
                <a:buFontTx/>
                <a:buNone/>
              </a:pPr>
              <a:endParaRPr lang="en-US" altLang="en-US" sz="1800">
                <a:latin typeface="Arial" panose="020B0604020202020204" pitchFamily="34" charset="0"/>
              </a:endParaRPr>
            </a:p>
          </p:txBody>
        </p:sp>
        <p:sp>
          <p:nvSpPr>
            <p:cNvPr id="17" name="AutoShape 11">
              <a:extLst>
                <a:ext uri="{FF2B5EF4-FFF2-40B4-BE49-F238E27FC236}">
                  <a16:creationId xmlns="" xmlns:a16="http://schemas.microsoft.com/office/drawing/2014/main" id="{FB770C25-02B1-3533-23A2-9C271653EB06}"/>
                </a:ext>
              </a:extLst>
            </p:cNvPr>
            <p:cNvSpPr>
              <a:spLocks noChangeArrowheads="1"/>
            </p:cNvSpPr>
            <p:nvPr/>
          </p:nvSpPr>
          <p:spPr bwMode="auto">
            <a:xfrm>
              <a:off x="8388" y="8518"/>
              <a:ext cx="3059" cy="1444"/>
            </a:xfrm>
            <a:prstGeom prst="roundRect">
              <a:avLst>
                <a:gd name="adj" fmla="val 16667"/>
              </a:avLst>
            </a:prstGeom>
            <a:gradFill rotWithShape="0">
              <a:gsLst>
                <a:gs pos="0">
                  <a:srgbClr val="C2D69B"/>
                </a:gs>
                <a:gs pos="50000">
                  <a:srgbClr val="EAF1DD"/>
                </a:gs>
                <a:gs pos="100000">
                  <a:srgbClr val="C2D69B"/>
                </a:gs>
              </a:gsLst>
              <a:lin ang="18900000" scaled="1"/>
            </a:gradFill>
            <a:ln w="12700">
              <a:solidFill>
                <a:srgbClr val="C2D69B"/>
              </a:solidFill>
              <a:round/>
              <a:headEnd/>
              <a:tailEnd/>
            </a:ln>
            <a:effectLst>
              <a:outerShdw dist="28398" dir="3806097" algn="ctr" rotWithShape="0">
                <a:srgbClr val="4E6128">
                  <a:alpha val="50000"/>
                </a:srgbClr>
              </a:outerShdw>
            </a:effec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lvl="1">
                <a:spcBef>
                  <a:spcPct val="0"/>
                </a:spcBef>
                <a:spcAft>
                  <a:spcPts val="1000"/>
                </a:spcAft>
                <a:buFontTx/>
                <a:buNone/>
              </a:pPr>
              <a:r>
                <a:rPr lang="en-IN" altLang="en-US" sz="1800" b="1" dirty="0">
                  <a:solidFill>
                    <a:srgbClr val="215868"/>
                  </a:solidFill>
                  <a:latin typeface="Bodoni MT" panose="020B0604020202020204" pitchFamily="18" charset="0"/>
                </a:rPr>
                <a:t>Processing Industries</a:t>
              </a:r>
            </a:p>
            <a:p>
              <a:pPr>
                <a:spcBef>
                  <a:spcPct val="0"/>
                </a:spcBef>
                <a:buFontTx/>
                <a:buNone/>
              </a:pPr>
              <a:endParaRPr lang="en-US" altLang="en-US" sz="1800" dirty="0">
                <a:latin typeface="Arial" panose="020B0604020202020204" pitchFamily="34" charset="0"/>
              </a:endParaRPr>
            </a:p>
          </p:txBody>
        </p:sp>
        <p:grpSp>
          <p:nvGrpSpPr>
            <p:cNvPr id="18" name="Group 17">
              <a:extLst>
                <a:ext uri="{FF2B5EF4-FFF2-40B4-BE49-F238E27FC236}">
                  <a16:creationId xmlns="" xmlns:a16="http://schemas.microsoft.com/office/drawing/2014/main" id="{577ACD37-5EF8-653C-4E62-1C35FC93E8F3}"/>
                </a:ext>
              </a:extLst>
            </p:cNvPr>
            <p:cNvGrpSpPr>
              <a:grpSpLocks/>
            </p:cNvGrpSpPr>
            <p:nvPr/>
          </p:nvGrpSpPr>
          <p:grpSpPr bwMode="auto">
            <a:xfrm>
              <a:off x="7752" y="6277"/>
              <a:ext cx="1106" cy="997"/>
              <a:chOff x="7202" y="5324"/>
              <a:chExt cx="1106" cy="997"/>
            </a:xfrm>
          </p:grpSpPr>
          <p:pic>
            <p:nvPicPr>
              <p:cNvPr id="47" name="Picture 13">
                <a:extLst>
                  <a:ext uri="{FF2B5EF4-FFF2-40B4-BE49-F238E27FC236}">
                    <a16:creationId xmlns="" xmlns:a16="http://schemas.microsoft.com/office/drawing/2014/main" id="{93687C82-E02D-7AB4-C75F-D0417AB82813}"/>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8" name="Freeform 14">
                <a:extLst>
                  <a:ext uri="{FF2B5EF4-FFF2-40B4-BE49-F238E27FC236}">
                    <a16:creationId xmlns="" xmlns:a16="http://schemas.microsoft.com/office/drawing/2014/main" id="{6D3E4395-9ED8-8DC5-18DE-B1A76969677C}"/>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49" name="Freeform 15">
                <a:extLst>
                  <a:ext uri="{FF2B5EF4-FFF2-40B4-BE49-F238E27FC236}">
                    <a16:creationId xmlns="" xmlns:a16="http://schemas.microsoft.com/office/drawing/2014/main" id="{1847C673-F22C-2299-922A-A42005988FD8}"/>
                  </a:ext>
                </a:extLst>
              </p:cNvPr>
              <p:cNvSpPr>
                <a:spLocks/>
              </p:cNvSpPr>
              <p:nvPr/>
            </p:nvSpPr>
            <p:spPr bwMode="auto">
              <a:xfrm>
                <a:off x="7230" y="5324"/>
                <a:ext cx="1051" cy="934"/>
              </a:xfrm>
              <a:custGeom>
                <a:avLst/>
                <a:gdLst>
                  <a:gd name="T0" fmla="*/ 582 w 1051"/>
                  <a:gd name="T1" fmla="*/ 362 h 928"/>
                  <a:gd name="T2" fmla="*/ 582 w 1051"/>
                  <a:gd name="T3" fmla="*/ 0 h 928"/>
                  <a:gd name="T4" fmla="*/ 1051 w 1051"/>
                  <a:gd name="T5" fmla="*/ 467 h 928"/>
                  <a:gd name="T6" fmla="*/ 582 w 1051"/>
                  <a:gd name="T7" fmla="*/ 934 h 928"/>
                  <a:gd name="T8" fmla="*/ 582 w 1051"/>
                  <a:gd name="T9" fmla="*/ 572 h 928"/>
                  <a:gd name="T10" fmla="*/ 0 w 1051"/>
                  <a:gd name="T11" fmla="*/ 572 h 928"/>
                  <a:gd name="T12" fmla="*/ 0 w 1051"/>
                  <a:gd name="T13" fmla="*/ 362 h 928"/>
                  <a:gd name="T14" fmla="*/ 582 w 1051"/>
                  <a:gd name="T15" fmla="*/ 362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19" name="Group 16">
              <a:extLst>
                <a:ext uri="{FF2B5EF4-FFF2-40B4-BE49-F238E27FC236}">
                  <a16:creationId xmlns="" xmlns:a16="http://schemas.microsoft.com/office/drawing/2014/main" id="{C3FC8574-F085-A547-9A13-23AA4022DF3F}"/>
                </a:ext>
              </a:extLst>
            </p:cNvPr>
            <p:cNvGrpSpPr>
              <a:grpSpLocks/>
            </p:cNvGrpSpPr>
            <p:nvPr/>
          </p:nvGrpSpPr>
          <p:grpSpPr bwMode="auto">
            <a:xfrm rot="-2099521">
              <a:off x="7170" y="4840"/>
              <a:ext cx="1106" cy="994"/>
              <a:chOff x="7202" y="5327"/>
              <a:chExt cx="1106" cy="994"/>
            </a:xfrm>
          </p:grpSpPr>
          <p:pic>
            <p:nvPicPr>
              <p:cNvPr id="44" name="Picture 17">
                <a:extLst>
                  <a:ext uri="{FF2B5EF4-FFF2-40B4-BE49-F238E27FC236}">
                    <a16:creationId xmlns="" xmlns:a16="http://schemas.microsoft.com/office/drawing/2014/main" id="{DAC28C6A-1A9E-C66B-5C8B-5E3CBF539D3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5" name="Freeform 18">
                <a:extLst>
                  <a:ext uri="{FF2B5EF4-FFF2-40B4-BE49-F238E27FC236}">
                    <a16:creationId xmlns="" xmlns:a16="http://schemas.microsoft.com/office/drawing/2014/main" id="{97BB0479-CA58-2859-710A-F88F4F011421}"/>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46" name="Freeform 19">
                <a:extLst>
                  <a:ext uri="{FF2B5EF4-FFF2-40B4-BE49-F238E27FC236}">
                    <a16:creationId xmlns="" xmlns:a16="http://schemas.microsoft.com/office/drawing/2014/main" id="{B5EA9795-7728-162A-6650-51E7E26E9821}"/>
                  </a:ext>
                </a:extLst>
              </p:cNvPr>
              <p:cNvSpPr>
                <a:spLocks/>
              </p:cNvSpPr>
              <p:nvPr/>
            </p:nvSpPr>
            <p:spPr bwMode="auto">
              <a:xfrm>
                <a:off x="7228" y="5327"/>
                <a:ext cx="1053" cy="932"/>
              </a:xfrm>
              <a:custGeom>
                <a:avLst/>
                <a:gdLst>
                  <a:gd name="T0" fmla="*/ 583 w 1051"/>
                  <a:gd name="T1" fmla="*/ 362 h 928"/>
                  <a:gd name="T2" fmla="*/ 583 w 1051"/>
                  <a:gd name="T3" fmla="*/ 0 h 928"/>
                  <a:gd name="T4" fmla="*/ 1053 w 1051"/>
                  <a:gd name="T5" fmla="*/ 466 h 928"/>
                  <a:gd name="T6" fmla="*/ 583 w 1051"/>
                  <a:gd name="T7" fmla="*/ 932 h 928"/>
                  <a:gd name="T8" fmla="*/ 583 w 1051"/>
                  <a:gd name="T9" fmla="*/ 570 h 928"/>
                  <a:gd name="T10" fmla="*/ 0 w 1051"/>
                  <a:gd name="T11" fmla="*/ 570 h 928"/>
                  <a:gd name="T12" fmla="*/ 0 w 1051"/>
                  <a:gd name="T13" fmla="*/ 362 h 928"/>
                  <a:gd name="T14" fmla="*/ 583 w 1051"/>
                  <a:gd name="T15" fmla="*/ 362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20" name="Group 20">
              <a:extLst>
                <a:ext uri="{FF2B5EF4-FFF2-40B4-BE49-F238E27FC236}">
                  <a16:creationId xmlns="" xmlns:a16="http://schemas.microsoft.com/office/drawing/2014/main" id="{110512A7-891B-41F6-FF76-2B5115710FB2}"/>
                </a:ext>
              </a:extLst>
            </p:cNvPr>
            <p:cNvGrpSpPr>
              <a:grpSpLocks/>
            </p:cNvGrpSpPr>
            <p:nvPr/>
          </p:nvGrpSpPr>
          <p:grpSpPr bwMode="auto">
            <a:xfrm rot="-5400000">
              <a:off x="5538" y="4421"/>
              <a:ext cx="1106" cy="991"/>
              <a:chOff x="7202" y="5330"/>
              <a:chExt cx="1106" cy="991"/>
            </a:xfrm>
          </p:grpSpPr>
          <p:pic>
            <p:nvPicPr>
              <p:cNvPr id="41" name="Picture 21">
                <a:extLst>
                  <a:ext uri="{FF2B5EF4-FFF2-40B4-BE49-F238E27FC236}">
                    <a16:creationId xmlns="" xmlns:a16="http://schemas.microsoft.com/office/drawing/2014/main" id="{2100108E-6582-2237-59D2-73D2F0281B77}"/>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2" name="Freeform 22">
                <a:extLst>
                  <a:ext uri="{FF2B5EF4-FFF2-40B4-BE49-F238E27FC236}">
                    <a16:creationId xmlns="" xmlns:a16="http://schemas.microsoft.com/office/drawing/2014/main" id="{1CB792A3-5FE6-8341-CEDE-E6B4721BCF22}"/>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43" name="Freeform 23">
                <a:extLst>
                  <a:ext uri="{FF2B5EF4-FFF2-40B4-BE49-F238E27FC236}">
                    <a16:creationId xmlns="" xmlns:a16="http://schemas.microsoft.com/office/drawing/2014/main" id="{6AFAD92A-D771-88BA-AB39-B6B6E9F5D2A6}"/>
                  </a:ext>
                </a:extLst>
              </p:cNvPr>
              <p:cNvSpPr>
                <a:spLocks/>
              </p:cNvSpPr>
              <p:nvPr/>
            </p:nvSpPr>
            <p:spPr bwMode="auto">
              <a:xfrm>
                <a:off x="7233" y="5331"/>
                <a:ext cx="1045" cy="927"/>
              </a:xfrm>
              <a:custGeom>
                <a:avLst/>
                <a:gdLst>
                  <a:gd name="T0" fmla="*/ 579 w 1051"/>
                  <a:gd name="T1" fmla="*/ 360 h 928"/>
                  <a:gd name="T2" fmla="*/ 579 w 1051"/>
                  <a:gd name="T3" fmla="*/ 0 h 928"/>
                  <a:gd name="T4" fmla="*/ 1045 w 1051"/>
                  <a:gd name="T5" fmla="*/ 464 h 928"/>
                  <a:gd name="T6" fmla="*/ 579 w 1051"/>
                  <a:gd name="T7" fmla="*/ 927 h 928"/>
                  <a:gd name="T8" fmla="*/ 579 w 1051"/>
                  <a:gd name="T9" fmla="*/ 567 h 928"/>
                  <a:gd name="T10" fmla="*/ 0 w 1051"/>
                  <a:gd name="T11" fmla="*/ 567 h 928"/>
                  <a:gd name="T12" fmla="*/ 0 w 1051"/>
                  <a:gd name="T13" fmla="*/ 360 h 928"/>
                  <a:gd name="T14" fmla="*/ 579 w 1051"/>
                  <a:gd name="T15" fmla="*/ 360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21" name="Group 24">
              <a:extLst>
                <a:ext uri="{FF2B5EF4-FFF2-40B4-BE49-F238E27FC236}">
                  <a16:creationId xmlns="" xmlns:a16="http://schemas.microsoft.com/office/drawing/2014/main" id="{623BF4BB-2544-8763-2C1F-8DD68FBE2145}"/>
                </a:ext>
              </a:extLst>
            </p:cNvPr>
            <p:cNvGrpSpPr>
              <a:grpSpLocks/>
            </p:cNvGrpSpPr>
            <p:nvPr/>
          </p:nvGrpSpPr>
          <p:grpSpPr bwMode="auto">
            <a:xfrm rot="-8719216">
              <a:off x="3933" y="4852"/>
              <a:ext cx="1106" cy="991"/>
              <a:chOff x="7202" y="5330"/>
              <a:chExt cx="1106" cy="991"/>
            </a:xfrm>
          </p:grpSpPr>
          <p:pic>
            <p:nvPicPr>
              <p:cNvPr id="38" name="Picture 25">
                <a:extLst>
                  <a:ext uri="{FF2B5EF4-FFF2-40B4-BE49-F238E27FC236}">
                    <a16:creationId xmlns="" xmlns:a16="http://schemas.microsoft.com/office/drawing/2014/main" id="{D4194911-E24D-4516-C9F9-A767528F9F61}"/>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9" name="Freeform 26">
                <a:extLst>
                  <a:ext uri="{FF2B5EF4-FFF2-40B4-BE49-F238E27FC236}">
                    <a16:creationId xmlns="" xmlns:a16="http://schemas.microsoft.com/office/drawing/2014/main" id="{803ED0A5-9B47-6549-3BC6-C17BAF24C16F}"/>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40" name="Freeform 27">
                <a:extLst>
                  <a:ext uri="{FF2B5EF4-FFF2-40B4-BE49-F238E27FC236}">
                    <a16:creationId xmlns="" xmlns:a16="http://schemas.microsoft.com/office/drawing/2014/main" id="{93BECA92-C74E-77CE-91CA-8B53B111F358}"/>
                  </a:ext>
                </a:extLst>
              </p:cNvPr>
              <p:cNvSpPr>
                <a:spLocks/>
              </p:cNvSpPr>
              <p:nvPr/>
            </p:nvSpPr>
            <p:spPr bwMode="auto">
              <a:xfrm>
                <a:off x="7230" y="5334"/>
                <a:ext cx="1051" cy="926"/>
              </a:xfrm>
              <a:custGeom>
                <a:avLst/>
                <a:gdLst>
                  <a:gd name="T0" fmla="*/ 582 w 1051"/>
                  <a:gd name="T1" fmla="*/ 359 h 928"/>
                  <a:gd name="T2" fmla="*/ 582 w 1051"/>
                  <a:gd name="T3" fmla="*/ 0 h 928"/>
                  <a:gd name="T4" fmla="*/ 1051 w 1051"/>
                  <a:gd name="T5" fmla="*/ 463 h 928"/>
                  <a:gd name="T6" fmla="*/ 582 w 1051"/>
                  <a:gd name="T7" fmla="*/ 926 h 928"/>
                  <a:gd name="T8" fmla="*/ 582 w 1051"/>
                  <a:gd name="T9" fmla="*/ 567 h 928"/>
                  <a:gd name="T10" fmla="*/ 0 w 1051"/>
                  <a:gd name="T11" fmla="*/ 567 h 928"/>
                  <a:gd name="T12" fmla="*/ 0 w 1051"/>
                  <a:gd name="T13" fmla="*/ 359 h 928"/>
                  <a:gd name="T14" fmla="*/ 582 w 1051"/>
                  <a:gd name="T15" fmla="*/ 359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22" name="Group 28">
              <a:extLst>
                <a:ext uri="{FF2B5EF4-FFF2-40B4-BE49-F238E27FC236}">
                  <a16:creationId xmlns="" xmlns:a16="http://schemas.microsoft.com/office/drawing/2014/main" id="{8A30E52C-C469-C5F7-B074-FD27271605A7}"/>
                </a:ext>
              </a:extLst>
            </p:cNvPr>
            <p:cNvGrpSpPr>
              <a:grpSpLocks/>
            </p:cNvGrpSpPr>
            <p:nvPr/>
          </p:nvGrpSpPr>
          <p:grpSpPr bwMode="auto">
            <a:xfrm rot="10800000">
              <a:off x="3421" y="6171"/>
              <a:ext cx="1106" cy="991"/>
              <a:chOff x="7202" y="5330"/>
              <a:chExt cx="1106" cy="991"/>
            </a:xfrm>
          </p:grpSpPr>
          <p:pic>
            <p:nvPicPr>
              <p:cNvPr id="35" name="Picture 34">
                <a:extLst>
                  <a:ext uri="{FF2B5EF4-FFF2-40B4-BE49-F238E27FC236}">
                    <a16:creationId xmlns="" xmlns:a16="http://schemas.microsoft.com/office/drawing/2014/main" id="{4239A7D0-147B-0BB3-DD23-5004AD58627E}"/>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6" name="Freeform 30">
                <a:extLst>
                  <a:ext uri="{FF2B5EF4-FFF2-40B4-BE49-F238E27FC236}">
                    <a16:creationId xmlns="" xmlns:a16="http://schemas.microsoft.com/office/drawing/2014/main" id="{D1DF336D-C1B1-14C9-07B8-55C9F92196D4}"/>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37" name="Freeform 31">
                <a:extLst>
                  <a:ext uri="{FF2B5EF4-FFF2-40B4-BE49-F238E27FC236}">
                    <a16:creationId xmlns="" xmlns:a16="http://schemas.microsoft.com/office/drawing/2014/main" id="{DC5A8EF2-9F9B-617B-D653-61B76CB643FF}"/>
                  </a:ext>
                </a:extLst>
              </p:cNvPr>
              <p:cNvSpPr>
                <a:spLocks/>
              </p:cNvSpPr>
              <p:nvPr/>
            </p:nvSpPr>
            <p:spPr bwMode="auto">
              <a:xfrm>
                <a:off x="7230" y="5336"/>
                <a:ext cx="1051" cy="928"/>
              </a:xfrm>
              <a:custGeom>
                <a:avLst/>
                <a:gdLst>
                  <a:gd name="T0" fmla="*/ 582 w 1051"/>
                  <a:gd name="T1" fmla="*/ 360 h 928"/>
                  <a:gd name="T2" fmla="*/ 582 w 1051"/>
                  <a:gd name="T3" fmla="*/ 0 h 928"/>
                  <a:gd name="T4" fmla="*/ 1051 w 1051"/>
                  <a:gd name="T5" fmla="*/ 464 h 928"/>
                  <a:gd name="T6" fmla="*/ 582 w 1051"/>
                  <a:gd name="T7" fmla="*/ 928 h 928"/>
                  <a:gd name="T8" fmla="*/ 582 w 1051"/>
                  <a:gd name="T9" fmla="*/ 568 h 928"/>
                  <a:gd name="T10" fmla="*/ 0 w 1051"/>
                  <a:gd name="T11" fmla="*/ 568 h 928"/>
                  <a:gd name="T12" fmla="*/ 0 w 1051"/>
                  <a:gd name="T13" fmla="*/ 360 h 928"/>
                  <a:gd name="T14" fmla="*/ 582 w 1051"/>
                  <a:gd name="T15" fmla="*/ 360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23" name="Group 32">
              <a:extLst>
                <a:ext uri="{FF2B5EF4-FFF2-40B4-BE49-F238E27FC236}">
                  <a16:creationId xmlns="" xmlns:a16="http://schemas.microsoft.com/office/drawing/2014/main" id="{9D4F739A-86D2-770C-F19A-3595BCC33488}"/>
                </a:ext>
              </a:extLst>
            </p:cNvPr>
            <p:cNvGrpSpPr>
              <a:grpSpLocks/>
            </p:cNvGrpSpPr>
            <p:nvPr/>
          </p:nvGrpSpPr>
          <p:grpSpPr bwMode="auto">
            <a:xfrm rot="8747971">
              <a:off x="3849" y="7486"/>
              <a:ext cx="1106" cy="991"/>
              <a:chOff x="7202" y="5330"/>
              <a:chExt cx="1106" cy="991"/>
            </a:xfrm>
          </p:grpSpPr>
          <p:pic>
            <p:nvPicPr>
              <p:cNvPr id="32" name="Picture 33">
                <a:extLst>
                  <a:ext uri="{FF2B5EF4-FFF2-40B4-BE49-F238E27FC236}">
                    <a16:creationId xmlns="" xmlns:a16="http://schemas.microsoft.com/office/drawing/2014/main" id="{2087BF66-603D-FA37-E8A4-67340F95F119}"/>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3" name="Freeform 34">
                <a:extLst>
                  <a:ext uri="{FF2B5EF4-FFF2-40B4-BE49-F238E27FC236}">
                    <a16:creationId xmlns="" xmlns:a16="http://schemas.microsoft.com/office/drawing/2014/main" id="{A10C7F32-E360-EBCB-EB75-85B163FB2489}"/>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34" name="Freeform 35">
                <a:extLst>
                  <a:ext uri="{FF2B5EF4-FFF2-40B4-BE49-F238E27FC236}">
                    <a16:creationId xmlns="" xmlns:a16="http://schemas.microsoft.com/office/drawing/2014/main" id="{3FA68707-A08E-0A1A-9375-7306918C4A96}"/>
                  </a:ext>
                </a:extLst>
              </p:cNvPr>
              <p:cNvSpPr>
                <a:spLocks/>
              </p:cNvSpPr>
              <p:nvPr/>
            </p:nvSpPr>
            <p:spPr bwMode="auto">
              <a:xfrm>
                <a:off x="7222" y="5339"/>
                <a:ext cx="1053" cy="928"/>
              </a:xfrm>
              <a:custGeom>
                <a:avLst/>
                <a:gdLst>
                  <a:gd name="T0" fmla="*/ 583 w 1051"/>
                  <a:gd name="T1" fmla="*/ 360 h 928"/>
                  <a:gd name="T2" fmla="*/ 583 w 1051"/>
                  <a:gd name="T3" fmla="*/ 0 h 928"/>
                  <a:gd name="T4" fmla="*/ 1053 w 1051"/>
                  <a:gd name="T5" fmla="*/ 464 h 928"/>
                  <a:gd name="T6" fmla="*/ 583 w 1051"/>
                  <a:gd name="T7" fmla="*/ 928 h 928"/>
                  <a:gd name="T8" fmla="*/ 583 w 1051"/>
                  <a:gd name="T9" fmla="*/ 568 h 928"/>
                  <a:gd name="T10" fmla="*/ 0 w 1051"/>
                  <a:gd name="T11" fmla="*/ 568 h 928"/>
                  <a:gd name="T12" fmla="*/ 0 w 1051"/>
                  <a:gd name="T13" fmla="*/ 360 h 928"/>
                  <a:gd name="T14" fmla="*/ 583 w 1051"/>
                  <a:gd name="T15" fmla="*/ 360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24" name="Group 36">
              <a:extLst>
                <a:ext uri="{FF2B5EF4-FFF2-40B4-BE49-F238E27FC236}">
                  <a16:creationId xmlns="" xmlns:a16="http://schemas.microsoft.com/office/drawing/2014/main" id="{3ABEC866-9E1F-ECCD-E4A5-3DFB9C1E5B84}"/>
                </a:ext>
              </a:extLst>
            </p:cNvPr>
            <p:cNvGrpSpPr>
              <a:grpSpLocks/>
            </p:cNvGrpSpPr>
            <p:nvPr/>
          </p:nvGrpSpPr>
          <p:grpSpPr bwMode="auto">
            <a:xfrm rot="5400000">
              <a:off x="5538" y="8028"/>
              <a:ext cx="1106" cy="991"/>
              <a:chOff x="7202" y="5330"/>
              <a:chExt cx="1106" cy="991"/>
            </a:xfrm>
          </p:grpSpPr>
          <p:pic>
            <p:nvPicPr>
              <p:cNvPr id="29" name="Picture 37">
                <a:extLst>
                  <a:ext uri="{FF2B5EF4-FFF2-40B4-BE49-F238E27FC236}">
                    <a16:creationId xmlns="" xmlns:a16="http://schemas.microsoft.com/office/drawing/2014/main" id="{7909C08A-C9CD-B54D-0C2F-EAAA20685AEA}"/>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30" name="Freeform 38">
                <a:extLst>
                  <a:ext uri="{FF2B5EF4-FFF2-40B4-BE49-F238E27FC236}">
                    <a16:creationId xmlns="" xmlns:a16="http://schemas.microsoft.com/office/drawing/2014/main" id="{49AF6C54-6BBC-178B-3E19-703D8636CC44}"/>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31" name="Freeform 39">
                <a:extLst>
                  <a:ext uri="{FF2B5EF4-FFF2-40B4-BE49-F238E27FC236}">
                    <a16:creationId xmlns="" xmlns:a16="http://schemas.microsoft.com/office/drawing/2014/main" id="{6F780D3A-BBE4-88BE-D0BD-21B949D693FF}"/>
                  </a:ext>
                </a:extLst>
              </p:cNvPr>
              <p:cNvSpPr>
                <a:spLocks/>
              </p:cNvSpPr>
              <p:nvPr/>
            </p:nvSpPr>
            <p:spPr bwMode="auto">
              <a:xfrm>
                <a:off x="7231" y="5331"/>
                <a:ext cx="1051" cy="925"/>
              </a:xfrm>
              <a:custGeom>
                <a:avLst/>
                <a:gdLst>
                  <a:gd name="T0" fmla="*/ 582 w 1051"/>
                  <a:gd name="T1" fmla="*/ 359 h 928"/>
                  <a:gd name="T2" fmla="*/ 582 w 1051"/>
                  <a:gd name="T3" fmla="*/ 0 h 928"/>
                  <a:gd name="T4" fmla="*/ 1051 w 1051"/>
                  <a:gd name="T5" fmla="*/ 463 h 928"/>
                  <a:gd name="T6" fmla="*/ 582 w 1051"/>
                  <a:gd name="T7" fmla="*/ 925 h 928"/>
                  <a:gd name="T8" fmla="*/ 582 w 1051"/>
                  <a:gd name="T9" fmla="*/ 566 h 928"/>
                  <a:gd name="T10" fmla="*/ 0 w 1051"/>
                  <a:gd name="T11" fmla="*/ 566 h 928"/>
                  <a:gd name="T12" fmla="*/ 0 w 1051"/>
                  <a:gd name="T13" fmla="*/ 359 h 928"/>
                  <a:gd name="T14" fmla="*/ 582 w 1051"/>
                  <a:gd name="T15" fmla="*/ 359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nvGrpSpPr>
            <p:cNvPr id="25" name="Group 40">
              <a:extLst>
                <a:ext uri="{FF2B5EF4-FFF2-40B4-BE49-F238E27FC236}">
                  <a16:creationId xmlns="" xmlns:a16="http://schemas.microsoft.com/office/drawing/2014/main" id="{029B8FA8-6391-2F3E-C2B2-CE1F083C960C}"/>
                </a:ext>
              </a:extLst>
            </p:cNvPr>
            <p:cNvGrpSpPr>
              <a:grpSpLocks/>
            </p:cNvGrpSpPr>
            <p:nvPr/>
          </p:nvGrpSpPr>
          <p:grpSpPr bwMode="auto">
            <a:xfrm rot="2602203">
              <a:off x="7269" y="7598"/>
              <a:ext cx="1106" cy="991"/>
              <a:chOff x="7202" y="5330"/>
              <a:chExt cx="1106" cy="991"/>
            </a:xfrm>
          </p:grpSpPr>
          <p:pic>
            <p:nvPicPr>
              <p:cNvPr id="26" name="Picture 41">
                <a:extLst>
                  <a:ext uri="{FF2B5EF4-FFF2-40B4-BE49-F238E27FC236}">
                    <a16:creationId xmlns="" xmlns:a16="http://schemas.microsoft.com/office/drawing/2014/main" id="{1072F93D-E8F0-FEF0-3CB9-C227E846BAB1}"/>
                  </a:ext>
                </a:extLst>
              </p:cNvPr>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7202" y="5338"/>
                <a:ext cx="1106" cy="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 name="Freeform 42">
                <a:extLst>
                  <a:ext uri="{FF2B5EF4-FFF2-40B4-BE49-F238E27FC236}">
                    <a16:creationId xmlns="" xmlns:a16="http://schemas.microsoft.com/office/drawing/2014/main" id="{905717C0-9E89-D5B5-31C6-316981E3717C}"/>
                  </a:ext>
                </a:extLst>
              </p:cNvPr>
              <p:cNvSpPr>
                <a:spLocks/>
              </p:cNvSpPr>
              <p:nvPr/>
            </p:nvSpPr>
            <p:spPr bwMode="auto">
              <a:xfrm>
                <a:off x="7230" y="5330"/>
                <a:ext cx="1051" cy="928"/>
              </a:xfrm>
              <a:custGeom>
                <a:avLst/>
                <a:gdLst>
                  <a:gd name="T0" fmla="*/ 582 w 1051"/>
                  <a:gd name="T1" fmla="*/ 0 h 928"/>
                  <a:gd name="T2" fmla="*/ 582 w 1051"/>
                  <a:gd name="T3" fmla="*/ 360 h 928"/>
                  <a:gd name="T4" fmla="*/ 0 w 1051"/>
                  <a:gd name="T5" fmla="*/ 360 h 928"/>
                  <a:gd name="T6" fmla="*/ 0 w 1051"/>
                  <a:gd name="T7" fmla="*/ 568 h 928"/>
                  <a:gd name="T8" fmla="*/ 582 w 1051"/>
                  <a:gd name="T9" fmla="*/ 568 h 928"/>
                  <a:gd name="T10" fmla="*/ 582 w 1051"/>
                  <a:gd name="T11" fmla="*/ 928 h 928"/>
                  <a:gd name="T12" fmla="*/ 1051 w 1051"/>
                  <a:gd name="T13" fmla="*/ 464 h 928"/>
                  <a:gd name="T14" fmla="*/ 582 w 1051"/>
                  <a:gd name="T15" fmla="*/ 0 h 928"/>
                  <a:gd name="T16" fmla="*/ 0 60000 65536"/>
                  <a:gd name="T17" fmla="*/ 0 60000 65536"/>
                  <a:gd name="T18" fmla="*/ 0 60000 65536"/>
                  <a:gd name="T19" fmla="*/ 0 60000 65536"/>
                  <a:gd name="T20" fmla="*/ 0 60000 65536"/>
                  <a:gd name="T21" fmla="*/ 0 60000 65536"/>
                  <a:gd name="T22" fmla="*/ 0 60000 65536"/>
                  <a:gd name="T23" fmla="*/ 0 60000 65536"/>
                  <a:gd name="T24" fmla="*/ 0 w 1051"/>
                  <a:gd name="T25" fmla="*/ 0 h 928"/>
                  <a:gd name="T26" fmla="*/ 1051 w 1051"/>
                  <a:gd name="T27" fmla="*/ 928 h 92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051" h="928">
                    <a:moveTo>
                      <a:pt x="582" y="0"/>
                    </a:moveTo>
                    <a:lnTo>
                      <a:pt x="582" y="360"/>
                    </a:lnTo>
                    <a:lnTo>
                      <a:pt x="0" y="360"/>
                    </a:lnTo>
                    <a:lnTo>
                      <a:pt x="0" y="568"/>
                    </a:lnTo>
                    <a:lnTo>
                      <a:pt x="582" y="568"/>
                    </a:lnTo>
                    <a:lnTo>
                      <a:pt x="582" y="928"/>
                    </a:lnTo>
                    <a:lnTo>
                      <a:pt x="1051" y="464"/>
                    </a:lnTo>
                    <a:lnTo>
                      <a:pt x="582" y="0"/>
                    </a:lnTo>
                    <a:close/>
                  </a:path>
                </a:pathLst>
              </a:custGeom>
              <a:solidFill>
                <a:srgbClr val="4F81BD"/>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IN"/>
              </a:p>
            </p:txBody>
          </p:sp>
          <p:sp>
            <p:nvSpPr>
              <p:cNvPr id="28" name="Freeform 43">
                <a:extLst>
                  <a:ext uri="{FF2B5EF4-FFF2-40B4-BE49-F238E27FC236}">
                    <a16:creationId xmlns="" xmlns:a16="http://schemas.microsoft.com/office/drawing/2014/main" id="{95F7D1F2-4933-0258-EB54-E455397D1F5F}"/>
                  </a:ext>
                </a:extLst>
              </p:cNvPr>
              <p:cNvSpPr>
                <a:spLocks/>
              </p:cNvSpPr>
              <p:nvPr/>
            </p:nvSpPr>
            <p:spPr bwMode="auto">
              <a:xfrm>
                <a:off x="7228" y="5333"/>
                <a:ext cx="1047" cy="926"/>
              </a:xfrm>
              <a:custGeom>
                <a:avLst/>
                <a:gdLst>
                  <a:gd name="T0" fmla="*/ 580 w 1051"/>
                  <a:gd name="T1" fmla="*/ 359 h 928"/>
                  <a:gd name="T2" fmla="*/ 580 w 1051"/>
                  <a:gd name="T3" fmla="*/ 0 h 928"/>
                  <a:gd name="T4" fmla="*/ 1047 w 1051"/>
                  <a:gd name="T5" fmla="*/ 463 h 928"/>
                  <a:gd name="T6" fmla="*/ 580 w 1051"/>
                  <a:gd name="T7" fmla="*/ 926 h 928"/>
                  <a:gd name="T8" fmla="*/ 580 w 1051"/>
                  <a:gd name="T9" fmla="*/ 567 h 928"/>
                  <a:gd name="T10" fmla="*/ 0 w 1051"/>
                  <a:gd name="T11" fmla="*/ 567 h 928"/>
                  <a:gd name="T12" fmla="*/ 0 w 1051"/>
                  <a:gd name="T13" fmla="*/ 359 h 928"/>
                  <a:gd name="T14" fmla="*/ 580 w 1051"/>
                  <a:gd name="T15" fmla="*/ 359 h 928"/>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51" h="928">
                    <a:moveTo>
                      <a:pt x="582" y="360"/>
                    </a:moveTo>
                    <a:lnTo>
                      <a:pt x="582" y="0"/>
                    </a:lnTo>
                    <a:lnTo>
                      <a:pt x="1051" y="464"/>
                    </a:lnTo>
                    <a:lnTo>
                      <a:pt x="582" y="928"/>
                    </a:lnTo>
                    <a:lnTo>
                      <a:pt x="582" y="568"/>
                    </a:lnTo>
                    <a:lnTo>
                      <a:pt x="0" y="568"/>
                    </a:lnTo>
                    <a:lnTo>
                      <a:pt x="0" y="360"/>
                    </a:lnTo>
                    <a:lnTo>
                      <a:pt x="582" y="360"/>
                    </a:lnTo>
                    <a:close/>
                  </a:path>
                </a:pathLst>
              </a:custGeom>
              <a:gradFill rotWithShape="0">
                <a:gsLst>
                  <a:gs pos="0">
                    <a:srgbClr val="9BBB59"/>
                  </a:gs>
                  <a:gs pos="100000">
                    <a:srgbClr val="4E6128"/>
                  </a:gs>
                </a:gsLst>
                <a:lin ang="2700000" scaled="1"/>
              </a:gradFill>
              <a:ln w="12700" cmpd="sng">
                <a:solidFill>
                  <a:srgbClr val="F2F2F2"/>
                </a:solidFill>
                <a:prstDash val="solid"/>
                <a:round/>
                <a:headEnd/>
                <a:tailEnd/>
              </a:ln>
              <a:effectLst>
                <a:outerShdw sy="50000" kx="-2453608" rotWithShape="0">
                  <a:srgbClr val="D6E3BC">
                    <a:alpha val="50000"/>
                  </a:srgbClr>
                </a:outerShdw>
              </a:effectLst>
            </p:spPr>
            <p:txBody>
              <a:bodyPr/>
              <a:lstStyle/>
              <a:p>
                <a:endParaRPr lang="en-IN"/>
              </a:p>
            </p:txBody>
          </p:sp>
        </p:grpSp>
      </p:grpSp>
      <p:pic>
        <p:nvPicPr>
          <p:cNvPr id="50" name="Picture 49">
            <a:extLst>
              <a:ext uri="{FF2B5EF4-FFF2-40B4-BE49-F238E27FC236}">
                <a16:creationId xmlns="" xmlns:a16="http://schemas.microsoft.com/office/drawing/2014/main" id="{CA7D65F2-0410-62A7-02DF-3E11F88949EE}"/>
              </a:ext>
            </a:extLst>
          </p:cNvPr>
          <p:cNvPicPr>
            <a:picLocks noChangeAspect="1"/>
          </p:cNvPicPr>
          <p:nvPr/>
        </p:nvPicPr>
        <p:blipFill>
          <a:blip r:embed="rId4" cstate="print">
            <a:extLst>
              <a:ext uri="{28A0092B-C50C-407E-A947-70E740481C1C}">
                <a14:useLocalDpi xmlns="" xmlns:a14="http://schemas.microsoft.com/office/drawing/2010/main" val="0"/>
              </a:ext>
            </a:extLst>
          </a:blip>
          <a:stretch>
            <a:fillRect/>
          </a:stretch>
        </p:blipFill>
        <p:spPr>
          <a:xfrm>
            <a:off x="95250" y="5872119"/>
            <a:ext cx="1394231" cy="985881"/>
          </a:xfrm>
          <a:prstGeom prst="rect">
            <a:avLst/>
          </a:prstGeom>
        </p:spPr>
      </p:pic>
    </p:spTree>
    <p:extLst>
      <p:ext uri="{BB962C8B-B14F-4D97-AF65-F5344CB8AC3E}">
        <p14:creationId xmlns="" xmlns:p14="http://schemas.microsoft.com/office/powerpoint/2010/main" val="97157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6E28F31A-407F-9060-7EF8-1AEE471CE6D0}"/>
              </a:ext>
            </a:extLst>
          </p:cNvPr>
          <p:cNvSpPr txBox="1"/>
          <p:nvPr/>
        </p:nvSpPr>
        <p:spPr>
          <a:xfrm>
            <a:off x="510203" y="1056608"/>
            <a:ext cx="11772900" cy="5663089"/>
          </a:xfrm>
          <a:prstGeom prst="rect">
            <a:avLst/>
          </a:prstGeom>
          <a:noFill/>
        </p:spPr>
        <p:txBody>
          <a:bodyPr wrap="square">
            <a:spAutoFit/>
          </a:bodyPr>
          <a:lstStyle/>
          <a:p>
            <a:pPr>
              <a:spcBef>
                <a:spcPct val="0"/>
              </a:spcBef>
            </a:pPr>
            <a:r>
              <a:rPr lang="en-US" altLang="en-US" b="1" dirty="0">
                <a:latin typeface="Arial" panose="020B0604020202020204" pitchFamily="34" charset="0"/>
              </a:rPr>
              <a:t>The objective of this proposal is to create an all-in-one unified digital platform, which shall create a dynamic network among all the stakeholders in </a:t>
            </a:r>
            <a:r>
              <a:rPr lang="en-US" altLang="en-US" b="1" dirty="0" err="1">
                <a:latin typeface="Arial" panose="020B0604020202020204" pitchFamily="34" charset="0"/>
              </a:rPr>
              <a:t>Naturopura</a:t>
            </a:r>
            <a:r>
              <a:rPr lang="en-US" altLang="en-US" b="1" dirty="0">
                <a:latin typeface="Arial" panose="020B0604020202020204" pitchFamily="34" charset="0"/>
              </a:rPr>
              <a:t>.</a:t>
            </a:r>
          </a:p>
          <a:p>
            <a:pPr>
              <a:spcBef>
                <a:spcPct val="0"/>
              </a:spcBef>
            </a:pPr>
            <a:endParaRPr lang="en-US" altLang="en-US" b="1" dirty="0">
              <a:latin typeface="Arial" panose="020B0604020202020204" pitchFamily="34" charset="0"/>
            </a:endParaRPr>
          </a:p>
          <a:p>
            <a:r>
              <a:rPr lang="en-US" altLang="en-US" sz="2000" b="1" dirty="0">
                <a:latin typeface="Arial" panose="020B0604020202020204" pitchFamily="34" charset="0"/>
              </a:rPr>
              <a:t>What for Farmers?</a:t>
            </a:r>
          </a:p>
          <a:p>
            <a:pPr marL="800100" lvl="1" indent="-342900">
              <a:lnSpc>
                <a:spcPct val="150000"/>
              </a:lnSpc>
              <a:buFont typeface="+mj-lt"/>
              <a:buAutoNum type="arabicPeriod"/>
              <a:defRPr/>
            </a:pPr>
            <a:r>
              <a:rPr lang="en-US" b="1" dirty="0">
                <a:latin typeface="Arial" charset="0"/>
                <a:cs typeface="Arial" charset="0"/>
              </a:rPr>
              <a:t>To facilitate diversified sales channels for eﬀective selling of their produce.</a:t>
            </a:r>
            <a:endParaRPr lang="en-IN" b="1" dirty="0">
              <a:latin typeface="Arial" charset="0"/>
              <a:cs typeface="Arial" charset="0"/>
            </a:endParaRPr>
          </a:p>
          <a:p>
            <a:pPr marL="800100" lvl="1" indent="-342900">
              <a:lnSpc>
                <a:spcPct val="150000"/>
              </a:lnSpc>
              <a:buFont typeface="+mj-lt"/>
              <a:buAutoNum type="arabicPeriod"/>
              <a:defRPr/>
            </a:pPr>
            <a:r>
              <a:rPr lang="en-US" b="1" dirty="0">
                <a:latin typeface="Arial" charset="0"/>
                <a:cs typeface="Arial" charset="0"/>
              </a:rPr>
              <a:t>To facilitate fair compensation for their produce.</a:t>
            </a:r>
            <a:endParaRPr lang="en-IN" b="1" dirty="0">
              <a:latin typeface="Arial" charset="0"/>
              <a:cs typeface="Arial" charset="0"/>
            </a:endParaRPr>
          </a:p>
          <a:p>
            <a:pPr marL="800100" lvl="1" indent="-342900">
              <a:lnSpc>
                <a:spcPct val="150000"/>
              </a:lnSpc>
              <a:buFont typeface="+mj-lt"/>
              <a:buAutoNum type="arabicPeriod"/>
              <a:defRPr/>
            </a:pPr>
            <a:r>
              <a:rPr lang="en-US" b="1" dirty="0">
                <a:latin typeface="Arial" charset="0"/>
                <a:cs typeface="Arial" charset="0"/>
              </a:rPr>
              <a:t>To facilitate better planning of logistics.</a:t>
            </a:r>
            <a:endParaRPr lang="en-IN" b="1" dirty="0">
              <a:latin typeface="Arial" charset="0"/>
              <a:cs typeface="Arial" charset="0"/>
            </a:endParaRPr>
          </a:p>
          <a:p>
            <a:pPr marL="800100" lvl="1" indent="-342900">
              <a:lnSpc>
                <a:spcPct val="150000"/>
              </a:lnSpc>
              <a:buFont typeface="+mj-lt"/>
              <a:buAutoNum type="arabicPeriod"/>
              <a:defRPr/>
            </a:pPr>
            <a:r>
              <a:rPr lang="en-US" b="1" dirty="0">
                <a:latin typeface="Arial" charset="0"/>
                <a:cs typeface="Arial" charset="0"/>
              </a:rPr>
              <a:t>To facilitate farmers to explore the domain of backward and forward integration.</a:t>
            </a:r>
            <a:endParaRPr lang="en-IN" b="1" dirty="0">
              <a:latin typeface="Arial" charset="0"/>
              <a:cs typeface="Arial" charset="0"/>
            </a:endParaRPr>
          </a:p>
          <a:p>
            <a:pPr marL="800100" lvl="1" indent="-342900">
              <a:lnSpc>
                <a:spcPct val="150000"/>
              </a:lnSpc>
              <a:buFont typeface="+mj-lt"/>
              <a:buAutoNum type="arabicPeriod"/>
              <a:defRPr/>
            </a:pPr>
            <a:r>
              <a:rPr lang="en-US" b="1" dirty="0">
                <a:latin typeface="Arial" charset="0"/>
                <a:cs typeface="Arial" charset="0"/>
              </a:rPr>
              <a:t>To facilitate digitalized procurement of better feed, equipment, and other necessary items at a lower price with the elimination of any middleman.</a:t>
            </a:r>
          </a:p>
          <a:p>
            <a:pPr marL="800100" lvl="1" indent="-342900">
              <a:lnSpc>
                <a:spcPct val="150000"/>
              </a:lnSpc>
              <a:buFont typeface="+mj-lt"/>
              <a:buAutoNum type="arabicPeriod"/>
              <a:defRPr/>
            </a:pPr>
            <a:r>
              <a:rPr lang="en-US" altLang="en-US" b="1" dirty="0">
                <a:latin typeface="Arial" panose="020B0604020202020204" pitchFamily="34" charset="0"/>
              </a:rPr>
              <a:t>To provide direct digital linkage and network to Processing Industries, Cold Chains, Traders &amp; Wholesalers.</a:t>
            </a:r>
          </a:p>
          <a:p>
            <a:pPr marL="800100" lvl="1" indent="-342900">
              <a:lnSpc>
                <a:spcPct val="150000"/>
              </a:lnSpc>
              <a:buFont typeface="+mj-lt"/>
              <a:buAutoNum type="arabicPeriod"/>
              <a:defRPr/>
            </a:pPr>
            <a:r>
              <a:rPr lang="en-US" altLang="en-US" b="1" dirty="0">
                <a:latin typeface="Arial" panose="020B0604020202020204" pitchFamily="34" charset="0"/>
              </a:rPr>
              <a:t>To facilitate digital buying and selling of </a:t>
            </a:r>
            <a:r>
              <a:rPr lang="en-US" altLang="en-US" b="1" dirty="0" err="1">
                <a:latin typeface="Arial" panose="020B0604020202020204" pitchFamily="34" charset="0"/>
              </a:rPr>
              <a:t>Agri</a:t>
            </a:r>
            <a:r>
              <a:rPr lang="en-US" altLang="en-US" b="1" dirty="0">
                <a:latin typeface="Arial" panose="020B0604020202020204" pitchFamily="34" charset="0"/>
              </a:rPr>
              <a:t> -based inputs &amp; outputs for them in a single unified platform.</a:t>
            </a:r>
            <a:endParaRPr lang="en-IN" altLang="en-US" b="1" dirty="0">
              <a:latin typeface="Arial" panose="020B0604020202020204" pitchFamily="34" charset="0"/>
            </a:endParaRPr>
          </a:p>
          <a:p>
            <a:pPr>
              <a:spcBef>
                <a:spcPct val="0"/>
              </a:spcBef>
            </a:pPr>
            <a:endParaRPr lang="en-US" altLang="en-US" b="1" dirty="0">
              <a:latin typeface="Arial" panose="020B0604020202020204" pitchFamily="34" charset="0"/>
            </a:endParaRPr>
          </a:p>
        </p:txBody>
      </p:sp>
      <p:pic>
        <p:nvPicPr>
          <p:cNvPr id="6" name="Picture 5">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47650" y="6024519"/>
            <a:ext cx="1394231" cy="985881"/>
          </a:xfrm>
          <a:prstGeom prst="rect">
            <a:avLst/>
          </a:prstGeom>
        </p:spPr>
      </p:pic>
      <p:sp>
        <p:nvSpPr>
          <p:cNvPr id="8" name="TextBox 7">
            <a:extLst>
              <a:ext uri="{FF2B5EF4-FFF2-40B4-BE49-F238E27FC236}">
                <a16:creationId xmlns="" xmlns:a16="http://schemas.microsoft.com/office/drawing/2014/main" id="{72B9EEF3-5C57-0D0E-1747-E4E510ACC512}"/>
              </a:ext>
            </a:extLst>
          </p:cNvPr>
          <p:cNvSpPr txBox="1"/>
          <p:nvPr/>
        </p:nvSpPr>
        <p:spPr>
          <a:xfrm>
            <a:off x="152400" y="398099"/>
            <a:ext cx="12192000" cy="461665"/>
          </a:xfrm>
          <a:prstGeom prst="rect">
            <a:avLst/>
          </a:prstGeom>
          <a:noFill/>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Objective </a:t>
            </a:r>
            <a:r>
              <a:rPr lang="en-US" sz="2400" b="1" dirty="0">
                <a:solidFill>
                  <a:schemeClr val="accent1">
                    <a:lumMod val="75000"/>
                  </a:schemeClr>
                </a:solidFill>
                <a:latin typeface="Arial" charset="0"/>
                <a:cs typeface="Arial" charset="0"/>
              </a:rPr>
              <a:t>of </a:t>
            </a:r>
            <a:r>
              <a:rPr lang="en-US" sz="2400" b="1" dirty="0" err="1">
                <a:solidFill>
                  <a:schemeClr val="accent1">
                    <a:lumMod val="75000"/>
                  </a:schemeClr>
                </a:solidFill>
                <a:latin typeface="Arial" charset="0"/>
                <a:cs typeface="Arial" charset="0"/>
              </a:rPr>
              <a:t>Naturepura</a:t>
            </a:r>
            <a:endParaRPr lang="en-IN" sz="2400" b="1" dirty="0">
              <a:solidFill>
                <a:schemeClr val="accent1">
                  <a:lumMod val="75000"/>
                </a:schemeClr>
              </a:solidFill>
              <a:latin typeface="Arial" charset="0"/>
              <a:cs typeface="Arial" charset="0"/>
            </a:endParaRPr>
          </a:p>
        </p:txBody>
      </p:sp>
    </p:spTree>
    <p:extLst>
      <p:ext uri="{BB962C8B-B14F-4D97-AF65-F5344CB8AC3E}">
        <p14:creationId xmlns="" xmlns:p14="http://schemas.microsoft.com/office/powerpoint/2010/main" val="97157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250" y="5872119"/>
            <a:ext cx="1394231" cy="985881"/>
          </a:xfrm>
          <a:prstGeom prst="rect">
            <a:avLst/>
          </a:prstGeom>
        </p:spPr>
      </p:pic>
      <p:sp>
        <p:nvSpPr>
          <p:cNvPr id="6" name="TextBox 5">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Objective </a:t>
            </a:r>
            <a:r>
              <a:rPr lang="en-US" sz="2400" b="1" dirty="0">
                <a:solidFill>
                  <a:schemeClr val="accent1">
                    <a:lumMod val="75000"/>
                  </a:schemeClr>
                </a:solidFill>
                <a:latin typeface="Arial" charset="0"/>
                <a:cs typeface="Arial" charset="0"/>
              </a:rPr>
              <a:t>of </a:t>
            </a:r>
            <a:r>
              <a:rPr lang="en-US" sz="2400" b="1" dirty="0" err="1">
                <a:solidFill>
                  <a:schemeClr val="accent1">
                    <a:lumMod val="75000"/>
                  </a:schemeClr>
                </a:solidFill>
                <a:latin typeface="Arial" charset="0"/>
                <a:cs typeface="Arial" charset="0"/>
              </a:rPr>
              <a:t>Naturepura</a:t>
            </a:r>
            <a:endParaRPr lang="en-IN" sz="2400" b="1" dirty="0">
              <a:solidFill>
                <a:schemeClr val="accent1">
                  <a:lumMod val="75000"/>
                </a:schemeClr>
              </a:solidFill>
              <a:latin typeface="Arial" charset="0"/>
              <a:cs typeface="Arial" charset="0"/>
            </a:endParaRPr>
          </a:p>
        </p:txBody>
      </p:sp>
      <p:pic>
        <p:nvPicPr>
          <p:cNvPr id="8" name="Image3">
            <a:extLst>
              <a:ext uri="{FF2B5EF4-FFF2-40B4-BE49-F238E27FC236}">
                <a16:creationId xmlns="" xmlns:a16="http://schemas.microsoft.com/office/drawing/2014/main" id="{21AB2566-FB36-2480-2C59-4B00AC79F8D1}"/>
              </a:ext>
            </a:extLst>
          </p:cNvPr>
          <p:cNvPicPr>
            <a:picLocks noChangeAspect="1"/>
          </p:cNvPicPr>
          <p:nvPr/>
        </p:nvPicPr>
        <p:blipFill>
          <a:blip r:embed="rId4" cstate="print"/>
          <a:stretch>
            <a:fillRect/>
          </a:stretch>
        </p:blipFill>
        <p:spPr bwMode="auto">
          <a:xfrm>
            <a:off x="1040867" y="922012"/>
            <a:ext cx="10406771" cy="5243681"/>
          </a:xfrm>
          <a:prstGeom prst="rect">
            <a:avLst/>
          </a:prstGeom>
        </p:spPr>
      </p:pic>
    </p:spTree>
    <p:extLst>
      <p:ext uri="{BB962C8B-B14F-4D97-AF65-F5344CB8AC3E}">
        <p14:creationId xmlns="" xmlns:p14="http://schemas.microsoft.com/office/powerpoint/2010/main" val="971570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 xmlns:a16="http://schemas.microsoft.com/office/drawing/2014/main" id="{6E28F31A-407F-9060-7EF8-1AEE471CE6D0}"/>
              </a:ext>
            </a:extLst>
          </p:cNvPr>
          <p:cNvSpPr txBox="1"/>
          <p:nvPr/>
        </p:nvSpPr>
        <p:spPr>
          <a:xfrm>
            <a:off x="510203" y="982185"/>
            <a:ext cx="11772900" cy="5770811"/>
          </a:xfrm>
          <a:prstGeom prst="rect">
            <a:avLst/>
          </a:prstGeom>
          <a:noFill/>
        </p:spPr>
        <p:txBody>
          <a:bodyPr wrap="square">
            <a:spAutoFit/>
          </a:bodyPr>
          <a:lstStyle/>
          <a:p>
            <a:r>
              <a:rPr lang="en-US" altLang="en-US" b="1" dirty="0">
                <a:latin typeface="Arial" panose="020B0604020202020204" pitchFamily="34" charset="0"/>
              </a:rPr>
              <a:t>What for Agricultural Products, Distributors, Wholesalers &amp; Retailers?</a:t>
            </a:r>
          </a:p>
          <a:p>
            <a:pPr marL="457200" indent="-457200">
              <a:lnSpc>
                <a:spcPct val="150000"/>
              </a:lnSpc>
              <a:spcBef>
                <a:spcPct val="0"/>
              </a:spcBef>
              <a:buFont typeface="+mj-lt"/>
              <a:buAutoNum type="arabicPeriod"/>
            </a:pPr>
            <a:r>
              <a:rPr lang="en-US" altLang="en-US" b="1" dirty="0">
                <a:latin typeface="Arial" panose="020B0604020202020204" pitchFamily="34" charset="0"/>
              </a:rPr>
              <a:t>To facilitate direct procurement of produce from the farmers.</a:t>
            </a:r>
            <a:endParaRPr lang="en-IN" altLang="en-US" b="1" dirty="0">
              <a:latin typeface="Arial" panose="020B0604020202020204" pitchFamily="34" charset="0"/>
            </a:endParaRPr>
          </a:p>
          <a:p>
            <a:pPr marL="457200" indent="-457200">
              <a:lnSpc>
                <a:spcPct val="150000"/>
              </a:lnSpc>
              <a:spcBef>
                <a:spcPct val="0"/>
              </a:spcBef>
              <a:buFont typeface="+mj-lt"/>
              <a:buAutoNum type="arabicPeriod"/>
            </a:pPr>
            <a:r>
              <a:rPr lang="en-US" altLang="en-US" b="1" dirty="0">
                <a:latin typeface="Arial" panose="020B0604020202020204" pitchFamily="34" charset="0"/>
              </a:rPr>
              <a:t>To facilitate a reduction in logistics costs by streamlining the supply chain.</a:t>
            </a:r>
            <a:endParaRPr lang="en-IN" altLang="en-US" b="1" dirty="0">
              <a:latin typeface="Arial" panose="020B0604020202020204" pitchFamily="34" charset="0"/>
            </a:endParaRPr>
          </a:p>
          <a:p>
            <a:pPr marL="457200" indent="-457200">
              <a:lnSpc>
                <a:spcPct val="150000"/>
              </a:lnSpc>
              <a:spcBef>
                <a:spcPct val="0"/>
              </a:spcBef>
              <a:buFont typeface="+mj-lt"/>
              <a:buAutoNum type="arabicPeriod"/>
            </a:pPr>
            <a:r>
              <a:rPr lang="en-US" altLang="en-US" b="1" dirty="0">
                <a:latin typeface="Arial" panose="020B0604020202020204" pitchFamily="34" charset="0"/>
              </a:rPr>
              <a:t>To facilitate a unified platform to access a diverse range of products.</a:t>
            </a:r>
            <a:endParaRPr lang="en-IN" altLang="en-US" b="1" dirty="0">
              <a:latin typeface="Arial" panose="020B0604020202020204" pitchFamily="34" charset="0"/>
            </a:endParaRPr>
          </a:p>
          <a:p>
            <a:pPr marL="457200" indent="-457200">
              <a:lnSpc>
                <a:spcPct val="150000"/>
              </a:lnSpc>
              <a:spcBef>
                <a:spcPct val="0"/>
              </a:spcBef>
              <a:buFont typeface="+mj-lt"/>
              <a:buAutoNum type="arabicPeriod"/>
            </a:pPr>
            <a:r>
              <a:rPr lang="en-US" altLang="en-US" b="1" dirty="0">
                <a:latin typeface="Arial" panose="020B0604020202020204" pitchFamily="34" charset="0"/>
              </a:rPr>
              <a:t>To facilitate a platform to sell their products on a larger scale.</a:t>
            </a:r>
            <a:endParaRPr lang="en-IN" altLang="en-US" b="1" dirty="0">
              <a:latin typeface="Arial" panose="020B0604020202020204" pitchFamily="34" charset="0"/>
            </a:endParaRPr>
          </a:p>
          <a:p>
            <a:pPr marL="457200" indent="-457200">
              <a:lnSpc>
                <a:spcPct val="150000"/>
              </a:lnSpc>
              <a:spcBef>
                <a:spcPct val="0"/>
              </a:spcBef>
              <a:buFont typeface="+mj-lt"/>
              <a:buAutoNum type="arabicPeriod"/>
            </a:pPr>
            <a:r>
              <a:rPr lang="en-US" altLang="en-US" b="1" dirty="0">
                <a:latin typeface="Arial" panose="020B0604020202020204" pitchFamily="34" charset="0"/>
              </a:rPr>
              <a:t>To facilitate a market analysis model, this will assist them in getting the right price for their produce by analyzing the demand and supply in the market.</a:t>
            </a:r>
            <a:endParaRPr lang="en-IN" altLang="en-US" b="1" dirty="0">
              <a:latin typeface="Arial" panose="020B0604020202020204" pitchFamily="34" charset="0"/>
            </a:endParaRPr>
          </a:p>
          <a:p>
            <a:pPr marL="457200" indent="-457200">
              <a:lnSpc>
                <a:spcPct val="150000"/>
              </a:lnSpc>
              <a:spcBef>
                <a:spcPct val="0"/>
              </a:spcBef>
              <a:buFont typeface="+mj-lt"/>
              <a:buAutoNum type="arabicPeriod"/>
            </a:pPr>
            <a:r>
              <a:rPr lang="en-US" altLang="en-US" b="1" dirty="0">
                <a:latin typeface="Arial" panose="020B0604020202020204" pitchFamily="34" charset="0"/>
              </a:rPr>
              <a:t>To facilitate an efficient hyperlocal delivery service to retailers for their e-commerce.</a:t>
            </a:r>
            <a:endParaRPr lang="en-IN" altLang="en-US" b="1" dirty="0">
              <a:latin typeface="Arial" panose="020B0604020202020204" pitchFamily="34" charset="0"/>
            </a:endParaRPr>
          </a:p>
          <a:p>
            <a:r>
              <a:rPr lang="en-IN" altLang="en-US" b="1" dirty="0">
                <a:latin typeface="Arial" panose="020B0604020202020204" pitchFamily="34" charset="0"/>
              </a:rPr>
              <a:t>What for Consumers?</a:t>
            </a:r>
          </a:p>
          <a:p>
            <a:pPr>
              <a:lnSpc>
                <a:spcPct val="150000"/>
              </a:lnSpc>
              <a:spcBef>
                <a:spcPct val="0"/>
              </a:spcBef>
              <a:buFont typeface="Calibri" panose="020F0502020204030204" pitchFamily="34" charset="0"/>
              <a:buAutoNum type="arabicPeriod"/>
            </a:pPr>
            <a:r>
              <a:rPr lang="en-US" altLang="en-US" b="1" dirty="0">
                <a:latin typeface="Arial" panose="020B0604020202020204" pitchFamily="34" charset="0"/>
              </a:rPr>
              <a:t>To facilitate a platform to buy a large variety of Agriculture products online.</a:t>
            </a:r>
            <a:endParaRPr lang="en-IN" altLang="en-US" b="1" dirty="0">
              <a:latin typeface="Arial" panose="020B0604020202020204" pitchFamily="34" charset="0"/>
            </a:endParaRPr>
          </a:p>
          <a:p>
            <a:pPr>
              <a:lnSpc>
                <a:spcPct val="150000"/>
              </a:lnSpc>
              <a:spcBef>
                <a:spcPct val="0"/>
              </a:spcBef>
              <a:buFont typeface="Calibri" panose="020F0502020204030204" pitchFamily="34" charset="0"/>
              <a:buAutoNum type="arabicPeriod"/>
            </a:pPr>
            <a:r>
              <a:rPr lang="en-US" altLang="en-US" b="1" dirty="0">
                <a:latin typeface="Arial" panose="020B0604020202020204" pitchFamily="34" charset="0"/>
              </a:rPr>
              <a:t>To facilitate an online marketplace, that will reduce the cost of pro production cause of the competition between online sellers.</a:t>
            </a:r>
            <a:endParaRPr lang="en-IN" altLang="en-US" b="1" dirty="0">
              <a:latin typeface="Arial" panose="020B0604020202020204" pitchFamily="34" charset="0"/>
            </a:endParaRPr>
          </a:p>
          <a:p>
            <a:pPr>
              <a:lnSpc>
                <a:spcPct val="150000"/>
              </a:lnSpc>
              <a:spcBef>
                <a:spcPct val="0"/>
              </a:spcBef>
              <a:buFont typeface="Calibri" panose="020F0502020204030204" pitchFamily="34" charset="0"/>
              <a:buAutoNum type="arabicPeriod"/>
            </a:pPr>
            <a:r>
              <a:rPr lang="en-US" altLang="en-US" b="1" dirty="0">
                <a:latin typeface="Arial" panose="020B0604020202020204" pitchFamily="34" charset="0"/>
              </a:rPr>
              <a:t>To facilitate a review-based system that will help them in choosing the right sellers for their produce.</a:t>
            </a:r>
            <a:endParaRPr lang="en-IN" altLang="en-US" b="1" dirty="0">
              <a:latin typeface="Arial" panose="020B0604020202020204" pitchFamily="34" charset="0"/>
            </a:endParaRPr>
          </a:p>
          <a:p>
            <a:endParaRPr lang="en-IN" b="1" dirty="0"/>
          </a:p>
          <a:p>
            <a:pPr>
              <a:spcBef>
                <a:spcPct val="0"/>
              </a:spcBef>
            </a:pPr>
            <a:endParaRPr lang="en-US" altLang="en-US" b="1" dirty="0">
              <a:latin typeface="Arial" panose="020B0604020202020204" pitchFamily="34" charset="0"/>
            </a:endParaRPr>
          </a:p>
        </p:txBody>
      </p:sp>
      <p:pic>
        <p:nvPicPr>
          <p:cNvPr id="6" name="Picture 5">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247650" y="6024519"/>
            <a:ext cx="1394231" cy="985881"/>
          </a:xfrm>
          <a:prstGeom prst="rect">
            <a:avLst/>
          </a:prstGeom>
        </p:spPr>
      </p:pic>
      <p:sp>
        <p:nvSpPr>
          <p:cNvPr id="8" name="TextBox 7">
            <a:extLst>
              <a:ext uri="{FF2B5EF4-FFF2-40B4-BE49-F238E27FC236}">
                <a16:creationId xmlns="" xmlns:a16="http://schemas.microsoft.com/office/drawing/2014/main" id="{72B9EEF3-5C57-0D0E-1747-E4E510ACC512}"/>
              </a:ext>
            </a:extLst>
          </p:cNvPr>
          <p:cNvSpPr txBox="1"/>
          <p:nvPr/>
        </p:nvSpPr>
        <p:spPr>
          <a:xfrm>
            <a:off x="152400" y="456155"/>
            <a:ext cx="12192000" cy="461665"/>
          </a:xfrm>
          <a:prstGeom prst="rect">
            <a:avLst/>
          </a:prstGeom>
          <a:noFill/>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Objective </a:t>
            </a:r>
            <a:r>
              <a:rPr lang="en-US" sz="2400" b="1" dirty="0">
                <a:solidFill>
                  <a:schemeClr val="accent1">
                    <a:lumMod val="75000"/>
                  </a:schemeClr>
                </a:solidFill>
                <a:latin typeface="Arial" charset="0"/>
                <a:cs typeface="Arial" charset="0"/>
              </a:rPr>
              <a:t>of </a:t>
            </a:r>
            <a:r>
              <a:rPr lang="en-US" sz="2400" b="1" dirty="0" err="1">
                <a:solidFill>
                  <a:schemeClr val="accent1">
                    <a:lumMod val="75000"/>
                  </a:schemeClr>
                </a:solidFill>
                <a:latin typeface="Arial" charset="0"/>
                <a:cs typeface="Arial" charset="0"/>
              </a:rPr>
              <a:t>Naturepura</a:t>
            </a:r>
            <a:endParaRPr lang="en-IN" sz="2400" b="1" dirty="0">
              <a:solidFill>
                <a:schemeClr val="accent1">
                  <a:lumMod val="75000"/>
                </a:schemeClr>
              </a:solidFill>
              <a:latin typeface="Arial" charset="0"/>
              <a:cs typeface="Arial" charset="0"/>
            </a:endParaRPr>
          </a:p>
        </p:txBody>
      </p:sp>
    </p:spTree>
    <p:extLst>
      <p:ext uri="{BB962C8B-B14F-4D97-AF65-F5344CB8AC3E}">
        <p14:creationId xmlns="" xmlns:p14="http://schemas.microsoft.com/office/powerpoint/2010/main" val="971570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 xmlns:a16="http://schemas.microsoft.com/office/drawing/2014/main" id="{FADE215E-CCE3-67E1-79CD-B4161186445D}"/>
              </a:ext>
            </a:extLst>
          </p:cNvPr>
          <p:cNvSpPr>
            <a:spLocks noGrp="1"/>
          </p:cNvSpPr>
          <p:nvPr>
            <p:ph type="subTitle" idx="1"/>
          </p:nvPr>
        </p:nvSpPr>
        <p:spPr>
          <a:xfrm>
            <a:off x="1" y="0"/>
            <a:ext cx="12192000" cy="6858000"/>
          </a:xfrm>
        </p:spPr>
        <p:txBody>
          <a:bodyPr/>
          <a:lstStyle/>
          <a:p>
            <a:r>
              <a:rPr lang="en-US" b="1" dirty="0"/>
              <a:t> </a:t>
            </a:r>
          </a:p>
        </p:txBody>
      </p:sp>
      <p:sp>
        <p:nvSpPr>
          <p:cNvPr id="7" name="TextBox 6">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pPr algn="ct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endParaRPr lang="en-IN" sz="2400" b="1" dirty="0">
              <a:solidFill>
                <a:schemeClr val="accent1">
                  <a:lumMod val="75000"/>
                </a:schemeClr>
              </a:solidFill>
              <a:latin typeface="Arial" charset="0"/>
              <a:cs typeface="Arial" charset="0"/>
            </a:endParaRPr>
          </a:p>
        </p:txBody>
      </p:sp>
      <p:pic>
        <p:nvPicPr>
          <p:cNvPr id="9" name="Picture 8" descr="MacBook Pro 16_ - 2.png"/>
          <p:cNvPicPr>
            <a:picLocks noChangeAspect="1"/>
          </p:cNvPicPr>
          <p:nvPr/>
        </p:nvPicPr>
        <p:blipFill>
          <a:blip r:embed="rId2"/>
          <a:stretch>
            <a:fillRect/>
          </a:stretch>
        </p:blipFill>
        <p:spPr>
          <a:xfrm>
            <a:off x="0" y="0"/>
            <a:ext cx="12192000" cy="6858000"/>
          </a:xfrm>
          <a:prstGeom prst="rect">
            <a:avLst/>
          </a:prstGeom>
        </p:spPr>
      </p:pic>
      <p:pic>
        <p:nvPicPr>
          <p:cNvPr id="5" name="Picture 4">
            <a:extLst>
              <a:ext uri="{FF2B5EF4-FFF2-40B4-BE49-F238E27FC236}">
                <a16:creationId xmlns="" xmlns:a16="http://schemas.microsoft.com/office/drawing/2014/main" id="{CA7D65F2-0410-62A7-02DF-3E11F88949EE}"/>
              </a:ext>
            </a:extLst>
          </p:cNvPr>
          <p:cNvPicPr>
            <a:picLocks noChangeAspect="1"/>
          </p:cNvPicPr>
          <p:nvPr/>
        </p:nvPicPr>
        <p:blipFill>
          <a:blip r:embed="rId3" cstate="print">
            <a:extLst>
              <a:ext uri="{28A0092B-C50C-407E-A947-70E740481C1C}">
                <a14:useLocalDpi xmlns="" xmlns:a14="http://schemas.microsoft.com/office/drawing/2010/main" val="0"/>
              </a:ext>
            </a:extLst>
          </a:blip>
          <a:stretch>
            <a:fillRect/>
          </a:stretch>
        </p:blipFill>
        <p:spPr>
          <a:xfrm>
            <a:off x="95250" y="5872119"/>
            <a:ext cx="1394231" cy="985881"/>
          </a:xfrm>
          <a:prstGeom prst="rect">
            <a:avLst/>
          </a:prstGeom>
        </p:spPr>
      </p:pic>
      <p:sp>
        <p:nvSpPr>
          <p:cNvPr id="6" name="TextBox 5">
            <a:extLst>
              <a:ext uri="{FF2B5EF4-FFF2-40B4-BE49-F238E27FC236}">
                <a16:creationId xmlns="" xmlns:a16="http://schemas.microsoft.com/office/drawing/2014/main" id="{72B9EEF3-5C57-0D0E-1747-E4E510ACC512}"/>
              </a:ext>
            </a:extLst>
          </p:cNvPr>
          <p:cNvSpPr txBox="1"/>
          <p:nvPr/>
        </p:nvSpPr>
        <p:spPr>
          <a:xfrm>
            <a:off x="0" y="376325"/>
            <a:ext cx="12192000" cy="461665"/>
          </a:xfrm>
          <a:prstGeom prst="rect">
            <a:avLst/>
          </a:prstGeom>
          <a:noFill/>
        </p:spPr>
        <p:txBody>
          <a:bodyPr wrap="square">
            <a:spAutoFit/>
          </a:bodyPr>
          <a:lstStyle/>
          <a:p>
            <a:r>
              <a:rPr lang="en-US" sz="2400" b="1" dirty="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effectLst>
                  <a:outerShdw blurRad="38100" dist="38100" dir="2700000" algn="tl">
                    <a:srgbClr val="000000">
                      <a:alpha val="43137"/>
                    </a:srgbClr>
                  </a:outerShdw>
                </a:effectLst>
                <a:latin typeface="Arial" charset="0"/>
                <a:cs typeface="Arial" charset="0"/>
              </a:rPr>
              <a:t>                                               </a:t>
            </a:r>
            <a:r>
              <a:rPr lang="en-US" sz="2400" b="1" dirty="0" smtClean="0">
                <a:solidFill>
                  <a:schemeClr val="accent1">
                    <a:lumMod val="75000"/>
                  </a:schemeClr>
                </a:solidFill>
                <a:latin typeface="Arial" charset="0"/>
                <a:cs typeface="Arial" charset="0"/>
              </a:rPr>
              <a:t>Objective </a:t>
            </a:r>
            <a:r>
              <a:rPr lang="en-US" sz="2400" b="1" dirty="0">
                <a:solidFill>
                  <a:schemeClr val="accent1">
                    <a:lumMod val="75000"/>
                  </a:schemeClr>
                </a:solidFill>
                <a:latin typeface="Arial" charset="0"/>
                <a:cs typeface="Arial" charset="0"/>
              </a:rPr>
              <a:t>of </a:t>
            </a:r>
            <a:r>
              <a:rPr lang="en-US" sz="2400" b="1" dirty="0" err="1">
                <a:solidFill>
                  <a:schemeClr val="accent1">
                    <a:lumMod val="75000"/>
                  </a:schemeClr>
                </a:solidFill>
                <a:latin typeface="Arial" charset="0"/>
                <a:cs typeface="Arial" charset="0"/>
              </a:rPr>
              <a:t>Naturepura</a:t>
            </a:r>
            <a:endParaRPr lang="en-IN" sz="2400" b="1" dirty="0">
              <a:solidFill>
                <a:schemeClr val="accent1">
                  <a:lumMod val="75000"/>
                </a:schemeClr>
              </a:solidFill>
              <a:latin typeface="Arial" charset="0"/>
              <a:cs typeface="Arial" charset="0"/>
            </a:endParaRPr>
          </a:p>
        </p:txBody>
      </p:sp>
      <p:pic>
        <p:nvPicPr>
          <p:cNvPr id="8" name="Image2">
            <a:extLst>
              <a:ext uri="{FF2B5EF4-FFF2-40B4-BE49-F238E27FC236}">
                <a16:creationId xmlns="" xmlns:a16="http://schemas.microsoft.com/office/drawing/2014/main" id="{5C6D579B-E30C-FAFE-9661-87F907B45009}"/>
              </a:ext>
            </a:extLst>
          </p:cNvPr>
          <p:cNvPicPr>
            <a:picLocks noChangeAspect="1"/>
          </p:cNvPicPr>
          <p:nvPr/>
        </p:nvPicPr>
        <p:blipFill>
          <a:blip r:embed="rId4" cstate="print"/>
          <a:stretch>
            <a:fillRect/>
          </a:stretch>
        </p:blipFill>
        <p:spPr bwMode="auto">
          <a:xfrm>
            <a:off x="910943" y="1028227"/>
            <a:ext cx="10215766" cy="5104865"/>
          </a:xfrm>
          <a:prstGeom prst="rect">
            <a:avLst/>
          </a:prstGeom>
        </p:spPr>
      </p:pic>
    </p:spTree>
    <p:extLst>
      <p:ext uri="{BB962C8B-B14F-4D97-AF65-F5344CB8AC3E}">
        <p14:creationId xmlns="" xmlns:p14="http://schemas.microsoft.com/office/powerpoint/2010/main" val="9715709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TotalTime>
  <Words>1266</Words>
  <Application>Microsoft Office PowerPoint</Application>
  <PresentationFormat>Custom</PresentationFormat>
  <Paragraphs>151</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Biswajit Parija</dc:creator>
  <cp:lastModifiedBy>user</cp:lastModifiedBy>
  <cp:revision>96</cp:revision>
  <dcterms:created xsi:type="dcterms:W3CDTF">2022-10-13T07:22:39Z</dcterms:created>
  <dcterms:modified xsi:type="dcterms:W3CDTF">2023-07-05T02:04:21Z</dcterms:modified>
</cp:coreProperties>
</file>