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Comic Sans MS" panose="030F0902030302020204" pitchFamily="66" charset="0"/>
      <p:regular r:id="rId17"/>
    </p:embeddedFont>
    <p:embeddedFont>
      <p:font typeface="Lora" pitchFamily="2" charset="77"/>
      <p:regular r:id="rId18"/>
      <p:bold r:id="rId19"/>
      <p:italic r:id="rId20"/>
      <p:boldItalic r:id="rId21"/>
    </p:embeddedFont>
    <p:embeddedFont>
      <p:font typeface="Open Sans" panose="020B0606030504020204" pitchFamily="34" charset="0"/>
      <p:regular r:id="rId22"/>
      <p:bold r:id="rId23"/>
      <p:italic r:id="rId24"/>
      <p:boldItalic r:id="rId25"/>
    </p:embeddedFont>
    <p:embeddedFont>
      <p:font typeface="Open Sans ExtraBold" panose="020B0606030504020204" pitchFamily="34" charset="0"/>
      <p:bold r:id="rId26"/>
      <p:italic r:id="rId27"/>
      <p:boldItalic r:id="rId28"/>
    </p:embeddedFont>
    <p:embeddedFont>
      <p:font typeface="Open Sans Light" panose="020B0306030504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805BA6-CC0E-4A04-AB1C-FC66D92E5182}">
  <a:tblStyle styleId="{D4805BA6-CC0E-4A04-AB1C-FC66D92E5182}" styleName="Table_0">
    <a:wholeTbl>
      <a:tcTxStyle b="off" i="off">
        <a:font>
          <a:latin typeface="Arial"/>
          <a:ea typeface="Arial"/>
          <a:cs typeface="Arial"/>
        </a:font>
        <a:schemeClr val="dk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40000"/>
            </a:schemeClr>
          </a:solidFill>
        </a:fill>
      </a:tcStyle>
    </a:band1H>
    <a:band2H>
      <a:tcTxStyle/>
      <a:tcStyle>
        <a:tcBdr/>
      </a:tcStyle>
    </a:band2H>
    <a:band1V>
      <a:tcTxStyle/>
      <a:tcStyle>
        <a:tcBdr>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tcBdr>
        <a:fill>
          <a:solidFill>
            <a:schemeClr val="accent5">
              <a:alpha val="40000"/>
            </a:schemeClr>
          </a:solidFill>
        </a:fill>
      </a:tcStyle>
    </a:band1V>
    <a:band2V>
      <a:tcTxStyle/>
      <a:tcStyle>
        <a:tcBdr/>
      </a:tcStyle>
    </a:band2V>
    <a:la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4"/>
  </p:normalViewPr>
  <p:slideViewPr>
    <p:cSldViewPr snapToGrid="0">
      <p:cViewPr varScale="1">
        <p:scale>
          <a:sx n="161" d="100"/>
          <a:sy n="161" d="100"/>
        </p:scale>
        <p:origin x="240"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1.xml"/><Relationship Id="rId21" Type="http://schemas.openxmlformats.org/officeDocument/2006/relationships/font" Target="fonts/font9.fntdata"/><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32" Type="http://schemas.openxmlformats.org/officeDocument/2006/relationships/font" Target="fonts/font20.fntdata"/><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b49ee68a6_2_4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eb49ee68a6_2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b49ee68a6_2_5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eb49ee68a6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b49ee68a6_0_1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eb49ee68a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b49ee68a6_7_3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eb49ee68a6_7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b49ee68a6_7_4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eb49ee68a6_7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b49ee68a6_22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eb49ee68a6_2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b49ee68a6_7_7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eb49ee68a6_7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b49ee68a6_7_8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eb49ee68a6_7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b49ee68a6_7_10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eb49ee68a6_7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311708" y="744574"/>
            <a:ext cx="8520601" cy="20526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56" name="Google Shape;56;p14"/>
          <p:cNvSpPr txBox="1">
            <a:spLocks noGrp="1"/>
          </p:cNvSpPr>
          <p:nvPr>
            <p:ph type="body" idx="1"/>
          </p:nvPr>
        </p:nvSpPr>
        <p:spPr>
          <a:xfrm>
            <a:off x="311699" y="2834125"/>
            <a:ext cx="8520602" cy="7926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800"/>
              <a:buFont typeface="Arial"/>
              <a:buNone/>
              <a:defRPr sz="2800"/>
            </a:lvl1pPr>
            <a:lvl2pPr marL="914400" lvl="1" indent="-228600" algn="ctr">
              <a:lnSpc>
                <a:spcPct val="100000"/>
              </a:lnSpc>
              <a:spcBef>
                <a:spcPts val="0"/>
              </a:spcBef>
              <a:spcAft>
                <a:spcPts val="0"/>
              </a:spcAft>
              <a:buClr>
                <a:srgbClr val="585858"/>
              </a:buClr>
              <a:buSzPts val="2800"/>
              <a:buFont typeface="Arial"/>
              <a:buNone/>
              <a:defRPr sz="2800"/>
            </a:lvl2pPr>
            <a:lvl3pPr marL="1371600" lvl="2" indent="-228600" algn="ctr">
              <a:lnSpc>
                <a:spcPct val="100000"/>
              </a:lnSpc>
              <a:spcBef>
                <a:spcPts val="0"/>
              </a:spcBef>
              <a:spcAft>
                <a:spcPts val="0"/>
              </a:spcAft>
              <a:buClr>
                <a:srgbClr val="585858"/>
              </a:buClr>
              <a:buSzPts val="2800"/>
              <a:buFont typeface="Arial"/>
              <a:buNone/>
              <a:defRPr sz="2800"/>
            </a:lvl3pPr>
            <a:lvl4pPr marL="1828800" lvl="3" indent="-228600" algn="ctr">
              <a:lnSpc>
                <a:spcPct val="100000"/>
              </a:lnSpc>
              <a:spcBef>
                <a:spcPts val="0"/>
              </a:spcBef>
              <a:spcAft>
                <a:spcPts val="0"/>
              </a:spcAft>
              <a:buClr>
                <a:srgbClr val="585858"/>
              </a:buClr>
              <a:buSzPts val="2800"/>
              <a:buFont typeface="Arial"/>
              <a:buNone/>
              <a:defRPr sz="2800"/>
            </a:lvl4pPr>
            <a:lvl5pPr marL="2286000" lvl="4" indent="-228600" algn="ctr">
              <a:lnSpc>
                <a:spcPct val="100000"/>
              </a:lnSpc>
              <a:spcBef>
                <a:spcPts val="0"/>
              </a:spcBef>
              <a:spcAft>
                <a:spcPts val="0"/>
              </a:spcAft>
              <a:buClr>
                <a:srgbClr val="585858"/>
              </a:buClr>
              <a:buSzPts val="2800"/>
              <a:buFont typeface="Arial"/>
              <a:buNone/>
              <a:defRPr sz="28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57" name="Google Shape;57;p1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0" name="Google Shape;60;p15"/>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1" name="Google Shape;61;p15"/>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11699" y="2150849"/>
            <a:ext cx="8520602" cy="841801"/>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4" name="Google Shape;64;p16"/>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7" name="Google Shape;67;p17"/>
          <p:cNvSpPr txBox="1">
            <a:spLocks noGrp="1"/>
          </p:cNvSpPr>
          <p:nvPr>
            <p:ph type="body" idx="1"/>
          </p:nvPr>
        </p:nvSpPr>
        <p:spPr>
          <a:xfrm>
            <a:off x="311699" y="1152475"/>
            <a:ext cx="3999902"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8" name="Google Shape;68;p17"/>
          <p:cNvSpPr txBox="1">
            <a:spLocks noGrp="1"/>
          </p:cNvSpPr>
          <p:nvPr>
            <p:ph type="body" idx="2"/>
          </p:nvPr>
        </p:nvSpPr>
        <p:spPr>
          <a:xfrm>
            <a:off x="4832399" y="1152475"/>
            <a:ext cx="39999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9" name="Google Shape;69;p17"/>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2" name="Google Shape;72;p18"/>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699" y="555600"/>
            <a:ext cx="2808001" cy="755700"/>
          </a:xfrm>
          <a:prstGeom prst="rect">
            <a:avLst/>
          </a:prstGeom>
          <a:noFill/>
          <a:ln>
            <a:noFill/>
          </a:ln>
        </p:spPr>
        <p:txBody>
          <a:bodyPr spcFirstLastPara="1" wrap="square" lIns="91400" tIns="91400" rIns="91400" bIns="91400" anchor="b" anchorCtr="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5" name="Google Shape;75;p19"/>
          <p:cNvSpPr txBox="1">
            <a:spLocks noGrp="1"/>
          </p:cNvSpPr>
          <p:nvPr>
            <p:ph type="body" idx="1"/>
          </p:nvPr>
        </p:nvSpPr>
        <p:spPr>
          <a:xfrm>
            <a:off x="311699" y="1389599"/>
            <a:ext cx="2808001" cy="3179401"/>
          </a:xfrm>
          <a:prstGeom prst="rect">
            <a:avLst/>
          </a:prstGeom>
          <a:noFill/>
          <a:ln>
            <a:noFill/>
          </a:ln>
        </p:spPr>
        <p:txBody>
          <a:bodyPr spcFirstLastPara="1" wrap="square" lIns="91400" tIns="91400" rIns="91400" bIns="91400"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76" name="Google Shape;76;p19"/>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49"/>
            <a:ext cx="6367801" cy="4090801"/>
          </a:xfrm>
          <a:prstGeom prst="rect">
            <a:avLst/>
          </a:prstGeom>
          <a:noFill/>
          <a:ln>
            <a:noFill/>
          </a:ln>
        </p:spPr>
        <p:txBody>
          <a:bodyPr spcFirstLastPara="1" wrap="square" lIns="91400" tIns="91400" rIns="91400" bIns="91400" anchor="ctr" anchorCtr="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9" name="Google Shape;79;p20"/>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1"/>
          </a:xfrm>
          <a:prstGeom prst="rect">
            <a:avLst/>
          </a:prstGeom>
          <a:solidFill>
            <a:srgbClr val="EEEEE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83" name="Google Shape;83;p21"/>
          <p:cNvSpPr txBox="1">
            <a:spLocks noGrp="1"/>
          </p:cNvSpPr>
          <p:nvPr>
            <p:ph type="body" idx="1"/>
          </p:nvPr>
        </p:nvSpPr>
        <p:spPr>
          <a:xfrm>
            <a:off x="265500" y="2803075"/>
            <a:ext cx="4045200" cy="12351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100"/>
              <a:buFont typeface="Arial"/>
              <a:buNone/>
              <a:defRPr sz="2100"/>
            </a:lvl1pPr>
            <a:lvl2pPr marL="914400" lvl="1" indent="-228600" algn="ctr">
              <a:lnSpc>
                <a:spcPct val="100000"/>
              </a:lnSpc>
              <a:spcBef>
                <a:spcPts val="0"/>
              </a:spcBef>
              <a:spcAft>
                <a:spcPts val="0"/>
              </a:spcAft>
              <a:buClr>
                <a:srgbClr val="585858"/>
              </a:buClr>
              <a:buSzPts val="2100"/>
              <a:buFont typeface="Arial"/>
              <a:buNone/>
              <a:defRPr sz="2100"/>
            </a:lvl2pPr>
            <a:lvl3pPr marL="1371600" lvl="2" indent="-228600" algn="ctr">
              <a:lnSpc>
                <a:spcPct val="100000"/>
              </a:lnSpc>
              <a:spcBef>
                <a:spcPts val="0"/>
              </a:spcBef>
              <a:spcAft>
                <a:spcPts val="0"/>
              </a:spcAft>
              <a:buClr>
                <a:srgbClr val="585858"/>
              </a:buClr>
              <a:buSzPts val="2100"/>
              <a:buFont typeface="Arial"/>
              <a:buNone/>
              <a:defRPr sz="2100"/>
            </a:lvl3pPr>
            <a:lvl4pPr marL="1828800" lvl="3" indent="-228600" algn="ctr">
              <a:lnSpc>
                <a:spcPct val="100000"/>
              </a:lnSpc>
              <a:spcBef>
                <a:spcPts val="0"/>
              </a:spcBef>
              <a:spcAft>
                <a:spcPts val="0"/>
              </a:spcAft>
              <a:buClr>
                <a:srgbClr val="585858"/>
              </a:buClr>
              <a:buSzPts val="2100"/>
              <a:buFont typeface="Arial"/>
              <a:buNone/>
              <a:defRPr sz="2100"/>
            </a:lvl4pPr>
            <a:lvl5pPr marL="2286000" lvl="4" indent="-228600" algn="ctr">
              <a:lnSpc>
                <a:spcPct val="100000"/>
              </a:lnSpc>
              <a:spcBef>
                <a:spcPts val="0"/>
              </a:spcBef>
              <a:spcAft>
                <a:spcPts val="0"/>
              </a:spcAft>
              <a:buClr>
                <a:srgbClr val="585858"/>
              </a:buClr>
              <a:buSzPts val="2100"/>
              <a:buFont typeface="Arial"/>
              <a:buNone/>
              <a:defRPr sz="21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4" name="Google Shape;84;p21"/>
          <p:cNvSpPr txBox="1">
            <a:spLocks noGrp="1"/>
          </p:cNvSpPr>
          <p:nvPr>
            <p:ph type="body" idx="2"/>
          </p:nvPr>
        </p:nvSpPr>
        <p:spPr>
          <a:xfrm>
            <a:off x="4939500" y="724074"/>
            <a:ext cx="3837000" cy="3695102"/>
          </a:xfrm>
          <a:prstGeom prst="rect">
            <a:avLst/>
          </a:prstGeom>
          <a:noFill/>
          <a:ln>
            <a:noFill/>
          </a:ln>
        </p:spPr>
        <p:txBody>
          <a:bodyPr spcFirstLastPara="1" wrap="square" lIns="91400" tIns="91400" rIns="91400" bIns="91400" anchor="ctr"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5" name="Google Shape;85;p21"/>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699" y="4230575"/>
            <a:ext cx="5998802" cy="605101"/>
          </a:xfrm>
          <a:prstGeom prst="rect">
            <a:avLst/>
          </a:prstGeom>
          <a:noFill/>
          <a:ln>
            <a:noFill/>
          </a:ln>
        </p:spPr>
        <p:txBody>
          <a:bodyPr spcFirstLastPara="1" wrap="square" lIns="91400" tIns="91400" rIns="91400" bIns="91400" anchor="ctr" anchorCtr="0">
            <a:normAutofit/>
          </a:bodyPr>
          <a:lstStyle>
            <a:lvl1pPr marL="457200" lvl="0" indent="-228600" algn="l">
              <a:lnSpc>
                <a:spcPct val="100000"/>
              </a:lnSpc>
              <a:spcBef>
                <a:spcPts val="0"/>
              </a:spcBef>
              <a:spcAft>
                <a:spcPts val="0"/>
              </a:spcAft>
              <a:buClr>
                <a:srgbClr val="585858"/>
              </a:buClr>
              <a:buSzPts val="1800"/>
              <a:buNone/>
              <a:defRPr/>
            </a:lvl1pPr>
          </a:lstStyle>
          <a:p>
            <a:endParaRPr/>
          </a:p>
        </p:txBody>
      </p:sp>
      <p:sp>
        <p:nvSpPr>
          <p:cNvPr id="88" name="Google Shape;88;p22"/>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p:nvPr>
        </p:nvSpPr>
        <p:spPr>
          <a:xfrm>
            <a:off x="311699" y="1106125"/>
            <a:ext cx="8520602" cy="1963500"/>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91" name="Google Shape;91;p23"/>
          <p:cNvSpPr txBox="1">
            <a:spLocks noGrp="1"/>
          </p:cNvSpPr>
          <p:nvPr>
            <p:ph type="body" idx="1"/>
          </p:nvPr>
        </p:nvSpPr>
        <p:spPr>
          <a:xfrm>
            <a:off x="311699" y="3152225"/>
            <a:ext cx="8520602" cy="1300800"/>
          </a:xfrm>
          <a:prstGeom prst="rect">
            <a:avLst/>
          </a:prstGeom>
          <a:noFill/>
          <a:ln>
            <a:noFill/>
          </a:ln>
        </p:spPr>
        <p:txBody>
          <a:bodyPr spcFirstLastPara="1" wrap="square" lIns="91400" tIns="91400" rIns="91400" bIns="91400" anchor="t" anchorCtr="0">
            <a:normAutofit/>
          </a:bodyPr>
          <a:lstStyle>
            <a:lvl1pPr marL="457200" lvl="0" indent="-342900" algn="ctr">
              <a:lnSpc>
                <a:spcPct val="115000"/>
              </a:lnSpc>
              <a:spcBef>
                <a:spcPts val="0"/>
              </a:spcBef>
              <a:spcAft>
                <a:spcPts val="0"/>
              </a:spcAft>
              <a:buSzPts val="1800"/>
              <a:buChar char="●"/>
              <a:defRPr/>
            </a:lvl1pPr>
            <a:lvl2pPr marL="914400" lvl="1" indent="-342900" algn="ctr">
              <a:lnSpc>
                <a:spcPct val="115000"/>
              </a:lnSpc>
              <a:spcBef>
                <a:spcPts val="0"/>
              </a:spcBef>
              <a:spcAft>
                <a:spcPts val="0"/>
              </a:spcAft>
              <a:buSzPts val="1800"/>
              <a:buChar char="○"/>
              <a:defRPr/>
            </a:lvl2pPr>
            <a:lvl3pPr marL="1371600" lvl="2" indent="-342900" algn="ctr">
              <a:lnSpc>
                <a:spcPct val="115000"/>
              </a:lnSpc>
              <a:spcBef>
                <a:spcPts val="0"/>
              </a:spcBef>
              <a:spcAft>
                <a:spcPts val="0"/>
              </a:spcAft>
              <a:buSzPts val="1800"/>
              <a:buChar char="■"/>
              <a:defRPr/>
            </a:lvl3pPr>
            <a:lvl4pPr marL="1828800" lvl="3" indent="-342900" algn="ctr">
              <a:lnSpc>
                <a:spcPct val="115000"/>
              </a:lnSpc>
              <a:spcBef>
                <a:spcPts val="0"/>
              </a:spcBef>
              <a:spcAft>
                <a:spcPts val="0"/>
              </a:spcAft>
              <a:buSzPts val="1800"/>
              <a:buChar char="●"/>
              <a:defRPr/>
            </a:lvl4pPr>
            <a:lvl5pPr marL="2286000" lvl="4" indent="-342900" algn="ctr">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92" name="Google Shape;92;p2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marR="0" lvl="0"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1pPr>
            <a:lvl2pPr marL="914400" marR="0" lvl="1"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2pPr>
            <a:lvl3pPr marL="1371600" marR="0" lvl="2"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3pPr>
            <a:lvl4pPr marL="1828800" marR="0" lvl="3"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4pPr>
            <a:lvl5pPr marL="2286000" marR="0" lvl="4"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5pPr>
            <a:lvl6pPr marL="2743200" marR="0" lvl="5"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6pPr>
            <a:lvl7pPr marL="3200400" marR="0" lvl="6"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7pPr>
            <a:lvl8pPr marL="3657600" marR="0" lvl="7"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8pPr>
            <a:lvl9pPr marL="4114800" marR="0" lvl="8"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p:nvPr/>
        </p:nvSpPr>
        <p:spPr>
          <a:xfrm rot="10800000" flipH="1">
            <a:off x="-9600" y="-2243"/>
            <a:ext cx="9163206" cy="5147982"/>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0" name="Google Shape;100;p25"/>
          <p:cNvSpPr/>
          <p:nvPr/>
        </p:nvSpPr>
        <p:spPr>
          <a:xfrm>
            <a:off x="537898" y="1895175"/>
            <a:ext cx="6548701"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1" i="0" u="none" strike="noStrike" cap="none">
                <a:solidFill>
                  <a:srgbClr val="FFFFFF"/>
                </a:solidFill>
                <a:latin typeface="Open Sans ExtraBold"/>
                <a:ea typeface="Open Sans ExtraBold"/>
                <a:cs typeface="Open Sans ExtraBold"/>
                <a:sym typeface="Open Sans ExtraBold"/>
              </a:rPr>
              <a:t>Sprocket Central Pty Ltd</a:t>
            </a:r>
            <a:endParaRPr/>
          </a:p>
        </p:txBody>
      </p:sp>
      <p:sp>
        <p:nvSpPr>
          <p:cNvPr id="101" name="Google Shape;101;p25"/>
          <p:cNvSpPr/>
          <p:nvPr/>
        </p:nvSpPr>
        <p:spPr>
          <a:xfrm>
            <a:off x="525777" y="2959928"/>
            <a:ext cx="5550600" cy="615521"/>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800"/>
              <a:buFont typeface="Open Sans Light"/>
              <a:buNone/>
            </a:pPr>
            <a:r>
              <a:rPr lang="en" sz="2800" b="0" i="0" u="none" strike="noStrike" cap="none">
                <a:solidFill>
                  <a:srgbClr val="FFFFFF"/>
                </a:solidFill>
                <a:latin typeface="Open Sans Light"/>
                <a:ea typeface="Open Sans Light"/>
                <a:cs typeface="Open Sans Light"/>
                <a:sym typeface="Open Sans Light"/>
              </a:rPr>
              <a:t>Data analytics approach</a:t>
            </a:r>
            <a:endParaRPr/>
          </a:p>
        </p:txBody>
      </p:sp>
      <p:pic>
        <p:nvPicPr>
          <p:cNvPr id="102" name="Google Shape;102;p25" descr="Shape 57"/>
          <p:cNvPicPr preferRelativeResize="0"/>
          <p:nvPr/>
        </p:nvPicPr>
        <p:blipFill rotWithShape="1">
          <a:blip r:embed="rId3">
            <a:alphaModFix/>
          </a:blip>
          <a:srcRect/>
          <a:stretch/>
        </p:blipFill>
        <p:spPr>
          <a:xfrm>
            <a:off x="614100" y="1275524"/>
            <a:ext cx="3170886" cy="3818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6"/>
          <p:cNvSpPr/>
          <p:nvPr/>
        </p:nvSpPr>
        <p:spPr>
          <a:xfrm>
            <a:off x="205025" y="111403"/>
            <a:ext cx="8565600" cy="6192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09" name="Google Shape;109;p26"/>
          <p:cNvSpPr/>
          <p:nvPr/>
        </p:nvSpPr>
        <p:spPr>
          <a:xfrm>
            <a:off x="326850" y="1225725"/>
            <a:ext cx="8490300" cy="3506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dirty="0">
                <a:latin typeface="Al Tarikh" pitchFamily="2" charset="-78"/>
                <a:ea typeface="Lora"/>
                <a:cs typeface="Al Tarikh" pitchFamily="2" charset="-78"/>
                <a:sym typeface="Lora"/>
              </a:rPr>
              <a:t>The approach will be implemented in three stages : </a:t>
            </a:r>
            <a:endParaRPr sz="2200" i="0" u="none" strike="noStrike" cap="none" dirty="0">
              <a:solidFill>
                <a:srgbClr val="000000"/>
              </a:solidFill>
              <a:latin typeface="Al Tarikh" pitchFamily="2" charset="-78"/>
              <a:ea typeface="Lora"/>
              <a:cs typeface="Al Tarikh" pitchFamily="2" charset="-78"/>
              <a:sym typeface="Lora"/>
            </a:endParaRPr>
          </a:p>
          <a:p>
            <a:pPr marL="0" marR="0" lvl="0" indent="0" algn="l" rtl="0">
              <a:lnSpc>
                <a:spcPct val="115000"/>
              </a:lnSpc>
              <a:spcBef>
                <a:spcPts val="0"/>
              </a:spcBef>
              <a:spcAft>
                <a:spcPts val="0"/>
              </a:spcAft>
              <a:buNone/>
            </a:pPr>
            <a:endParaRPr sz="2400" dirty="0">
              <a:latin typeface="Al Tarikh" pitchFamily="2" charset="-78"/>
              <a:ea typeface="Lora"/>
              <a:cs typeface="Al Tarikh" pitchFamily="2" charset="-78"/>
              <a:sym typeface="Lora"/>
            </a:endParaRPr>
          </a:p>
          <a:p>
            <a:pPr marL="457200" marR="0" lvl="0" indent="-355600" algn="l" rtl="0">
              <a:lnSpc>
                <a:spcPct val="115000"/>
              </a:lnSpc>
              <a:spcBef>
                <a:spcPts val="0"/>
              </a:spcBef>
              <a:spcAft>
                <a:spcPts val="0"/>
              </a:spcAft>
              <a:buClr>
                <a:srgbClr val="000000"/>
              </a:buClr>
              <a:buSzPts val="2000"/>
              <a:buFont typeface="Wingdings" pitchFamily="2" charset="2"/>
              <a:buChar char="§"/>
            </a:pPr>
            <a:r>
              <a:rPr lang="en" sz="1800" i="0" u="none" strike="noStrike" cap="none" dirty="0">
                <a:solidFill>
                  <a:srgbClr val="000000"/>
                </a:solidFill>
                <a:latin typeface="Al Tarikh" pitchFamily="2" charset="-78"/>
                <a:ea typeface="Arial Unicode MS" panose="020B0604020202020204" pitchFamily="34" charset="-128"/>
                <a:cs typeface="Al Tarikh" pitchFamily="2" charset="-78"/>
                <a:sym typeface="Open Sans"/>
              </a:rPr>
              <a:t>Data Exploration</a:t>
            </a:r>
            <a:endParaRPr sz="1800" i="0" u="none" strike="noStrike" cap="none" dirty="0">
              <a:solidFill>
                <a:srgbClr val="000000"/>
              </a:solidFill>
              <a:latin typeface="Al Tarikh" pitchFamily="2" charset="-78"/>
              <a:ea typeface="Arial Unicode MS" panose="020B0604020202020204" pitchFamily="34" charset="-128"/>
              <a:cs typeface="Al Tarikh" pitchFamily="2" charset="-78"/>
              <a:sym typeface="Open Sans"/>
            </a:endParaRPr>
          </a:p>
          <a:p>
            <a:pPr marL="342900" marR="0" lvl="0" indent="-342900" algn="l" rtl="0">
              <a:lnSpc>
                <a:spcPct val="115000"/>
              </a:lnSpc>
              <a:spcBef>
                <a:spcPts val="0"/>
              </a:spcBef>
              <a:spcAft>
                <a:spcPts val="0"/>
              </a:spcAft>
              <a:buFont typeface="Wingdings" pitchFamily="2" charset="2"/>
              <a:buChar char="§"/>
            </a:pPr>
            <a:endParaRPr sz="1800" dirty="0">
              <a:latin typeface="Al Tarikh" pitchFamily="2" charset="-78"/>
              <a:ea typeface="Arial Unicode MS" panose="020B0604020202020204" pitchFamily="34" charset="-128"/>
              <a:cs typeface="Al Tarikh" pitchFamily="2" charset="-78"/>
              <a:sym typeface="Open Sans"/>
            </a:endParaRPr>
          </a:p>
          <a:p>
            <a:pPr marL="457200" marR="0" lvl="0" indent="-355600" algn="l" rtl="0">
              <a:lnSpc>
                <a:spcPct val="115000"/>
              </a:lnSpc>
              <a:spcBef>
                <a:spcPts val="0"/>
              </a:spcBef>
              <a:spcAft>
                <a:spcPts val="0"/>
              </a:spcAft>
              <a:buClr>
                <a:srgbClr val="000000"/>
              </a:buClr>
              <a:buSzPts val="2000"/>
              <a:buFont typeface="Wingdings" pitchFamily="2" charset="2"/>
              <a:buChar char="§"/>
            </a:pPr>
            <a:r>
              <a:rPr lang="en" sz="1800" i="0" u="none" strike="noStrike" cap="none" dirty="0">
                <a:solidFill>
                  <a:srgbClr val="000000"/>
                </a:solidFill>
                <a:latin typeface="Al Tarikh" pitchFamily="2" charset="-78"/>
                <a:ea typeface="Arial Unicode MS" panose="020B0604020202020204" pitchFamily="34" charset="-128"/>
                <a:cs typeface="Al Tarikh" pitchFamily="2" charset="-78"/>
                <a:sym typeface="Open Sans"/>
              </a:rPr>
              <a:t>Model Development</a:t>
            </a:r>
            <a:endParaRPr sz="1800" i="0" u="none" strike="noStrike" cap="none" dirty="0">
              <a:solidFill>
                <a:srgbClr val="000000"/>
              </a:solidFill>
              <a:latin typeface="Al Tarikh" pitchFamily="2" charset="-78"/>
              <a:ea typeface="Arial Unicode MS" panose="020B0604020202020204" pitchFamily="34" charset="-128"/>
              <a:cs typeface="Al Tarikh" pitchFamily="2" charset="-78"/>
              <a:sym typeface="Open Sans"/>
            </a:endParaRPr>
          </a:p>
          <a:p>
            <a:pPr marL="342900" marR="0" lvl="0" indent="-342900" algn="l" rtl="0">
              <a:lnSpc>
                <a:spcPct val="115000"/>
              </a:lnSpc>
              <a:spcBef>
                <a:spcPts val="0"/>
              </a:spcBef>
              <a:spcAft>
                <a:spcPts val="0"/>
              </a:spcAft>
              <a:buFont typeface="Wingdings" pitchFamily="2" charset="2"/>
              <a:buChar char="§"/>
            </a:pPr>
            <a:endParaRPr sz="1800" dirty="0">
              <a:latin typeface="Al Tarikh" pitchFamily="2" charset="-78"/>
              <a:ea typeface="Arial Unicode MS" panose="020B0604020202020204" pitchFamily="34" charset="-128"/>
              <a:cs typeface="Al Tarikh" pitchFamily="2" charset="-78"/>
              <a:sym typeface="Open Sans"/>
            </a:endParaRPr>
          </a:p>
          <a:p>
            <a:pPr marL="457200" marR="0" lvl="0" indent="-355600" algn="l" rtl="0">
              <a:lnSpc>
                <a:spcPct val="115000"/>
              </a:lnSpc>
              <a:spcBef>
                <a:spcPts val="0"/>
              </a:spcBef>
              <a:spcAft>
                <a:spcPts val="0"/>
              </a:spcAft>
              <a:buClr>
                <a:srgbClr val="000000"/>
              </a:buClr>
              <a:buSzPts val="2000"/>
              <a:buFont typeface="Wingdings" pitchFamily="2" charset="2"/>
              <a:buChar char="§"/>
            </a:pPr>
            <a:r>
              <a:rPr lang="en" sz="1800" i="0" u="none" strike="noStrike" cap="none" dirty="0">
                <a:solidFill>
                  <a:srgbClr val="000000"/>
                </a:solidFill>
                <a:latin typeface="Al Tarikh" pitchFamily="2" charset="-78"/>
                <a:ea typeface="Arial Unicode MS" panose="020B0604020202020204" pitchFamily="34" charset="-128"/>
                <a:cs typeface="Al Tarikh" pitchFamily="2" charset="-78"/>
                <a:sym typeface="Open Sans"/>
              </a:rPr>
              <a:t>Interpretation</a:t>
            </a:r>
            <a:endParaRPr sz="1800" dirty="0">
              <a:latin typeface="Al Tarikh" pitchFamily="2" charset="-78"/>
              <a:ea typeface="Arial Unicode MS" panose="020B0604020202020204" pitchFamily="34" charset="-128"/>
              <a:cs typeface="Al Tarikh" pitchFamily="2" charset="-78"/>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7"/>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7"/>
          <p:cNvSpPr/>
          <p:nvPr/>
        </p:nvSpPr>
        <p:spPr>
          <a:xfrm>
            <a:off x="205025" y="140450"/>
            <a:ext cx="8565600" cy="5901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dirty="0">
                <a:solidFill>
                  <a:srgbClr val="FFFFFF"/>
                </a:solidFill>
              </a:rPr>
              <a:t>Data Understanding</a:t>
            </a:r>
            <a:endParaRPr dirty="0"/>
          </a:p>
        </p:txBody>
      </p:sp>
      <p:sp>
        <p:nvSpPr>
          <p:cNvPr id="116" name="Google Shape;116;p27"/>
          <p:cNvSpPr/>
          <p:nvPr/>
        </p:nvSpPr>
        <p:spPr>
          <a:xfrm>
            <a:off x="213900" y="1125650"/>
            <a:ext cx="8716200" cy="39549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dirty="0">
                <a:latin typeface="Al Tarikh" pitchFamily="2" charset="-78"/>
                <a:ea typeface="Lora"/>
                <a:cs typeface="Al Tarikh" pitchFamily="2" charset="-78"/>
                <a:sym typeface="Lora"/>
              </a:rPr>
              <a:t>Approach for New Customer Data analysis :</a:t>
            </a:r>
            <a:endParaRPr sz="2200" dirty="0">
              <a:latin typeface="Al Tarikh" pitchFamily="2" charset="-78"/>
              <a:ea typeface="Lora"/>
              <a:cs typeface="Al Tarikh" pitchFamily="2" charset="-78"/>
              <a:sym typeface="Lora"/>
            </a:endParaRPr>
          </a:p>
          <a:p>
            <a:pPr marL="457200" marR="0" lvl="0" indent="0" algn="l" rtl="0">
              <a:lnSpc>
                <a:spcPct val="115000"/>
              </a:lnSpc>
              <a:spcBef>
                <a:spcPts val="0"/>
              </a:spcBef>
              <a:spcAft>
                <a:spcPts val="0"/>
              </a:spcAft>
              <a:buNone/>
            </a:pPr>
            <a:r>
              <a:rPr lang="en" sz="2400" dirty="0">
                <a:latin typeface="Al Tarikh" pitchFamily="2" charset="-78"/>
                <a:ea typeface="Lora"/>
                <a:cs typeface="Al Tarikh" pitchFamily="2" charset="-78"/>
                <a:sym typeface="Lora"/>
              </a:rPr>
              <a:t> </a:t>
            </a:r>
            <a:endParaRPr sz="2400" dirty="0">
              <a:latin typeface="Al Tarikh" pitchFamily="2" charset="-78"/>
              <a:ea typeface="Lora"/>
              <a:cs typeface="Al Tarikh" pitchFamily="2" charset="-78"/>
              <a:sym typeface="Lora"/>
            </a:endParaRPr>
          </a:p>
          <a:p>
            <a:pPr marL="457200" marR="0" lvl="0" indent="-355600" algn="l" rtl="0">
              <a:lnSpc>
                <a:spcPct val="115000"/>
              </a:lnSpc>
              <a:spcBef>
                <a:spcPts val="0"/>
              </a:spcBef>
              <a:spcAft>
                <a:spcPts val="0"/>
              </a:spcAft>
              <a:buSzPts val="2000"/>
              <a:buFont typeface="Wingdings" pitchFamily="2" charset="2"/>
              <a:buChar char="§"/>
            </a:pPr>
            <a:r>
              <a:rPr lang="en" sz="1800" dirty="0">
                <a:latin typeface="Al Tarikh" pitchFamily="2" charset="-78"/>
                <a:ea typeface="Open Sans"/>
                <a:cs typeface="Al Tarikh" pitchFamily="2" charset="-78"/>
                <a:sym typeface="Open Sans"/>
              </a:rPr>
              <a:t>Age distribution </a:t>
            </a:r>
            <a:endParaRPr sz="1800" dirty="0">
              <a:latin typeface="Al Tarikh" pitchFamily="2" charset="-78"/>
              <a:ea typeface="Open Sans"/>
              <a:cs typeface="Al Tarikh" pitchFamily="2" charset="-78"/>
              <a:sym typeface="Open Sans"/>
            </a:endParaRPr>
          </a:p>
          <a:p>
            <a:pPr marL="1714500" marR="0" lvl="0" indent="-342900" algn="l" rtl="0">
              <a:lnSpc>
                <a:spcPct val="115000"/>
              </a:lnSpc>
              <a:spcBef>
                <a:spcPts val="0"/>
              </a:spcBef>
              <a:spcAft>
                <a:spcPts val="0"/>
              </a:spcAft>
              <a:buFont typeface="Wingdings" pitchFamily="2" charset="2"/>
              <a:buChar char="§"/>
            </a:pPr>
            <a:endParaRPr sz="1800" dirty="0">
              <a:latin typeface="Al Tarikh" pitchFamily="2" charset="-78"/>
              <a:ea typeface="Open Sans"/>
              <a:cs typeface="Al Tarikh" pitchFamily="2" charset="-78"/>
              <a:sym typeface="Open Sans"/>
            </a:endParaRPr>
          </a:p>
          <a:p>
            <a:pPr marL="457200" marR="0" lvl="0" indent="-355600" algn="l" rtl="0">
              <a:lnSpc>
                <a:spcPct val="115000"/>
              </a:lnSpc>
              <a:spcBef>
                <a:spcPts val="0"/>
              </a:spcBef>
              <a:spcAft>
                <a:spcPts val="0"/>
              </a:spcAft>
              <a:buSzPts val="2000"/>
              <a:buFont typeface="Wingdings" pitchFamily="2" charset="2"/>
              <a:buChar char="§"/>
            </a:pPr>
            <a:r>
              <a:rPr lang="en" sz="1800" dirty="0">
                <a:latin typeface="Al Tarikh" pitchFamily="2" charset="-78"/>
                <a:ea typeface="Open Sans"/>
                <a:cs typeface="Al Tarikh" pitchFamily="2" charset="-78"/>
                <a:sym typeface="Open Sans"/>
              </a:rPr>
              <a:t>Bike purchase </a:t>
            </a:r>
            <a:endParaRPr sz="1800" dirty="0">
              <a:latin typeface="Al Tarikh" pitchFamily="2" charset="-78"/>
              <a:ea typeface="Open Sans"/>
              <a:cs typeface="Al Tarikh" pitchFamily="2" charset="-78"/>
              <a:sym typeface="Open Sans"/>
            </a:endParaRPr>
          </a:p>
          <a:p>
            <a:pPr marL="1714500" marR="0" lvl="0" indent="-342900" algn="l" rtl="0">
              <a:lnSpc>
                <a:spcPct val="115000"/>
              </a:lnSpc>
              <a:spcBef>
                <a:spcPts val="0"/>
              </a:spcBef>
              <a:spcAft>
                <a:spcPts val="0"/>
              </a:spcAft>
              <a:buFont typeface="Wingdings" pitchFamily="2" charset="2"/>
              <a:buChar char="§"/>
            </a:pPr>
            <a:endParaRPr sz="1800" dirty="0">
              <a:latin typeface="Al Tarikh" pitchFamily="2" charset="-78"/>
              <a:ea typeface="Open Sans"/>
              <a:cs typeface="Al Tarikh" pitchFamily="2" charset="-78"/>
              <a:sym typeface="Open Sans"/>
            </a:endParaRPr>
          </a:p>
          <a:p>
            <a:pPr marL="457200" marR="0" lvl="0" indent="-355600" algn="l" rtl="0">
              <a:lnSpc>
                <a:spcPct val="115000"/>
              </a:lnSpc>
              <a:spcBef>
                <a:spcPts val="0"/>
              </a:spcBef>
              <a:spcAft>
                <a:spcPts val="0"/>
              </a:spcAft>
              <a:buSzPts val="2000"/>
              <a:buFont typeface="Wingdings" pitchFamily="2" charset="2"/>
              <a:buChar char="§"/>
            </a:pPr>
            <a:r>
              <a:rPr lang="en" sz="1800" dirty="0">
                <a:latin typeface="Al Tarikh" pitchFamily="2" charset="-78"/>
                <a:ea typeface="Open Sans"/>
                <a:cs typeface="Al Tarikh" pitchFamily="2" charset="-78"/>
                <a:sym typeface="Open Sans"/>
              </a:rPr>
              <a:t>Job industry</a:t>
            </a:r>
            <a:endParaRPr sz="1800" dirty="0">
              <a:latin typeface="Al Tarikh" pitchFamily="2" charset="-78"/>
              <a:ea typeface="Open Sans"/>
              <a:cs typeface="Al Tarikh" pitchFamily="2" charset="-78"/>
              <a:sym typeface="Open Sans"/>
            </a:endParaRPr>
          </a:p>
          <a:p>
            <a:pPr marL="1714500" marR="0" lvl="0" indent="-342900" algn="l" rtl="0">
              <a:lnSpc>
                <a:spcPct val="115000"/>
              </a:lnSpc>
              <a:spcBef>
                <a:spcPts val="0"/>
              </a:spcBef>
              <a:spcAft>
                <a:spcPts val="0"/>
              </a:spcAft>
              <a:buFont typeface="Wingdings" pitchFamily="2" charset="2"/>
              <a:buChar char="§"/>
            </a:pPr>
            <a:endParaRPr sz="1800" dirty="0">
              <a:latin typeface="Al Tarikh" pitchFamily="2" charset="-78"/>
              <a:ea typeface="Open Sans"/>
              <a:cs typeface="Al Tarikh" pitchFamily="2" charset="-78"/>
              <a:sym typeface="Open Sans"/>
            </a:endParaRPr>
          </a:p>
          <a:p>
            <a:pPr marL="457200" marR="0" lvl="0" indent="-355600" algn="l" rtl="0">
              <a:lnSpc>
                <a:spcPct val="115000"/>
              </a:lnSpc>
              <a:spcBef>
                <a:spcPts val="0"/>
              </a:spcBef>
              <a:spcAft>
                <a:spcPts val="0"/>
              </a:spcAft>
              <a:buSzPts val="2000"/>
              <a:buFont typeface="Wingdings" pitchFamily="2" charset="2"/>
              <a:buChar char="§"/>
            </a:pPr>
            <a:r>
              <a:rPr lang="en" sz="1800" dirty="0">
                <a:latin typeface="Al Tarikh" pitchFamily="2" charset="-78"/>
                <a:ea typeface="Open Sans"/>
                <a:cs typeface="Al Tarikh" pitchFamily="2" charset="-78"/>
                <a:sym typeface="Open Sans"/>
              </a:rPr>
              <a:t>Number of cars owned</a:t>
            </a:r>
            <a:endParaRPr sz="1800" dirty="0">
              <a:latin typeface="Al Tarikh" pitchFamily="2" charset="-78"/>
              <a:ea typeface="Open Sans"/>
              <a:cs typeface="Al Tarikh" pitchFamily="2" charset="-78"/>
              <a:sym typeface="Open Sans"/>
            </a:endParaRPr>
          </a:p>
          <a:p>
            <a:pPr marL="0" marR="0" lvl="0" indent="0" algn="l" rtl="0">
              <a:lnSpc>
                <a:spcPct val="115000"/>
              </a:lnSpc>
              <a:spcBef>
                <a:spcPts val="0"/>
              </a:spcBef>
              <a:spcAft>
                <a:spcPts val="0"/>
              </a:spcAft>
              <a:buNone/>
            </a:pPr>
            <a:endParaRPr sz="2400" dirty="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8"/>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8"/>
          <p:cNvSpPr/>
          <p:nvPr/>
        </p:nvSpPr>
        <p:spPr>
          <a:xfrm>
            <a:off x="205025" y="140450"/>
            <a:ext cx="8565600" cy="5229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a:t>
            </a:r>
            <a:r>
              <a:rPr lang="en" sz="2000" b="1">
                <a:solidFill>
                  <a:srgbClr val="FFFFFF"/>
                </a:solidFill>
              </a:rPr>
              <a:t>: Age Distribution &amp; Bike Purchases</a:t>
            </a:r>
            <a:endParaRPr sz="2000" b="1" i="0" u="none" strike="noStrike" cap="none">
              <a:solidFill>
                <a:srgbClr val="FFFFFF"/>
              </a:solidFill>
              <a:latin typeface="Arial"/>
              <a:ea typeface="Arial"/>
              <a:cs typeface="Arial"/>
              <a:sym typeface="Arial"/>
            </a:endParaRPr>
          </a:p>
        </p:txBody>
      </p:sp>
      <p:sp>
        <p:nvSpPr>
          <p:cNvPr id="123" name="Google Shape;123;p28"/>
          <p:cNvSpPr/>
          <p:nvPr/>
        </p:nvSpPr>
        <p:spPr>
          <a:xfrm>
            <a:off x="132375" y="1128475"/>
            <a:ext cx="4439700" cy="3975000"/>
          </a:xfrm>
          <a:prstGeom prst="rect">
            <a:avLst/>
          </a:prstGeom>
          <a:noFill/>
          <a:ln>
            <a:noFill/>
          </a:ln>
        </p:spPr>
        <p:txBody>
          <a:bodyPr spcFirstLastPara="1" wrap="square" lIns="91400" tIns="91400" rIns="91400" bIns="91400" anchor="t" anchorCtr="0">
            <a:noAutofit/>
          </a:bodyPr>
          <a:lstStyle/>
          <a:p>
            <a:pPr marL="285750" marR="0" lvl="0" indent="-285750" algn="l" rtl="0">
              <a:lnSpc>
                <a:spcPct val="115000"/>
              </a:lnSpc>
              <a:spcBef>
                <a:spcPts val="0"/>
              </a:spcBef>
              <a:spcAft>
                <a:spcPts val="0"/>
              </a:spcAft>
              <a:buSzPts val="1500"/>
              <a:buFont typeface="Wingdings" pitchFamily="2" charset="2"/>
              <a:buChar char="§"/>
            </a:pPr>
            <a:r>
              <a:rPr lang="en-IN" sz="1200" dirty="0">
                <a:latin typeface="Al Tarikh" pitchFamily="2" charset="-78"/>
                <a:ea typeface="Open Sans"/>
                <a:cs typeface="Al Tarikh" pitchFamily="2" charset="-78"/>
                <a:sym typeface="Open Sans"/>
              </a:rPr>
              <a:t> </a:t>
            </a:r>
            <a:r>
              <a:rPr lang="en-IN" dirty="0">
                <a:latin typeface="Al Tarikh" pitchFamily="2" charset="-78"/>
                <a:ea typeface="Open Sans"/>
                <a:cs typeface="Al Tarikh" pitchFamily="2" charset="-78"/>
                <a:sym typeface="Open Sans"/>
              </a:rPr>
              <a:t>The majority of new customers fall within the 40-49 age range, with the 50-59 and 60-69 groups following closely behind</a:t>
            </a:r>
          </a:p>
          <a:p>
            <a:pPr marL="285750" marR="0" lvl="0" indent="-285750" algn="l" rtl="0">
              <a:lnSpc>
                <a:spcPct val="115000"/>
              </a:lnSpc>
              <a:spcBef>
                <a:spcPts val="0"/>
              </a:spcBef>
              <a:spcAft>
                <a:spcPts val="0"/>
              </a:spcAft>
              <a:buSzPts val="1500"/>
              <a:buFont typeface="Wingdings" pitchFamily="2" charset="2"/>
              <a:buChar char="§"/>
            </a:pPr>
            <a:endParaRPr lang="en-IN" dirty="0">
              <a:latin typeface="Al Tarikh" pitchFamily="2" charset="-78"/>
              <a:ea typeface="Open Sans"/>
              <a:cs typeface="Al Tarikh" pitchFamily="2" charset="-78"/>
              <a:sym typeface="Open Sans"/>
            </a:endParaRPr>
          </a:p>
          <a:p>
            <a:pPr marL="285750" marR="0" lvl="0" indent="-285750" algn="l" rtl="0">
              <a:lnSpc>
                <a:spcPct val="115000"/>
              </a:lnSpc>
              <a:spcBef>
                <a:spcPts val="0"/>
              </a:spcBef>
              <a:spcAft>
                <a:spcPts val="0"/>
              </a:spcAft>
              <a:buSzPts val="1500"/>
              <a:buFont typeface="Wingdings" pitchFamily="2" charset="2"/>
              <a:buChar char="§"/>
            </a:pPr>
            <a:r>
              <a:rPr lang="en-IN" dirty="0">
                <a:latin typeface="Al Tarikh" pitchFamily="2" charset="-78"/>
                <a:ea typeface="Open Sans"/>
                <a:cs typeface="Al Tarikh" pitchFamily="2" charset="-78"/>
                <a:sym typeface="Open Sans"/>
              </a:rPr>
              <a:t> Fewer customers are in the 10-19 and 90-99 age groups, which is understandable</a:t>
            </a:r>
          </a:p>
          <a:p>
            <a:pPr marL="285750" marR="0" lvl="0" indent="-285750" algn="l" rtl="0">
              <a:lnSpc>
                <a:spcPct val="115000"/>
              </a:lnSpc>
              <a:spcBef>
                <a:spcPts val="0"/>
              </a:spcBef>
              <a:spcAft>
                <a:spcPts val="0"/>
              </a:spcAft>
              <a:buSzPts val="1500"/>
              <a:buFont typeface="Wingdings" pitchFamily="2" charset="2"/>
              <a:buChar char="§"/>
            </a:pPr>
            <a:endParaRPr lang="en-IN" dirty="0">
              <a:latin typeface="Al Tarikh" pitchFamily="2" charset="-78"/>
              <a:ea typeface="Open Sans"/>
              <a:cs typeface="Al Tarikh" pitchFamily="2" charset="-78"/>
              <a:sym typeface="Open Sans"/>
            </a:endParaRPr>
          </a:p>
          <a:p>
            <a:pPr marL="285750" marR="0" lvl="0" indent="-285750" algn="l" rtl="0">
              <a:lnSpc>
                <a:spcPct val="115000"/>
              </a:lnSpc>
              <a:spcBef>
                <a:spcPts val="0"/>
              </a:spcBef>
              <a:spcAft>
                <a:spcPts val="0"/>
              </a:spcAft>
              <a:buSzPts val="1500"/>
              <a:buFont typeface="Wingdings" pitchFamily="2" charset="2"/>
              <a:buChar char="§"/>
            </a:pPr>
            <a:r>
              <a:rPr lang="en-IN" dirty="0">
                <a:latin typeface="Al Tarikh" pitchFamily="2" charset="-78"/>
                <a:ea typeface="Open Sans"/>
                <a:cs typeface="Al Tarikh" pitchFamily="2" charset="-78"/>
                <a:sym typeface="Open Sans"/>
              </a:rPr>
              <a:t> The data indicates that the 40-50 age group has the highest number of bike purchases in the last 3 years, with a slightly higher proportion of females</a:t>
            </a:r>
          </a:p>
          <a:p>
            <a:pPr marL="285750" marR="0" lvl="0" indent="-285750" algn="l" rtl="0">
              <a:lnSpc>
                <a:spcPct val="115000"/>
              </a:lnSpc>
              <a:spcBef>
                <a:spcPts val="0"/>
              </a:spcBef>
              <a:spcAft>
                <a:spcPts val="0"/>
              </a:spcAft>
              <a:buSzPts val="1500"/>
              <a:buFont typeface="Wingdings" pitchFamily="2" charset="2"/>
              <a:buChar char="§"/>
            </a:pPr>
            <a:endParaRPr lang="en-IN" dirty="0">
              <a:latin typeface="Al Tarikh" pitchFamily="2" charset="-78"/>
              <a:ea typeface="Open Sans"/>
              <a:cs typeface="Al Tarikh" pitchFamily="2" charset="-78"/>
              <a:sym typeface="Open Sans"/>
            </a:endParaRPr>
          </a:p>
          <a:p>
            <a:pPr marL="285750" marR="0" lvl="0" indent="-285750" algn="l" rtl="0">
              <a:lnSpc>
                <a:spcPct val="115000"/>
              </a:lnSpc>
              <a:spcBef>
                <a:spcPts val="0"/>
              </a:spcBef>
              <a:spcAft>
                <a:spcPts val="0"/>
              </a:spcAft>
              <a:buSzPts val="1500"/>
              <a:buFont typeface="Wingdings" pitchFamily="2" charset="2"/>
              <a:buChar char="§"/>
            </a:pPr>
            <a:r>
              <a:rPr lang="en-IN" dirty="0">
                <a:latin typeface="Al Tarikh" pitchFamily="2" charset="-78"/>
                <a:ea typeface="Open Sans"/>
                <a:cs typeface="Al Tarikh" pitchFamily="2" charset="-78"/>
                <a:sym typeface="Open Sans"/>
              </a:rPr>
              <a:t> When planning our marketing and advertising efforts, it's advisable to place more emphasis on targeting females over males in this age range</a:t>
            </a:r>
            <a:endParaRPr dirty="0">
              <a:solidFill>
                <a:schemeClr val="dk1"/>
              </a:solidFill>
              <a:latin typeface="Al Tarikh" pitchFamily="2" charset="-78"/>
              <a:ea typeface="Open Sans"/>
              <a:cs typeface="Al Tarikh" pitchFamily="2" charset="-78"/>
              <a:sym typeface="Open Sans"/>
            </a:endParaRPr>
          </a:p>
          <a:p>
            <a:pPr marL="0" marR="0" lvl="0" indent="0" algn="l" rtl="0">
              <a:lnSpc>
                <a:spcPct val="115000"/>
              </a:lnSpc>
              <a:spcBef>
                <a:spcPts val="0"/>
              </a:spcBef>
              <a:spcAft>
                <a:spcPts val="0"/>
              </a:spcAft>
              <a:buNone/>
            </a:pPr>
            <a:endParaRPr sz="1200" i="0" u="none" strike="noStrike" cap="none" dirty="0">
              <a:solidFill>
                <a:srgbClr val="000000"/>
              </a:solidFill>
              <a:latin typeface="Open Sans"/>
              <a:ea typeface="Open Sans"/>
              <a:cs typeface="Open Sans"/>
              <a:sym typeface="Open Sans"/>
            </a:endParaRPr>
          </a:p>
        </p:txBody>
      </p:sp>
      <p:pic>
        <p:nvPicPr>
          <p:cNvPr id="124" name="Google Shape;124;p28"/>
          <p:cNvPicPr preferRelativeResize="0"/>
          <p:nvPr/>
        </p:nvPicPr>
        <p:blipFill rotWithShape="1">
          <a:blip r:embed="rId3">
            <a:alphaModFix/>
          </a:blip>
          <a:srcRect/>
          <a:stretch/>
        </p:blipFill>
        <p:spPr>
          <a:xfrm>
            <a:off x="4733626" y="3060550"/>
            <a:ext cx="4284025" cy="2042825"/>
          </a:xfrm>
          <a:prstGeom prst="rect">
            <a:avLst/>
          </a:prstGeom>
          <a:noFill/>
          <a:ln w="9525" cap="flat" cmpd="sng">
            <a:solidFill>
              <a:schemeClr val="dk1"/>
            </a:solidFill>
            <a:prstDash val="solid"/>
            <a:round/>
            <a:headEnd type="none" w="sm" len="sm"/>
            <a:tailEnd type="none" w="sm" len="sm"/>
          </a:ln>
        </p:spPr>
      </p:pic>
      <p:pic>
        <p:nvPicPr>
          <p:cNvPr id="125" name="Google Shape;125;p28"/>
          <p:cNvPicPr preferRelativeResize="0"/>
          <p:nvPr/>
        </p:nvPicPr>
        <p:blipFill rotWithShape="1">
          <a:blip r:embed="rId4">
            <a:alphaModFix/>
          </a:blip>
          <a:srcRect/>
          <a:stretch/>
        </p:blipFill>
        <p:spPr>
          <a:xfrm>
            <a:off x="4722150" y="872600"/>
            <a:ext cx="4284025" cy="2042825"/>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p:nvPr/>
        </p:nvSpPr>
        <p:spPr>
          <a:xfrm>
            <a:off x="-23701" y="1985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9"/>
          <p:cNvSpPr/>
          <p:nvPr/>
        </p:nvSpPr>
        <p:spPr>
          <a:xfrm>
            <a:off x="205025" y="198575"/>
            <a:ext cx="8565600" cy="6414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dirty="0">
                <a:solidFill>
                  <a:srgbClr val="FFFFFF"/>
                </a:solidFill>
                <a:latin typeface="Arial"/>
                <a:ea typeface="Arial"/>
                <a:cs typeface="Arial"/>
                <a:sym typeface="Arial"/>
              </a:rPr>
              <a:t>Data Exploration : Job Industry Purchase Analysis</a:t>
            </a:r>
            <a:endParaRPr sz="2000" b="1" i="0" u="none" strike="noStrike" cap="none" dirty="0">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FFFFFF"/>
              </a:buClr>
              <a:buSzPts val="2000"/>
              <a:buFont typeface="Arial"/>
              <a:buNone/>
            </a:pPr>
            <a:endParaRPr sz="2000" b="1" dirty="0">
              <a:solidFill>
                <a:srgbClr val="FFFFFF"/>
              </a:solidFill>
            </a:endParaRPr>
          </a:p>
          <a:p>
            <a:pPr marL="0" marR="0" lvl="0" indent="0" algn="ctr" rtl="0">
              <a:lnSpc>
                <a:spcPct val="100000"/>
              </a:lnSpc>
              <a:spcBef>
                <a:spcPts val="0"/>
              </a:spcBef>
              <a:spcAft>
                <a:spcPts val="0"/>
              </a:spcAft>
              <a:buClr>
                <a:srgbClr val="FFFFFF"/>
              </a:buClr>
              <a:buSzPts val="2000"/>
              <a:buFont typeface="Arial"/>
              <a:buNone/>
            </a:pPr>
            <a:endParaRPr sz="2000" b="1" i="0" u="none" strike="noStrike" cap="none" dirty="0">
              <a:solidFill>
                <a:srgbClr val="FFFFFF"/>
              </a:solidFill>
              <a:latin typeface="Arial"/>
              <a:ea typeface="Arial"/>
              <a:cs typeface="Arial"/>
              <a:sym typeface="Arial"/>
            </a:endParaRPr>
          </a:p>
        </p:txBody>
      </p:sp>
      <p:sp>
        <p:nvSpPr>
          <p:cNvPr id="132" name="Google Shape;132;p29"/>
          <p:cNvSpPr/>
          <p:nvPr/>
        </p:nvSpPr>
        <p:spPr>
          <a:xfrm>
            <a:off x="117900" y="1433575"/>
            <a:ext cx="4454100" cy="33129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IN" sz="1500" i="0" u="none" strike="noStrike" cap="none" dirty="0">
                <a:solidFill>
                  <a:srgbClr val="000000"/>
                </a:solidFill>
                <a:latin typeface="Al Tarikh" pitchFamily="2" charset="-78"/>
                <a:ea typeface="Open Sans"/>
                <a:cs typeface="Al Tarikh" pitchFamily="2" charset="-78"/>
                <a:sym typeface="Open Sans"/>
              </a:rPr>
              <a:t>The leading industries in generating profits are Financial Services, Manufacturing, and Health, with Retail and Property following closely behind.</a:t>
            </a:r>
          </a:p>
          <a:p>
            <a:pPr marL="0" marR="0" lvl="0" indent="0" algn="l" rtl="0">
              <a:lnSpc>
                <a:spcPct val="115000"/>
              </a:lnSpc>
              <a:spcBef>
                <a:spcPts val="0"/>
              </a:spcBef>
              <a:spcAft>
                <a:spcPts val="0"/>
              </a:spcAft>
              <a:buNone/>
            </a:pPr>
            <a:endParaRPr lang="en-IN" sz="1500" i="0" u="none" strike="noStrike" cap="none" dirty="0">
              <a:solidFill>
                <a:srgbClr val="000000"/>
              </a:solidFill>
              <a:latin typeface="Al Tarikh" pitchFamily="2" charset="-78"/>
              <a:ea typeface="Open Sans"/>
              <a:cs typeface="Al Tarikh" pitchFamily="2" charset="-78"/>
              <a:sym typeface="Open Sans"/>
            </a:endParaRPr>
          </a:p>
          <a:p>
            <a:pPr marL="0" marR="0" lvl="0" indent="0" algn="l" rtl="0">
              <a:lnSpc>
                <a:spcPct val="115000"/>
              </a:lnSpc>
              <a:spcBef>
                <a:spcPts val="0"/>
              </a:spcBef>
              <a:spcAft>
                <a:spcPts val="0"/>
              </a:spcAft>
              <a:buNone/>
            </a:pPr>
            <a:r>
              <a:rPr lang="en-IN" sz="1500" i="0" u="none" strike="noStrike" cap="none" dirty="0">
                <a:solidFill>
                  <a:srgbClr val="000000"/>
                </a:solidFill>
                <a:latin typeface="Al Tarikh" pitchFamily="2" charset="-78"/>
                <a:ea typeface="Open Sans"/>
                <a:cs typeface="Al Tarikh" pitchFamily="2" charset="-78"/>
                <a:sym typeface="Open Sans"/>
              </a:rPr>
              <a:t>Similarly, the second chart reflects that the most significant profits are derived from Financial Services, Manufacturing, and Health.</a:t>
            </a:r>
            <a:endParaRPr sz="1500" i="0" u="none" strike="noStrike" cap="none" dirty="0">
              <a:solidFill>
                <a:srgbClr val="000000"/>
              </a:solidFill>
              <a:latin typeface="Al Tarikh" pitchFamily="2" charset="-78"/>
              <a:ea typeface="Open Sans"/>
              <a:cs typeface="Al Tarikh" pitchFamily="2" charset="-78"/>
              <a:sym typeface="Open Sans"/>
            </a:endParaRPr>
          </a:p>
        </p:txBody>
      </p:sp>
      <p:pic>
        <p:nvPicPr>
          <p:cNvPr id="133" name="Google Shape;133;p29"/>
          <p:cNvPicPr preferRelativeResize="0"/>
          <p:nvPr/>
        </p:nvPicPr>
        <p:blipFill rotWithShape="1">
          <a:blip r:embed="rId3">
            <a:alphaModFix/>
          </a:blip>
          <a:srcRect/>
          <a:stretch/>
        </p:blipFill>
        <p:spPr>
          <a:xfrm>
            <a:off x="4664025" y="2973725"/>
            <a:ext cx="4350324" cy="2106825"/>
          </a:xfrm>
          <a:prstGeom prst="rect">
            <a:avLst/>
          </a:prstGeom>
          <a:noFill/>
          <a:ln>
            <a:noFill/>
          </a:ln>
        </p:spPr>
      </p:pic>
      <p:pic>
        <p:nvPicPr>
          <p:cNvPr id="134" name="Google Shape;134;p29"/>
          <p:cNvPicPr preferRelativeResize="0"/>
          <p:nvPr/>
        </p:nvPicPr>
        <p:blipFill rotWithShape="1">
          <a:blip r:embed="rId4">
            <a:alphaModFix/>
          </a:blip>
          <a:srcRect/>
          <a:stretch/>
        </p:blipFill>
        <p:spPr>
          <a:xfrm>
            <a:off x="4671050" y="820525"/>
            <a:ext cx="4350324" cy="1947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0"/>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30"/>
          <p:cNvSpPr/>
          <p:nvPr/>
        </p:nvSpPr>
        <p:spPr>
          <a:xfrm>
            <a:off x="205025" y="182727"/>
            <a:ext cx="85656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dirty="0">
                <a:solidFill>
                  <a:srgbClr val="FFFFFF"/>
                </a:solidFill>
              </a:rPr>
              <a:t>Data Exploration : Count of owned cars</a:t>
            </a:r>
            <a:endParaRPr dirty="0"/>
          </a:p>
        </p:txBody>
      </p:sp>
      <p:sp>
        <p:nvSpPr>
          <p:cNvPr id="141" name="Google Shape;141;p30"/>
          <p:cNvSpPr/>
          <p:nvPr/>
        </p:nvSpPr>
        <p:spPr>
          <a:xfrm>
            <a:off x="101700" y="986325"/>
            <a:ext cx="4470300" cy="3960300"/>
          </a:xfrm>
          <a:prstGeom prst="rect">
            <a:avLst/>
          </a:prstGeom>
          <a:noFill/>
          <a:ln>
            <a:noFill/>
          </a:ln>
        </p:spPr>
        <p:txBody>
          <a:bodyPr spcFirstLastPara="1" wrap="square" lIns="91400" tIns="91400" rIns="91400" bIns="91400" anchor="t" anchorCtr="0">
            <a:noAutofit/>
          </a:bodyPr>
          <a:lstStyle/>
          <a:p>
            <a:pPr marL="457200" lvl="0" indent="-323850" algn="l" rtl="0">
              <a:lnSpc>
                <a:spcPct val="115000"/>
              </a:lnSpc>
              <a:spcBef>
                <a:spcPts val="0"/>
              </a:spcBef>
              <a:spcAft>
                <a:spcPts val="0"/>
              </a:spcAft>
              <a:buClr>
                <a:schemeClr val="dk1"/>
              </a:buClr>
              <a:buSzPts val="1500"/>
              <a:buFont typeface="Wingdings" pitchFamily="2" charset="2"/>
              <a:buChar char="§"/>
            </a:pPr>
            <a:r>
              <a:rPr lang="en" sz="1500" dirty="0">
                <a:solidFill>
                  <a:schemeClr val="dk1"/>
                </a:solidFill>
                <a:latin typeface="Al Tarikh" pitchFamily="2" charset="-78"/>
                <a:ea typeface="Open Sans"/>
                <a:cs typeface="Al Tarikh" pitchFamily="2" charset="-78"/>
                <a:sym typeface="Open Sans"/>
              </a:rPr>
              <a:t>Out of three states, New South Wales, could be potential market opportunities for the company</a:t>
            </a:r>
            <a:endParaRPr sz="1500" dirty="0">
              <a:solidFill>
                <a:schemeClr val="dk1"/>
              </a:solidFill>
              <a:latin typeface="Al Tarikh" pitchFamily="2" charset="-78"/>
              <a:ea typeface="Open Sans"/>
              <a:cs typeface="Al Tarikh" pitchFamily="2" charset="-78"/>
              <a:sym typeface="Open Sans"/>
            </a:endParaRPr>
          </a:p>
          <a:p>
            <a:pPr marL="742950" lvl="0" indent="-285750" algn="l" rtl="0">
              <a:lnSpc>
                <a:spcPct val="115000"/>
              </a:lnSpc>
              <a:spcBef>
                <a:spcPts val="0"/>
              </a:spcBef>
              <a:spcAft>
                <a:spcPts val="0"/>
              </a:spcAft>
              <a:buFont typeface="Wingdings" pitchFamily="2" charset="2"/>
              <a:buChar char="§"/>
            </a:pPr>
            <a:endParaRPr sz="1500" dirty="0">
              <a:solidFill>
                <a:schemeClr val="dk1"/>
              </a:solidFill>
              <a:latin typeface="Al Tarikh" pitchFamily="2" charset="-78"/>
              <a:ea typeface="Open Sans"/>
              <a:cs typeface="Al Tarikh" pitchFamily="2" charset="-78"/>
              <a:sym typeface="Open Sans"/>
            </a:endParaRPr>
          </a:p>
          <a:p>
            <a:pPr marL="457200" lvl="0" indent="-323850" algn="l" rtl="0">
              <a:lnSpc>
                <a:spcPct val="115000"/>
              </a:lnSpc>
              <a:spcBef>
                <a:spcPts val="0"/>
              </a:spcBef>
              <a:spcAft>
                <a:spcPts val="0"/>
              </a:spcAft>
              <a:buClr>
                <a:schemeClr val="dk1"/>
              </a:buClr>
              <a:buSzPts val="1500"/>
              <a:buFont typeface="Wingdings" pitchFamily="2" charset="2"/>
              <a:buChar char="§"/>
            </a:pPr>
            <a:r>
              <a:rPr lang="en" sz="1500" dirty="0">
                <a:solidFill>
                  <a:schemeClr val="dk1"/>
                </a:solidFill>
                <a:latin typeface="Al Tarikh" pitchFamily="2" charset="-78"/>
                <a:ea typeface="Open Sans"/>
                <a:cs typeface="Al Tarikh" pitchFamily="2" charset="-78"/>
                <a:sym typeface="Open Sans"/>
              </a:rPr>
              <a:t>New South Wales has the biggest potential since the number of people who own vehicles is nearly equal to the number of individuals who do not own cars, indicating that there is room for value customers there</a:t>
            </a:r>
            <a:endParaRPr sz="1500" dirty="0">
              <a:solidFill>
                <a:schemeClr val="dk1"/>
              </a:solidFill>
              <a:latin typeface="Al Tarikh" pitchFamily="2" charset="-78"/>
              <a:ea typeface="Open Sans"/>
              <a:cs typeface="Al Tarikh" pitchFamily="2" charset="-78"/>
              <a:sym typeface="Open Sans"/>
            </a:endParaRPr>
          </a:p>
          <a:p>
            <a:pPr marL="285750" marR="0" lvl="0" indent="-285750" algn="l" rtl="0">
              <a:lnSpc>
                <a:spcPct val="115000"/>
              </a:lnSpc>
              <a:spcBef>
                <a:spcPts val="0"/>
              </a:spcBef>
              <a:spcAft>
                <a:spcPts val="0"/>
              </a:spcAft>
              <a:buFont typeface="Wingdings" pitchFamily="2" charset="2"/>
              <a:buChar char="§"/>
            </a:pPr>
            <a:endParaRPr sz="1500" dirty="0">
              <a:latin typeface="Al Tarikh" pitchFamily="2" charset="-78"/>
              <a:ea typeface="Open Sans"/>
              <a:cs typeface="Al Tarikh" pitchFamily="2" charset="-78"/>
              <a:sym typeface="Open Sans"/>
            </a:endParaRPr>
          </a:p>
          <a:p>
            <a:pPr marL="457200" marR="0" lvl="0" indent="-323850" algn="l" rtl="0">
              <a:lnSpc>
                <a:spcPct val="115000"/>
              </a:lnSpc>
              <a:spcBef>
                <a:spcPts val="0"/>
              </a:spcBef>
              <a:spcAft>
                <a:spcPts val="0"/>
              </a:spcAft>
              <a:buClr>
                <a:srgbClr val="000000"/>
              </a:buClr>
              <a:buSzPts val="1500"/>
              <a:buFont typeface="Wingdings" pitchFamily="2" charset="2"/>
              <a:buChar char="§"/>
            </a:pPr>
            <a:r>
              <a:rPr lang="en" sz="1500" i="0" u="none" strike="noStrike" cap="none" dirty="0">
                <a:solidFill>
                  <a:srgbClr val="000000"/>
                </a:solidFill>
                <a:latin typeface="Al Tarikh" pitchFamily="2" charset="-78"/>
                <a:ea typeface="Open Sans"/>
                <a:cs typeface="Al Tarikh" pitchFamily="2" charset="-78"/>
                <a:sym typeface="Open Sans"/>
              </a:rPr>
              <a:t>VIC and QLD has more customers that own car that who don’t but we can try to have something so that those owns car will buy bikes</a:t>
            </a:r>
            <a:endParaRPr sz="1500" dirty="0">
              <a:latin typeface="Al Tarikh" pitchFamily="2" charset="-78"/>
              <a:ea typeface="Open Sans"/>
              <a:cs typeface="Al Tarikh" pitchFamily="2" charset="-78"/>
              <a:sym typeface="Open Sans"/>
            </a:endParaRPr>
          </a:p>
          <a:p>
            <a:pPr marL="342900" marR="0" lvl="0" indent="-254000" algn="l" rtl="0">
              <a:lnSpc>
                <a:spcPct val="115000"/>
              </a:lnSpc>
              <a:spcBef>
                <a:spcPts val="0"/>
              </a:spcBef>
              <a:spcAft>
                <a:spcPts val="0"/>
              </a:spcAft>
              <a:buClr>
                <a:srgbClr val="000000"/>
              </a:buClr>
              <a:buSzPts val="1400"/>
              <a:buFont typeface="Noto Sans Symbols"/>
              <a:buNone/>
            </a:pPr>
            <a:endParaRPr sz="1400" b="0" i="0" u="none" strike="noStrike" cap="none" dirty="0">
              <a:solidFill>
                <a:srgbClr val="000000"/>
              </a:solidFill>
              <a:latin typeface="Comic Sans MS"/>
              <a:ea typeface="Comic Sans MS"/>
              <a:cs typeface="Comic Sans MS"/>
              <a:sym typeface="Comic Sans MS"/>
            </a:endParaRPr>
          </a:p>
        </p:txBody>
      </p:sp>
      <p:pic>
        <p:nvPicPr>
          <p:cNvPr id="142" name="Google Shape;142;p30" descr="A picture containing screenshot&#10;&#10;Description automatically generated"/>
          <p:cNvPicPr preferRelativeResize="0"/>
          <p:nvPr/>
        </p:nvPicPr>
        <p:blipFill rotWithShape="1">
          <a:blip r:embed="rId3">
            <a:alphaModFix/>
          </a:blip>
          <a:srcRect/>
          <a:stretch/>
        </p:blipFill>
        <p:spPr>
          <a:xfrm>
            <a:off x="4664025" y="1375475"/>
            <a:ext cx="4381650" cy="318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1"/>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31"/>
          <p:cNvSpPr/>
          <p:nvPr/>
        </p:nvSpPr>
        <p:spPr>
          <a:xfrm>
            <a:off x="205025" y="213099"/>
            <a:ext cx="8565600" cy="5433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Model Development </a:t>
            </a:r>
            <a:endParaRPr sz="2000" b="1" i="0" u="none" strike="noStrike" cap="none">
              <a:solidFill>
                <a:srgbClr val="FFFFFF"/>
              </a:solidFill>
              <a:latin typeface="Arial"/>
              <a:ea typeface="Arial"/>
              <a:cs typeface="Arial"/>
              <a:sym typeface="Arial"/>
            </a:endParaRPr>
          </a:p>
        </p:txBody>
      </p:sp>
      <p:sp>
        <p:nvSpPr>
          <p:cNvPr id="149" name="Google Shape;149;p31"/>
          <p:cNvSpPr/>
          <p:nvPr/>
        </p:nvSpPr>
        <p:spPr>
          <a:xfrm>
            <a:off x="0" y="820525"/>
            <a:ext cx="91440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endParaRPr sz="2200" b="1">
              <a:solidFill>
                <a:srgbClr val="073763"/>
              </a:solidFill>
              <a:latin typeface="Lora"/>
              <a:ea typeface="Lora"/>
              <a:cs typeface="Lora"/>
              <a:sym typeface="Lora"/>
            </a:endParaRPr>
          </a:p>
          <a:p>
            <a:pPr marL="0" marR="0" lvl="0" indent="0" algn="l" rtl="0">
              <a:lnSpc>
                <a:spcPct val="115000"/>
              </a:lnSpc>
              <a:spcBef>
                <a:spcPts val="0"/>
              </a:spcBef>
              <a:spcAft>
                <a:spcPts val="0"/>
              </a:spcAft>
              <a:buClr>
                <a:srgbClr val="000000"/>
              </a:buClr>
              <a:buSzPts val="2000"/>
              <a:buFont typeface="Open Sans"/>
              <a:buNone/>
            </a:pPr>
            <a:r>
              <a:rPr lang="en" sz="2200" b="1" i="0" u="none" strike="noStrike" cap="none">
                <a:solidFill>
                  <a:srgbClr val="073763"/>
                </a:solidFill>
                <a:latin typeface="Lora"/>
                <a:ea typeface="Lora"/>
                <a:cs typeface="Lora"/>
                <a:sym typeface="Lora"/>
              </a:rPr>
              <a:t>C</a:t>
            </a:r>
            <a:r>
              <a:rPr lang="en" sz="2200" b="1">
                <a:solidFill>
                  <a:srgbClr val="073763"/>
                </a:solidFill>
                <a:latin typeface="Lora"/>
                <a:ea typeface="Lora"/>
                <a:cs typeface="Lora"/>
                <a:sym typeface="Lora"/>
              </a:rPr>
              <a:t>USTOMER CLASSIFICATION</a:t>
            </a:r>
            <a:r>
              <a:rPr lang="en" sz="2200" b="1" i="0" u="none" strike="noStrike" cap="none">
                <a:solidFill>
                  <a:srgbClr val="073763"/>
                </a:solidFill>
                <a:latin typeface="Lora"/>
                <a:ea typeface="Lora"/>
                <a:cs typeface="Lora"/>
                <a:sym typeface="Lora"/>
              </a:rPr>
              <a:t> – </a:t>
            </a:r>
            <a:r>
              <a:rPr lang="en" sz="2200" b="1" i="1" u="none" strike="noStrike" cap="none">
                <a:solidFill>
                  <a:srgbClr val="073763"/>
                </a:solidFill>
                <a:latin typeface="Lora"/>
                <a:ea typeface="Lora"/>
                <a:cs typeface="Lora"/>
                <a:sym typeface="Lora"/>
              </a:rPr>
              <a:t>Targeting High Value Customers</a:t>
            </a:r>
            <a:endParaRPr sz="2200" b="1" i="1" u="none" strike="noStrike" cap="none">
              <a:solidFill>
                <a:srgbClr val="073763"/>
              </a:solidFill>
              <a:latin typeface="Lora"/>
              <a:ea typeface="Lora"/>
              <a:cs typeface="Lora"/>
              <a:sym typeface="Lora"/>
            </a:endParaRPr>
          </a:p>
        </p:txBody>
      </p:sp>
      <p:sp>
        <p:nvSpPr>
          <p:cNvPr id="150" name="Google Shape;150;p31"/>
          <p:cNvSpPr txBox="1">
            <a:spLocks noGrp="1"/>
          </p:cNvSpPr>
          <p:nvPr>
            <p:ph type="body" idx="1"/>
          </p:nvPr>
        </p:nvSpPr>
        <p:spPr>
          <a:xfrm>
            <a:off x="130775" y="1549825"/>
            <a:ext cx="8906700" cy="3472500"/>
          </a:xfrm>
          <a:prstGeom prst="rect">
            <a:avLst/>
          </a:prstGeom>
          <a:noFill/>
          <a:ln>
            <a:noFill/>
          </a:ln>
        </p:spPr>
        <p:txBody>
          <a:bodyPr spcFirstLastPara="1" wrap="square" lIns="91400" tIns="91400" rIns="91400" bIns="91400" anchor="t" anchorCtr="0">
            <a:normAutofit/>
          </a:bodyPr>
          <a:lstStyle/>
          <a:p>
            <a:pPr marL="0" lvl="0" indent="0" algn="l" rtl="0">
              <a:lnSpc>
                <a:spcPct val="115000"/>
              </a:lnSpc>
              <a:spcBef>
                <a:spcPts val="0"/>
              </a:spcBef>
              <a:spcAft>
                <a:spcPts val="0"/>
              </a:spcAft>
              <a:buNone/>
            </a:pPr>
            <a:endParaRPr sz="2000" b="1"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2000" b="1" dirty="0">
                <a:solidFill>
                  <a:srgbClr val="073763"/>
                </a:solidFill>
                <a:latin typeface="Open Sans"/>
                <a:ea typeface="Open Sans"/>
                <a:cs typeface="Open Sans"/>
                <a:sym typeface="Open Sans"/>
              </a:rPr>
              <a:t>The following are the high-value clients to target from the new list :</a:t>
            </a:r>
            <a:endParaRPr sz="2000" dirty="0">
              <a:solidFill>
                <a:srgbClr val="073763"/>
              </a:solidFill>
              <a:latin typeface="Open Sans"/>
              <a:ea typeface="Open Sans"/>
              <a:cs typeface="Open Sans"/>
              <a:sym typeface="Open Sans"/>
            </a:endParaRPr>
          </a:p>
          <a:p>
            <a:pPr marL="139700" lvl="0" indent="0" algn="l" rtl="0">
              <a:lnSpc>
                <a:spcPct val="115000"/>
              </a:lnSpc>
              <a:spcBef>
                <a:spcPts val="0"/>
              </a:spcBef>
              <a:spcAft>
                <a:spcPts val="0"/>
              </a:spcAft>
              <a:buSzPts val="1400"/>
              <a:buNone/>
            </a:pPr>
            <a:endParaRPr sz="1500" b="1" u="sng" dirty="0">
              <a:solidFill>
                <a:schemeClr val="dk1"/>
              </a:solidFill>
              <a:latin typeface="Open Sans"/>
              <a:ea typeface="Open Sans"/>
              <a:cs typeface="Open Sans"/>
              <a:sym typeface="Open Sans"/>
            </a:endParaRPr>
          </a:p>
          <a:p>
            <a:pPr marL="1250950" lvl="0" indent="-285750" algn="l" rtl="0">
              <a:lnSpc>
                <a:spcPct val="115000"/>
              </a:lnSpc>
              <a:spcBef>
                <a:spcPts val="0"/>
              </a:spcBef>
              <a:spcAft>
                <a:spcPts val="0"/>
              </a:spcAft>
              <a:buFont typeface="Wingdings" pitchFamily="2" charset="2"/>
              <a:buChar char="§"/>
            </a:pPr>
            <a:r>
              <a:rPr lang="en-IN" sz="1500" dirty="0">
                <a:latin typeface="Al Tarikh" pitchFamily="2" charset="-78"/>
                <a:ea typeface="Open Sans"/>
                <a:cs typeface="Al Tarikh" pitchFamily="2" charset="-78"/>
                <a:sym typeface="Open Sans"/>
              </a:rPr>
              <a:t>In the age range of 40 to 50</a:t>
            </a:r>
          </a:p>
          <a:p>
            <a:pPr marL="1250950" lvl="0" indent="-285750" algn="l" rtl="0">
              <a:lnSpc>
                <a:spcPct val="115000"/>
              </a:lnSpc>
              <a:spcBef>
                <a:spcPts val="0"/>
              </a:spcBef>
              <a:spcAft>
                <a:spcPts val="0"/>
              </a:spcAft>
              <a:buFont typeface="Wingdings" pitchFamily="2" charset="2"/>
              <a:buChar char="§"/>
            </a:pPr>
            <a:endParaRPr lang="en-IN" sz="1500" dirty="0">
              <a:latin typeface="Al Tarikh" pitchFamily="2" charset="-78"/>
              <a:ea typeface="Open Sans"/>
              <a:cs typeface="Al Tarikh" pitchFamily="2" charset="-78"/>
              <a:sym typeface="Open Sans"/>
            </a:endParaRPr>
          </a:p>
          <a:p>
            <a:pPr marL="1250950" lvl="0" indent="-285750" algn="l" rtl="0">
              <a:lnSpc>
                <a:spcPct val="115000"/>
              </a:lnSpc>
              <a:spcBef>
                <a:spcPts val="0"/>
              </a:spcBef>
              <a:spcAft>
                <a:spcPts val="0"/>
              </a:spcAft>
              <a:buFont typeface="Wingdings" pitchFamily="2" charset="2"/>
              <a:buChar char="§"/>
            </a:pPr>
            <a:r>
              <a:rPr lang="en-IN" sz="1500" dirty="0">
                <a:latin typeface="Al Tarikh" pitchFamily="2" charset="-78"/>
                <a:ea typeface="Open Sans"/>
                <a:cs typeface="Al Tarikh" pitchFamily="2" charset="-78"/>
                <a:sym typeface="Open Sans"/>
              </a:rPr>
              <a:t>A higher number of high-value customers are female rather than male</a:t>
            </a:r>
          </a:p>
          <a:p>
            <a:pPr marL="1250950" lvl="0" indent="-285750" algn="l" rtl="0">
              <a:lnSpc>
                <a:spcPct val="115000"/>
              </a:lnSpc>
              <a:spcBef>
                <a:spcPts val="0"/>
              </a:spcBef>
              <a:spcAft>
                <a:spcPts val="0"/>
              </a:spcAft>
              <a:buFont typeface="Wingdings" pitchFamily="2" charset="2"/>
              <a:buChar char="§"/>
            </a:pPr>
            <a:endParaRPr lang="en-IN" sz="1500" dirty="0">
              <a:latin typeface="Al Tarikh" pitchFamily="2" charset="-78"/>
              <a:ea typeface="Open Sans"/>
              <a:cs typeface="Al Tarikh" pitchFamily="2" charset="-78"/>
              <a:sym typeface="Open Sans"/>
            </a:endParaRPr>
          </a:p>
          <a:p>
            <a:pPr marL="1250950" lvl="0" indent="-285750" algn="l" rtl="0">
              <a:lnSpc>
                <a:spcPct val="115000"/>
              </a:lnSpc>
              <a:spcBef>
                <a:spcPts val="0"/>
              </a:spcBef>
              <a:spcAft>
                <a:spcPts val="0"/>
              </a:spcAft>
              <a:buFont typeface="Wingdings" pitchFamily="2" charset="2"/>
              <a:buChar char="§"/>
            </a:pPr>
            <a:r>
              <a:rPr lang="en-IN" sz="1500" dirty="0">
                <a:latin typeface="Al Tarikh" pitchFamily="2" charset="-78"/>
                <a:ea typeface="Open Sans"/>
                <a:cs typeface="Al Tarikh" pitchFamily="2" charset="-78"/>
                <a:sym typeface="Open Sans"/>
              </a:rPr>
              <a:t>They are employed in the Financial Services, Manufacturing, and Health sectors</a:t>
            </a:r>
          </a:p>
          <a:p>
            <a:pPr marL="1250950" lvl="0" indent="-285750" algn="l" rtl="0">
              <a:lnSpc>
                <a:spcPct val="115000"/>
              </a:lnSpc>
              <a:spcBef>
                <a:spcPts val="0"/>
              </a:spcBef>
              <a:spcAft>
                <a:spcPts val="0"/>
              </a:spcAft>
              <a:buFont typeface="Wingdings" pitchFamily="2" charset="2"/>
              <a:buChar char="§"/>
            </a:pPr>
            <a:endParaRPr lang="en-IN" sz="1500" dirty="0">
              <a:latin typeface="Al Tarikh" pitchFamily="2" charset="-78"/>
              <a:ea typeface="Open Sans"/>
              <a:cs typeface="Al Tarikh" pitchFamily="2" charset="-78"/>
              <a:sym typeface="Open Sans"/>
            </a:endParaRPr>
          </a:p>
          <a:p>
            <a:pPr marL="1250950" lvl="0" indent="-285750" algn="l" rtl="0">
              <a:lnSpc>
                <a:spcPct val="115000"/>
              </a:lnSpc>
              <a:spcBef>
                <a:spcPts val="0"/>
              </a:spcBef>
              <a:spcAft>
                <a:spcPts val="0"/>
              </a:spcAft>
              <a:buFont typeface="Wingdings" pitchFamily="2" charset="2"/>
              <a:buChar char="§"/>
            </a:pPr>
            <a:r>
              <a:rPr lang="en-IN" sz="1500" dirty="0">
                <a:latin typeface="Al Tarikh" pitchFamily="2" charset="-78"/>
                <a:ea typeface="Open Sans"/>
                <a:cs typeface="Al Tarikh" pitchFamily="2" charset="-78"/>
                <a:sym typeface="Open Sans"/>
              </a:rPr>
              <a:t>And they currently reside in New South Wales and Victoria</a:t>
            </a:r>
            <a:endParaRPr sz="1500" dirty="0">
              <a:latin typeface="Al Tarikh" pitchFamily="2" charset="-78"/>
              <a:ea typeface="Open Sans"/>
              <a:cs typeface="Al Tarikh" pitchFamily="2" charset="-78"/>
              <a:sym typeface="Open Sans"/>
            </a:endParaRPr>
          </a:p>
          <a:p>
            <a:pPr marL="965200" lvl="0" indent="0" algn="l" rtl="0">
              <a:lnSpc>
                <a:spcPct val="115000"/>
              </a:lnSpc>
              <a:spcBef>
                <a:spcPts val="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2"/>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32"/>
          <p:cNvSpPr/>
          <p:nvPr/>
        </p:nvSpPr>
        <p:spPr>
          <a:xfrm>
            <a:off x="205025" y="169523"/>
            <a:ext cx="8565600" cy="5868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Interpretation</a:t>
            </a:r>
            <a:endParaRPr sz="2000" b="1" i="0" u="none" strike="noStrike" cap="none">
              <a:solidFill>
                <a:srgbClr val="FFFFFF"/>
              </a:solidFill>
              <a:latin typeface="Arial"/>
              <a:ea typeface="Arial"/>
              <a:cs typeface="Arial"/>
              <a:sym typeface="Arial"/>
            </a:endParaRPr>
          </a:p>
        </p:txBody>
      </p:sp>
      <p:sp>
        <p:nvSpPr>
          <p:cNvPr id="157" name="Google Shape;157;p32"/>
          <p:cNvSpPr/>
          <p:nvPr/>
        </p:nvSpPr>
        <p:spPr>
          <a:xfrm>
            <a:off x="205025" y="851003"/>
            <a:ext cx="8565600" cy="5085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r>
              <a:rPr lang="en" sz="2000" b="1">
                <a:solidFill>
                  <a:srgbClr val="073763"/>
                </a:solidFill>
                <a:latin typeface="Open Sans"/>
                <a:ea typeface="Open Sans"/>
                <a:cs typeface="Open Sans"/>
                <a:sym typeface="Open Sans"/>
              </a:rPr>
              <a:t>HIGH-VALUE CUSTOMER SUMMARY TABLE</a:t>
            </a:r>
            <a:endParaRPr sz="2000" b="1" i="0" u="none" strike="noStrike" cap="none">
              <a:solidFill>
                <a:srgbClr val="073763"/>
              </a:solidFill>
              <a:latin typeface="Open Sans"/>
              <a:ea typeface="Open Sans"/>
              <a:cs typeface="Open Sans"/>
              <a:sym typeface="Open Sans"/>
            </a:endParaRPr>
          </a:p>
        </p:txBody>
      </p:sp>
      <p:sp>
        <p:nvSpPr>
          <p:cNvPr id="2" name="TextBox 1">
            <a:extLst>
              <a:ext uri="{FF2B5EF4-FFF2-40B4-BE49-F238E27FC236}">
                <a16:creationId xmlns:a16="http://schemas.microsoft.com/office/drawing/2014/main" id="{67888F4F-203F-DA2B-0BF1-345F8BC7A857}"/>
              </a:ext>
            </a:extLst>
          </p:cNvPr>
          <p:cNvSpPr txBox="1"/>
          <p:nvPr/>
        </p:nvSpPr>
        <p:spPr>
          <a:xfrm>
            <a:off x="404223" y="1690088"/>
            <a:ext cx="8366402" cy="3293209"/>
          </a:xfrm>
          <a:prstGeom prst="rect">
            <a:avLst/>
          </a:prstGeom>
          <a:noFill/>
        </p:spPr>
        <p:txBody>
          <a:bodyPr wrap="square" rtlCol="0">
            <a:spAutoFit/>
          </a:bodyPr>
          <a:lstStyle/>
          <a:p>
            <a:pPr marL="285750" indent="-285750">
              <a:buFont typeface="Wingdings" pitchFamily="2" charset="2"/>
              <a:buChar char="§"/>
            </a:pPr>
            <a:r>
              <a:rPr lang="en-US" sz="1600" dirty="0">
                <a:latin typeface="Al Tarikh" pitchFamily="2" charset="-78"/>
                <a:cs typeface="Al Tarikh" pitchFamily="2" charset="-78"/>
              </a:rPr>
              <a:t> Analysis of the provided table reveals:</a:t>
            </a:r>
          </a:p>
          <a:p>
            <a:endParaRPr lang="en-US" sz="1600" dirty="0">
              <a:latin typeface="Al Tarikh" pitchFamily="2" charset="-78"/>
              <a:cs typeface="Al Tarikh" pitchFamily="2" charset="-78"/>
            </a:endParaRPr>
          </a:p>
          <a:p>
            <a:pPr marL="285750" indent="-285750">
              <a:buFont typeface="Wingdings" pitchFamily="2" charset="2"/>
              <a:buChar char="§"/>
            </a:pPr>
            <a:r>
              <a:rPr lang="en-US" sz="1600" dirty="0">
                <a:latin typeface="Al Tarikh" pitchFamily="2" charset="-78"/>
                <a:cs typeface="Al Tarikh" pitchFamily="2" charset="-78"/>
              </a:rPr>
              <a:t>  The top job categories for recent bike-related purchases (within the last three years) are Financial Services, Manufacturing, and Health sectors</a:t>
            </a:r>
          </a:p>
          <a:p>
            <a:endParaRPr lang="en-US" sz="1600" dirty="0">
              <a:latin typeface="Al Tarikh" pitchFamily="2" charset="-78"/>
              <a:cs typeface="Al Tarikh" pitchFamily="2" charset="-78"/>
            </a:endParaRPr>
          </a:p>
          <a:p>
            <a:pPr marL="285750" indent="-285750">
              <a:buFont typeface="Wingdings" pitchFamily="2" charset="2"/>
              <a:buChar char="§"/>
            </a:pPr>
            <a:r>
              <a:rPr lang="en-US" sz="1600" dirty="0">
                <a:latin typeface="Al Tarikh" pitchFamily="2" charset="-78"/>
                <a:cs typeface="Al Tarikh" pitchFamily="2" charset="-78"/>
              </a:rPr>
              <a:t>  These purchases are predominantly associated with customers in the Mass Customer segment</a:t>
            </a:r>
          </a:p>
          <a:p>
            <a:endParaRPr lang="en-US" sz="1600" dirty="0">
              <a:latin typeface="Al Tarikh" pitchFamily="2" charset="-78"/>
              <a:cs typeface="Al Tarikh" pitchFamily="2" charset="-78"/>
            </a:endParaRPr>
          </a:p>
          <a:p>
            <a:pPr marL="285750" indent="-285750">
              <a:buFont typeface="Wingdings" pitchFamily="2" charset="2"/>
              <a:buChar char="§"/>
            </a:pPr>
            <a:r>
              <a:rPr lang="en-US" sz="1600" dirty="0">
                <a:latin typeface="Al Tarikh" pitchFamily="2" charset="-78"/>
                <a:cs typeface="Al Tarikh" pitchFamily="2" charset="-78"/>
              </a:rPr>
              <a:t>  The geographical focus of these purchases is primarily in New South Wales and a portion of Victoria</a:t>
            </a:r>
          </a:p>
          <a:p>
            <a:endParaRPr lang="en-US" sz="1600" dirty="0">
              <a:latin typeface="Al Tarikh" pitchFamily="2" charset="-78"/>
              <a:cs typeface="Al Tarikh" pitchFamily="2" charset="-78"/>
            </a:endParaRPr>
          </a:p>
          <a:p>
            <a:pPr marL="285750" indent="-285750">
              <a:buFont typeface="Wingdings" pitchFamily="2" charset="2"/>
              <a:buChar char="§"/>
            </a:pPr>
            <a:r>
              <a:rPr lang="en-US" sz="1600" dirty="0">
                <a:latin typeface="Al Tarikh" pitchFamily="2" charset="-78"/>
                <a:cs typeface="Al Tarikh" pitchFamily="2" charset="-78"/>
              </a:rPr>
              <a:t> This data highlights the need for targeted marketing and sales strategies in these regions to capitalize on this trend and enhance market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3"/>
          <p:cNvSpPr/>
          <p:nvPr/>
        </p:nvSpPr>
        <p:spPr>
          <a:xfrm rot="10800000" flipH="1">
            <a:off x="-1" y="0"/>
            <a:ext cx="9163201" cy="5148001"/>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4" name="Google Shape;164;p33"/>
          <p:cNvSpPr/>
          <p:nvPr/>
        </p:nvSpPr>
        <p:spPr>
          <a:xfrm>
            <a:off x="537899" y="1895175"/>
            <a:ext cx="3953102"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0" i="0" u="none" strike="noStrike" cap="none" dirty="0">
                <a:solidFill>
                  <a:srgbClr val="FFFFFF"/>
                </a:solidFill>
                <a:latin typeface="Open Sans ExtraBold"/>
                <a:ea typeface="Open Sans ExtraBold"/>
                <a:cs typeface="Open Sans ExtraBold"/>
                <a:sym typeface="Open Sans ExtraBold"/>
              </a:rPr>
              <a:t>THANK YOU</a:t>
            </a:r>
          </a:p>
          <a:p>
            <a:pPr marL="0" marR="0" lvl="0" indent="0" algn="l" rtl="0">
              <a:lnSpc>
                <a:spcPct val="100000"/>
              </a:lnSpc>
              <a:spcBef>
                <a:spcPts val="0"/>
              </a:spcBef>
              <a:spcAft>
                <a:spcPts val="0"/>
              </a:spcAft>
              <a:buClr>
                <a:srgbClr val="FFFFFF"/>
              </a:buClr>
              <a:buSzPts val="3500"/>
              <a:buFont typeface="Open Sans ExtraBold"/>
              <a:buNone/>
            </a:pPr>
            <a:endParaRPr lang="en" sz="3500" dirty="0">
              <a:solidFill>
                <a:srgbClr val="FFFFFF"/>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Clr>
                <a:srgbClr val="FFFFFF"/>
              </a:buClr>
              <a:buSzPts val="3500"/>
              <a:buFont typeface="Open Sans ExtraBold"/>
              <a:buNone/>
            </a:pPr>
            <a:endParaRPr lang="en" sz="3500" b="0" i="0" u="none" strike="noStrike" cap="none" dirty="0">
              <a:solidFill>
                <a:srgbClr val="FFFFFF"/>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Clr>
                <a:srgbClr val="FFFFFF"/>
              </a:buClr>
              <a:buSzPts val="3500"/>
              <a:buFont typeface="Open Sans ExtraBold"/>
              <a:buNone/>
            </a:pPr>
            <a:endParaRPr lang="en" sz="3500" dirty="0">
              <a:solidFill>
                <a:srgbClr val="FFFFFF"/>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Clr>
                <a:srgbClr val="FFFFFF"/>
              </a:buClr>
              <a:buSzPts val="3500"/>
              <a:buFont typeface="Open Sans ExtraBold"/>
              <a:buNone/>
            </a:pPr>
            <a:r>
              <a:rPr lang="en" sz="2000" dirty="0">
                <a:solidFill>
                  <a:srgbClr val="FFFFFF"/>
                </a:solidFill>
                <a:latin typeface="Al Tarikh" pitchFamily="2" charset="-78"/>
                <a:ea typeface="Open Sans ExtraBold"/>
                <a:cs typeface="Al Tarikh" pitchFamily="2" charset="-78"/>
                <a:sym typeface="Open Sans ExtraBold"/>
              </a:rPr>
              <a:t>Presented By: Natwar Upadhyay</a:t>
            </a:r>
          </a:p>
          <a:p>
            <a:pPr marL="0" marR="0" lvl="0" indent="0" algn="l" rtl="0">
              <a:lnSpc>
                <a:spcPct val="100000"/>
              </a:lnSpc>
              <a:spcBef>
                <a:spcPts val="0"/>
              </a:spcBef>
              <a:spcAft>
                <a:spcPts val="0"/>
              </a:spcAft>
              <a:buClr>
                <a:srgbClr val="FFFFFF"/>
              </a:buClr>
              <a:buSzPts val="3500"/>
              <a:buFont typeface="Open Sans ExtraBold"/>
              <a:buNone/>
            </a:pPr>
            <a:r>
              <a:rPr lang="en" sz="2000" b="0" i="0" u="none" strike="noStrike" cap="none" dirty="0">
                <a:solidFill>
                  <a:srgbClr val="FFFFFF"/>
                </a:solidFill>
                <a:latin typeface="Al Tarikh" pitchFamily="2" charset="-78"/>
                <a:ea typeface="Open Sans ExtraBold"/>
                <a:cs typeface="Al Tarikh" pitchFamily="2" charset="-78"/>
                <a:sym typeface="Open Sans ExtraBold"/>
              </a:rPr>
              <a:t>Junior Data </a:t>
            </a:r>
            <a:r>
              <a:rPr lang="en" sz="2000" dirty="0">
                <a:solidFill>
                  <a:srgbClr val="FFFFFF"/>
                </a:solidFill>
                <a:latin typeface="Al Tarikh" pitchFamily="2" charset="-78"/>
                <a:ea typeface="Open Sans ExtraBold"/>
                <a:cs typeface="Al Tarikh" pitchFamily="2" charset="-78"/>
                <a:sym typeface="Open Sans ExtraBold"/>
              </a:rPr>
              <a:t>Analytics Consultant</a:t>
            </a:r>
            <a:endParaRPr sz="2000" b="0" i="0" u="none" strike="noStrike" cap="none" dirty="0">
              <a:solidFill>
                <a:srgbClr val="FFFFFF"/>
              </a:solidFill>
              <a:latin typeface="Al Tarikh" pitchFamily="2" charset="-78"/>
              <a:ea typeface="Open Sans ExtraBold"/>
              <a:cs typeface="Al Tarikh" pitchFamily="2" charset="-78"/>
              <a:sym typeface="Open Sans ExtraBold"/>
            </a:endParaRPr>
          </a:p>
        </p:txBody>
      </p:sp>
      <p:sp>
        <p:nvSpPr>
          <p:cNvPr id="165" name="Google Shape;165;p33"/>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 sz="500" b="1" i="0" u="none" strike="noStrike" cap="none">
                <a:solidFill>
                  <a:srgbClr val="000000"/>
                </a:solidFill>
                <a:latin typeface="Calibri"/>
                <a:ea typeface="Calibri"/>
                <a:cs typeface="Calibri"/>
                <a:sym typeface="Calibri"/>
              </a:rPr>
              <a:t>       Note: </a:t>
            </a:r>
            <a:r>
              <a:rPr lang="en"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481</Words>
  <Application>Microsoft Macintosh PowerPoint</Application>
  <PresentationFormat>On-screen Show (16:9)</PresentationFormat>
  <Paragraphs>69</Paragraphs>
  <Slides>9</Slides>
  <Notes>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9</vt:i4>
      </vt:variant>
    </vt:vector>
  </HeadingPairs>
  <TitlesOfParts>
    <vt:vector size="21" baseType="lpstr">
      <vt:lpstr>Wingdings</vt:lpstr>
      <vt:lpstr>Noto Sans Symbols</vt:lpstr>
      <vt:lpstr>Arial</vt:lpstr>
      <vt:lpstr>Comic Sans MS</vt:lpstr>
      <vt:lpstr>Open Sans Light</vt:lpstr>
      <vt:lpstr>Lora</vt:lpstr>
      <vt:lpstr>Open Sans</vt:lpstr>
      <vt:lpstr>Open Sans ExtraBold</vt:lpstr>
      <vt:lpstr>Calibri</vt:lpstr>
      <vt:lpstr>Al Tarikh</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G675</cp:lastModifiedBy>
  <cp:revision>1</cp:revision>
  <dcterms:modified xsi:type="dcterms:W3CDTF">2023-09-12T20:02:33Z</dcterms:modified>
</cp:coreProperties>
</file>