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1" r:id="rId4"/>
  </p:sldMasterIdLst>
  <p:notesMasterIdLst>
    <p:notesMasterId r:id="rId21"/>
  </p:notesMasterIdLst>
  <p:handoutMasterIdLst>
    <p:handoutMasterId r:id="rId22"/>
  </p:handoutMasterIdLst>
  <p:sldIdLst>
    <p:sldId id="256" r:id="rId5"/>
    <p:sldId id="269" r:id="rId6"/>
    <p:sldId id="268" r:id="rId7"/>
    <p:sldId id="270" r:id="rId8"/>
    <p:sldId id="273" r:id="rId9"/>
    <p:sldId id="275" r:id="rId10"/>
    <p:sldId id="274" r:id="rId11"/>
    <p:sldId id="279" r:id="rId12"/>
    <p:sldId id="280" r:id="rId13"/>
    <p:sldId id="281" r:id="rId14"/>
    <p:sldId id="282" r:id="rId15"/>
    <p:sldId id="283" r:id="rId16"/>
    <p:sldId id="276" r:id="rId17"/>
    <p:sldId id="277" r:id="rId18"/>
    <p:sldId id="278"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291" autoAdjust="0"/>
  </p:normalViewPr>
  <p:slideViewPr>
    <p:cSldViewPr snapToGrid="0" showGuides="1">
      <p:cViewPr varScale="1">
        <p:scale>
          <a:sx n="122" d="100"/>
          <a:sy n="122" d="100"/>
        </p:scale>
        <p:origin x="232" y="328"/>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06.09.2023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06.09.2023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24425CD-0A81-4F34-97D3-97E7F2F9FFF1}" type="datetimeFigureOut">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6090D6E-BE91-4B90-BBD7-C0C16F53FABC}" type="slidenum">
              <a:rPr lang="en-US" smtClean="0"/>
              <a:t>‹#›</a:t>
            </a:fld>
            <a:endParaRPr lang="en-US" dirty="0"/>
          </a:p>
        </p:txBody>
      </p:sp>
      <p:sp>
        <p:nvSpPr>
          <p:cNvPr id="13" name="Freeform: Shape 13">
            <a:extLst>
              <a:ext uri="{FF2B5EF4-FFF2-40B4-BE49-F238E27FC236}">
                <a16:creationId xmlns:a16="http://schemas.microsoft.com/office/drawing/2014/main" id="{64D7C7C8-16A1-BBD4-E01F-F4F391A8AF25}"/>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3141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2532272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70799001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8773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599165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4425CD-0A81-4F34-97D3-97E7F2F9FFF1}" type="datetimeFigureOut">
              <a:rPr lang="en-US" smtClean="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7" name="Graphic 1">
            <a:extLst>
              <a:ext uri="{FF2B5EF4-FFF2-40B4-BE49-F238E27FC236}">
                <a16:creationId xmlns:a16="http://schemas.microsoft.com/office/drawing/2014/main" id="{FE8F522B-6577-7CB4-4685-4337870B0700}"/>
              </a:ext>
            </a:extLst>
          </p:cNvPr>
          <p:cNvGrpSpPr/>
          <p:nvPr userDrawn="1"/>
        </p:nvGrpSpPr>
        <p:grpSpPr>
          <a:xfrm>
            <a:off x="0" y="0"/>
            <a:ext cx="12192000" cy="6858000"/>
            <a:chOff x="0" y="0"/>
            <a:chExt cx="12192000" cy="6858000"/>
          </a:xfrm>
        </p:grpSpPr>
        <p:sp>
          <p:nvSpPr>
            <p:cNvPr id="8" name="Freeform: Shape 11">
              <a:extLst>
                <a:ext uri="{FF2B5EF4-FFF2-40B4-BE49-F238E27FC236}">
                  <a16:creationId xmlns:a16="http://schemas.microsoft.com/office/drawing/2014/main" id="{A2BA9464-727B-A02B-E78B-292A5520B207}"/>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9" name="Freeform: Shape 12">
              <a:extLst>
                <a:ext uri="{FF2B5EF4-FFF2-40B4-BE49-F238E27FC236}">
                  <a16:creationId xmlns:a16="http://schemas.microsoft.com/office/drawing/2014/main" id="{A5752B6E-FCC9-FC59-799A-A7522D9562C9}"/>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0" name="Graphic 4">
            <a:extLst>
              <a:ext uri="{FF2B5EF4-FFF2-40B4-BE49-F238E27FC236}">
                <a16:creationId xmlns:a16="http://schemas.microsoft.com/office/drawing/2014/main" id="{DFF7E63D-4306-4CC0-7154-726021D4212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AECA131E-E61A-6042-09F0-E3473F5DC1CB}"/>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4088744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67668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dirty="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dirty="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dirty="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24425CD-0A81-4F34-97D3-97E7F2F9FFF1}" type="datetimeFigureOut">
              <a:rPr lang="en-US" smtClean="0"/>
              <a:t>9/6/23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495E168-DA5E-4888-8D8A-92B118324C14}" type="slidenum">
              <a:rPr lang="ru-RU" smtClean="0"/>
              <a:pPr/>
              <a:t>‹#›</a:t>
            </a:fld>
            <a:endParaRPr lang="ru-RU" dirty="0"/>
          </a:p>
        </p:txBody>
      </p:sp>
      <p:sp>
        <p:nvSpPr>
          <p:cNvPr id="11" name="Freeform: Shape 8">
            <a:extLst>
              <a:ext uri="{FF2B5EF4-FFF2-40B4-BE49-F238E27FC236}">
                <a16:creationId xmlns:a16="http://schemas.microsoft.com/office/drawing/2014/main" id="{FBA30DB2-51BF-C378-6CAC-80C8FF6791C1}"/>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386058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24425CD-0A81-4F34-97D3-97E7F2F9FFF1}" type="datetimeFigureOut">
              <a:rPr lang="en-US" smtClean="0"/>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05616CFD-2CE5-470D-39AF-582D80112F71}"/>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93143444-FD3F-12B6-9B53-F8545E29EC1C}"/>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F2900F9F-AD1A-7A0E-39D5-473BEA4BC75C}"/>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38059366-EA3E-D76A-1422-CBA8816EB615}"/>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646A4EEC-C865-9E7A-8769-76EEB4D6AA9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07697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24425CD-0A81-4F34-97D3-97E7F2F9FFF1}" type="datetimeFigureOut">
              <a:rPr lang="en-US" smtClean="0"/>
              <a:t>9/6/23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95E168-DA5E-4888-8D8A-92B118324C14}" type="slidenum">
              <a:rPr lang="ru-RU" smtClean="0"/>
              <a:pPr/>
              <a:t>‹#›</a:t>
            </a:fld>
            <a:endParaRPr lang="ru-RU" dirty="0"/>
          </a:p>
        </p:txBody>
      </p:sp>
      <p:sp>
        <p:nvSpPr>
          <p:cNvPr id="10" name="Title 9"/>
          <p:cNvSpPr>
            <a:spLocks noGrp="1"/>
          </p:cNvSpPr>
          <p:nvPr>
            <p:ph type="title"/>
          </p:nvPr>
        </p:nvSpPr>
        <p:spPr/>
        <p:txBody>
          <a:bodyPr/>
          <a:lstStyle/>
          <a:p>
            <a:r>
              <a:rPr lang="en-GB"/>
              <a:t>Click to edit Master title style</a:t>
            </a:r>
            <a:endParaRPr lang="en-US" dirty="0"/>
          </a:p>
        </p:txBody>
      </p:sp>
      <p:grpSp>
        <p:nvGrpSpPr>
          <p:cNvPr id="2" name="Graphic 1">
            <a:extLst>
              <a:ext uri="{FF2B5EF4-FFF2-40B4-BE49-F238E27FC236}">
                <a16:creationId xmlns:a16="http://schemas.microsoft.com/office/drawing/2014/main" id="{8E1742B4-5FEE-397A-EC8A-EDD1A5732693}"/>
              </a:ext>
            </a:extLst>
          </p:cNvPr>
          <p:cNvGrpSpPr/>
          <p:nvPr userDrawn="1"/>
        </p:nvGrpSpPr>
        <p:grpSpPr>
          <a:xfrm>
            <a:off x="0" y="0"/>
            <a:ext cx="12192000" cy="6858000"/>
            <a:chOff x="0" y="0"/>
            <a:chExt cx="12192000" cy="6858000"/>
          </a:xfrm>
        </p:grpSpPr>
        <p:sp>
          <p:nvSpPr>
            <p:cNvPr id="11" name="Freeform: Shape 11">
              <a:extLst>
                <a:ext uri="{FF2B5EF4-FFF2-40B4-BE49-F238E27FC236}">
                  <a16:creationId xmlns:a16="http://schemas.microsoft.com/office/drawing/2014/main" id="{9A86D616-E163-8CED-FC4A-BAC1923BD3B6}"/>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2" name="Freeform: Shape 12">
              <a:extLst>
                <a:ext uri="{FF2B5EF4-FFF2-40B4-BE49-F238E27FC236}">
                  <a16:creationId xmlns:a16="http://schemas.microsoft.com/office/drawing/2014/main" id="{0D2FEEE1-5FDC-CC53-5326-E1D7F4B839B2}"/>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3" name="Graphic 4">
            <a:extLst>
              <a:ext uri="{FF2B5EF4-FFF2-40B4-BE49-F238E27FC236}">
                <a16:creationId xmlns:a16="http://schemas.microsoft.com/office/drawing/2014/main" id="{10CF26E8-E7DD-3ECF-C3DC-6D740A5401E2}"/>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03DFCE48-C291-90F0-26DF-A3F665696EB5}"/>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939889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24425CD-0A81-4F34-97D3-97E7F2F9FFF1}" type="datetimeFigureOut">
              <a:rPr lang="en-US" smtClean="0"/>
              <a:t>9/6/23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Title 5"/>
          <p:cNvSpPr>
            <a:spLocks noGrp="1"/>
          </p:cNvSpPr>
          <p:nvPr>
            <p:ph type="title"/>
          </p:nvPr>
        </p:nvSpPr>
        <p:spPr/>
        <p:txBody>
          <a:bodyPr/>
          <a:lstStyle/>
          <a:p>
            <a:r>
              <a:rPr lang="en-GB"/>
              <a:t>Click to edit Master title style</a:t>
            </a:r>
            <a:endParaRPr lang="en-US"/>
          </a:p>
        </p:txBody>
      </p:sp>
      <p:grpSp>
        <p:nvGrpSpPr>
          <p:cNvPr id="2" name="Graphic 1">
            <a:extLst>
              <a:ext uri="{FF2B5EF4-FFF2-40B4-BE49-F238E27FC236}">
                <a16:creationId xmlns:a16="http://schemas.microsoft.com/office/drawing/2014/main" id="{C06B6914-B5C3-969E-14C2-CA1A91D1086B}"/>
              </a:ext>
            </a:extLst>
          </p:cNvPr>
          <p:cNvGrpSpPr/>
          <p:nvPr userDrawn="1"/>
        </p:nvGrpSpPr>
        <p:grpSpPr>
          <a:xfrm>
            <a:off x="0" y="0"/>
            <a:ext cx="12192000" cy="6858000"/>
            <a:chOff x="0" y="0"/>
            <a:chExt cx="12192000" cy="6858000"/>
          </a:xfrm>
        </p:grpSpPr>
        <p:sp>
          <p:nvSpPr>
            <p:cNvPr id="7" name="Freeform: Shape 11">
              <a:extLst>
                <a:ext uri="{FF2B5EF4-FFF2-40B4-BE49-F238E27FC236}">
                  <a16:creationId xmlns:a16="http://schemas.microsoft.com/office/drawing/2014/main" id="{A8F64F8D-801F-DB43-90AB-B46EC096E817}"/>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8" name="Freeform: Shape 12">
              <a:extLst>
                <a:ext uri="{FF2B5EF4-FFF2-40B4-BE49-F238E27FC236}">
                  <a16:creationId xmlns:a16="http://schemas.microsoft.com/office/drawing/2014/main" id="{95A9767A-D626-122D-4131-B04906BB4196}"/>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9" name="Graphic 4">
            <a:extLst>
              <a:ext uri="{FF2B5EF4-FFF2-40B4-BE49-F238E27FC236}">
                <a16:creationId xmlns:a16="http://schemas.microsoft.com/office/drawing/2014/main" id="{C7BCC78C-9D6C-FCBF-6936-EA7FB2EBE0DE}"/>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Graphic 15">
            <a:extLst>
              <a:ext uri="{FF2B5EF4-FFF2-40B4-BE49-F238E27FC236}">
                <a16:creationId xmlns:a16="http://schemas.microsoft.com/office/drawing/2014/main" id="{13AA1D28-D95D-75B0-3F6B-1C343D14365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84562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25CD-0A81-4F34-97D3-97E7F2F9FFF1}" type="datetimeFigureOut">
              <a:rPr lang="en-US" smtClean="0"/>
              <a:t>9/6/23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5" name="Graphic 1">
            <a:extLst>
              <a:ext uri="{FF2B5EF4-FFF2-40B4-BE49-F238E27FC236}">
                <a16:creationId xmlns:a16="http://schemas.microsoft.com/office/drawing/2014/main" id="{9FD2C12C-5472-138A-3B43-E8F1F5080FB8}"/>
              </a:ext>
            </a:extLst>
          </p:cNvPr>
          <p:cNvGrpSpPr/>
          <p:nvPr userDrawn="1"/>
        </p:nvGrpSpPr>
        <p:grpSpPr>
          <a:xfrm>
            <a:off x="0" y="0"/>
            <a:ext cx="12192000" cy="6858000"/>
            <a:chOff x="0" y="0"/>
            <a:chExt cx="12192000" cy="6858000"/>
          </a:xfrm>
        </p:grpSpPr>
        <p:sp>
          <p:nvSpPr>
            <p:cNvPr id="6" name="Freeform: Shape 11">
              <a:extLst>
                <a:ext uri="{FF2B5EF4-FFF2-40B4-BE49-F238E27FC236}">
                  <a16:creationId xmlns:a16="http://schemas.microsoft.com/office/drawing/2014/main" id="{F446DC7C-B9FC-DF3D-D1CC-60A5EAC54609}"/>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7" name="Freeform: Shape 12">
              <a:extLst>
                <a:ext uri="{FF2B5EF4-FFF2-40B4-BE49-F238E27FC236}">
                  <a16:creationId xmlns:a16="http://schemas.microsoft.com/office/drawing/2014/main" id="{17F9FE8F-FE03-C531-4A8B-0F2A6A4484AF}"/>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8" name="Graphic 4">
            <a:extLst>
              <a:ext uri="{FF2B5EF4-FFF2-40B4-BE49-F238E27FC236}">
                <a16:creationId xmlns:a16="http://schemas.microsoft.com/office/drawing/2014/main" id="{D620CBC5-052E-4270-4C8F-D188E5822CC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965457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9/6/23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12" name="Graphic 1">
            <a:extLst>
              <a:ext uri="{FF2B5EF4-FFF2-40B4-BE49-F238E27FC236}">
                <a16:creationId xmlns:a16="http://schemas.microsoft.com/office/drawing/2014/main" id="{AC8A13B8-9C77-3A1F-7383-564854572A9A}"/>
              </a:ext>
            </a:extLst>
          </p:cNvPr>
          <p:cNvGrpSpPr/>
          <p:nvPr userDrawn="1"/>
        </p:nvGrpSpPr>
        <p:grpSpPr>
          <a:xfrm>
            <a:off x="0" y="0"/>
            <a:ext cx="12192000" cy="6858000"/>
            <a:chOff x="0" y="0"/>
            <a:chExt cx="12192000" cy="6858000"/>
          </a:xfrm>
        </p:grpSpPr>
        <p:sp>
          <p:nvSpPr>
            <p:cNvPr id="13" name="Freeform: Shape 11">
              <a:extLst>
                <a:ext uri="{FF2B5EF4-FFF2-40B4-BE49-F238E27FC236}">
                  <a16:creationId xmlns:a16="http://schemas.microsoft.com/office/drawing/2014/main" id="{FD6D93CA-1471-B7E4-CB74-0C071A4BB88C}"/>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4" name="Freeform: Shape 12">
              <a:extLst>
                <a:ext uri="{FF2B5EF4-FFF2-40B4-BE49-F238E27FC236}">
                  <a16:creationId xmlns:a16="http://schemas.microsoft.com/office/drawing/2014/main" id="{5F0C8696-61EF-68F6-91B5-D1E860CD12AE}"/>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5" name="Graphic 4">
            <a:extLst>
              <a:ext uri="{FF2B5EF4-FFF2-40B4-BE49-F238E27FC236}">
                <a16:creationId xmlns:a16="http://schemas.microsoft.com/office/drawing/2014/main" id="{6CA888C2-413E-2C40-9193-23D72B536E9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6" name="Graphic 15">
            <a:extLst>
              <a:ext uri="{FF2B5EF4-FFF2-40B4-BE49-F238E27FC236}">
                <a16:creationId xmlns:a16="http://schemas.microsoft.com/office/drawing/2014/main" id="{74BD41A9-6703-2B41-1E7A-23AE5EC37FA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13104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9/6/23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Graphic 15">
            <a:extLst>
              <a:ext uri="{FF2B5EF4-FFF2-40B4-BE49-F238E27FC236}">
                <a16:creationId xmlns:a16="http://schemas.microsoft.com/office/drawing/2014/main" id="{1D4DCB99-0739-F915-194B-4759E70B1887}"/>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26932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microsoft.com/office/2007/relationships/hdphoto" Target="../media/hdphoto1.wdp"/><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ru-RU"/>
              <a:t>MM.DD.20XX</a:t>
            </a:r>
            <a:endParaRPr lang="ru-RU"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ADD A FOOTER</a:t>
            </a:r>
            <a:endParaRPr lang="ru-RU"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25">
                <a:duotone>
                  <a:schemeClr val="accent1">
                    <a:shade val="45000"/>
                    <a:satMod val="135000"/>
                  </a:schemeClr>
                  <a:prstClr val="white"/>
                </a:duotone>
                <a:extLst>
                  <a:ext uri="{BEBA8EAE-BF5A-486C-A8C5-ECC9F3942E4B}">
                    <a14:imgProps xmlns:a14="http://schemas.microsoft.com/office/drawing/2010/main">
                      <a14:imgLayer r:embed="rId2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495E168-DA5E-4888-8D8A-92B118324C14}" type="slidenum">
              <a:rPr lang="ru-RU" smtClean="0"/>
              <a:pPr/>
              <a:t>‹#›</a:t>
            </a:fld>
            <a:endParaRPr lang="ru-RU" dirty="0"/>
          </a:p>
        </p:txBody>
      </p:sp>
      <p:sp>
        <p:nvSpPr>
          <p:cNvPr id="10" name="MSIPCMContentMarking" descr="{&quot;HashCode&quot;:-54214931,&quot;Placement&quot;:&quot;Footer&quot;,&quot;Top&quot;:522.862549,&quot;Left&quot;:0.0,&quot;SlideWidth&quot;:960,&quot;SlideHeight&quot;:540}">
            <a:extLst>
              <a:ext uri="{FF2B5EF4-FFF2-40B4-BE49-F238E27FC236}">
                <a16:creationId xmlns:a16="http://schemas.microsoft.com/office/drawing/2014/main" id="{CE02BEDE-8997-773B-E639-DE5A64866033}"/>
              </a:ext>
            </a:extLst>
          </p:cNvPr>
          <p:cNvSpPr txBox="1"/>
          <p:nvPr userDrawn="1"/>
        </p:nvSpPr>
        <p:spPr>
          <a:xfrm>
            <a:off x="0" y="6640354"/>
            <a:ext cx="744382" cy="217646"/>
          </a:xfrm>
          <a:prstGeom prst="rect">
            <a:avLst/>
          </a:prstGeom>
          <a:noFill/>
        </p:spPr>
        <p:txBody>
          <a:bodyPr vert="horz" wrap="square" lIns="0" tIns="0" rIns="0" bIns="0" rtlCol="0" anchor="ctr" anchorCtr="1">
            <a:spAutoFit/>
          </a:bodyPr>
          <a:lstStyle/>
          <a:p>
            <a:pPr algn="l">
              <a:spcBef>
                <a:spcPts val="0"/>
              </a:spcBef>
              <a:spcAft>
                <a:spcPts val="0"/>
              </a:spcAft>
            </a:pPr>
            <a:r>
              <a:rPr lang="en-US" sz="800" dirty="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361400715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693" r:id="rId14"/>
    <p:sldLayoutId id="2147483694" r:id="rId15"/>
    <p:sldLayoutId id="2147483697" r:id="rId16"/>
    <p:sldLayoutId id="2147483698" r:id="rId17"/>
    <p:sldLayoutId id="2147483699" r:id="rId18"/>
    <p:sldLayoutId id="2147483701" r:id="rId19"/>
    <p:sldLayoutId id="2147483700" r:id="rId20"/>
    <p:sldLayoutId id="2147483687" r:id="rId21"/>
    <p:sldLayoutId id="2147483696" r:id="rId22"/>
    <p:sldLayoutId id="2147483688" r:id="rId23"/>
  </p:sldLayoutIdLst>
  <p:hf hdr="0" dt="0"/>
  <p:txStyles>
    <p:titleStyle>
      <a:lvl1pPr algn="l" defTabSz="914400" rtl="0" eaLnBrk="1" latinLnBrk="0" hangingPunct="1">
        <a:lnSpc>
          <a:spcPct val="90000"/>
        </a:lnSpc>
        <a:spcBef>
          <a:spcPct val="0"/>
        </a:spcBef>
        <a:buNone/>
        <a:defRPr sz="5400" kern="1200" cap="all" baseline="0">
          <a:blipFill>
            <a:blip r:embed="rId2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PRESENTATION</a:t>
            </a:r>
            <a:br>
              <a:rPr lang="en-US" dirty="0"/>
            </a:br>
            <a:r>
              <a:rPr lang="en-US" dirty="0"/>
              <a:t>TITLE</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IN" dirty="0">
                <a:solidFill>
                  <a:schemeClr val="accent1"/>
                </a:solidFill>
                <a:cs typeface="Al Bayan Plain" pitchFamily="2" charset="-78"/>
              </a:rPr>
              <a:t>LOAN DEFAULTER PREDICTION</a:t>
            </a:r>
          </a:p>
          <a:p>
            <a:r>
              <a:rPr lang="en-IN" sz="2000" u="sng" dirty="0"/>
              <a:t>Natwar Upadhyay</a:t>
            </a:r>
            <a:endParaRPr lang="ru-RU" sz="2000" u="sng"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solidFill>
                  <a:schemeClr val="tx1"/>
                </a:solidFill>
                <a:latin typeface="Al Tarikh" pitchFamily="2" charset="-78"/>
                <a:cs typeface="Al Tarikh" pitchFamily="2" charset="-78"/>
              </a:rPr>
              <a:t>DATE : 06</a:t>
            </a:r>
            <a:r>
              <a:rPr lang="en-US" baseline="30000" dirty="0">
                <a:solidFill>
                  <a:schemeClr val="tx1"/>
                </a:solidFill>
                <a:latin typeface="Al Tarikh" pitchFamily="2" charset="-78"/>
                <a:cs typeface="Al Tarikh" pitchFamily="2" charset="-78"/>
              </a:rPr>
              <a:t>th</a:t>
            </a:r>
            <a:r>
              <a:rPr lang="en-US" dirty="0">
                <a:solidFill>
                  <a:schemeClr val="tx1"/>
                </a:solidFill>
                <a:latin typeface="Al Tarikh" pitchFamily="2" charset="-78"/>
                <a:cs typeface="Al Tarikh" pitchFamily="2" charset="-78"/>
              </a:rPr>
              <a:t> September, 2023</a:t>
            </a:r>
            <a:endParaRPr lang="ru-RU" dirty="0">
              <a:solidFill>
                <a:schemeClr val="tx1"/>
              </a:solidFill>
              <a:cs typeface="Al Tarikh" pitchFamily="2" charset="-78"/>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8"/>
            <a:ext cx="4570136" cy="3526896"/>
          </a:xfrm>
        </p:spPr>
        <p:txBody>
          <a:bodyPr>
            <a:noAutofit/>
          </a:bodyPr>
          <a:lstStyle/>
          <a:p>
            <a:pPr marL="0" indent="0">
              <a:buNone/>
            </a:pPr>
            <a:r>
              <a:rPr lang="en-US" dirty="0">
                <a:solidFill>
                  <a:schemeClr val="tx1"/>
                </a:solidFill>
              </a:rPr>
              <a:t>Income Comparison: Employed vs. Self-Employed</a:t>
            </a:r>
          </a:p>
          <a:p>
            <a:pPr marL="0" indent="0">
              <a:buNone/>
            </a:pPr>
            <a:r>
              <a:rPr lang="en-US" dirty="0">
                <a:solidFill>
                  <a:schemeClr val="tx1"/>
                </a:solidFill>
              </a:rPr>
              <a:t>The plot on the right side provides a visual comparison of incomes between employed and self-employed individuals.</a:t>
            </a:r>
          </a:p>
          <a:p>
            <a:pPr marL="0" indent="0">
              <a:buNone/>
            </a:pPr>
            <a:endParaRPr lang="en-US" dirty="0">
              <a:solidFill>
                <a:schemeClr val="tx1"/>
              </a:solidFill>
            </a:endParaRPr>
          </a:p>
          <a:p>
            <a:pPr marL="0" indent="0">
              <a:buNone/>
            </a:pPr>
            <a:r>
              <a:rPr lang="en-US" dirty="0">
                <a:solidFill>
                  <a:schemeClr val="tx1"/>
                </a:solidFill>
              </a:rPr>
              <a:t>On average, it seems that employed individuals tend to have higher incomes. However, to establish a conclusive result, additional statistical tests will be undertaken.</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7" name="Picture 6"/>
          <p:cNvPicPr>
            <a:picLocks noChangeAspect="1"/>
          </p:cNvPicPr>
          <p:nvPr/>
        </p:nvPicPr>
        <p:blipFill rotWithShape="1">
          <a:blip r:embed="rId2"/>
          <a:srcRect l="7707" t="41470" r="53356" b="10895"/>
          <a:stretch/>
        </p:blipFill>
        <p:spPr>
          <a:xfrm>
            <a:off x="5659393" y="2250816"/>
            <a:ext cx="5066271" cy="3484605"/>
          </a:xfrm>
          <a:prstGeom prst="rect">
            <a:avLst/>
          </a:prstGeom>
        </p:spPr>
      </p:pic>
    </p:spTree>
    <p:extLst>
      <p:ext uri="{BB962C8B-B14F-4D97-AF65-F5344CB8AC3E}">
        <p14:creationId xmlns:p14="http://schemas.microsoft.com/office/powerpoint/2010/main" val="6800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7"/>
            <a:ext cx="4570136" cy="4423117"/>
          </a:xfrm>
        </p:spPr>
        <p:txBody>
          <a:bodyPr>
            <a:noAutofit/>
          </a:bodyPr>
          <a:lstStyle/>
          <a:p>
            <a:pPr marL="0" indent="0">
              <a:buNone/>
            </a:pPr>
            <a:r>
              <a:rPr lang="en-US" dirty="0">
                <a:solidFill>
                  <a:schemeClr val="tx1"/>
                </a:solidFill>
              </a:rPr>
              <a:t>Analysis of Credit History's Impact on Loan Default:</a:t>
            </a:r>
          </a:p>
          <a:p>
            <a:pPr marL="0" indent="0">
              <a:buNone/>
            </a:pPr>
            <a:r>
              <a:rPr lang="en-US" dirty="0">
                <a:solidFill>
                  <a:schemeClr val="tx1"/>
                </a:solidFill>
              </a:rPr>
              <a:t>The plot on the right-hand side visually compares the likelihood of default among applicants with and without a credit history.</a:t>
            </a:r>
          </a:p>
          <a:p>
            <a:pPr marL="0" indent="0">
              <a:buNone/>
            </a:pPr>
            <a:endParaRPr lang="en-US" dirty="0">
              <a:solidFill>
                <a:schemeClr val="tx1"/>
              </a:solidFill>
            </a:endParaRPr>
          </a:p>
          <a:p>
            <a:pPr marL="0" indent="0">
              <a:buNone/>
            </a:pPr>
            <a:r>
              <a:rPr lang="en-US" dirty="0">
                <a:solidFill>
                  <a:schemeClr val="tx1"/>
                </a:solidFill>
              </a:rPr>
              <a:t>A statistical test will be conducted to compare the default rates between those with a credit history and those without.</a:t>
            </a:r>
          </a:p>
          <a:p>
            <a:pPr marL="0" indent="0">
              <a:buNone/>
            </a:pPr>
            <a:endParaRPr lang="en-US" dirty="0">
              <a:solidFill>
                <a:schemeClr val="tx1"/>
              </a:solidFill>
            </a:endParaRPr>
          </a:p>
          <a:p>
            <a:pPr marL="0" indent="0">
              <a:buNone/>
            </a:pPr>
            <a:r>
              <a:rPr lang="en-US" dirty="0">
                <a:solidFill>
                  <a:schemeClr val="tx1"/>
                </a:solidFill>
              </a:rPr>
              <a:t>Initial observations suggest that applicants with a credit history have a higher default rate. Subsequently, a statistical analysis will be performed to confirm whether having a credit history increases the likelihood of default.</a:t>
            </a:r>
          </a:p>
          <a:p>
            <a:pPr marL="0" indent="0">
              <a:buNone/>
            </a:pPr>
            <a:endParaRPr lang="en-US" dirty="0">
              <a:solidFill>
                <a:schemeClr val="tx1"/>
              </a:solidFill>
            </a:endParaRPr>
          </a:p>
          <a:p>
            <a:pPr marL="0" indent="0">
              <a:buNone/>
            </a:pPr>
            <a:r>
              <a:rPr lang="en-US" dirty="0">
                <a:solidFill>
                  <a:schemeClr val="tx1"/>
                </a:solidFill>
              </a:rPr>
              <a:t>The results of the statistical test (p &lt; 0.05) indicate that the likelihood of default is indeed higher for applicants with a credit history compared to those without one.</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3" name="Picture 2"/>
          <p:cNvPicPr>
            <a:picLocks noChangeAspect="1"/>
          </p:cNvPicPr>
          <p:nvPr/>
        </p:nvPicPr>
        <p:blipFill rotWithShape="1">
          <a:blip r:embed="rId2"/>
          <a:srcRect l="10081" t="30321" r="41674" b="11233"/>
          <a:stretch/>
        </p:blipFill>
        <p:spPr>
          <a:xfrm>
            <a:off x="5684107" y="1977081"/>
            <a:ext cx="6314303" cy="4275438"/>
          </a:xfrm>
          <a:prstGeom prst="rect">
            <a:avLst/>
          </a:prstGeom>
        </p:spPr>
      </p:pic>
    </p:spTree>
    <p:extLst>
      <p:ext uri="{BB962C8B-B14F-4D97-AF65-F5344CB8AC3E}">
        <p14:creationId xmlns:p14="http://schemas.microsoft.com/office/powerpoint/2010/main" val="139364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7"/>
            <a:ext cx="4570136" cy="4423117"/>
          </a:xfrm>
        </p:spPr>
        <p:txBody>
          <a:bodyPr>
            <a:noAutofit/>
          </a:bodyPr>
          <a:lstStyle/>
          <a:p>
            <a:pPr marL="0" indent="0">
              <a:buNone/>
            </a:pPr>
            <a:r>
              <a:rPr lang="en-US" sz="2000" b="1" dirty="0">
                <a:solidFill>
                  <a:schemeClr val="tx1">
                    <a:lumMod val="75000"/>
                    <a:lumOff val="25000"/>
                  </a:schemeClr>
                </a:solidFill>
              </a:rPr>
              <a:t>Analysis of the Relationship Between Applicant Income and Loan Amount:</a:t>
            </a:r>
          </a:p>
          <a:p>
            <a:pPr marL="0" indent="0">
              <a:buNone/>
            </a:pPr>
            <a:r>
              <a:rPr lang="en-US" sz="2000" b="1" dirty="0">
                <a:solidFill>
                  <a:schemeClr val="tx1">
                    <a:lumMod val="75000"/>
                    <a:lumOff val="25000"/>
                  </a:schemeClr>
                </a:solidFill>
              </a:rPr>
              <a:t>The plot on the right-hand side visually illustrates the correlation between the applicant's income and the loan amount they requested.</a:t>
            </a:r>
          </a:p>
          <a:p>
            <a:pPr marL="0" indent="0">
              <a:buNone/>
            </a:pPr>
            <a:endParaRPr lang="en-US" sz="2000" b="1" dirty="0">
              <a:solidFill>
                <a:schemeClr val="tx1">
                  <a:lumMod val="75000"/>
                  <a:lumOff val="25000"/>
                </a:schemeClr>
              </a:solidFill>
            </a:endParaRPr>
          </a:p>
          <a:p>
            <a:pPr marL="0" indent="0">
              <a:buNone/>
            </a:pPr>
            <a:r>
              <a:rPr lang="en-US" sz="2000" b="1" dirty="0">
                <a:solidFill>
                  <a:schemeClr val="tx1">
                    <a:lumMod val="75000"/>
                    <a:lumOff val="25000"/>
                  </a:schemeClr>
                </a:solidFill>
              </a:rPr>
              <a:t>The correlation coefficient of 0.55 indicates a moderate relationship between the income of the loan applicants and the loan amounts they have applied for.</a:t>
            </a: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7" name="Picture 6"/>
          <p:cNvPicPr>
            <a:picLocks noChangeAspect="1"/>
          </p:cNvPicPr>
          <p:nvPr/>
        </p:nvPicPr>
        <p:blipFill rotWithShape="1">
          <a:blip r:embed="rId2"/>
          <a:srcRect l="9700" t="29646" r="46328" b="14273"/>
          <a:stretch/>
        </p:blipFill>
        <p:spPr>
          <a:xfrm>
            <a:off x="5301048" y="2253907"/>
            <a:ext cx="5721180" cy="4102443"/>
          </a:xfrm>
          <a:prstGeom prst="rect">
            <a:avLst/>
          </a:prstGeom>
        </p:spPr>
      </p:pic>
    </p:spTree>
    <p:extLst>
      <p:ext uri="{BB962C8B-B14F-4D97-AF65-F5344CB8AC3E}">
        <p14:creationId xmlns:p14="http://schemas.microsoft.com/office/powerpoint/2010/main" val="102778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66260" y="2384854"/>
            <a:ext cx="9333794" cy="4151869"/>
          </a:xfrm>
        </p:spPr>
        <p:txBody>
          <a:bodyPr>
            <a:noAutofit/>
          </a:bodyPr>
          <a:lstStyle/>
          <a:p>
            <a:pPr marL="457200" indent="-457200">
              <a:buFont typeface="+mj-lt"/>
              <a:buAutoNum type="arabicPeriod"/>
            </a:pPr>
            <a:r>
              <a:rPr lang="en-US" sz="2400" dirty="0">
                <a:solidFill>
                  <a:schemeClr val="tx1"/>
                </a:solidFill>
              </a:rPr>
              <a:t> </a:t>
            </a:r>
            <a:r>
              <a:rPr lang="en-US" sz="1800" b="1" dirty="0">
                <a:solidFill>
                  <a:schemeClr val="tx1"/>
                </a:solidFill>
              </a:rPr>
              <a:t>Before we start modelling the machine learning model we have to remove the null values, as in analysis slide we see we have very high NAN values or Missing values.</a:t>
            </a:r>
          </a:p>
          <a:p>
            <a:pPr marL="457200" indent="-457200">
              <a:buFont typeface="+mj-lt"/>
              <a:buAutoNum type="arabicPeriod"/>
            </a:pPr>
            <a:r>
              <a:rPr lang="en-US" sz="1800" b="1" dirty="0">
                <a:solidFill>
                  <a:schemeClr val="tx1"/>
                </a:solidFill>
              </a:rPr>
              <a:t>We will Treat it with replacing the values with Median and mode.</a:t>
            </a:r>
          </a:p>
          <a:p>
            <a:pPr marL="457200" indent="-457200">
              <a:buFont typeface="+mj-lt"/>
              <a:buAutoNum type="arabicPeriod"/>
            </a:pPr>
            <a:r>
              <a:rPr lang="en-US" sz="1800" b="1" dirty="0">
                <a:solidFill>
                  <a:schemeClr val="tx1"/>
                </a:solidFill>
              </a:rPr>
              <a:t>We will do Feature selection and split the data in X , Y to train the model .</a:t>
            </a:r>
          </a:p>
          <a:p>
            <a:pPr marL="457200" indent="-457200">
              <a:buFont typeface="+mj-lt"/>
              <a:buAutoNum type="arabicPeriod"/>
            </a:pPr>
            <a:r>
              <a:rPr lang="en-US" sz="1800" b="1" dirty="0">
                <a:solidFill>
                  <a:schemeClr val="tx1"/>
                </a:solidFill>
              </a:rPr>
              <a:t>To remove the scaling problem we will use the StandardScaler to scale the data in preferable range.</a:t>
            </a:r>
          </a:p>
          <a:p>
            <a:pPr marL="457200" indent="-457200">
              <a:buFont typeface="+mj-lt"/>
              <a:buAutoNum type="arabicPeriod"/>
            </a:pPr>
            <a:r>
              <a:rPr lang="en-US" sz="1800" b="1" dirty="0">
                <a:solidFill>
                  <a:schemeClr val="tx1"/>
                </a:solidFill>
              </a:rPr>
              <a:t>We will use the K-fold Cross validations technique to get the scores for the 5 folds run we get Best Cv score has 81%.</a:t>
            </a:r>
          </a:p>
          <a:p>
            <a:pPr marL="457200" indent="-457200">
              <a:buFont typeface="+mj-lt"/>
              <a:buAutoNum type="arabicPeriod"/>
            </a:pPr>
            <a:r>
              <a:rPr lang="en-US" sz="1800" b="1" dirty="0">
                <a:solidFill>
                  <a:schemeClr val="tx1"/>
                </a:solidFill>
              </a:rPr>
              <a:t>As it is the Classification Problem we will use the Logistic regression as our algorithm for our dataset and problem.</a:t>
            </a:r>
          </a:p>
          <a:p>
            <a:pPr marL="457200" indent="-457200">
              <a:buFont typeface="+mj-lt"/>
              <a:buAutoNum type="arabicPeriod"/>
            </a:pPr>
            <a:endParaRPr lang="en-US" sz="1800" b="1"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366260" y="1066337"/>
            <a:ext cx="4421856" cy="749047"/>
          </a:xfrm>
        </p:spPr>
        <p:txBody>
          <a:bodyPr>
            <a:normAutofit/>
          </a:bodyPr>
          <a:lstStyle/>
          <a:p>
            <a:r>
              <a:rPr lang="en-US" sz="3200" dirty="0"/>
              <a:t>Modeling</a:t>
            </a:r>
            <a:endParaRPr lang="ru-RU" sz="3200" dirty="0"/>
          </a:p>
        </p:txBody>
      </p:sp>
    </p:spTree>
    <p:extLst>
      <p:ext uri="{BB962C8B-B14F-4D97-AF65-F5344CB8AC3E}">
        <p14:creationId xmlns:p14="http://schemas.microsoft.com/office/powerpoint/2010/main" val="148360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43837" y="2236573"/>
            <a:ext cx="5503200" cy="4484901"/>
          </a:xfrm>
        </p:spPr>
        <p:txBody>
          <a:bodyPr>
            <a:noAutofit/>
          </a:bodyPr>
          <a:lstStyle/>
          <a:p>
            <a:pPr marL="457200" indent="-457200">
              <a:buFont typeface="+mj-lt"/>
              <a:buAutoNum type="arabicPeriod"/>
            </a:pPr>
            <a:r>
              <a:rPr lang="en-US" sz="2000" b="1" dirty="0">
                <a:solidFill>
                  <a:schemeClr val="tx1"/>
                </a:solidFill>
              </a:rPr>
              <a:t>After running cross validation and getting best model for our modelling.</a:t>
            </a:r>
          </a:p>
          <a:p>
            <a:pPr marL="457200" indent="-457200">
              <a:buFont typeface="+mj-lt"/>
              <a:buAutoNum type="arabicPeriod"/>
            </a:pPr>
            <a:r>
              <a:rPr lang="en-US" sz="2000" b="1" dirty="0">
                <a:solidFill>
                  <a:schemeClr val="tx1"/>
                </a:solidFill>
              </a:rPr>
              <a:t>We will fit our variables with best fit and best model which Logistic Regression.</a:t>
            </a:r>
          </a:p>
          <a:p>
            <a:pPr marL="457200" indent="-457200">
              <a:buFont typeface="+mj-lt"/>
              <a:buAutoNum type="arabicPeriod"/>
            </a:pPr>
            <a:r>
              <a:rPr lang="en-US" sz="2000" b="1" dirty="0">
                <a:solidFill>
                  <a:schemeClr val="tx1"/>
                </a:solidFill>
              </a:rPr>
              <a:t>After Fitting the model we get the Accuracy of 81%.</a:t>
            </a:r>
          </a:p>
          <a:p>
            <a:pPr marL="457200" indent="-457200">
              <a:buFont typeface="+mj-lt"/>
              <a:buAutoNum type="arabicPeriod"/>
            </a:pPr>
            <a:r>
              <a:rPr lang="en-US" sz="2000" b="1" dirty="0">
                <a:solidFill>
                  <a:schemeClr val="tx1"/>
                </a:solidFill>
              </a:rPr>
              <a:t>Right side is the confusion matrix for the model we run. It showing the classes probability.</a:t>
            </a:r>
          </a:p>
          <a:p>
            <a:pPr marL="457200" indent="-457200">
              <a:buFont typeface="+mj-lt"/>
              <a:buAutoNum type="arabicPeriod"/>
            </a:pPr>
            <a:r>
              <a:rPr lang="en-US" sz="2000" b="1" dirty="0">
                <a:solidFill>
                  <a:schemeClr val="tx1"/>
                </a:solidFill>
              </a:rPr>
              <a:t>With the help of the confusion matrix we got values for our classes we can calculate Precision, Recall . </a:t>
            </a:r>
          </a:p>
          <a:p>
            <a:pPr marL="457200" indent="-457200">
              <a:buFont typeface="+mj-lt"/>
              <a:buAutoNum type="arabicPeriod"/>
            </a:pPr>
            <a:r>
              <a:rPr lang="en-US" sz="2000" b="1" dirty="0">
                <a:solidFill>
                  <a:schemeClr val="tx1">
                    <a:lumMod val="75000"/>
                    <a:lumOff val="25000"/>
                  </a:schemeClr>
                </a:solidFill>
              </a:rPr>
              <a:t>Precision and Recall where Precision is 0.92 and Recall 0.43</a:t>
            </a:r>
          </a:p>
          <a:p>
            <a:pPr marL="457200" indent="-457200">
              <a:buFont typeface="+mj-lt"/>
              <a:buAutoNum type="arabicPeriod"/>
            </a:pPr>
            <a:endParaRPr lang="en-US" sz="2000" b="1"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65114" y="1321386"/>
            <a:ext cx="4421856" cy="749047"/>
          </a:xfrm>
        </p:spPr>
        <p:txBody>
          <a:bodyPr>
            <a:normAutofit/>
          </a:bodyPr>
          <a:lstStyle/>
          <a:p>
            <a:r>
              <a:rPr lang="en-US" sz="3200" dirty="0"/>
              <a:t>Model Evaluation</a:t>
            </a:r>
            <a:endParaRPr lang="ru-RU" sz="3200" dirty="0"/>
          </a:p>
        </p:txBody>
      </p:sp>
      <p:pic>
        <p:nvPicPr>
          <p:cNvPr id="3" name="Picture 2"/>
          <p:cNvPicPr>
            <a:picLocks noChangeAspect="1"/>
          </p:cNvPicPr>
          <p:nvPr/>
        </p:nvPicPr>
        <p:blipFill rotWithShape="1">
          <a:blip r:embed="rId2"/>
          <a:srcRect l="9701" t="32855" r="44048" b="12077"/>
          <a:stretch/>
        </p:blipFill>
        <p:spPr>
          <a:xfrm>
            <a:off x="5830115" y="1941897"/>
            <a:ext cx="6017741" cy="4028304"/>
          </a:xfrm>
          <a:prstGeom prst="rect">
            <a:avLst/>
          </a:prstGeom>
        </p:spPr>
      </p:pic>
    </p:spTree>
    <p:extLst>
      <p:ext uri="{BB962C8B-B14F-4D97-AF65-F5344CB8AC3E}">
        <p14:creationId xmlns:p14="http://schemas.microsoft.com/office/powerpoint/2010/main" val="137193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15</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66259" y="2211859"/>
            <a:ext cx="10544757" cy="4144491"/>
          </a:xfrm>
        </p:spPr>
        <p:txBody>
          <a:bodyPr>
            <a:noAutofit/>
          </a:bodyPr>
          <a:lstStyle/>
          <a:p>
            <a:pPr marL="0" indent="0">
              <a:buNone/>
            </a:pPr>
            <a:r>
              <a:rPr lang="en-US" sz="1200" b="1" dirty="0">
                <a:solidFill>
                  <a:schemeClr val="tx1"/>
                </a:solidFill>
              </a:rPr>
              <a:t>For Future Recommendations to Address or Prevent the Problem Statement:</a:t>
            </a:r>
          </a:p>
          <a:p>
            <a:pPr marL="0" indent="0">
              <a:buNone/>
            </a:pPr>
            <a:endParaRPr lang="en-US" sz="1200" b="1" dirty="0">
              <a:solidFill>
                <a:schemeClr val="tx1"/>
              </a:solidFill>
            </a:endParaRPr>
          </a:p>
          <a:p>
            <a:pPr marL="0" indent="0">
              <a:buNone/>
            </a:pPr>
            <a:r>
              <a:rPr lang="en-US" sz="1200" b="1" dirty="0">
                <a:solidFill>
                  <a:schemeClr val="tx1"/>
                </a:solidFill>
              </a:rPr>
              <a:t>1. Feature Engineering: Continue to explore and enhance the features used in the model. Consider introducing new variables, such as borrower credit scores or payment history, that could enhance loan default predictions.</a:t>
            </a:r>
          </a:p>
          <a:p>
            <a:pPr marL="0" indent="0">
              <a:buNone/>
            </a:pPr>
            <a:endParaRPr lang="en-US" sz="1200" b="1" dirty="0">
              <a:solidFill>
                <a:schemeClr val="tx1"/>
              </a:solidFill>
            </a:endParaRPr>
          </a:p>
          <a:p>
            <a:pPr marL="0" indent="0">
              <a:buNone/>
            </a:pPr>
            <a:r>
              <a:rPr lang="en-US" sz="1200" b="1" dirty="0">
                <a:solidFill>
                  <a:schemeClr val="tx1"/>
                </a:solidFill>
              </a:rPr>
              <a:t>2. Data Quality Assurance: Ensure that the data used for model training and testing remains accurate, complete, and up-to-date. Implement a routine data quality assessment process to promptly rectify any data issues.</a:t>
            </a:r>
          </a:p>
          <a:p>
            <a:pPr marL="0" indent="0">
              <a:buNone/>
            </a:pPr>
            <a:endParaRPr lang="en-US" sz="1200" b="1" dirty="0">
              <a:solidFill>
                <a:schemeClr val="tx1"/>
              </a:solidFill>
            </a:endParaRPr>
          </a:p>
          <a:p>
            <a:pPr marL="0" indent="0">
              <a:buNone/>
            </a:pPr>
            <a:r>
              <a:rPr lang="en-US" sz="1200" b="1" dirty="0">
                <a:solidFill>
                  <a:schemeClr val="tx1"/>
                </a:solidFill>
              </a:rPr>
              <a:t>3. Business Impact Assessment: Consistently assess the business impact of the model and make necessary adjustments to align with organizational goals. Develop a systematic reporting mechanism to keep stakeholders informed about the model's performance and influence.</a:t>
            </a:r>
          </a:p>
          <a:p>
            <a:pPr marL="0" indent="0">
              <a:buNone/>
            </a:pPr>
            <a:endParaRPr lang="en-US" sz="1200" b="1" dirty="0">
              <a:solidFill>
                <a:schemeClr val="tx1"/>
              </a:solidFill>
            </a:endParaRPr>
          </a:p>
          <a:p>
            <a:pPr marL="0" indent="0">
              <a:buNone/>
            </a:pPr>
            <a:r>
              <a:rPr lang="en-US" sz="1200" b="1" dirty="0">
                <a:solidFill>
                  <a:schemeClr val="tx1"/>
                </a:solidFill>
              </a:rPr>
              <a:t>4. Regulatory Compliance: Guarantee that the model adheres to all relevant regulations and guidelines, including fair lending laws and data privacy regulations. Establish a regular review and update process to maintain ongoing compliance.</a:t>
            </a:r>
          </a:p>
          <a:p>
            <a:pPr marL="0" indent="0">
              <a:buNone/>
            </a:pPr>
            <a:endParaRPr lang="en-US" sz="1200" b="1" dirty="0">
              <a:solidFill>
                <a:schemeClr val="tx1"/>
              </a:solidFill>
            </a:endParaRPr>
          </a:p>
          <a:p>
            <a:pPr marL="0" indent="0">
              <a:buNone/>
            </a:pPr>
            <a:r>
              <a:rPr lang="en-US" sz="1200" b="1" dirty="0">
                <a:solidFill>
                  <a:schemeClr val="tx1"/>
                </a:solidFill>
              </a:rPr>
              <a:t>5. Collaborative Approach: Explore opportunities for collaboration with other departments or external partners to access additional data sources and expertise. This collaborative approach can enhance model accuracy and effectiveness while fostering a culture of teamwork within the organization.</a:t>
            </a:r>
            <a:endParaRPr lang="en-US" sz="1200" b="1" dirty="0">
              <a:solidFill>
                <a:schemeClr val="tx1">
                  <a:lumMod val="75000"/>
                  <a:lumOff val="25000"/>
                </a:schemeClr>
              </a:solidFill>
            </a:endParaRPr>
          </a:p>
          <a:p>
            <a:pPr marL="342900" indent="-342900">
              <a:buFont typeface="+mj-lt"/>
              <a:buAutoNum type="arabicPeriod"/>
            </a:pPr>
            <a:endParaRPr lang="en-US" sz="1200" b="1" dirty="0">
              <a:solidFill>
                <a:schemeClr val="tx1">
                  <a:lumMod val="75000"/>
                  <a:lumOff val="25000"/>
                </a:schemeClr>
              </a:solidFill>
            </a:endParaRPr>
          </a:p>
          <a:p>
            <a:pPr marL="342900" indent="-342900">
              <a:buFont typeface="+mj-lt"/>
              <a:buAutoNum type="arabicPeriod"/>
            </a:pPr>
            <a:endParaRPr lang="en-US" sz="1200" b="1" dirty="0">
              <a:solidFill>
                <a:schemeClr val="tx1">
                  <a:lumMod val="75000"/>
                  <a:lumOff val="25000"/>
                </a:schemeClr>
              </a:solidFill>
            </a:endParaRPr>
          </a:p>
          <a:p>
            <a:pPr marL="0" indent="0">
              <a:buNone/>
            </a:pPr>
            <a:endParaRPr lang="en-US" sz="1200" b="1" dirty="0">
              <a:solidFill>
                <a:schemeClr val="tx1"/>
              </a:solidFill>
            </a:endParaRPr>
          </a:p>
          <a:p>
            <a:pPr marL="0" indent="0">
              <a:buNone/>
            </a:pPr>
            <a:endParaRPr lang="en-US" sz="1200" dirty="0">
              <a:solidFill>
                <a:schemeClr val="tx1"/>
              </a:solidFill>
            </a:endParaRPr>
          </a:p>
          <a:p>
            <a:pPr marL="0" indent="0">
              <a:buNone/>
            </a:pPr>
            <a:endParaRPr lang="en-US" sz="12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366259" y="1175067"/>
            <a:ext cx="4421856" cy="749047"/>
          </a:xfrm>
        </p:spPr>
        <p:txBody>
          <a:bodyPr>
            <a:normAutofit/>
          </a:bodyPr>
          <a:lstStyle/>
          <a:p>
            <a:r>
              <a:rPr lang="en-US" sz="3200" dirty="0"/>
              <a:t>Recommendations</a:t>
            </a:r>
            <a:endParaRPr lang="ru-RU" sz="3200" dirty="0"/>
          </a:p>
        </p:txBody>
      </p:sp>
    </p:spTree>
    <p:extLst>
      <p:ext uri="{BB962C8B-B14F-4D97-AF65-F5344CB8AC3E}">
        <p14:creationId xmlns:p14="http://schemas.microsoft.com/office/powerpoint/2010/main" val="398683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pPr/>
              <a:t>16</a:t>
            </a:fld>
            <a:endParaRPr lang="ru-RU" dirty="0"/>
          </a:p>
        </p:txBody>
      </p:sp>
      <p:sp>
        <p:nvSpPr>
          <p:cNvPr id="4" name="TextBox 3">
            <a:extLst>
              <a:ext uri="{FF2B5EF4-FFF2-40B4-BE49-F238E27FC236}">
                <a16:creationId xmlns:a16="http://schemas.microsoft.com/office/drawing/2014/main" id="{E75DF166-D242-B543-FBF1-A27943C851C5}"/>
              </a:ext>
            </a:extLst>
          </p:cNvPr>
          <p:cNvSpPr txBox="1"/>
          <p:nvPr/>
        </p:nvSpPr>
        <p:spPr>
          <a:xfrm>
            <a:off x="3084786" y="2413337"/>
            <a:ext cx="6022427" cy="1015663"/>
          </a:xfrm>
          <a:prstGeom prst="rect">
            <a:avLst/>
          </a:prstGeom>
          <a:noFill/>
        </p:spPr>
        <p:txBody>
          <a:bodyPr wrap="square" rtlCol="0">
            <a:spAutoFit/>
          </a:bodyPr>
          <a:lstStyle/>
          <a:p>
            <a:pPr algn="ctr"/>
            <a:r>
              <a:rPr lang="en-US" sz="6000" dirty="0"/>
              <a:t>THANK YOU</a:t>
            </a:r>
          </a:p>
        </p:txBody>
      </p:sp>
    </p:spTree>
    <p:extLst>
      <p:ext uri="{BB962C8B-B14F-4D97-AF65-F5344CB8AC3E}">
        <p14:creationId xmlns:p14="http://schemas.microsoft.com/office/powerpoint/2010/main" val="57327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fontAlgn="base"/>
            <a:r>
              <a:rPr lang="en-US" sz="1800" dirty="0">
                <a:solidFill>
                  <a:schemeClr val="tx1"/>
                </a:solidFill>
              </a:rPr>
              <a:t>Data Science Lifecycle​</a:t>
            </a:r>
          </a:p>
          <a:p>
            <a:pPr fontAlgn="base"/>
            <a:r>
              <a:rPr lang="en-US" sz="1800" dirty="0">
                <a:solidFill>
                  <a:schemeClr val="tx1"/>
                </a:solidFill>
              </a:rPr>
              <a:t>Project Overview​</a:t>
            </a:r>
          </a:p>
          <a:p>
            <a:pPr fontAlgn="base"/>
            <a:r>
              <a:rPr lang="en-US" sz="1800" dirty="0">
                <a:solidFill>
                  <a:schemeClr val="tx1"/>
                </a:solidFill>
              </a:rPr>
              <a:t>Data </a:t>
            </a:r>
          </a:p>
          <a:p>
            <a:pPr fontAlgn="base"/>
            <a:r>
              <a:rPr lang="en-US" sz="1800" dirty="0">
                <a:solidFill>
                  <a:schemeClr val="tx1"/>
                </a:solidFill>
              </a:rPr>
              <a:t>Analysis</a:t>
            </a:r>
          </a:p>
          <a:p>
            <a:pPr fontAlgn="base"/>
            <a:r>
              <a:rPr lang="en-US" sz="1800" dirty="0">
                <a:solidFill>
                  <a:schemeClr val="tx1"/>
                </a:solidFill>
              </a:rPr>
              <a:t>Modeling</a:t>
            </a:r>
          </a:p>
          <a:p>
            <a:pPr fontAlgn="base"/>
            <a:r>
              <a:rPr lang="en-US" sz="1800" dirty="0">
                <a:solidFill>
                  <a:schemeClr val="tx1"/>
                </a:solidFill>
              </a:rPr>
              <a:t>Model Evaluation</a:t>
            </a:r>
          </a:p>
          <a:p>
            <a:pPr fontAlgn="base"/>
            <a:r>
              <a:rPr lang="en-US" sz="1800" dirty="0">
                <a:solidFill>
                  <a:schemeClr val="tx1"/>
                </a:solidFill>
              </a:rPr>
              <a:t>Recommendations</a:t>
            </a:r>
          </a:p>
          <a:p>
            <a:endParaRPr lang="en-US" sz="18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Agenda</a:t>
            </a:r>
            <a:endParaRPr lang="ru-RU" sz="3200" dirty="0"/>
          </a:p>
        </p:txBody>
      </p:sp>
    </p:spTree>
    <p:extLst>
      <p:ext uri="{BB962C8B-B14F-4D97-AF65-F5344CB8AC3E}">
        <p14:creationId xmlns:p14="http://schemas.microsoft.com/office/powerpoint/2010/main" val="195479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591968" y="2417379"/>
            <a:ext cx="4512716" cy="3938971"/>
          </a:xfrm>
        </p:spPr>
        <p:txBody>
          <a:bodyPr>
            <a:noAutofit/>
          </a:bodyPr>
          <a:lstStyle/>
          <a:p>
            <a:pPr marL="0" indent="0">
              <a:buNone/>
            </a:pPr>
            <a:endParaRPr lang="en-US" sz="800" b="1" dirty="0">
              <a:solidFill>
                <a:schemeClr val="tx1">
                  <a:lumMod val="75000"/>
                  <a:lumOff val="25000"/>
                </a:schemeClr>
              </a:solidFill>
            </a:endParaRPr>
          </a:p>
          <a:p>
            <a:r>
              <a:rPr lang="en-US" sz="800" b="1" dirty="0">
                <a:solidFill>
                  <a:schemeClr val="tx1">
                    <a:lumMod val="75000"/>
                    <a:lumOff val="25000"/>
                  </a:schemeClr>
                </a:solidFill>
              </a:rPr>
              <a:t>1. Problem Definition: The initial step involves gaining a comprehensive understanding of the business problem that requires resolution.</a:t>
            </a:r>
          </a:p>
          <a:p>
            <a:endParaRPr lang="en-US" sz="800" b="1" dirty="0">
              <a:solidFill>
                <a:schemeClr val="tx1">
                  <a:lumMod val="75000"/>
                  <a:lumOff val="25000"/>
                </a:schemeClr>
              </a:solidFill>
            </a:endParaRPr>
          </a:p>
          <a:p>
            <a:r>
              <a:rPr lang="en-US" sz="800" b="1" dirty="0">
                <a:solidFill>
                  <a:schemeClr val="tx1">
                    <a:lumMod val="75000"/>
                    <a:lumOff val="25000"/>
                  </a:schemeClr>
                </a:solidFill>
              </a:rPr>
              <a:t>2. Data Gathering: Following the problem definition, the subsequent stage is to amass the pertinent data.</a:t>
            </a:r>
          </a:p>
          <a:p>
            <a:endParaRPr lang="en-US" sz="800" b="1" dirty="0">
              <a:solidFill>
                <a:schemeClr val="tx1">
                  <a:lumMod val="75000"/>
                  <a:lumOff val="25000"/>
                </a:schemeClr>
              </a:solidFill>
            </a:endParaRPr>
          </a:p>
          <a:p>
            <a:r>
              <a:rPr lang="en-US" sz="800" b="1" dirty="0">
                <a:solidFill>
                  <a:schemeClr val="tx1">
                    <a:lumMod val="75000"/>
                    <a:lumOff val="25000"/>
                  </a:schemeClr>
                </a:solidFill>
              </a:rPr>
              <a:t>3. Data Preprocessing: After data collection, it becomes imperative to clean, transform, and preprocess the collected data.</a:t>
            </a:r>
          </a:p>
          <a:p>
            <a:endParaRPr lang="en-US" sz="800" b="1" dirty="0">
              <a:solidFill>
                <a:schemeClr val="tx1">
                  <a:lumMod val="75000"/>
                  <a:lumOff val="25000"/>
                </a:schemeClr>
              </a:solidFill>
            </a:endParaRPr>
          </a:p>
          <a:p>
            <a:r>
              <a:rPr lang="en-US" sz="800" b="1" dirty="0">
                <a:solidFill>
                  <a:schemeClr val="tx1">
                    <a:lumMod val="75000"/>
                    <a:lumOff val="25000"/>
                  </a:schemeClr>
                </a:solidFill>
              </a:rPr>
              <a:t>4. Data Exploration: This phase encompasses the visualization of data and the execution of exploratory data analysis (EDA) to grasp data patterns and relationships.</a:t>
            </a:r>
          </a:p>
          <a:p>
            <a:endParaRPr lang="en-US" sz="800" b="1" dirty="0">
              <a:solidFill>
                <a:schemeClr val="tx1">
                  <a:lumMod val="75000"/>
                  <a:lumOff val="25000"/>
                </a:schemeClr>
              </a:solidFill>
            </a:endParaRPr>
          </a:p>
          <a:p>
            <a:r>
              <a:rPr lang="en-US" sz="800" b="1" dirty="0">
                <a:solidFill>
                  <a:schemeClr val="tx1">
                    <a:lumMod val="75000"/>
                    <a:lumOff val="25000"/>
                  </a:schemeClr>
                </a:solidFill>
              </a:rPr>
              <a:t>5. Model Development: Once the data has been prepared and explored, the next step involves constructing a predictive model using machine learning algorithms.</a:t>
            </a:r>
          </a:p>
          <a:p>
            <a:endParaRPr lang="en-US" sz="800" b="1" dirty="0">
              <a:solidFill>
                <a:schemeClr val="tx1">
                  <a:lumMod val="75000"/>
                  <a:lumOff val="25000"/>
                </a:schemeClr>
              </a:solidFill>
            </a:endParaRPr>
          </a:p>
          <a:p>
            <a:r>
              <a:rPr lang="en-US" sz="800" b="1" dirty="0">
                <a:solidFill>
                  <a:schemeClr val="tx1">
                    <a:lumMod val="75000"/>
                    <a:lumOff val="25000"/>
                  </a:schemeClr>
                </a:solidFill>
              </a:rPr>
              <a:t>6. Performance Assessment: Subsequent to model creation, an evaluation phase is crucial. This entails using appropriate metrics to gauge the model's performance, which may encompass accuracy, precision, recall, and F1 score.</a:t>
            </a:r>
          </a:p>
          <a:p>
            <a:endParaRPr lang="en-US" sz="800" b="1" dirty="0">
              <a:solidFill>
                <a:schemeClr val="tx1">
                  <a:lumMod val="75000"/>
                  <a:lumOff val="25000"/>
                </a:schemeClr>
              </a:solidFill>
            </a:endParaRPr>
          </a:p>
          <a:p>
            <a:r>
              <a:rPr lang="en-US" sz="800" b="1" dirty="0">
                <a:solidFill>
                  <a:schemeClr val="tx1">
                    <a:lumMod val="75000"/>
                    <a:lumOff val="25000"/>
                  </a:schemeClr>
                </a:solidFill>
              </a:rPr>
              <a:t>7. Deployment: Following successful evaluation and validation, the model is ready for deployment in a production environment.</a:t>
            </a:r>
          </a:p>
          <a:p>
            <a:endParaRPr lang="en-US" sz="800" b="1" dirty="0">
              <a:solidFill>
                <a:schemeClr val="tx1">
                  <a:lumMod val="75000"/>
                  <a:lumOff val="25000"/>
                </a:schemeClr>
              </a:solidFill>
            </a:endParaRPr>
          </a:p>
          <a:p>
            <a:r>
              <a:rPr lang="en-US" sz="800" b="1" dirty="0">
                <a:solidFill>
                  <a:schemeClr val="tx1">
                    <a:lumMod val="75000"/>
                    <a:lumOff val="25000"/>
                  </a:schemeClr>
                </a:solidFill>
              </a:rPr>
              <a:t>8. Ongoing Monitoring and Maintenance: After deployment, continuous monitoring and maintenance are essential to ensure the model's sustained performance and reliability.</a:t>
            </a:r>
          </a:p>
          <a:p>
            <a:endParaRPr lang="en-US" sz="800" b="1" dirty="0">
              <a:solidFill>
                <a:schemeClr val="tx1">
                  <a:lumMod val="75000"/>
                  <a:lumOff val="25000"/>
                </a:schemeClr>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591968" y="1954819"/>
            <a:ext cx="4421856" cy="749047"/>
          </a:xfrm>
        </p:spPr>
        <p:txBody>
          <a:bodyPr>
            <a:normAutofit/>
          </a:bodyPr>
          <a:lstStyle/>
          <a:p>
            <a:r>
              <a:rPr lang="en-US" sz="3200" dirty="0"/>
              <a:t>Data Science Lifecycle</a:t>
            </a:r>
            <a:endParaRPr lang="ru-RU"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612" y="1424065"/>
            <a:ext cx="4371975" cy="4371975"/>
          </a:xfrm>
          <a:prstGeom prst="rect">
            <a:avLst/>
          </a:prstGeom>
        </p:spPr>
      </p:pic>
    </p:spTree>
    <p:extLst>
      <p:ext uri="{BB962C8B-B14F-4D97-AF65-F5344CB8AC3E}">
        <p14:creationId xmlns:p14="http://schemas.microsoft.com/office/powerpoint/2010/main" val="205246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76556" y="2777851"/>
            <a:ext cx="9605644" cy="3783471"/>
          </a:xfrm>
        </p:spPr>
        <p:txBody>
          <a:bodyPr>
            <a:noAutofit/>
          </a:bodyPr>
          <a:lstStyle/>
          <a:p>
            <a:pPr marL="0" indent="0">
              <a:buNone/>
            </a:pPr>
            <a:r>
              <a:rPr lang="en-US" sz="1800" dirty="0">
                <a:solidFill>
                  <a:schemeClr val="tx1"/>
                </a:solidFill>
              </a:rPr>
              <a:t>Business Problem: This issue articulates the business's apprehension regarding loan defaults and the repercussions it exerts on their financial well-being.</a:t>
            </a:r>
          </a:p>
          <a:p>
            <a:pPr marL="0" indent="0">
              <a:buNone/>
            </a:pPr>
            <a:endParaRPr lang="en-US" sz="1800" dirty="0">
              <a:solidFill>
                <a:schemeClr val="tx1"/>
              </a:solidFill>
            </a:endParaRPr>
          </a:p>
          <a:p>
            <a:pPr marL="0" indent="0">
              <a:buNone/>
            </a:pPr>
            <a:r>
              <a:rPr lang="en-US" sz="1800" dirty="0">
                <a:solidFill>
                  <a:schemeClr val="tx1"/>
                </a:solidFill>
              </a:rPr>
              <a:t>Business Objective: The business aims to construct a precise predictive model to detect high-risk borrowers early in the loan approval process. This objective also delineates the anticipated advantages of the project, encompassing the reduction of default rates and associated losses, enhancement of financial performance and stability, and streamlining the loan approval procedure. By fulfilling these objectives, the business can adeptly manage risk and secure enduring success.</a:t>
            </a:r>
          </a:p>
          <a:p>
            <a:pPr marL="0" indent="0">
              <a:buNone/>
            </a:pPr>
            <a:endParaRPr lang="en-US" sz="1800" dirty="0">
              <a:solidFill>
                <a:schemeClr val="tx1"/>
              </a:solidFill>
            </a:endParaRPr>
          </a:p>
          <a:p>
            <a:pPr marL="0" indent="0">
              <a:buNone/>
            </a:pPr>
            <a:r>
              <a:rPr lang="en-US" sz="1800" dirty="0">
                <a:solidFill>
                  <a:schemeClr val="tx1"/>
                </a:solidFill>
              </a:rPr>
              <a:t>Hypothesis: The hypothesis statement itemizes the specific variables that the project team believes will exert a substantial influence on loan defaults. By explicitly stating this hypothesis, the project team can channel their focus towards these variables during data exploration and feature engineering, ensuring that the predictive model is finely tuned to account for the most pivotal factors influencing loan defaults.</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070433"/>
            <a:ext cx="4421856" cy="749047"/>
          </a:xfrm>
        </p:spPr>
        <p:txBody>
          <a:bodyPr>
            <a:normAutofit/>
          </a:bodyPr>
          <a:lstStyle/>
          <a:p>
            <a:r>
              <a:rPr lang="en-US" sz="3200" dirty="0"/>
              <a:t>Project Overview</a:t>
            </a:r>
            <a:endParaRPr lang="ru-RU" sz="3200" dirty="0"/>
          </a:p>
        </p:txBody>
      </p:sp>
    </p:spTree>
    <p:extLst>
      <p:ext uri="{BB962C8B-B14F-4D97-AF65-F5344CB8AC3E}">
        <p14:creationId xmlns:p14="http://schemas.microsoft.com/office/powerpoint/2010/main" val="54045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213868" y="2111939"/>
            <a:ext cx="8234045" cy="4609536"/>
          </a:xfrm>
        </p:spPr>
        <p:txBody>
          <a:bodyPr>
            <a:noAutofit/>
          </a:bodyPr>
          <a:lstStyle/>
          <a:p>
            <a:r>
              <a:rPr lang="en-US" sz="1050" b="1" dirty="0">
                <a:solidFill>
                  <a:schemeClr val="tx1">
                    <a:lumMod val="75000"/>
                    <a:lumOff val="25000"/>
                  </a:schemeClr>
                </a:solidFill>
              </a:rPr>
              <a:t>1. Problem Definition and Objective Setting: Identify the business problem, project goals, and available data.</a:t>
            </a:r>
          </a:p>
          <a:p>
            <a:endParaRPr lang="en-US" sz="1050" b="1" dirty="0">
              <a:solidFill>
                <a:schemeClr val="tx1">
                  <a:lumMod val="75000"/>
                  <a:lumOff val="25000"/>
                </a:schemeClr>
              </a:solidFill>
            </a:endParaRPr>
          </a:p>
          <a:p>
            <a:r>
              <a:rPr lang="en-US" sz="1050" b="1" dirty="0">
                <a:solidFill>
                  <a:schemeClr val="tx1">
                    <a:lumMod val="75000"/>
                    <a:lumOff val="25000"/>
                  </a:schemeClr>
                </a:solidFill>
              </a:rPr>
              <a:t>2. Data Exploration and Cleaning: Review and ensure data cleanliness by addressing missing values, outliers, and potential accuracy-affecting issues.</a:t>
            </a:r>
          </a:p>
          <a:p>
            <a:endParaRPr lang="en-US" sz="1050" b="1" dirty="0">
              <a:solidFill>
                <a:schemeClr val="tx1">
                  <a:lumMod val="75000"/>
                  <a:lumOff val="25000"/>
                </a:schemeClr>
              </a:solidFill>
            </a:endParaRPr>
          </a:p>
          <a:p>
            <a:r>
              <a:rPr lang="en-US" sz="1050" b="1" dirty="0">
                <a:solidFill>
                  <a:schemeClr val="tx1">
                    <a:lumMod val="75000"/>
                    <a:lumOff val="25000"/>
                  </a:schemeClr>
                </a:solidFill>
              </a:rPr>
              <a:t>3. Feature Engineering: Determine crucial variables affecting loan defaults, which may involve creating new features or selecting statistically significant ones.</a:t>
            </a:r>
          </a:p>
          <a:p>
            <a:endParaRPr lang="en-US" sz="1050" b="1" dirty="0">
              <a:solidFill>
                <a:schemeClr val="tx1">
                  <a:lumMod val="75000"/>
                  <a:lumOff val="25000"/>
                </a:schemeClr>
              </a:solidFill>
            </a:endParaRPr>
          </a:p>
          <a:p>
            <a:r>
              <a:rPr lang="en-US" sz="1050" b="1" dirty="0">
                <a:solidFill>
                  <a:schemeClr val="tx1">
                    <a:lumMod val="75000"/>
                    <a:lumOff val="25000"/>
                  </a:schemeClr>
                </a:solidFill>
              </a:rPr>
              <a:t>4. Model Selection and Building: Choose an appropriate model (e.g., logistic regression, decision trees, or random forests). Train and refine it with historical data, adjusting parameters for accuracy.</a:t>
            </a:r>
          </a:p>
          <a:p>
            <a:endParaRPr lang="en-US" sz="1050" b="1" dirty="0">
              <a:solidFill>
                <a:schemeClr val="tx1">
                  <a:lumMod val="75000"/>
                  <a:lumOff val="25000"/>
                </a:schemeClr>
              </a:solidFill>
            </a:endParaRPr>
          </a:p>
          <a:p>
            <a:r>
              <a:rPr lang="en-US" sz="1050" b="1" dirty="0">
                <a:solidFill>
                  <a:schemeClr val="tx1">
                    <a:lumMod val="75000"/>
                    <a:lumOff val="25000"/>
                  </a:schemeClr>
                </a:solidFill>
              </a:rPr>
              <a:t>5. Model Evaluation and Refinement: Assess model performance with metrics like precision, recall, and F1 score. Enhance it through feature selection, parameter tuning, or ensemble methods.</a:t>
            </a:r>
          </a:p>
          <a:p>
            <a:endParaRPr lang="en-US" sz="1050" b="1" dirty="0">
              <a:solidFill>
                <a:schemeClr val="tx1">
                  <a:lumMod val="75000"/>
                  <a:lumOff val="25000"/>
                </a:schemeClr>
              </a:solidFill>
            </a:endParaRPr>
          </a:p>
          <a:p>
            <a:r>
              <a:rPr lang="en-US" sz="1050" b="1" dirty="0">
                <a:solidFill>
                  <a:schemeClr val="tx1">
                    <a:lumMod val="75000"/>
                    <a:lumOff val="25000"/>
                  </a:schemeClr>
                </a:solidFill>
              </a:rPr>
              <a:t>6. Model Deployment and Monitoring: Deploy the model in production, ensuring integration and scalability. Continuously monitor and update it as new data or market conditions change.</a:t>
            </a:r>
          </a:p>
          <a:p>
            <a:endParaRPr lang="en-US" sz="1050" b="1" dirty="0">
              <a:solidFill>
                <a:schemeClr val="tx1">
                  <a:lumMod val="75000"/>
                  <a:lumOff val="25000"/>
                </a:schemeClr>
              </a:solidFill>
            </a:endParaRPr>
          </a:p>
          <a:p>
            <a:r>
              <a:rPr lang="en-US" sz="1050" b="1" dirty="0">
                <a:solidFill>
                  <a:schemeClr val="tx1">
                    <a:lumMod val="75000"/>
                    <a:lumOff val="25000"/>
                  </a:schemeClr>
                </a:solidFill>
              </a:rPr>
              <a:t>7. Business Impact Analysis: Evaluate the model's effect on business objectives (e.g., reducing defaults, improving profitability, optimizing approvals). Use insights for ongoing refinement.</a:t>
            </a:r>
          </a:p>
          <a:p>
            <a:endParaRPr lang="en-US" sz="1050" b="1" dirty="0">
              <a:solidFill>
                <a:schemeClr val="tx1">
                  <a:lumMod val="75000"/>
                  <a:lumOff val="25000"/>
                </a:schemeClr>
              </a:solidFill>
            </a:endParaRPr>
          </a:p>
          <a:p>
            <a:r>
              <a:rPr lang="en-US" sz="1050" b="1" dirty="0">
                <a:solidFill>
                  <a:schemeClr val="tx1">
                    <a:lumMod val="75000"/>
                    <a:lumOff val="25000"/>
                  </a:schemeClr>
                </a:solidFill>
              </a:rPr>
              <a:t>By following this process, the project team efficiently addresses the loan default prediction challenge, providing a valuable predictive model that enhances financial stability and delivers business benefits.</a:t>
            </a:r>
            <a:endParaRPr lang="en-US" sz="1050" dirty="0">
              <a:solidFill>
                <a:schemeClr val="tx1"/>
              </a:solidFill>
            </a:endParaRPr>
          </a:p>
          <a:p>
            <a:pPr marL="0" indent="0">
              <a:buNone/>
            </a:pPr>
            <a:endParaRPr lang="en-US" sz="105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69197" y="1197819"/>
            <a:ext cx="4421856" cy="749047"/>
          </a:xfrm>
        </p:spPr>
        <p:txBody>
          <a:bodyPr>
            <a:normAutofit fontScale="85000" lnSpcReduction="20000"/>
          </a:bodyPr>
          <a:lstStyle/>
          <a:p>
            <a:r>
              <a:rPr lang="en-US" sz="3200" dirty="0"/>
              <a:t>Process Overview / Solution</a:t>
            </a:r>
            <a:endParaRPr lang="ru-RU"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13" y="2382771"/>
            <a:ext cx="3744086" cy="3227197"/>
          </a:xfrm>
          <a:prstGeom prst="rect">
            <a:avLst/>
          </a:prstGeom>
        </p:spPr>
      </p:pic>
    </p:spTree>
    <p:extLst>
      <p:ext uri="{BB962C8B-B14F-4D97-AF65-F5344CB8AC3E}">
        <p14:creationId xmlns:p14="http://schemas.microsoft.com/office/powerpoint/2010/main" val="223283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543697" y="2681416"/>
            <a:ext cx="8859795" cy="4040059"/>
          </a:xfrm>
        </p:spPr>
        <p:txBody>
          <a:bodyPr>
            <a:noAutofit/>
          </a:bodyPr>
          <a:lstStyle/>
          <a:p>
            <a:pPr marL="0" indent="0">
              <a:buNone/>
            </a:pPr>
            <a:r>
              <a:rPr lang="en-US" sz="2400" dirty="0">
                <a:solidFill>
                  <a:schemeClr val="tx1"/>
                </a:solidFill>
              </a:rPr>
              <a:t> </a:t>
            </a:r>
            <a:r>
              <a:rPr lang="en-US" sz="1800" dirty="0">
                <a:solidFill>
                  <a:schemeClr val="tx1"/>
                </a:solidFill>
              </a:rPr>
              <a:t>The project used data from Kaggle: https://</a:t>
            </a:r>
            <a:r>
              <a:rPr lang="en-US" sz="1800" dirty="0" err="1">
                <a:solidFill>
                  <a:schemeClr val="tx1"/>
                </a:solidFill>
              </a:rPr>
              <a:t>www.kaggle.com</a:t>
            </a:r>
            <a:r>
              <a:rPr lang="en-US" sz="1800" dirty="0">
                <a:solidFill>
                  <a:schemeClr val="tx1"/>
                </a:solidFill>
              </a:rPr>
              <a:t>/datasets/altruistdelhite04/loan-prediction-problem-dataset. </a:t>
            </a:r>
          </a:p>
          <a:p>
            <a:pPr marL="0" indent="0">
              <a:buNone/>
            </a:pPr>
            <a:endParaRPr lang="en-US" sz="1800" dirty="0">
              <a:solidFill>
                <a:schemeClr val="tx1"/>
              </a:solidFill>
            </a:endParaRPr>
          </a:p>
          <a:p>
            <a:pPr marL="0" indent="0">
              <a:buNone/>
            </a:pPr>
            <a:r>
              <a:rPr lang="en-US" sz="1800" dirty="0">
                <a:solidFill>
                  <a:schemeClr val="tx1"/>
                </a:solidFill>
              </a:rPr>
              <a:t>There are two CSV files, Train and Test. The Training dataset has 614 observations and 13 columns, while the Testing dataset has 367 observations and 12 columns.</a:t>
            </a:r>
          </a:p>
          <a:p>
            <a:pPr marL="0" indent="0">
              <a:buNone/>
            </a:pPr>
            <a:endParaRPr lang="en-US" sz="1800" dirty="0">
              <a:solidFill>
                <a:schemeClr val="tx1"/>
              </a:solidFill>
            </a:endParaRPr>
          </a:p>
          <a:p>
            <a:pPr marL="0" indent="0">
              <a:buNone/>
            </a:pPr>
            <a:r>
              <a:rPr lang="en-US" sz="1800" dirty="0">
                <a:solidFill>
                  <a:schemeClr val="tx1"/>
                </a:solidFill>
              </a:rPr>
              <a:t>The data comprises 981 observations and 13 variables. Eight columns (</a:t>
            </a:r>
            <a:r>
              <a:rPr lang="en-US" sz="1800" dirty="0" err="1">
                <a:solidFill>
                  <a:schemeClr val="tx1"/>
                </a:solidFill>
              </a:rPr>
              <a:t>Loan_ID</a:t>
            </a:r>
            <a:r>
              <a:rPr lang="en-US" sz="1800" dirty="0">
                <a:solidFill>
                  <a:schemeClr val="tx1"/>
                </a:solidFill>
              </a:rPr>
              <a:t>, Gender, Married, Dependents, Education, </a:t>
            </a:r>
            <a:r>
              <a:rPr lang="en-US" sz="1800" dirty="0" err="1">
                <a:solidFill>
                  <a:schemeClr val="tx1"/>
                </a:solidFill>
              </a:rPr>
              <a:t>Self_Employed</a:t>
            </a:r>
            <a:r>
              <a:rPr lang="en-US" sz="1800" dirty="0">
                <a:solidFill>
                  <a:schemeClr val="tx1"/>
                </a:solidFill>
              </a:rPr>
              <a:t>, </a:t>
            </a:r>
            <a:r>
              <a:rPr lang="en-US" sz="1800" dirty="0" err="1">
                <a:solidFill>
                  <a:schemeClr val="tx1"/>
                </a:solidFill>
              </a:rPr>
              <a:t>Property_Area</a:t>
            </a:r>
            <a:r>
              <a:rPr lang="en-US" sz="1800" dirty="0">
                <a:solidFill>
                  <a:schemeClr val="tx1"/>
                </a:solidFill>
              </a:rPr>
              <a:t>, </a:t>
            </a:r>
            <a:r>
              <a:rPr lang="en-US" sz="1800" dirty="0" err="1">
                <a:solidFill>
                  <a:schemeClr val="tx1"/>
                </a:solidFill>
              </a:rPr>
              <a:t>Loan_Status</a:t>
            </a:r>
            <a:r>
              <a:rPr lang="en-US" sz="1800" dirty="0">
                <a:solidFill>
                  <a:schemeClr val="tx1"/>
                </a:solidFill>
              </a:rPr>
              <a:t>) are categorical, and the remaining five columns (</a:t>
            </a:r>
            <a:r>
              <a:rPr lang="en-US" sz="1800" dirty="0" err="1">
                <a:solidFill>
                  <a:schemeClr val="tx1"/>
                </a:solidFill>
              </a:rPr>
              <a:t>ApplicantIncome</a:t>
            </a:r>
            <a:r>
              <a:rPr lang="en-US" sz="1800" dirty="0">
                <a:solidFill>
                  <a:schemeClr val="tx1"/>
                </a:solidFill>
              </a:rPr>
              <a:t>, </a:t>
            </a:r>
            <a:r>
              <a:rPr lang="en-US" sz="1800" dirty="0" err="1">
                <a:solidFill>
                  <a:schemeClr val="tx1"/>
                </a:solidFill>
              </a:rPr>
              <a:t>CoapplicantIncome</a:t>
            </a:r>
            <a:r>
              <a:rPr lang="en-US" sz="1800" dirty="0">
                <a:solidFill>
                  <a:schemeClr val="tx1"/>
                </a:solidFill>
              </a:rPr>
              <a:t>, </a:t>
            </a:r>
            <a:r>
              <a:rPr lang="en-US" sz="1800" dirty="0" err="1">
                <a:solidFill>
                  <a:schemeClr val="tx1"/>
                </a:solidFill>
              </a:rPr>
              <a:t>LoanAmount</a:t>
            </a:r>
            <a:r>
              <a:rPr lang="en-US" sz="1800" dirty="0">
                <a:solidFill>
                  <a:schemeClr val="tx1"/>
                </a:solidFill>
              </a:rPr>
              <a:t>, </a:t>
            </a:r>
            <a:r>
              <a:rPr lang="en-US" sz="1800" dirty="0" err="1">
                <a:solidFill>
                  <a:schemeClr val="tx1"/>
                </a:solidFill>
              </a:rPr>
              <a:t>Loan_Amount_Term</a:t>
            </a:r>
            <a:r>
              <a:rPr lang="en-US" sz="1800" dirty="0">
                <a:solidFill>
                  <a:schemeClr val="tx1"/>
                </a:solidFill>
              </a:rPr>
              <a:t>, </a:t>
            </a:r>
            <a:r>
              <a:rPr lang="en-US" sz="1800" dirty="0" err="1">
                <a:solidFill>
                  <a:schemeClr val="tx1"/>
                </a:solidFill>
              </a:rPr>
              <a:t>Credit_History</a:t>
            </a:r>
            <a:r>
              <a:rPr lang="en-US" sz="1800" dirty="0">
                <a:solidFill>
                  <a:schemeClr val="tx1"/>
                </a:solidFill>
              </a:rPr>
              <a:t>) are numerical.</a:t>
            </a:r>
            <a:endParaRPr lang="en-US" sz="1600" b="1" dirty="0">
              <a:solidFill>
                <a:schemeClr val="tx1">
                  <a:lumMod val="75000"/>
                  <a:lumOff val="25000"/>
                </a:schemeClr>
              </a:solidFill>
            </a:endParaRPr>
          </a:p>
          <a:p>
            <a:endParaRPr lang="en-US" sz="2000" dirty="0">
              <a:solidFill>
                <a:schemeClr val="tx1"/>
              </a:solidFill>
            </a:endParaRPr>
          </a:p>
          <a:p>
            <a:endParaRPr lang="en-US" sz="1600" b="1" dirty="0">
              <a:solidFill>
                <a:schemeClr val="tx1">
                  <a:lumMod val="75000"/>
                  <a:lumOff val="25000"/>
                </a:schemeClr>
              </a:solidFill>
            </a:endParaRPr>
          </a:p>
          <a:p>
            <a:endParaRPr lang="en-US" sz="16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174790"/>
            <a:ext cx="4421856" cy="506626"/>
          </a:xfrm>
        </p:spPr>
        <p:txBody>
          <a:bodyPr>
            <a:normAutofit lnSpcReduction="10000"/>
          </a:bodyPr>
          <a:lstStyle/>
          <a:p>
            <a:r>
              <a:rPr lang="en-US" sz="3200" dirty="0"/>
              <a:t>Data</a:t>
            </a:r>
            <a:endParaRPr lang="ru-RU" sz="3200" dirty="0"/>
          </a:p>
        </p:txBody>
      </p:sp>
    </p:spTree>
    <p:extLst>
      <p:ext uri="{BB962C8B-B14F-4D97-AF65-F5344CB8AC3E}">
        <p14:creationId xmlns:p14="http://schemas.microsoft.com/office/powerpoint/2010/main" val="145024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3016470"/>
            <a:ext cx="4421856" cy="3079530"/>
          </a:xfrm>
        </p:spPr>
        <p:txBody>
          <a:bodyPr>
            <a:noAutofit/>
          </a:bodyPr>
          <a:lstStyle/>
          <a:p>
            <a:pPr marL="0" indent="0">
              <a:buNone/>
            </a:pPr>
            <a:r>
              <a:rPr lang="en-US" sz="2000" dirty="0">
                <a:solidFill>
                  <a:schemeClr val="tx1"/>
                </a:solidFill>
              </a:rPr>
              <a:t>Missing Value Analysis:</a:t>
            </a:r>
          </a:p>
          <a:p>
            <a:pPr marL="0" indent="0">
              <a:buNone/>
            </a:pPr>
            <a:r>
              <a:rPr lang="en-US" sz="2000" dirty="0">
                <a:solidFill>
                  <a:schemeClr val="tx1"/>
                </a:solidFill>
              </a:rPr>
              <a:t>The plot on the right-hand side provides a visual representation of the missing values within the combined Train and Test datasets.</a:t>
            </a:r>
          </a:p>
          <a:p>
            <a:pPr marL="0" indent="0">
              <a:buNone/>
            </a:pPr>
            <a:endParaRPr lang="en-US" sz="2000" dirty="0">
              <a:solidFill>
                <a:schemeClr val="tx1"/>
              </a:solidFill>
            </a:endParaRPr>
          </a:p>
          <a:p>
            <a:pPr marL="0" indent="0">
              <a:buNone/>
            </a:pPr>
            <a:r>
              <a:rPr lang="en-US" sz="2000" dirty="0">
                <a:solidFill>
                  <a:schemeClr val="tx1"/>
                </a:solidFill>
              </a:rPr>
              <a:t>Both the Training and Testing datasets contain numerous null values, which will be addressed prior to any machine learning tasks or processes.</a:t>
            </a: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3" name="Picture 2"/>
          <p:cNvPicPr>
            <a:picLocks noChangeAspect="1"/>
          </p:cNvPicPr>
          <p:nvPr/>
        </p:nvPicPr>
        <p:blipFill rotWithShape="1">
          <a:blip r:embed="rId2"/>
          <a:srcRect l="7606" t="24307" r="30561" b="6075"/>
          <a:stretch/>
        </p:blipFill>
        <p:spPr>
          <a:xfrm>
            <a:off x="4774942" y="2042297"/>
            <a:ext cx="7112258" cy="4502221"/>
          </a:xfrm>
          <a:prstGeom prst="rect">
            <a:avLst/>
          </a:prstGeom>
        </p:spPr>
      </p:pic>
    </p:spTree>
    <p:extLst>
      <p:ext uri="{BB962C8B-B14F-4D97-AF65-F5344CB8AC3E}">
        <p14:creationId xmlns:p14="http://schemas.microsoft.com/office/powerpoint/2010/main" val="231469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8"/>
            <a:ext cx="4570136" cy="3389522"/>
          </a:xfrm>
        </p:spPr>
        <p:txBody>
          <a:bodyPr>
            <a:noAutofit/>
          </a:bodyPr>
          <a:lstStyle/>
          <a:p>
            <a:pPr marL="0" indent="0">
              <a:buNone/>
            </a:pPr>
            <a:r>
              <a:rPr lang="en-US" sz="2000" dirty="0">
                <a:solidFill>
                  <a:schemeClr val="tx1"/>
                </a:solidFill>
              </a:rPr>
              <a:t>Loan Default Analysis:</a:t>
            </a:r>
          </a:p>
          <a:p>
            <a:pPr marL="0" indent="0">
              <a:buNone/>
            </a:pPr>
            <a:r>
              <a:rPr lang="en-US" sz="2000" dirty="0">
                <a:solidFill>
                  <a:schemeClr val="tx1"/>
                </a:solidFill>
              </a:rPr>
              <a:t>The plot on the right-hand side visually illustrates the number of people with loan acceptance.</a:t>
            </a:r>
          </a:p>
          <a:p>
            <a:pPr marL="0" indent="0">
              <a:buNone/>
            </a:pPr>
            <a:endParaRPr lang="en-US" sz="2000" dirty="0">
              <a:solidFill>
                <a:schemeClr val="tx1"/>
              </a:solidFill>
            </a:endParaRPr>
          </a:p>
          <a:p>
            <a:pPr marL="0" indent="0">
              <a:buNone/>
            </a:pPr>
            <a:r>
              <a:rPr lang="en-US" sz="2000" dirty="0">
                <a:solidFill>
                  <a:schemeClr val="tx1"/>
                </a:solidFill>
              </a:rPr>
              <a:t>Based on the plot, it's evident that the 'yes' credit status in the data is predominant. If this ratio is excessively high, it could pose challenges for machine learning algorithms.</a:t>
            </a: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7" name="Picture 6"/>
          <p:cNvPicPr>
            <a:picLocks noChangeAspect="1"/>
          </p:cNvPicPr>
          <p:nvPr/>
        </p:nvPicPr>
        <p:blipFill rotWithShape="1">
          <a:blip r:embed="rId2"/>
          <a:srcRect l="7707" t="48564" r="53260" b="4565"/>
          <a:stretch/>
        </p:blipFill>
        <p:spPr>
          <a:xfrm>
            <a:off x="5449330" y="2641991"/>
            <a:ext cx="5078627" cy="3428610"/>
          </a:xfrm>
          <a:prstGeom prst="rect">
            <a:avLst/>
          </a:prstGeom>
        </p:spPr>
      </p:pic>
    </p:spTree>
    <p:extLst>
      <p:ext uri="{BB962C8B-B14F-4D97-AF65-F5344CB8AC3E}">
        <p14:creationId xmlns:p14="http://schemas.microsoft.com/office/powerpoint/2010/main" val="305649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8"/>
            <a:ext cx="4570136" cy="3389522"/>
          </a:xfrm>
        </p:spPr>
        <p:txBody>
          <a:bodyPr>
            <a:noAutofit/>
          </a:bodyPr>
          <a:lstStyle/>
          <a:p>
            <a:pPr marL="0" indent="0">
              <a:buNone/>
            </a:pPr>
            <a:r>
              <a:rPr lang="en-US" sz="2000" dirty="0">
                <a:solidFill>
                  <a:schemeClr val="tx1">
                    <a:lumMod val="75000"/>
                    <a:lumOff val="25000"/>
                  </a:schemeClr>
                </a:solidFill>
              </a:rPr>
              <a:t>Gender Analysis in Relation to Loan Defaults:</a:t>
            </a:r>
          </a:p>
          <a:p>
            <a:pPr marL="0" indent="0">
              <a:buNone/>
            </a:pPr>
            <a:r>
              <a:rPr lang="en-US" sz="2000" dirty="0">
                <a:solidFill>
                  <a:schemeClr val="tx1">
                    <a:lumMod val="75000"/>
                    <a:lumOff val="25000"/>
                  </a:schemeClr>
                </a:solidFill>
              </a:rPr>
              <a:t>The plot on the right-hand side visually compares loan defaults based on gender.</a:t>
            </a:r>
          </a:p>
          <a:p>
            <a:pPr marL="0" indent="0">
              <a:buNone/>
            </a:pPr>
            <a:endParaRPr lang="en-US" sz="2000" dirty="0">
              <a:solidFill>
                <a:schemeClr val="tx1">
                  <a:lumMod val="75000"/>
                  <a:lumOff val="25000"/>
                </a:schemeClr>
              </a:solidFill>
            </a:endParaRPr>
          </a:p>
          <a:p>
            <a:pPr marL="0" indent="0">
              <a:buNone/>
            </a:pPr>
            <a:r>
              <a:rPr lang="en-US" sz="2000" dirty="0">
                <a:solidFill>
                  <a:schemeClr val="tx1">
                    <a:lumMod val="75000"/>
                    <a:lumOff val="25000"/>
                  </a:schemeClr>
                </a:solidFill>
              </a:rPr>
              <a:t>Looking at the gender value counts, it's evident that males are more prevalent among the observations.</a:t>
            </a: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a:t>Analysis</a:t>
            </a:r>
            <a:endParaRPr lang="ru-RU" sz="3200" dirty="0"/>
          </a:p>
        </p:txBody>
      </p:sp>
      <p:pic>
        <p:nvPicPr>
          <p:cNvPr id="3" name="Picture 2"/>
          <p:cNvPicPr>
            <a:picLocks noChangeAspect="1"/>
          </p:cNvPicPr>
          <p:nvPr/>
        </p:nvPicPr>
        <p:blipFill rotWithShape="1">
          <a:blip r:embed="rId2"/>
          <a:srcRect l="7612" t="47382" r="53166" b="5152"/>
          <a:stretch/>
        </p:blipFill>
        <p:spPr>
          <a:xfrm>
            <a:off x="5548184" y="2397211"/>
            <a:ext cx="5103340" cy="3472249"/>
          </a:xfrm>
          <a:prstGeom prst="rect">
            <a:avLst/>
          </a:prstGeom>
        </p:spPr>
      </p:pic>
    </p:spTree>
    <p:extLst>
      <p:ext uri="{BB962C8B-B14F-4D97-AF65-F5344CB8AC3E}">
        <p14:creationId xmlns:p14="http://schemas.microsoft.com/office/powerpoint/2010/main" val="4020562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947A0EF5-23A9-4627-BC46-745B7DD804D2}">
  <ds:schemaRefs>
    <ds:schemaRef ds:uri="http://purl.org/dc/dcmitype/"/>
    <ds:schemaRef ds:uri="http://purl.org/dc/terms/"/>
    <ds:schemaRef ds:uri="http://www.w3.org/XML/1998/namespace"/>
    <ds:schemaRef ds:uri="http://schemas.microsoft.com/sharepoint/v3"/>
    <ds:schemaRef ds:uri="http://schemas.microsoft.com/office/2006/documentManagement/types"/>
    <ds:schemaRef ds:uri="http://schemas.openxmlformats.org/package/2006/metadata/core-properties"/>
    <ds:schemaRef ds:uri="http://schemas.microsoft.com/office/infopath/2007/PartnerControls"/>
    <ds:schemaRef ds:uri="fb0879af-3eba-417a-a55a-ffe6dcd6ca77"/>
    <ds:schemaRef ds:uri="6dc4bcd6-49db-4c07-9060-8acfc67cef9f"/>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{3CA7B762-D9B5-6949-AAEB-BA333316690C}tf10001070</Template>
  <TotalTime>0</TotalTime>
  <Words>1620</Words>
  <Application>Microsoft Macintosh PowerPoint</Application>
  <PresentationFormat>Widescreen</PresentationFormat>
  <Paragraphs>151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 Tarikh</vt:lpstr>
      <vt:lpstr>Arial</vt:lpstr>
      <vt:lpstr>Calibri</vt:lpstr>
      <vt:lpstr>Cambria</vt:lpstr>
      <vt:lpstr>Rockwell</vt:lpstr>
      <vt:lpstr>Rockwell Condensed</vt:lpstr>
      <vt:lpstr>Rockwell Extra Bold</vt:lpstr>
      <vt:lpstr>Wingdings</vt:lpstr>
      <vt:lpstr>Wood Type</vt:lpstr>
      <vt:lpstr>PRESENTATION TITLE</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2022-05-18T22:38:45Z</dcterms:created>
  <dcterms:modified xsi:type="dcterms:W3CDTF">2023-09-06T15:09:48Z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b1c9b508-7c6e-42bd-bedf-808292653d6c_Enabled">
    <vt:lpwstr>true</vt:lpwstr>
  </property>
  <property fmtid="{D5CDD505-2E9C-101B-9397-08002B2CF9AE}" pid="4" name="MSIP_Label_b1c9b508-7c6e-42bd-bedf-808292653d6c_SetDate">
    <vt:lpwstr>2022-05-19T01:22:06Z</vt:lpwstr>
  </property>
  <property fmtid="{D5CDD505-2E9C-101B-9397-08002B2CF9AE}" pid="5" name="MSIP_Label_b1c9b508-7c6e-42bd-bedf-808292653d6c_Method">
    <vt:lpwstr>Standard</vt:lpwstr>
  </property>
  <property fmtid="{D5CDD505-2E9C-101B-9397-08002B2CF9AE}" pid="6" name="MSIP_Label_b1c9b508-7c6e-42bd-bedf-808292653d6c_Name">
    <vt:lpwstr>b1c9b508-7c6e-42bd-bedf-808292653d6c</vt:lpwstr>
  </property>
  <property fmtid="{D5CDD505-2E9C-101B-9397-08002B2CF9AE}" pid="7" name="MSIP_Label_b1c9b508-7c6e-42bd-bedf-808292653d6c_SiteId">
    <vt:lpwstr>2882be50-2012-4d88-ac86-544124e120c8</vt:lpwstr>
  </property>
  <property fmtid="{D5CDD505-2E9C-101B-9397-08002B2CF9AE}" pid="8" name="MSIP_Label_b1c9b508-7c6e-42bd-bedf-808292653d6c_ActionId">
    <vt:lpwstr>c3df17d2-40a2-4bd4-9a6b-f03faab2d8c2</vt:lpwstr>
  </property>
  <property fmtid="{D5CDD505-2E9C-101B-9397-08002B2CF9AE}" pid="9" name="MSIP_Label_b1c9b508-7c6e-42bd-bedf-808292653d6c_ContentBits">
    <vt:lpwstr>3</vt:lpwstr>
  </property>
</Properties>
</file>