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68" r:id="rId15"/>
    <p:sldId id="269"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3B3D91-D7B1-4415-B5E6-C9F593815768}"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C7915-0BC9-4F9C-B810-9D372672683D}" type="slidenum">
              <a:rPr lang="en-US" smtClean="0"/>
              <a:t>‹#›</a:t>
            </a:fld>
            <a:endParaRPr lang="en-US"/>
          </a:p>
        </p:txBody>
      </p:sp>
    </p:spTree>
    <p:extLst>
      <p:ext uri="{BB962C8B-B14F-4D97-AF65-F5344CB8AC3E}">
        <p14:creationId xmlns:p14="http://schemas.microsoft.com/office/powerpoint/2010/main" val="57359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3B3D91-D7B1-4415-B5E6-C9F593815768}"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C7915-0BC9-4F9C-B810-9D372672683D}" type="slidenum">
              <a:rPr lang="en-US" smtClean="0"/>
              <a:t>‹#›</a:t>
            </a:fld>
            <a:endParaRPr lang="en-US"/>
          </a:p>
        </p:txBody>
      </p:sp>
    </p:spTree>
    <p:extLst>
      <p:ext uri="{BB962C8B-B14F-4D97-AF65-F5344CB8AC3E}">
        <p14:creationId xmlns:p14="http://schemas.microsoft.com/office/powerpoint/2010/main" val="113722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3B3D91-D7B1-4415-B5E6-C9F593815768}"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C7915-0BC9-4F9C-B810-9D372672683D}" type="slidenum">
              <a:rPr lang="en-US" smtClean="0"/>
              <a:t>‹#›</a:t>
            </a:fld>
            <a:endParaRPr lang="en-US"/>
          </a:p>
        </p:txBody>
      </p:sp>
    </p:spTree>
    <p:extLst>
      <p:ext uri="{BB962C8B-B14F-4D97-AF65-F5344CB8AC3E}">
        <p14:creationId xmlns:p14="http://schemas.microsoft.com/office/powerpoint/2010/main" val="341499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3B3D91-D7B1-4415-B5E6-C9F593815768}"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C7915-0BC9-4F9C-B810-9D372672683D}" type="slidenum">
              <a:rPr lang="en-US" smtClean="0"/>
              <a:t>‹#›</a:t>
            </a:fld>
            <a:endParaRPr lang="en-US"/>
          </a:p>
        </p:txBody>
      </p:sp>
    </p:spTree>
    <p:extLst>
      <p:ext uri="{BB962C8B-B14F-4D97-AF65-F5344CB8AC3E}">
        <p14:creationId xmlns:p14="http://schemas.microsoft.com/office/powerpoint/2010/main" val="3350037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B3D91-D7B1-4415-B5E6-C9F593815768}"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C7915-0BC9-4F9C-B810-9D372672683D}" type="slidenum">
              <a:rPr lang="en-US" smtClean="0"/>
              <a:t>‹#›</a:t>
            </a:fld>
            <a:endParaRPr lang="en-US"/>
          </a:p>
        </p:txBody>
      </p:sp>
    </p:spTree>
    <p:extLst>
      <p:ext uri="{BB962C8B-B14F-4D97-AF65-F5344CB8AC3E}">
        <p14:creationId xmlns:p14="http://schemas.microsoft.com/office/powerpoint/2010/main" val="29892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3B3D91-D7B1-4415-B5E6-C9F593815768}"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C7915-0BC9-4F9C-B810-9D372672683D}" type="slidenum">
              <a:rPr lang="en-US" smtClean="0"/>
              <a:t>‹#›</a:t>
            </a:fld>
            <a:endParaRPr lang="en-US"/>
          </a:p>
        </p:txBody>
      </p:sp>
    </p:spTree>
    <p:extLst>
      <p:ext uri="{BB962C8B-B14F-4D97-AF65-F5344CB8AC3E}">
        <p14:creationId xmlns:p14="http://schemas.microsoft.com/office/powerpoint/2010/main" val="261958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3B3D91-D7B1-4415-B5E6-C9F593815768}" type="datetimeFigureOut">
              <a:rPr lang="en-US" smtClean="0"/>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C7915-0BC9-4F9C-B810-9D372672683D}" type="slidenum">
              <a:rPr lang="en-US" smtClean="0"/>
              <a:t>‹#›</a:t>
            </a:fld>
            <a:endParaRPr lang="en-US"/>
          </a:p>
        </p:txBody>
      </p:sp>
    </p:spTree>
    <p:extLst>
      <p:ext uri="{BB962C8B-B14F-4D97-AF65-F5344CB8AC3E}">
        <p14:creationId xmlns:p14="http://schemas.microsoft.com/office/powerpoint/2010/main" val="1332361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B3D91-D7B1-4415-B5E6-C9F593815768}" type="datetimeFigureOut">
              <a:rPr lang="en-US" smtClean="0"/>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C7915-0BC9-4F9C-B810-9D372672683D}" type="slidenum">
              <a:rPr lang="en-US" smtClean="0"/>
              <a:t>‹#›</a:t>
            </a:fld>
            <a:endParaRPr lang="en-US"/>
          </a:p>
        </p:txBody>
      </p:sp>
    </p:spTree>
    <p:extLst>
      <p:ext uri="{BB962C8B-B14F-4D97-AF65-F5344CB8AC3E}">
        <p14:creationId xmlns:p14="http://schemas.microsoft.com/office/powerpoint/2010/main" val="2946949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B3D91-D7B1-4415-B5E6-C9F593815768}" type="datetimeFigureOut">
              <a:rPr lang="en-US" smtClean="0"/>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DC7915-0BC9-4F9C-B810-9D372672683D}" type="slidenum">
              <a:rPr lang="en-US" smtClean="0"/>
              <a:t>‹#›</a:t>
            </a:fld>
            <a:endParaRPr lang="en-US"/>
          </a:p>
        </p:txBody>
      </p:sp>
    </p:spTree>
    <p:extLst>
      <p:ext uri="{BB962C8B-B14F-4D97-AF65-F5344CB8AC3E}">
        <p14:creationId xmlns:p14="http://schemas.microsoft.com/office/powerpoint/2010/main" val="353049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B3D91-D7B1-4415-B5E6-C9F593815768}"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C7915-0BC9-4F9C-B810-9D372672683D}" type="slidenum">
              <a:rPr lang="en-US" smtClean="0"/>
              <a:t>‹#›</a:t>
            </a:fld>
            <a:endParaRPr lang="en-US"/>
          </a:p>
        </p:txBody>
      </p:sp>
    </p:spTree>
    <p:extLst>
      <p:ext uri="{BB962C8B-B14F-4D97-AF65-F5344CB8AC3E}">
        <p14:creationId xmlns:p14="http://schemas.microsoft.com/office/powerpoint/2010/main" val="939307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B3D91-D7B1-4415-B5E6-C9F593815768}"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C7915-0BC9-4F9C-B810-9D372672683D}" type="slidenum">
              <a:rPr lang="en-US" smtClean="0"/>
              <a:t>‹#›</a:t>
            </a:fld>
            <a:endParaRPr lang="en-US"/>
          </a:p>
        </p:txBody>
      </p:sp>
    </p:spTree>
    <p:extLst>
      <p:ext uri="{BB962C8B-B14F-4D97-AF65-F5344CB8AC3E}">
        <p14:creationId xmlns:p14="http://schemas.microsoft.com/office/powerpoint/2010/main" val="137167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B3D91-D7B1-4415-B5E6-C9F593815768}" type="datetimeFigureOut">
              <a:rPr lang="en-US" smtClean="0"/>
              <a:t>8/6/2022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C7915-0BC9-4F9C-B810-9D372672683D}" type="slidenum">
              <a:rPr lang="en-US" smtClean="0"/>
              <a:t>‹#›</a:t>
            </a:fld>
            <a:endParaRPr lang="en-US"/>
          </a:p>
        </p:txBody>
      </p:sp>
    </p:spTree>
    <p:extLst>
      <p:ext uri="{BB962C8B-B14F-4D97-AF65-F5344CB8AC3E}">
        <p14:creationId xmlns:p14="http://schemas.microsoft.com/office/powerpoint/2010/main" val="3208765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teacher.com/python/python-keywor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tutorialsteacher.com/python/python-abs" TargetMode="External"/><Relationship Id="rId3" Type="http://schemas.openxmlformats.org/officeDocument/2006/relationships/hyperlink" Target="https://www.tutorialsteacher.com/python/python-float" TargetMode="External"/><Relationship Id="rId7" Type="http://schemas.openxmlformats.org/officeDocument/2006/relationships/hyperlink" Target="https://www.tutorialsteacher.com/python/python-pow" TargetMode="External"/><Relationship Id="rId2" Type="http://schemas.openxmlformats.org/officeDocument/2006/relationships/hyperlink" Target="https://www.tutorialsteacher.com/python/python-int" TargetMode="External"/><Relationship Id="rId1" Type="http://schemas.openxmlformats.org/officeDocument/2006/relationships/slideLayout" Target="../slideLayouts/slideLayout2.xml"/><Relationship Id="rId6" Type="http://schemas.openxmlformats.org/officeDocument/2006/relationships/hyperlink" Target="https://www.tutorialsteacher.com/python/python-oct" TargetMode="External"/><Relationship Id="rId5" Type="http://schemas.openxmlformats.org/officeDocument/2006/relationships/hyperlink" Target="https://www.tutorialsteacher.com/python/python-hex" TargetMode="External"/><Relationship Id="rId4" Type="http://schemas.openxmlformats.org/officeDocument/2006/relationships/hyperlink" Target="https://www.tutorialsteacher.com/python/python-complex" TargetMode="External"/><Relationship Id="rId9" Type="http://schemas.openxmlformats.org/officeDocument/2006/relationships/hyperlink" Target="https://www.tutorialsteacher.com/python/python-roun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4700"/>
            <a:ext cx="9144000" cy="412124"/>
          </a:xfrm>
        </p:spPr>
        <p:txBody>
          <a:bodyPr>
            <a:noAutofit/>
          </a:bodyPr>
          <a:lstStyle/>
          <a:p>
            <a:r>
              <a:rPr lang="en-US" sz="2400" b="1" dirty="0" smtClean="0">
                <a:latin typeface="Times New Roman" panose="02020603050405020304" pitchFamily="18" charset="0"/>
                <a:cs typeface="Times New Roman" panose="02020603050405020304" pitchFamily="18" charset="0"/>
              </a:rPr>
              <a:t>Python basics </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83335" y="772731"/>
            <a:ext cx="11694017" cy="5911403"/>
          </a:xfrm>
        </p:spPr>
        <p:txBody>
          <a:bodyPr>
            <a:normAutofit/>
          </a:bodyPr>
          <a:lstStyle/>
          <a:p>
            <a:pPr marL="342900" indent="-342900" algn="l">
              <a:lnSpc>
                <a:spcPct val="16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 </a:t>
            </a:r>
            <a:r>
              <a:rPr lang="en-US" sz="2000" b="1" dirty="0">
                <a:cs typeface="Times New Roman" panose="02020603050405020304" pitchFamily="18" charset="0"/>
              </a:rPr>
              <a:t>Python</a:t>
            </a:r>
            <a:r>
              <a:rPr lang="en-US" sz="2000" dirty="0">
                <a:cs typeface="Times New Roman" panose="02020603050405020304" pitchFamily="18" charset="0"/>
              </a:rPr>
              <a:t> is a general-purpose interpreted, interactive, object-oriented, and high-level programming language.</a:t>
            </a:r>
            <a:endParaRPr lang="en-US" sz="2000" dirty="0" smtClean="0">
              <a:cs typeface="Times New Roman" panose="02020603050405020304" pitchFamily="18" charset="0"/>
            </a:endParaRPr>
          </a:p>
          <a:p>
            <a:pPr marL="2571750" lvl="5" indent="-285750" algn="l">
              <a:lnSpc>
                <a:spcPct val="160000"/>
              </a:lnSpc>
              <a:buFont typeface="Wingdings" panose="05000000000000000000" pitchFamily="2" charset="2"/>
              <a:buChar char="§"/>
            </a:pPr>
            <a:r>
              <a:rPr lang="en-US" sz="2000" b="1" dirty="0" smtClean="0">
                <a:cs typeface="Times New Roman" panose="02020603050405020304" pitchFamily="18" charset="0"/>
              </a:rPr>
              <a:t>Interpreted</a:t>
            </a:r>
            <a:r>
              <a:rPr lang="en-US" sz="2000" dirty="0" smtClean="0">
                <a:cs typeface="Times New Roman" panose="02020603050405020304" pitchFamily="18" charset="0"/>
              </a:rPr>
              <a:t>:- Python is processed at runtime by the interpreter. i.e. you do not need to compile your program before executing it</a:t>
            </a:r>
          </a:p>
          <a:p>
            <a:pPr marL="2571750" lvl="5" indent="-285750" algn="l">
              <a:lnSpc>
                <a:spcPct val="160000"/>
              </a:lnSpc>
              <a:buFont typeface="Wingdings" panose="05000000000000000000" pitchFamily="2" charset="2"/>
              <a:buChar char="§"/>
            </a:pPr>
            <a:r>
              <a:rPr lang="en-US" sz="2000" b="1" dirty="0" smtClean="0">
                <a:cs typeface="Times New Roman" panose="02020603050405020304" pitchFamily="18" charset="0"/>
              </a:rPr>
              <a:t>Interactive</a:t>
            </a:r>
            <a:r>
              <a:rPr lang="en-US" sz="2000" dirty="0" smtClean="0">
                <a:cs typeface="Times New Roman" panose="02020603050405020304" pitchFamily="18" charset="0"/>
              </a:rPr>
              <a:t> :-You can interact with the interpreter directly to write your programs</a:t>
            </a:r>
          </a:p>
          <a:p>
            <a:pPr marL="2571750" lvl="5" indent="-285750" algn="l">
              <a:lnSpc>
                <a:spcPct val="160000"/>
              </a:lnSpc>
              <a:buFont typeface="Wingdings" panose="05000000000000000000" pitchFamily="2" charset="2"/>
              <a:buChar char="§"/>
            </a:pPr>
            <a:r>
              <a:rPr lang="en-US" sz="2000" b="1" dirty="0" smtClean="0">
                <a:cs typeface="Times New Roman" panose="02020603050405020304" pitchFamily="18" charset="0"/>
              </a:rPr>
              <a:t>Portable</a:t>
            </a:r>
            <a:r>
              <a:rPr lang="en-US" sz="2000" dirty="0" smtClean="0">
                <a:cs typeface="Times New Roman" panose="02020603050405020304" pitchFamily="18" charset="0"/>
              </a:rPr>
              <a:t> :- </a:t>
            </a:r>
            <a:r>
              <a:rPr lang="en-US" sz="2000" dirty="0">
                <a:cs typeface="Times New Roman" panose="02020603050405020304" pitchFamily="18" charset="0"/>
              </a:rPr>
              <a:t>It can run on wide range of hardware </a:t>
            </a:r>
            <a:r>
              <a:rPr lang="en-US" sz="2000" dirty="0" smtClean="0">
                <a:cs typeface="Times New Roman" panose="02020603050405020304" pitchFamily="18" charset="0"/>
              </a:rPr>
              <a:t>Platforms</a:t>
            </a:r>
          </a:p>
          <a:p>
            <a:pPr marL="2571750" lvl="5" indent="-285750" algn="l">
              <a:lnSpc>
                <a:spcPct val="160000"/>
              </a:lnSpc>
              <a:buFont typeface="Wingdings" panose="05000000000000000000" pitchFamily="2" charset="2"/>
              <a:buChar char="§"/>
            </a:pPr>
            <a:r>
              <a:rPr lang="en-US" sz="2000" b="1" dirty="0" smtClean="0">
                <a:cs typeface="Times New Roman" panose="02020603050405020304" pitchFamily="18" charset="0"/>
              </a:rPr>
              <a:t>Object-Oriented</a:t>
            </a:r>
            <a:r>
              <a:rPr lang="en-US" sz="2000" dirty="0" smtClean="0">
                <a:cs typeface="Times New Roman" panose="02020603050405020304" pitchFamily="18" charset="0"/>
              </a:rPr>
              <a:t> :- </a:t>
            </a:r>
            <a:r>
              <a:rPr lang="en-US" sz="2000" dirty="0">
                <a:cs typeface="Times New Roman" panose="02020603050405020304" pitchFamily="18" charset="0"/>
              </a:rPr>
              <a:t>Python supports Object-Oriented style and Procedural </a:t>
            </a:r>
            <a:r>
              <a:rPr lang="en-US" sz="2000" dirty="0" smtClean="0">
                <a:cs typeface="Times New Roman" panose="02020603050405020304" pitchFamily="18" charset="0"/>
              </a:rPr>
              <a:t>Paradigms</a:t>
            </a:r>
          </a:p>
          <a:p>
            <a:pPr marL="2571750" lvl="5" indent="-285750" algn="l">
              <a:lnSpc>
                <a:spcPct val="160000"/>
              </a:lnSpc>
              <a:buFont typeface="Wingdings" panose="05000000000000000000" pitchFamily="2" charset="2"/>
              <a:buChar char="§"/>
            </a:pPr>
            <a:r>
              <a:rPr lang="en-US" sz="2000" b="1" dirty="0" smtClean="0">
                <a:cs typeface="Times New Roman" panose="02020603050405020304" pitchFamily="18" charset="0"/>
              </a:rPr>
              <a:t>Known </a:t>
            </a:r>
            <a:r>
              <a:rPr lang="en-US" sz="2000" b="1" dirty="0">
                <a:cs typeface="Times New Roman" panose="02020603050405020304" pitchFamily="18" charset="0"/>
              </a:rPr>
              <a:t>as Beginner’s Language</a:t>
            </a:r>
            <a:r>
              <a:rPr lang="en-US" sz="2000" dirty="0">
                <a:cs typeface="Times New Roman" panose="02020603050405020304" pitchFamily="18" charset="0"/>
              </a:rPr>
              <a:t> </a:t>
            </a:r>
            <a:r>
              <a:rPr lang="en-US" sz="2000" dirty="0" smtClean="0">
                <a:cs typeface="Times New Roman" panose="02020603050405020304" pitchFamily="18" charset="0"/>
              </a:rPr>
              <a:t>:- </a:t>
            </a:r>
            <a:r>
              <a:rPr lang="en-US" sz="2000" dirty="0">
                <a:cs typeface="Times New Roman" panose="02020603050405020304" pitchFamily="18" charset="0"/>
              </a:rPr>
              <a:t>It’s a great language for the beginner-level </a:t>
            </a:r>
            <a:r>
              <a:rPr lang="en-US" sz="2000" dirty="0" smtClean="0">
                <a:cs typeface="Times New Roman" panose="02020603050405020304" pitchFamily="18" charset="0"/>
              </a:rPr>
              <a:t>programmers</a:t>
            </a:r>
          </a:p>
          <a:p>
            <a:pPr marL="2571750" lvl="5" indent="-285750" algn="l">
              <a:lnSpc>
                <a:spcPct val="160000"/>
              </a:lnSpc>
              <a:buFont typeface="Wingdings" panose="05000000000000000000" pitchFamily="2" charset="2"/>
              <a:buChar char="§"/>
            </a:pPr>
            <a:r>
              <a:rPr lang="en-US" sz="2000" dirty="0" smtClean="0">
                <a:cs typeface="Times New Roman" panose="02020603050405020304" pitchFamily="18" charset="0"/>
              </a:rPr>
              <a:t>Provides </a:t>
            </a:r>
            <a:r>
              <a:rPr lang="en-US" sz="2000" dirty="0">
                <a:cs typeface="Times New Roman" panose="02020603050405020304" pitchFamily="18" charset="0"/>
              </a:rPr>
              <a:t>very high-level dynamic data types and supports dynamic type </a:t>
            </a:r>
            <a:r>
              <a:rPr lang="en-US" sz="2000" dirty="0" smtClean="0">
                <a:cs typeface="Times New Roman" panose="02020603050405020304" pitchFamily="18" charset="0"/>
              </a:rPr>
              <a:t>checking.</a:t>
            </a:r>
          </a:p>
          <a:p>
            <a:pPr marL="2571750" lvl="5" indent="-285750" algn="l">
              <a:lnSpc>
                <a:spcPct val="160000"/>
              </a:lnSpc>
              <a:buFont typeface="Wingdings" panose="05000000000000000000" pitchFamily="2" charset="2"/>
              <a:buChar char="§"/>
            </a:pPr>
            <a:r>
              <a:rPr lang="en-US" sz="2000" dirty="0" smtClean="0">
                <a:cs typeface="Times New Roman" panose="02020603050405020304" pitchFamily="18" charset="0"/>
              </a:rPr>
              <a:t>Has </a:t>
            </a:r>
            <a:r>
              <a:rPr lang="en-US" sz="2000" dirty="0">
                <a:cs typeface="Times New Roman" panose="02020603050405020304" pitchFamily="18" charset="0"/>
              </a:rPr>
              <a:t>a huge collection of standard library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27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1"/>
            <a:ext cx="12076090" cy="373486"/>
          </a:xfrm>
        </p:spPr>
        <p:txBody>
          <a:bodyPr>
            <a:noAutofit/>
          </a:bodyPr>
          <a:lstStyle/>
          <a:p>
            <a:pPr algn="ctr"/>
            <a:r>
              <a:rPr lang="en-US" sz="2400" b="1" dirty="0">
                <a:latin typeface="+mn-lt"/>
              </a:rPr>
              <a:t>Python syntax basics </a:t>
            </a:r>
            <a:endParaRPr lang="en-US" sz="2400" dirty="0">
              <a:latin typeface="+mn-lt"/>
            </a:endParaRPr>
          </a:p>
        </p:txBody>
      </p:sp>
      <p:sp>
        <p:nvSpPr>
          <p:cNvPr id="3" name="Content Placeholder 2"/>
          <p:cNvSpPr>
            <a:spLocks noGrp="1"/>
          </p:cNvSpPr>
          <p:nvPr>
            <p:ph idx="1"/>
          </p:nvPr>
        </p:nvSpPr>
        <p:spPr>
          <a:xfrm>
            <a:off x="206062" y="373486"/>
            <a:ext cx="11797048" cy="6297769"/>
          </a:xfrm>
        </p:spPr>
        <p:txBody>
          <a:bodyPr>
            <a:normAutofit fontScale="92500" lnSpcReduction="20000"/>
          </a:bodyPr>
          <a:lstStyle/>
          <a:p>
            <a:pPr>
              <a:lnSpc>
                <a:spcPct val="150000"/>
              </a:lnSpc>
              <a:buFont typeface="Wingdings" panose="05000000000000000000" pitchFamily="2" charset="2"/>
              <a:buChar char="Ø"/>
            </a:pPr>
            <a:r>
              <a:rPr lang="en-US" sz="2200" dirty="0" smtClean="0"/>
              <a:t> </a:t>
            </a:r>
            <a:r>
              <a:rPr lang="en-US" sz="2200" dirty="0"/>
              <a:t>Python accepts single ('), double (") and triple (''' or """) quotes to denote string literals, as long as the same type of quote starts and ends the string</a:t>
            </a:r>
            <a:r>
              <a:rPr lang="en-US" sz="2200" dirty="0" smtClean="0"/>
              <a:t>.</a:t>
            </a:r>
          </a:p>
          <a:p>
            <a:pPr marL="0" indent="0">
              <a:lnSpc>
                <a:spcPct val="150000"/>
              </a:lnSpc>
              <a:buNone/>
            </a:pPr>
            <a:endParaRPr lang="en-US" sz="2200" dirty="0" smtClean="0"/>
          </a:p>
          <a:p>
            <a:pPr>
              <a:lnSpc>
                <a:spcPct val="150000"/>
              </a:lnSpc>
              <a:buFont typeface="Wingdings" panose="05000000000000000000" pitchFamily="2" charset="2"/>
              <a:buChar char="Ø"/>
            </a:pPr>
            <a:endParaRPr lang="en-US" sz="2200" dirty="0" smtClean="0"/>
          </a:p>
          <a:p>
            <a:pPr>
              <a:lnSpc>
                <a:spcPct val="150000"/>
              </a:lnSpc>
              <a:buFont typeface="Wingdings" panose="05000000000000000000" pitchFamily="2" charset="2"/>
              <a:buChar char="Ø"/>
            </a:pPr>
            <a:r>
              <a:rPr lang="en-US" sz="2200" dirty="0" smtClean="0"/>
              <a:t>The </a:t>
            </a:r>
            <a:r>
              <a:rPr lang="en-US" sz="2200" dirty="0"/>
              <a:t>Python program can contain variables, functions, classes, modules, packages, etc</a:t>
            </a:r>
            <a:r>
              <a:rPr lang="en-US" sz="2200" dirty="0" smtClean="0"/>
              <a:t>. </a:t>
            </a:r>
            <a:r>
              <a:rPr lang="en-US" sz="2200" dirty="0"/>
              <a:t>Identifier is the name given to these programming elements</a:t>
            </a:r>
            <a:r>
              <a:rPr lang="en-US" sz="2200" dirty="0" smtClean="0"/>
              <a:t>.</a:t>
            </a:r>
          </a:p>
          <a:p>
            <a:pPr>
              <a:lnSpc>
                <a:spcPct val="150000"/>
              </a:lnSpc>
              <a:buFont typeface="Wingdings" panose="05000000000000000000" pitchFamily="2" charset="2"/>
              <a:buChar char="Ø"/>
            </a:pPr>
            <a:r>
              <a:rPr lang="en-US" altLang="en-US" sz="2200" dirty="0">
                <a:solidFill>
                  <a:srgbClr val="181717"/>
                </a:solidFill>
              </a:rPr>
              <a:t>Identifiers in Python are case sensitive, which means variables named </a:t>
            </a:r>
            <a:r>
              <a:rPr lang="en-US" altLang="en-US" sz="2200" dirty="0">
                <a:solidFill>
                  <a:srgbClr val="FF0000"/>
                </a:solidFill>
              </a:rPr>
              <a:t>age</a:t>
            </a:r>
            <a:r>
              <a:rPr lang="en-US" altLang="en-US" sz="2200" dirty="0">
                <a:solidFill>
                  <a:srgbClr val="181717"/>
                </a:solidFill>
              </a:rPr>
              <a:t> and </a:t>
            </a:r>
            <a:r>
              <a:rPr lang="en-US" altLang="en-US" sz="2200" dirty="0">
                <a:solidFill>
                  <a:srgbClr val="FF0000"/>
                </a:solidFill>
              </a:rPr>
              <a:t>Age </a:t>
            </a:r>
            <a:r>
              <a:rPr lang="en-US" altLang="en-US" sz="2200" dirty="0">
                <a:solidFill>
                  <a:srgbClr val="181717"/>
                </a:solidFill>
              </a:rPr>
              <a:t>are different.</a:t>
            </a:r>
          </a:p>
          <a:p>
            <a:pPr>
              <a:lnSpc>
                <a:spcPct val="150000"/>
              </a:lnSpc>
              <a:buFont typeface="Wingdings" panose="05000000000000000000" pitchFamily="2" charset="2"/>
              <a:buChar char="Ø"/>
            </a:pPr>
            <a:r>
              <a:rPr lang="en-US" sz="2200" dirty="0" smtClean="0"/>
              <a:t> </a:t>
            </a:r>
            <a:r>
              <a:rPr lang="en-US" altLang="en-US" sz="2200" dirty="0" smtClean="0">
                <a:solidFill>
                  <a:srgbClr val="181717"/>
                </a:solidFill>
              </a:rPr>
              <a:t>Class </a:t>
            </a:r>
            <a:r>
              <a:rPr lang="en-US" altLang="en-US" sz="2200" dirty="0">
                <a:solidFill>
                  <a:srgbClr val="181717"/>
                </a:solidFill>
              </a:rPr>
              <a:t>names should use the </a:t>
            </a:r>
            <a:r>
              <a:rPr lang="en-US" altLang="en-US" sz="2200" dirty="0" smtClean="0">
                <a:solidFill>
                  <a:srgbClr val="181717"/>
                </a:solidFill>
              </a:rPr>
              <a:t>Title Case </a:t>
            </a:r>
            <a:r>
              <a:rPr lang="en-US" altLang="en-US" sz="2200" dirty="0">
                <a:solidFill>
                  <a:srgbClr val="181717"/>
                </a:solidFill>
              </a:rPr>
              <a:t>convention. It should begin with an uppercase alphabet letter e.g. </a:t>
            </a:r>
            <a:r>
              <a:rPr lang="en-US" altLang="en-US" sz="2200" dirty="0" err="1">
                <a:solidFill>
                  <a:srgbClr val="FF0000"/>
                </a:solidFill>
              </a:rPr>
              <a:t>MyClass</a:t>
            </a:r>
            <a:r>
              <a:rPr lang="en-US" altLang="en-US" sz="2200" dirty="0">
                <a:solidFill>
                  <a:srgbClr val="181717"/>
                </a:solidFill>
              </a:rPr>
              <a:t>, </a:t>
            </a:r>
            <a:r>
              <a:rPr lang="en-US" altLang="en-US" sz="2200" dirty="0">
                <a:solidFill>
                  <a:srgbClr val="FF0000"/>
                </a:solidFill>
              </a:rPr>
              <a:t>Employee</a:t>
            </a:r>
            <a:r>
              <a:rPr lang="en-US" altLang="en-US" sz="2200" dirty="0">
                <a:solidFill>
                  <a:srgbClr val="181717"/>
                </a:solidFill>
              </a:rPr>
              <a:t>, </a:t>
            </a:r>
            <a:r>
              <a:rPr lang="en-US" altLang="en-US" sz="2200" dirty="0">
                <a:solidFill>
                  <a:srgbClr val="FF0000"/>
                </a:solidFill>
              </a:rPr>
              <a:t>Person</a:t>
            </a:r>
            <a:endParaRPr lang="en-US" sz="2200" dirty="0" smtClean="0">
              <a:solidFill>
                <a:srgbClr val="FF0000"/>
              </a:solidFill>
            </a:endParaRPr>
          </a:p>
          <a:p>
            <a:pPr>
              <a:lnSpc>
                <a:spcPct val="150000"/>
              </a:lnSpc>
              <a:buFont typeface="Wingdings" panose="05000000000000000000" pitchFamily="2" charset="2"/>
              <a:buChar char="Ø"/>
            </a:pPr>
            <a:r>
              <a:rPr lang="en-US" sz="2200" dirty="0" smtClean="0"/>
              <a:t> </a:t>
            </a:r>
            <a:r>
              <a:rPr lang="en-US" altLang="en-US" sz="2200" dirty="0" smtClean="0">
                <a:solidFill>
                  <a:srgbClr val="181717"/>
                </a:solidFill>
              </a:rPr>
              <a:t> </a:t>
            </a:r>
            <a:r>
              <a:rPr lang="en-US" altLang="en-US" sz="2200" dirty="0">
                <a:solidFill>
                  <a:srgbClr val="181717"/>
                </a:solidFill>
              </a:rPr>
              <a:t>Function names should be in lowercase. Multiple words should be separated by underscores, e.g. </a:t>
            </a:r>
            <a:r>
              <a:rPr lang="en-US" altLang="en-US" sz="2200" dirty="0">
                <a:solidFill>
                  <a:srgbClr val="FF0000"/>
                </a:solidFill>
              </a:rPr>
              <a:t>add</a:t>
            </a:r>
            <a:r>
              <a:rPr lang="en-US" altLang="en-US" sz="2200" dirty="0">
                <a:solidFill>
                  <a:srgbClr val="000000"/>
                </a:solidFill>
              </a:rPr>
              <a:t>(</a:t>
            </a:r>
            <a:r>
              <a:rPr lang="en-US" altLang="en-US" sz="2200" dirty="0" err="1">
                <a:solidFill>
                  <a:srgbClr val="000000"/>
                </a:solidFill>
              </a:rPr>
              <a:t>num</a:t>
            </a:r>
            <a:r>
              <a:rPr lang="en-US" altLang="en-US" sz="2200" dirty="0">
                <a:solidFill>
                  <a:srgbClr val="000000"/>
                </a:solidFill>
              </a:rPr>
              <a:t>)</a:t>
            </a:r>
            <a:r>
              <a:rPr lang="en-US" altLang="en-US" sz="2200" dirty="0">
                <a:solidFill>
                  <a:srgbClr val="181717"/>
                </a:solidFill>
              </a:rPr>
              <a:t>, </a:t>
            </a:r>
            <a:r>
              <a:rPr lang="en-US" altLang="en-US" sz="2200" dirty="0" err="1">
                <a:solidFill>
                  <a:srgbClr val="FF0000"/>
                </a:solidFill>
              </a:rPr>
              <a:t>calculate_tax</a:t>
            </a:r>
            <a:r>
              <a:rPr lang="en-US" altLang="en-US" sz="2200" dirty="0">
                <a:solidFill>
                  <a:srgbClr val="000000"/>
                </a:solidFill>
              </a:rPr>
              <a:t>(amount)</a:t>
            </a:r>
            <a:r>
              <a:rPr lang="en-US" altLang="en-US" sz="2200" dirty="0"/>
              <a:t> </a:t>
            </a:r>
            <a:endParaRPr lang="en-US" altLang="en-US" sz="2200" dirty="0" smtClean="0"/>
          </a:p>
          <a:p>
            <a:pPr>
              <a:lnSpc>
                <a:spcPct val="150000"/>
              </a:lnSpc>
              <a:buFont typeface="Wingdings" panose="05000000000000000000" pitchFamily="2" charset="2"/>
              <a:buChar char="Ø"/>
            </a:pPr>
            <a:r>
              <a:rPr lang="en-US" altLang="en-US" sz="2200" dirty="0"/>
              <a:t> </a:t>
            </a:r>
            <a:r>
              <a:rPr lang="en-US" altLang="en-US" sz="2200" dirty="0">
                <a:solidFill>
                  <a:srgbClr val="181717"/>
                </a:solidFill>
              </a:rPr>
              <a:t>Module and package names should be in </a:t>
            </a:r>
            <a:r>
              <a:rPr lang="en-US" altLang="en-US" sz="2200" dirty="0" smtClean="0">
                <a:solidFill>
                  <a:srgbClr val="181717"/>
                </a:solidFill>
              </a:rPr>
              <a:t>lowercase</a:t>
            </a:r>
          </a:p>
          <a:p>
            <a:pPr marL="0" indent="0">
              <a:lnSpc>
                <a:spcPct val="150000"/>
              </a:lnSpc>
              <a:buNone/>
            </a:pPr>
            <a:r>
              <a:rPr lang="en-US" altLang="en-US" sz="2200" dirty="0">
                <a:solidFill>
                  <a:srgbClr val="181717"/>
                </a:solidFill>
              </a:rPr>
              <a:t> </a:t>
            </a:r>
            <a:r>
              <a:rPr lang="en-US" altLang="en-US" sz="2200" dirty="0" smtClean="0">
                <a:solidFill>
                  <a:srgbClr val="181717"/>
                </a:solidFill>
              </a:rPr>
              <a:t>     </a:t>
            </a:r>
            <a:r>
              <a:rPr lang="en-US" altLang="en-US" sz="2200" dirty="0">
                <a:solidFill>
                  <a:srgbClr val="181717"/>
                </a:solidFill>
              </a:rPr>
              <a:t>e.g., </a:t>
            </a:r>
            <a:r>
              <a:rPr lang="en-US" altLang="en-US" sz="2200" dirty="0" err="1">
                <a:solidFill>
                  <a:srgbClr val="FF0000"/>
                </a:solidFill>
              </a:rPr>
              <a:t>mymodule</a:t>
            </a:r>
            <a:r>
              <a:rPr lang="en-US" altLang="en-US" sz="2200" dirty="0">
                <a:solidFill>
                  <a:srgbClr val="181717"/>
                </a:solidFill>
              </a:rPr>
              <a:t>, </a:t>
            </a:r>
            <a:r>
              <a:rPr lang="en-US" altLang="en-US" sz="2200" dirty="0" err="1">
                <a:solidFill>
                  <a:srgbClr val="FF0000"/>
                </a:solidFill>
              </a:rPr>
              <a:t>tax_calculation</a:t>
            </a:r>
            <a:r>
              <a:rPr lang="en-US" altLang="en-US" sz="2200" dirty="0">
                <a:solidFill>
                  <a:srgbClr val="FF0000"/>
                </a:solidFill>
              </a:rPr>
              <a:t> </a:t>
            </a:r>
          </a:p>
          <a:p>
            <a:pPr>
              <a:lnSpc>
                <a:spcPct val="150000"/>
              </a:lnSpc>
              <a:buFont typeface="Wingdings" panose="05000000000000000000" pitchFamily="2" charset="2"/>
              <a:buChar char="Ø"/>
            </a:pPr>
            <a:endParaRPr lang="en-US" altLang="en-US" sz="2000" dirty="0" smtClean="0"/>
          </a:p>
          <a:p>
            <a:pPr>
              <a:lnSpc>
                <a:spcPct val="150000"/>
              </a:lnSpc>
              <a:buFont typeface="Wingdings" panose="05000000000000000000" pitchFamily="2" charset="2"/>
              <a:buChar char="Ø"/>
            </a:pPr>
            <a:endParaRPr lang="en-US" altLang="en-US" sz="2000" dirty="0"/>
          </a:p>
          <a:p>
            <a:pPr>
              <a:buFont typeface="Wingdings" panose="05000000000000000000" pitchFamily="2" charset="2"/>
              <a:buChar char="Ø"/>
            </a:pPr>
            <a:endParaRPr lang="en-US" altLang="en-US" sz="2000" dirty="0">
              <a:solidFill>
                <a:srgbClr val="181717"/>
              </a:solidFill>
              <a:latin typeface="Verdana" panose="020B0604030504040204" pitchFamily="34" charset="0"/>
            </a:endParaRP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a:buFont typeface="Wingdings" panose="05000000000000000000" pitchFamily="2" charset="2"/>
              <a:buChar char="Ø"/>
            </a:pPr>
            <a:endParaRPr lang="en-US" sz="2000" dirty="0"/>
          </a:p>
        </p:txBody>
      </p:sp>
      <p:sp>
        <p:nvSpPr>
          <p:cNvPr id="11" name="Rectangle 10"/>
          <p:cNvSpPr/>
          <p:nvPr/>
        </p:nvSpPr>
        <p:spPr>
          <a:xfrm>
            <a:off x="1352283" y="1275008"/>
            <a:ext cx="7984900" cy="10174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eaLnBrk="0" fontAlgn="base" hangingPunct="0">
              <a:lnSpc>
                <a:spcPct val="150000"/>
              </a:lnSpc>
              <a:spcBef>
                <a:spcPct val="0"/>
              </a:spcBef>
              <a:spcAft>
                <a:spcPct val="0"/>
              </a:spcAft>
            </a:pPr>
            <a:r>
              <a:rPr lang="en-US" altLang="en-US" sz="1400" dirty="0">
                <a:solidFill>
                  <a:srgbClr val="000000"/>
                </a:solidFill>
                <a:latin typeface="var(--bs-font-monospace)"/>
              </a:rPr>
              <a:t>word = 'word' </a:t>
            </a:r>
            <a:endParaRPr lang="en-US" altLang="en-US" sz="1400" dirty="0" smtClean="0">
              <a:solidFill>
                <a:srgbClr val="000000"/>
              </a:solidFill>
              <a:latin typeface="var(--bs-font-monospace)"/>
            </a:endParaRPr>
          </a:p>
          <a:p>
            <a:pPr lvl="0" eaLnBrk="0" fontAlgn="base" hangingPunct="0">
              <a:lnSpc>
                <a:spcPct val="150000"/>
              </a:lnSpc>
              <a:spcBef>
                <a:spcPct val="0"/>
              </a:spcBef>
              <a:spcAft>
                <a:spcPct val="0"/>
              </a:spcAft>
            </a:pPr>
            <a:r>
              <a:rPr lang="en-US" altLang="en-US" sz="1400" dirty="0" smtClean="0">
                <a:solidFill>
                  <a:srgbClr val="000000"/>
                </a:solidFill>
                <a:latin typeface="var(--bs-font-monospace)"/>
              </a:rPr>
              <a:t>sentence </a:t>
            </a:r>
            <a:r>
              <a:rPr lang="en-US" altLang="en-US" sz="1400" dirty="0">
                <a:solidFill>
                  <a:srgbClr val="000000"/>
                </a:solidFill>
                <a:latin typeface="var(--bs-font-monospace)"/>
              </a:rPr>
              <a:t>= "This is a sentence</a:t>
            </a:r>
            <a:r>
              <a:rPr lang="en-US" altLang="en-US" sz="1400" dirty="0" smtClean="0">
                <a:solidFill>
                  <a:srgbClr val="000000"/>
                </a:solidFill>
                <a:latin typeface="var(--bs-font-monospace)"/>
              </a:rPr>
              <a:t>.“</a:t>
            </a:r>
          </a:p>
          <a:p>
            <a:pPr lvl="0" eaLnBrk="0" fontAlgn="base" hangingPunct="0">
              <a:lnSpc>
                <a:spcPct val="150000"/>
              </a:lnSpc>
              <a:spcBef>
                <a:spcPct val="0"/>
              </a:spcBef>
              <a:spcAft>
                <a:spcPct val="0"/>
              </a:spcAft>
            </a:pPr>
            <a:r>
              <a:rPr lang="en-US" altLang="en-US" sz="1400" dirty="0" smtClean="0">
                <a:solidFill>
                  <a:srgbClr val="000000"/>
                </a:solidFill>
                <a:latin typeface="var(--bs-font-monospace)"/>
              </a:rPr>
              <a:t>paragraph </a:t>
            </a:r>
            <a:r>
              <a:rPr lang="en-US" altLang="en-US" sz="1400" dirty="0">
                <a:solidFill>
                  <a:srgbClr val="000000"/>
                </a:solidFill>
                <a:latin typeface="var(--bs-font-monospace)"/>
              </a:rPr>
              <a:t>= """This is a paragraph. It is made up of multiple lines and sentences."""</a:t>
            </a:r>
            <a:r>
              <a:rPr lang="en-US" altLang="en-US" sz="1400" dirty="0">
                <a:solidFill>
                  <a:schemeClr val="tx1"/>
                </a:solidFill>
              </a:rPr>
              <a:t> </a:t>
            </a:r>
            <a:endParaRPr lang="en-US" altLang="en-US" sz="1400" dirty="0">
              <a:solidFill>
                <a:schemeClr val="tx1"/>
              </a:solidFill>
              <a:latin typeface="Arial" panose="020B0604020202020204" pitchFamily="34" charset="0"/>
            </a:endParaRPr>
          </a:p>
        </p:txBody>
      </p:sp>
      <p:sp>
        <p:nvSpPr>
          <p:cNvPr id="12" name="Rectangle 8"/>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350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89"/>
            <a:ext cx="10515600" cy="347729"/>
          </a:xfrm>
        </p:spPr>
        <p:txBody>
          <a:bodyPr>
            <a:noAutofit/>
          </a:bodyPr>
          <a:lstStyle/>
          <a:p>
            <a:pPr algn="ctr"/>
            <a:r>
              <a:rPr lang="en-US" sz="2400" b="1" dirty="0">
                <a:latin typeface="+mn-lt"/>
              </a:rPr>
              <a:t>Python </a:t>
            </a:r>
            <a:r>
              <a:rPr lang="en-US" sz="2400" b="1" dirty="0" smtClean="0">
                <a:latin typeface="+mn-lt"/>
              </a:rPr>
              <a:t>key words </a:t>
            </a:r>
            <a:endParaRPr lang="en-US" sz="2400" dirty="0">
              <a:latin typeface="+mn-lt"/>
            </a:endParaRPr>
          </a:p>
        </p:txBody>
      </p:sp>
      <p:sp>
        <p:nvSpPr>
          <p:cNvPr id="3" name="Content Placeholder 2"/>
          <p:cNvSpPr>
            <a:spLocks noGrp="1"/>
          </p:cNvSpPr>
          <p:nvPr>
            <p:ph idx="1"/>
          </p:nvPr>
        </p:nvSpPr>
        <p:spPr>
          <a:xfrm>
            <a:off x="115911" y="476518"/>
            <a:ext cx="11925836" cy="7165102"/>
          </a:xfrm>
        </p:spPr>
        <p:txBody>
          <a:bodyPr/>
          <a:lstStyle/>
          <a:p>
            <a:pPr>
              <a:lnSpc>
                <a:spcPct val="150000"/>
              </a:lnSpc>
              <a:buFont typeface="Wingdings" panose="05000000000000000000" pitchFamily="2" charset="2"/>
              <a:buChar char="Ø"/>
            </a:pPr>
            <a:r>
              <a:rPr lang="en-US" b="1" dirty="0"/>
              <a:t> </a:t>
            </a:r>
            <a:r>
              <a:rPr lang="en-US" b="1" dirty="0" smtClean="0"/>
              <a:t> </a:t>
            </a:r>
            <a:r>
              <a:rPr lang="en-US" sz="2000" dirty="0" smtClean="0"/>
              <a:t>There are words</a:t>
            </a:r>
            <a:r>
              <a:rPr lang="en-US" sz="2000" dirty="0"/>
              <a:t> that have important purposes in </a:t>
            </a:r>
            <a:r>
              <a:rPr lang="en-US" sz="2000" dirty="0" smtClean="0"/>
              <a:t>Python</a:t>
            </a:r>
            <a:r>
              <a:rPr lang="en-US" sz="2000" dirty="0"/>
              <a:t> </a:t>
            </a:r>
            <a:r>
              <a:rPr lang="en-US" sz="2000" dirty="0" smtClean="0"/>
              <a:t>and are called keywords(reserved words). </a:t>
            </a:r>
          </a:p>
          <a:p>
            <a:pPr>
              <a:lnSpc>
                <a:spcPct val="150000"/>
              </a:lnSpc>
              <a:buFont typeface="Wingdings" panose="05000000000000000000" pitchFamily="2" charset="2"/>
              <a:buChar char="Ø"/>
            </a:pPr>
            <a:r>
              <a:rPr lang="en-US" sz="2000" dirty="0"/>
              <a:t> These are reserved words and you cannot use them as constant or variable or any other identifier names</a:t>
            </a:r>
            <a:r>
              <a:rPr lang="en-US" sz="2000" dirty="0" smtClean="0"/>
              <a:t>.</a:t>
            </a:r>
            <a:r>
              <a:rPr lang="en-US" sz="2000" dirty="0"/>
              <a:t> Except for the first three (False, None and True), the other keywords are entirely in lowercase</a:t>
            </a:r>
            <a:r>
              <a:rPr lang="en-US" sz="2000" dirty="0" smtClean="0"/>
              <a:t>.  </a:t>
            </a:r>
            <a:endParaRPr lang="en-US" sz="2000" dirty="0"/>
          </a:p>
        </p:txBody>
      </p:sp>
      <p:pic>
        <p:nvPicPr>
          <p:cNvPr id="3076" name="Picture 4" descr="https://video.udacity-data.com/topher/2018/January/5a71131d_screen-shot-2018-01-30-at-4.39.42-pm/screen-shot-2018-01-30-at-4.39.42-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5" y="2382592"/>
            <a:ext cx="11578107" cy="4340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075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1"/>
            <a:ext cx="10515600" cy="309093"/>
          </a:xfrm>
        </p:spPr>
        <p:txBody>
          <a:bodyPr>
            <a:noAutofit/>
          </a:bodyPr>
          <a:lstStyle/>
          <a:p>
            <a:pPr algn="ctr"/>
            <a:r>
              <a:rPr lang="en-US" sz="2400" b="1" dirty="0" smtClean="0">
                <a:latin typeface="+mn-lt"/>
              </a:rPr>
              <a:t>Variables in python </a:t>
            </a:r>
            <a:endParaRPr lang="en-US" sz="2400" b="1" dirty="0">
              <a:latin typeface="+mn-lt"/>
            </a:endParaRPr>
          </a:p>
        </p:txBody>
      </p:sp>
      <p:sp>
        <p:nvSpPr>
          <p:cNvPr id="3" name="Content Placeholder 2"/>
          <p:cNvSpPr>
            <a:spLocks noGrp="1"/>
          </p:cNvSpPr>
          <p:nvPr>
            <p:ph idx="1"/>
          </p:nvPr>
        </p:nvSpPr>
        <p:spPr>
          <a:xfrm>
            <a:off x="193183" y="363828"/>
            <a:ext cx="11784169" cy="6494172"/>
          </a:xfrm>
        </p:spPr>
        <p:txBody>
          <a:bodyPr>
            <a:normAutofit/>
          </a:bodyPr>
          <a:lstStyle/>
          <a:p>
            <a:pPr>
              <a:lnSpc>
                <a:spcPct val="100000"/>
              </a:lnSpc>
              <a:buFont typeface="Wingdings" panose="05000000000000000000" pitchFamily="2" charset="2"/>
              <a:buChar char="Ø"/>
            </a:pPr>
            <a:r>
              <a:rPr lang="en-US" sz="2000" dirty="0"/>
              <a:t> </a:t>
            </a:r>
            <a:r>
              <a:rPr lang="en-US" sz="2000" dirty="0" smtClean="0"/>
              <a:t>In </a:t>
            </a:r>
            <a:r>
              <a:rPr lang="en-US" sz="2000" dirty="0"/>
              <a:t>Python, variable is the name given to a value, so that it becomes easy to refer a value later </a:t>
            </a:r>
            <a:r>
              <a:rPr lang="en-US" sz="2000" dirty="0" smtClean="0"/>
              <a:t>on. </a:t>
            </a:r>
          </a:p>
          <a:p>
            <a:pPr>
              <a:lnSpc>
                <a:spcPct val="100000"/>
              </a:lnSpc>
              <a:buFont typeface="Wingdings" panose="05000000000000000000" pitchFamily="2" charset="2"/>
              <a:buChar char="Ø"/>
            </a:pPr>
            <a:r>
              <a:rPr lang="en-US" sz="2000" dirty="0"/>
              <a:t> The equal sign (=) is used to assign values to variables</a:t>
            </a:r>
            <a:r>
              <a:rPr lang="en-US" sz="2000" dirty="0" smtClean="0"/>
              <a:t>.</a:t>
            </a:r>
          </a:p>
          <a:p>
            <a:pPr marL="0" indent="0">
              <a:lnSpc>
                <a:spcPct val="100000"/>
              </a:lnSpc>
              <a:buNone/>
            </a:pPr>
            <a:r>
              <a:rPr lang="en-US" sz="2000" dirty="0"/>
              <a:t> </a:t>
            </a:r>
            <a:r>
              <a:rPr lang="en-US" sz="2000" dirty="0" smtClean="0"/>
              <a:t>                        </a:t>
            </a:r>
            <a:r>
              <a:rPr lang="en-US" sz="2000" dirty="0" err="1" smtClean="0"/>
              <a:t>e.g</a:t>
            </a:r>
            <a:r>
              <a:rPr lang="en-US" sz="2000" dirty="0" smtClean="0"/>
              <a:t>  </a:t>
            </a:r>
            <a:r>
              <a:rPr lang="en-US" altLang="en-US" sz="2000" dirty="0"/>
              <a:t>&gt;&gt;&gt; </a:t>
            </a:r>
            <a:r>
              <a:rPr lang="en-US" altLang="en-US" sz="2000" dirty="0" smtClean="0"/>
              <a:t>n = 10 </a:t>
            </a:r>
            <a:endParaRPr lang="en-US" altLang="en-US" sz="2000" dirty="0"/>
          </a:p>
          <a:p>
            <a:pPr>
              <a:lnSpc>
                <a:spcPct val="100000"/>
              </a:lnSpc>
              <a:buFont typeface="Wingdings" panose="05000000000000000000" pitchFamily="2" charset="2"/>
              <a:buChar char="Ø"/>
            </a:pPr>
            <a:r>
              <a:rPr lang="en-US" sz="2000" dirty="0"/>
              <a:t>In any case, whatever term is on the left side, is now a name for whatever value is on the right side. </a:t>
            </a:r>
            <a:endParaRPr lang="en-US" sz="2000" dirty="0" smtClean="0"/>
          </a:p>
          <a:p>
            <a:pPr>
              <a:lnSpc>
                <a:spcPct val="100000"/>
              </a:lnSpc>
              <a:buFont typeface="Wingdings" panose="05000000000000000000" pitchFamily="2" charset="2"/>
              <a:buChar char="Ø"/>
            </a:pPr>
            <a:r>
              <a:rPr lang="en-US" sz="2000" dirty="0" smtClean="0"/>
              <a:t>Once </a:t>
            </a:r>
            <a:r>
              <a:rPr lang="en-US" sz="2000" dirty="0"/>
              <a:t>a value has been assigned to a variable name, you can access the value from the variable </a:t>
            </a:r>
            <a:r>
              <a:rPr lang="en-US" sz="2000" dirty="0" smtClean="0"/>
              <a:t>name.</a:t>
            </a:r>
          </a:p>
          <a:p>
            <a:pPr>
              <a:lnSpc>
                <a:spcPct val="100000"/>
              </a:lnSpc>
              <a:buFont typeface="Wingdings" panose="05000000000000000000" pitchFamily="2" charset="2"/>
              <a:buChar char="Ø"/>
            </a:pPr>
            <a:r>
              <a:rPr lang="en-US" altLang="en-US" sz="2000" dirty="0" smtClean="0"/>
              <a:t>During variable assignment, variable </a:t>
            </a:r>
            <a:r>
              <a:rPr lang="en-US" altLang="en-US" sz="2000" dirty="0"/>
              <a:t>names </a:t>
            </a:r>
            <a:r>
              <a:rPr lang="en-US" altLang="en-US" sz="2000" dirty="0" smtClean="0"/>
              <a:t>should be descriptive , </a:t>
            </a:r>
          </a:p>
          <a:p>
            <a:pPr>
              <a:lnSpc>
                <a:spcPct val="100000"/>
              </a:lnSpc>
              <a:buFont typeface="Wingdings" panose="05000000000000000000" pitchFamily="2" charset="2"/>
              <a:buChar char="Ø"/>
            </a:pPr>
            <a:r>
              <a:rPr lang="en-US" altLang="en-US" sz="2000" dirty="0" smtClean="0"/>
              <a:t>Only </a:t>
            </a:r>
            <a:r>
              <a:rPr lang="en-US" altLang="en-US" sz="2000" dirty="0"/>
              <a:t>use ordinary letters, numbers and underscores in your variable names. </a:t>
            </a:r>
            <a:endParaRPr lang="en-US" altLang="en-US" sz="2000" dirty="0" smtClean="0"/>
          </a:p>
          <a:p>
            <a:pPr>
              <a:lnSpc>
                <a:spcPct val="100000"/>
              </a:lnSpc>
              <a:buFont typeface="Wingdings" panose="05000000000000000000" pitchFamily="2" charset="2"/>
              <a:buChar char="Ø"/>
            </a:pPr>
            <a:r>
              <a:rPr lang="en-US" altLang="en-US" sz="2000" dirty="0" smtClean="0"/>
              <a:t>They </a:t>
            </a:r>
            <a:r>
              <a:rPr lang="en-US" altLang="en-US" sz="2000" dirty="0"/>
              <a:t>can’t have spaces, and need to start with a letter or </a:t>
            </a:r>
            <a:r>
              <a:rPr lang="en-US" altLang="en-US" sz="2000" dirty="0" smtClean="0"/>
              <a:t>underscore</a:t>
            </a:r>
          </a:p>
          <a:p>
            <a:pPr>
              <a:lnSpc>
                <a:spcPct val="100000"/>
              </a:lnSpc>
              <a:buFont typeface="Wingdings" panose="05000000000000000000" pitchFamily="2" charset="2"/>
              <a:buChar char="Ø"/>
            </a:pPr>
            <a:r>
              <a:rPr lang="en-US" sz="2000" dirty="0" smtClean="0"/>
              <a:t>Variable </a:t>
            </a:r>
            <a:r>
              <a:rPr lang="en-US" sz="2000" dirty="0"/>
              <a:t>names cannot be a reserved </a:t>
            </a:r>
            <a:r>
              <a:rPr lang="en-US" sz="2000" dirty="0">
                <a:hlinkClick r:id="rId2"/>
              </a:rPr>
              <a:t>keywords</a:t>
            </a:r>
            <a:r>
              <a:rPr lang="en-US" sz="2000" dirty="0"/>
              <a:t> in Python</a:t>
            </a:r>
            <a:r>
              <a:rPr lang="en-US" sz="2000" dirty="0" smtClean="0"/>
              <a:t>.</a:t>
            </a:r>
          </a:p>
          <a:p>
            <a:pPr>
              <a:lnSpc>
                <a:spcPct val="100000"/>
              </a:lnSpc>
              <a:buFont typeface="Wingdings" panose="05000000000000000000" pitchFamily="2" charset="2"/>
              <a:buChar char="Ø"/>
            </a:pPr>
            <a:r>
              <a:rPr lang="en-US" altLang="en-US" sz="2000" dirty="0"/>
              <a:t> </a:t>
            </a:r>
            <a:r>
              <a:rPr lang="en-US" altLang="en-US" sz="2000" dirty="0">
                <a:solidFill>
                  <a:srgbClr val="181717"/>
                </a:solidFill>
              </a:rPr>
              <a:t>Variable names in Python are case sensitive. So, </a:t>
            </a:r>
            <a:r>
              <a:rPr lang="en-US" altLang="en-US" sz="2000" dirty="0">
                <a:solidFill>
                  <a:srgbClr val="000000"/>
                </a:solidFill>
              </a:rPr>
              <a:t>NAME</a:t>
            </a:r>
            <a:r>
              <a:rPr lang="en-US" altLang="en-US" sz="2000" dirty="0">
                <a:solidFill>
                  <a:srgbClr val="181717"/>
                </a:solidFill>
              </a:rPr>
              <a:t>, </a:t>
            </a:r>
            <a:r>
              <a:rPr lang="en-US" altLang="en-US" sz="2000" dirty="0">
                <a:solidFill>
                  <a:srgbClr val="000000"/>
                </a:solidFill>
              </a:rPr>
              <a:t>name</a:t>
            </a:r>
            <a:r>
              <a:rPr lang="en-US" altLang="en-US" sz="2000" dirty="0">
                <a:solidFill>
                  <a:srgbClr val="181717"/>
                </a:solidFill>
              </a:rPr>
              <a:t>, </a:t>
            </a:r>
            <a:r>
              <a:rPr lang="en-US" altLang="en-US" sz="2000" dirty="0" err="1">
                <a:solidFill>
                  <a:srgbClr val="000000"/>
                </a:solidFill>
              </a:rPr>
              <a:t>nAME</a:t>
            </a:r>
            <a:r>
              <a:rPr lang="en-US" altLang="en-US" sz="2000" dirty="0">
                <a:solidFill>
                  <a:srgbClr val="181717"/>
                </a:solidFill>
              </a:rPr>
              <a:t>, and </a:t>
            </a:r>
            <a:r>
              <a:rPr lang="en-US" altLang="en-US" sz="2000" dirty="0" err="1">
                <a:solidFill>
                  <a:srgbClr val="000000"/>
                </a:solidFill>
              </a:rPr>
              <a:t>nAmE</a:t>
            </a:r>
            <a:r>
              <a:rPr lang="en-US" altLang="en-US" sz="2000" dirty="0">
                <a:solidFill>
                  <a:srgbClr val="181717"/>
                </a:solidFill>
              </a:rPr>
              <a:t> are treated as different variable names</a:t>
            </a:r>
            <a:endParaRPr lang="en-US" altLang="en-US" sz="2000" dirty="0" smtClean="0"/>
          </a:p>
          <a:p>
            <a:pPr>
              <a:lnSpc>
                <a:spcPct val="100000"/>
              </a:lnSpc>
              <a:buFont typeface="Wingdings" panose="05000000000000000000" pitchFamily="2" charset="2"/>
              <a:buChar char="Ø"/>
            </a:pPr>
            <a:r>
              <a:rPr lang="en-US" sz="2000" dirty="0" smtClean="0"/>
              <a:t> The </a:t>
            </a:r>
            <a:r>
              <a:rPr lang="en-US" sz="2000" dirty="0" err="1" smtClean="0"/>
              <a:t>pythonic</a:t>
            </a:r>
            <a:r>
              <a:rPr lang="en-US" sz="2000" dirty="0" smtClean="0"/>
              <a:t> way to name variables is to use all lowercase letters and underscores to separate words.</a:t>
            </a:r>
          </a:p>
          <a:p>
            <a:pPr marL="0" indent="0">
              <a:lnSpc>
                <a:spcPct val="100000"/>
              </a:lnSpc>
              <a:buNone/>
            </a:pPr>
            <a:endParaRPr lang="en-US" sz="2000" dirty="0" smtClean="0"/>
          </a:p>
        </p:txBody>
      </p:sp>
      <p:sp>
        <p:nvSpPr>
          <p:cNvPr id="4" name="Rectangle 2"/>
          <p:cNvSpPr>
            <a:spLocks noChangeArrowheads="1"/>
          </p:cNvSpPr>
          <p:nvPr/>
        </p:nvSpPr>
        <p:spPr bwMode="auto">
          <a:xfrm>
            <a:off x="0" y="-138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136267"/>
            <a:ext cx="43282" cy="18466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F4F4F"/>
                </a:solidFill>
                <a:effectLst/>
                <a:latin typeface="Open Sans"/>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38200" y="5550794"/>
            <a:ext cx="2896673" cy="12170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en-US" sz="1600" dirty="0" smtClean="0">
              <a:solidFill>
                <a:srgbClr val="0F2B3D"/>
              </a:solidFill>
              <a:latin typeface="Courier New" panose="02070309020205020404" pitchFamily="49" charset="0"/>
              <a:cs typeface="Courier New" panose="02070309020205020404" pitchFamily="49" charset="0"/>
            </a:endParaRPr>
          </a:p>
          <a:p>
            <a:r>
              <a:rPr lang="en-US" altLang="en-US" sz="1600" dirty="0" smtClean="0">
                <a:solidFill>
                  <a:srgbClr val="0F2B3D"/>
                </a:solidFill>
                <a:latin typeface="Courier New" panose="02070309020205020404" pitchFamily="49" charset="0"/>
                <a:cs typeface="Courier New" panose="02070309020205020404" pitchFamily="49" charset="0"/>
              </a:rPr>
              <a:t>my_height </a:t>
            </a:r>
            <a:r>
              <a:rPr lang="en-US" altLang="en-US" sz="1600" dirty="0">
                <a:solidFill>
                  <a:srgbClr val="0F2B3D"/>
                </a:solidFill>
                <a:latin typeface="Courier New" panose="02070309020205020404" pitchFamily="49" charset="0"/>
                <a:cs typeface="Courier New" panose="02070309020205020404" pitchFamily="49" charset="0"/>
              </a:rPr>
              <a:t>= </a:t>
            </a:r>
            <a:r>
              <a:rPr lang="en-US" altLang="en-US" sz="1600" dirty="0" smtClean="0">
                <a:solidFill>
                  <a:srgbClr val="0F2B3D"/>
                </a:solidFill>
                <a:latin typeface="Courier New" panose="02070309020205020404" pitchFamily="49" charset="0"/>
                <a:cs typeface="Courier New" panose="02070309020205020404" pitchFamily="49" charset="0"/>
              </a:rPr>
              <a:t>1</a:t>
            </a:r>
            <a:r>
              <a:rPr lang="en-US" altLang="en-US" sz="1600" dirty="0">
                <a:solidFill>
                  <a:srgbClr val="008080"/>
                </a:solidFill>
                <a:latin typeface="Courier New" panose="02070309020205020404" pitchFamily="49" charset="0"/>
                <a:cs typeface="Courier New" panose="02070309020205020404" pitchFamily="49" charset="0"/>
              </a:rPr>
              <a:t>6</a:t>
            </a:r>
            <a:r>
              <a:rPr lang="en-US" altLang="en-US" sz="1600" dirty="0" smtClean="0">
                <a:solidFill>
                  <a:srgbClr val="008080"/>
                </a:solidFill>
                <a:latin typeface="Courier New" panose="02070309020205020404" pitchFamily="49" charset="0"/>
                <a:cs typeface="Courier New" panose="02070309020205020404" pitchFamily="49" charset="0"/>
              </a:rPr>
              <a:t>8</a:t>
            </a:r>
            <a:r>
              <a:rPr lang="en-US" altLang="en-US" sz="1600" dirty="0" smtClean="0">
                <a:solidFill>
                  <a:srgbClr val="0F2B3D"/>
                </a:solidFill>
                <a:latin typeface="Courier New" panose="02070309020205020404" pitchFamily="49" charset="0"/>
                <a:cs typeface="Courier New" panose="02070309020205020404" pitchFamily="49" charset="0"/>
              </a:rPr>
              <a:t> </a:t>
            </a:r>
          </a:p>
          <a:p>
            <a:r>
              <a:rPr lang="en-US" altLang="en-US" sz="1600" dirty="0" smtClean="0">
                <a:solidFill>
                  <a:srgbClr val="0F2B3D"/>
                </a:solidFill>
                <a:latin typeface="Courier New" panose="02070309020205020404" pitchFamily="49" charset="0"/>
                <a:cs typeface="Courier New" panose="02070309020205020404" pitchFamily="49" charset="0"/>
              </a:rPr>
              <a:t>my_weight </a:t>
            </a:r>
            <a:r>
              <a:rPr lang="en-US" altLang="en-US" sz="1600" dirty="0">
                <a:solidFill>
                  <a:srgbClr val="0F2B3D"/>
                </a:solidFill>
                <a:latin typeface="Courier New" panose="02070309020205020404" pitchFamily="49" charset="0"/>
                <a:cs typeface="Courier New" panose="02070309020205020404" pitchFamily="49" charset="0"/>
              </a:rPr>
              <a:t>= </a:t>
            </a:r>
            <a:r>
              <a:rPr lang="en-US" altLang="en-US" sz="1600" dirty="0" smtClean="0">
                <a:solidFill>
                  <a:srgbClr val="008080"/>
                </a:solidFill>
                <a:latin typeface="Courier New" panose="02070309020205020404" pitchFamily="49" charset="0"/>
                <a:cs typeface="Courier New" panose="02070309020205020404" pitchFamily="49" charset="0"/>
              </a:rPr>
              <a:t>6</a:t>
            </a:r>
            <a:r>
              <a:rPr lang="en-US" altLang="en-US" sz="1600" dirty="0">
                <a:solidFill>
                  <a:srgbClr val="008080"/>
                </a:solidFill>
                <a:latin typeface="Courier New" panose="02070309020205020404" pitchFamily="49" charset="0"/>
                <a:cs typeface="Courier New" panose="02070309020205020404" pitchFamily="49" charset="0"/>
              </a:rPr>
              <a:t>5</a:t>
            </a:r>
            <a:r>
              <a:rPr lang="en-US" altLang="en-US" sz="1600" dirty="0" smtClean="0">
                <a:solidFill>
                  <a:srgbClr val="0F2B3D"/>
                </a:solidFill>
                <a:latin typeface="Courier New" panose="02070309020205020404" pitchFamily="49" charset="0"/>
                <a:cs typeface="Courier New" panose="02070309020205020404" pitchFamily="49" charset="0"/>
              </a:rPr>
              <a:t> </a:t>
            </a:r>
          </a:p>
          <a:p>
            <a:r>
              <a:rPr lang="en-US" altLang="en-US" sz="1600" dirty="0" smtClean="0">
                <a:solidFill>
                  <a:srgbClr val="0F2B3D"/>
                </a:solidFill>
                <a:latin typeface="Courier New" panose="02070309020205020404" pitchFamily="49" charset="0"/>
                <a:cs typeface="Courier New" panose="02070309020205020404" pitchFamily="49" charset="0"/>
              </a:rPr>
              <a:t>my_color </a:t>
            </a:r>
            <a:r>
              <a:rPr lang="en-US" altLang="en-US" sz="1600" dirty="0">
                <a:solidFill>
                  <a:srgbClr val="0F2B3D"/>
                </a:solidFill>
                <a:latin typeface="Courier New" panose="02070309020205020404" pitchFamily="49" charset="0"/>
                <a:cs typeface="Courier New" panose="02070309020205020404" pitchFamily="49" charset="0"/>
              </a:rPr>
              <a:t>= </a:t>
            </a:r>
            <a:r>
              <a:rPr lang="en-US" altLang="en-US" sz="1600" dirty="0" smtClean="0">
                <a:solidFill>
                  <a:srgbClr val="008080"/>
                </a:solidFill>
                <a:latin typeface="Courier New" panose="02070309020205020404" pitchFamily="49" charset="0"/>
                <a:cs typeface="Courier New" panose="02070309020205020404" pitchFamily="49" charset="0"/>
              </a:rPr>
              <a:t>‘black’</a:t>
            </a:r>
            <a:endParaRPr lang="en-US" altLang="en-US" sz="1600" dirty="0">
              <a:latin typeface="Arial" panose="020B0604020202020204" pitchFamily="34" charset="0"/>
            </a:endParaRPr>
          </a:p>
          <a:p>
            <a:endParaRPr lang="en-US" sz="1600" dirty="0"/>
          </a:p>
        </p:txBody>
      </p:sp>
      <p:sp>
        <p:nvSpPr>
          <p:cNvPr id="8" name="Oval 7"/>
          <p:cNvSpPr/>
          <p:nvPr/>
        </p:nvSpPr>
        <p:spPr>
          <a:xfrm>
            <a:off x="5950039" y="5550794"/>
            <a:ext cx="4559122" cy="12170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en-US" dirty="0" smtClean="0">
              <a:solidFill>
                <a:srgbClr val="0F2B3D"/>
              </a:solidFill>
              <a:latin typeface="Courier New" panose="02070309020205020404" pitchFamily="49" charset="0"/>
              <a:cs typeface="Courier New" panose="02070309020205020404" pitchFamily="49" charset="0"/>
            </a:endParaRPr>
          </a:p>
          <a:p>
            <a:r>
              <a:rPr lang="en-US" altLang="en-US" dirty="0" smtClean="0">
                <a:solidFill>
                  <a:srgbClr val="0F2B3D"/>
                </a:solidFill>
                <a:latin typeface="Courier New" panose="02070309020205020404" pitchFamily="49" charset="0"/>
                <a:cs typeface="Courier New" panose="02070309020205020404" pitchFamily="49" charset="0"/>
              </a:rPr>
              <a:t>my height </a:t>
            </a:r>
            <a:r>
              <a:rPr lang="en-US" altLang="en-US" dirty="0">
                <a:solidFill>
                  <a:srgbClr val="0F2B3D"/>
                </a:solidFill>
                <a:latin typeface="Courier New" panose="02070309020205020404" pitchFamily="49" charset="0"/>
                <a:cs typeface="Courier New" panose="02070309020205020404" pitchFamily="49" charset="0"/>
              </a:rPr>
              <a:t>= 1</a:t>
            </a:r>
            <a:r>
              <a:rPr lang="en-US" altLang="en-US" dirty="0">
                <a:solidFill>
                  <a:srgbClr val="008080"/>
                </a:solidFill>
                <a:latin typeface="Courier New" panose="02070309020205020404" pitchFamily="49" charset="0"/>
                <a:cs typeface="Courier New" panose="02070309020205020404" pitchFamily="49" charset="0"/>
              </a:rPr>
              <a:t>68</a:t>
            </a:r>
            <a:r>
              <a:rPr lang="en-US" altLang="en-US" dirty="0">
                <a:solidFill>
                  <a:srgbClr val="0F2B3D"/>
                </a:solidFill>
                <a:latin typeface="Courier New" panose="02070309020205020404" pitchFamily="49" charset="0"/>
                <a:cs typeface="Courier New" panose="02070309020205020404" pitchFamily="49" charset="0"/>
              </a:rPr>
              <a:t> </a:t>
            </a:r>
          </a:p>
          <a:p>
            <a:r>
              <a:rPr lang="en-US" altLang="en-US" dirty="0" smtClean="0">
                <a:solidFill>
                  <a:srgbClr val="0F2B3D"/>
                </a:solidFill>
                <a:latin typeface="Courier New" panose="02070309020205020404" pitchFamily="49" charset="0"/>
                <a:cs typeface="Courier New" panose="02070309020205020404" pitchFamily="49" charset="0"/>
              </a:rPr>
              <a:t>MYWEIGHT </a:t>
            </a:r>
            <a:r>
              <a:rPr lang="en-US" altLang="en-US" dirty="0">
                <a:solidFill>
                  <a:srgbClr val="0F2B3D"/>
                </a:solidFill>
                <a:latin typeface="Courier New" panose="02070309020205020404" pitchFamily="49" charset="0"/>
                <a:cs typeface="Courier New" panose="02070309020205020404" pitchFamily="49" charset="0"/>
              </a:rPr>
              <a:t>= </a:t>
            </a:r>
            <a:r>
              <a:rPr lang="en-US" altLang="en-US" dirty="0">
                <a:solidFill>
                  <a:srgbClr val="008080"/>
                </a:solidFill>
                <a:latin typeface="Courier New" panose="02070309020205020404" pitchFamily="49" charset="0"/>
                <a:cs typeface="Courier New" panose="02070309020205020404" pitchFamily="49" charset="0"/>
              </a:rPr>
              <a:t>65</a:t>
            </a:r>
            <a:r>
              <a:rPr lang="en-US" altLang="en-US" dirty="0">
                <a:solidFill>
                  <a:srgbClr val="0F2B3D"/>
                </a:solidFill>
                <a:latin typeface="Courier New" panose="02070309020205020404" pitchFamily="49" charset="0"/>
                <a:cs typeface="Courier New" panose="02070309020205020404" pitchFamily="49" charset="0"/>
              </a:rPr>
              <a:t> </a:t>
            </a:r>
          </a:p>
          <a:p>
            <a:r>
              <a:rPr lang="en-US" altLang="en-US" dirty="0" smtClean="0">
                <a:solidFill>
                  <a:srgbClr val="0F2B3D"/>
                </a:solidFill>
                <a:latin typeface="Courier New" panose="02070309020205020404" pitchFamily="49" charset="0"/>
                <a:cs typeface="Courier New" panose="02070309020205020404" pitchFamily="49" charset="0"/>
              </a:rPr>
              <a:t>Mycolor </a:t>
            </a:r>
            <a:r>
              <a:rPr lang="en-US" altLang="en-US" dirty="0">
                <a:solidFill>
                  <a:srgbClr val="0F2B3D"/>
                </a:solidFill>
                <a:latin typeface="Courier New" panose="02070309020205020404" pitchFamily="49" charset="0"/>
                <a:cs typeface="Courier New" panose="02070309020205020404" pitchFamily="49" charset="0"/>
              </a:rPr>
              <a:t>= </a:t>
            </a:r>
            <a:r>
              <a:rPr lang="en-US" altLang="en-US" dirty="0">
                <a:solidFill>
                  <a:srgbClr val="008080"/>
                </a:solidFill>
                <a:latin typeface="Courier New" panose="02070309020205020404" pitchFamily="49" charset="0"/>
                <a:cs typeface="Courier New" panose="02070309020205020404" pitchFamily="49" charset="0"/>
              </a:rPr>
              <a:t>‘black’</a:t>
            </a:r>
            <a:endParaRPr lang="en-US" altLang="en-US" dirty="0">
              <a:latin typeface="Arial" panose="020B0604020202020204" pitchFamily="34" charset="0"/>
            </a:endParaRPr>
          </a:p>
          <a:p>
            <a:endParaRPr lang="en-US" dirty="0"/>
          </a:p>
        </p:txBody>
      </p:sp>
    </p:spTree>
    <p:extLst>
      <p:ext uri="{BB962C8B-B14F-4D97-AF65-F5344CB8AC3E}">
        <p14:creationId xmlns:p14="http://schemas.microsoft.com/office/powerpoint/2010/main" val="4243440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3"/>
            <a:ext cx="10515600" cy="321971"/>
          </a:xfrm>
        </p:spPr>
        <p:txBody>
          <a:bodyPr>
            <a:noAutofit/>
          </a:bodyPr>
          <a:lstStyle/>
          <a:p>
            <a:pPr algn="ctr"/>
            <a:r>
              <a:rPr lang="en-US" sz="2400" b="1" dirty="0" smtClean="0">
                <a:latin typeface="+mn-lt"/>
              </a:rPr>
              <a:t>Arithmetic operations in variables </a:t>
            </a:r>
            <a:endParaRPr lang="en-US" sz="2400" b="1" dirty="0">
              <a:latin typeface="+mn-lt"/>
            </a:endParaRPr>
          </a:p>
        </p:txBody>
      </p:sp>
      <p:sp>
        <p:nvSpPr>
          <p:cNvPr id="3" name="Content Placeholder 2"/>
          <p:cNvSpPr>
            <a:spLocks noGrp="1"/>
          </p:cNvSpPr>
          <p:nvPr>
            <p:ph idx="1"/>
          </p:nvPr>
        </p:nvSpPr>
        <p:spPr>
          <a:xfrm>
            <a:off x="154546" y="412124"/>
            <a:ext cx="11874322" cy="6297769"/>
          </a:xfrm>
        </p:spPr>
        <p:txBody>
          <a:bodyPr>
            <a:normAutofit/>
          </a:bodyPr>
          <a:lstStyle/>
          <a:p>
            <a:pPr>
              <a:buFont typeface="Wingdings" panose="05000000000000000000" pitchFamily="2" charset="2"/>
              <a:buChar char="Ø"/>
            </a:pPr>
            <a:r>
              <a:rPr lang="en-US" sz="2000" dirty="0" smtClean="0"/>
              <a:t> </a:t>
            </a:r>
            <a:r>
              <a:rPr lang="en-US" sz="2000" dirty="0"/>
              <a:t>Different operations can be performed on variables using various operators based on the type of variables</a:t>
            </a:r>
            <a:r>
              <a:rPr lang="en-US" sz="2000" dirty="0" smtClean="0"/>
              <a:t>.</a:t>
            </a:r>
          </a:p>
          <a:p>
            <a:pPr>
              <a:buFont typeface="Wingdings" panose="05000000000000000000" pitchFamily="2" charset="2"/>
              <a:buChar char="Ø"/>
            </a:pPr>
            <a:r>
              <a:rPr lang="en-US" sz="2000" dirty="0"/>
              <a:t> </a:t>
            </a:r>
            <a:r>
              <a:rPr lang="en-US" altLang="en-US" sz="2000" dirty="0">
                <a:solidFill>
                  <a:srgbClr val="181717"/>
                </a:solidFill>
              </a:rPr>
              <a:t>For example, the </a:t>
            </a:r>
            <a:r>
              <a:rPr lang="en-US" altLang="en-US" sz="2000" dirty="0">
                <a:solidFill>
                  <a:srgbClr val="000000"/>
                </a:solidFill>
              </a:rPr>
              <a:t>+</a:t>
            </a:r>
            <a:r>
              <a:rPr lang="en-US" altLang="en-US" sz="2000" dirty="0">
                <a:solidFill>
                  <a:srgbClr val="181717"/>
                </a:solidFill>
              </a:rPr>
              <a:t> operator sums up two </a:t>
            </a:r>
            <a:r>
              <a:rPr lang="en-US" altLang="en-US" sz="2000" dirty="0" smtClean="0">
                <a:solidFill>
                  <a:srgbClr val="181717"/>
                </a:solidFill>
              </a:rPr>
              <a:t>integer </a:t>
            </a:r>
            <a:r>
              <a:rPr lang="en-US" altLang="en-US" sz="2000" dirty="0">
                <a:solidFill>
                  <a:srgbClr val="181717"/>
                </a:solidFill>
              </a:rPr>
              <a:t>variables, whereas it concatenates two string type variables, as shown below.</a:t>
            </a:r>
            <a:r>
              <a:rPr lang="en-US" altLang="en-US" sz="2000" dirty="0"/>
              <a:t> </a:t>
            </a:r>
            <a:endParaRPr lang="en-US" altLang="en-US" sz="2000" dirty="0" smtClean="0"/>
          </a:p>
          <a:p>
            <a:pPr>
              <a:buFont typeface="Wingdings" panose="05000000000000000000" pitchFamily="2" charset="2"/>
              <a:buChar char="Ø"/>
            </a:pPr>
            <a:endParaRPr lang="en-US" altLang="en-US" sz="2000" dirty="0"/>
          </a:p>
          <a:p>
            <a:pPr>
              <a:buFont typeface="Wingdings" panose="05000000000000000000" pitchFamily="2" charset="2"/>
              <a:buChar char="Ø"/>
            </a:pPr>
            <a:endParaRPr lang="en-US" altLang="en-US" sz="2000" dirty="0" smtClean="0"/>
          </a:p>
          <a:p>
            <a:pPr>
              <a:buFont typeface="Wingdings" panose="05000000000000000000" pitchFamily="2" charset="2"/>
              <a:buChar char="Ø"/>
            </a:pPr>
            <a:endParaRPr lang="en-US" altLang="en-US" sz="2000" dirty="0"/>
          </a:p>
          <a:p>
            <a:pPr>
              <a:buFont typeface="Wingdings" panose="05000000000000000000" pitchFamily="2" charset="2"/>
              <a:buChar char="Ø"/>
            </a:pPr>
            <a:r>
              <a:rPr lang="en-US" altLang="en-US" sz="2000" dirty="0" smtClean="0"/>
              <a:t> O</a:t>
            </a:r>
            <a:r>
              <a:rPr lang="en-US" altLang="en-US" sz="2000" dirty="0" smtClean="0"/>
              <a:t>ther mathematical </a:t>
            </a:r>
            <a:r>
              <a:rPr lang="en-US" altLang="en-US" sz="2000" dirty="0" smtClean="0"/>
              <a:t>operations that cab be performed in python are </a:t>
            </a:r>
          </a:p>
          <a:p>
            <a:pPr lvl="3">
              <a:buFont typeface="Wingdings" panose="05000000000000000000" pitchFamily="2" charset="2"/>
              <a:buChar char="§"/>
            </a:pPr>
            <a:r>
              <a:rPr lang="en-US" altLang="en-US" sz="2000" dirty="0" smtClean="0"/>
              <a:t>Subtraction </a:t>
            </a:r>
            <a:r>
              <a:rPr lang="en-US" altLang="en-US" sz="2000" dirty="0" smtClean="0"/>
              <a:t>(-)</a:t>
            </a:r>
          </a:p>
          <a:p>
            <a:pPr lvl="3">
              <a:buFont typeface="Wingdings" panose="05000000000000000000" pitchFamily="2" charset="2"/>
              <a:buChar char="§"/>
            </a:pPr>
            <a:r>
              <a:rPr lang="en-US" altLang="en-US" sz="2000" dirty="0" smtClean="0"/>
              <a:t>Multiplication </a:t>
            </a:r>
            <a:r>
              <a:rPr lang="en-US" altLang="en-US" sz="2000" dirty="0" smtClean="0"/>
              <a:t>(*) </a:t>
            </a:r>
            <a:endParaRPr lang="en-US" altLang="en-US" sz="2000" dirty="0"/>
          </a:p>
          <a:p>
            <a:pPr lvl="3">
              <a:buFont typeface="Wingdings" panose="05000000000000000000" pitchFamily="2" charset="2"/>
              <a:buChar char="§"/>
            </a:pPr>
            <a:r>
              <a:rPr lang="en-US" altLang="en-US" sz="2000" dirty="0" smtClean="0"/>
              <a:t>Division(</a:t>
            </a:r>
            <a:r>
              <a:rPr lang="en-US" altLang="en-US" sz="2000" dirty="0" smtClean="0">
                <a:cs typeface="Courier New" panose="02070309020205020404" pitchFamily="49" charset="0"/>
              </a:rPr>
              <a:t>/</a:t>
            </a:r>
            <a:r>
              <a:rPr lang="en-US" altLang="en-US" sz="2000" dirty="0" smtClean="0"/>
              <a:t>)</a:t>
            </a:r>
          </a:p>
          <a:p>
            <a:pPr lvl="3">
              <a:buFont typeface="Wingdings" panose="05000000000000000000" pitchFamily="2" charset="2"/>
              <a:buChar char="§"/>
            </a:pPr>
            <a:r>
              <a:rPr lang="en-US" altLang="en-US" sz="2000" dirty="0" smtClean="0"/>
              <a:t>Mod</a:t>
            </a:r>
            <a:r>
              <a:rPr lang="en-US" altLang="en-US" sz="2000" dirty="0" smtClean="0">
                <a:cs typeface="Courier New" panose="02070309020205020404" pitchFamily="49" charset="0"/>
              </a:rPr>
              <a:t> (%)</a:t>
            </a:r>
            <a:r>
              <a:rPr lang="en-US" altLang="en-US" sz="2000" dirty="0" smtClean="0"/>
              <a:t> : gives us the </a:t>
            </a:r>
            <a:r>
              <a:rPr lang="en-US" altLang="en-US" sz="2000" dirty="0"/>
              <a:t>remainder after </a:t>
            </a:r>
            <a:r>
              <a:rPr lang="en-US" altLang="en-US" sz="2000" dirty="0" smtClean="0"/>
              <a:t>dividing</a:t>
            </a:r>
          </a:p>
          <a:p>
            <a:pPr lvl="3">
              <a:buFont typeface="Wingdings" panose="05000000000000000000" pitchFamily="2" charset="2"/>
              <a:buChar char="§"/>
            </a:pPr>
            <a:r>
              <a:rPr lang="en-US" altLang="en-US" sz="2000" dirty="0" smtClean="0"/>
              <a:t>Exponentiation (</a:t>
            </a:r>
            <a:r>
              <a:rPr lang="en-US" altLang="en-US" sz="2000" dirty="0" smtClean="0">
                <a:cs typeface="Courier New" panose="02070309020205020404" pitchFamily="49" charset="0"/>
              </a:rPr>
              <a:t>**)</a:t>
            </a:r>
            <a:r>
              <a:rPr lang="en-US" altLang="en-US" sz="2000" dirty="0"/>
              <a:t> </a:t>
            </a:r>
            <a:endParaRPr lang="en-US" altLang="en-US" sz="2000" dirty="0" smtClean="0"/>
          </a:p>
          <a:p>
            <a:pPr lvl="3">
              <a:buFont typeface="Wingdings" panose="05000000000000000000" pitchFamily="2" charset="2"/>
              <a:buChar char="§"/>
            </a:pPr>
            <a:r>
              <a:rPr lang="en-US" altLang="en-US" sz="2000" dirty="0">
                <a:cs typeface="Courier New" panose="02070309020205020404" pitchFamily="49" charset="0"/>
              </a:rPr>
              <a:t>// </a:t>
            </a:r>
            <a:r>
              <a:rPr lang="en-US" altLang="en-US" sz="2000" dirty="0" smtClean="0">
                <a:cs typeface="Courier New" panose="02070309020205020404" pitchFamily="49" charset="0"/>
              </a:rPr>
              <a:t>: </a:t>
            </a:r>
            <a:r>
              <a:rPr lang="en-US" altLang="en-US" sz="2000" dirty="0" smtClean="0"/>
              <a:t>Divides </a:t>
            </a:r>
            <a:r>
              <a:rPr lang="en-US" altLang="en-US" sz="2000" dirty="0"/>
              <a:t> </a:t>
            </a:r>
            <a:r>
              <a:rPr lang="en-US" altLang="en-US" sz="2000" dirty="0" smtClean="0"/>
              <a:t>and </a:t>
            </a:r>
            <a:r>
              <a:rPr lang="en-US" altLang="en-US" sz="2000" dirty="0"/>
              <a:t>rounds down to the nearest integer</a:t>
            </a:r>
          </a:p>
          <a:p>
            <a:pPr marL="1371600" lvl="3" indent="0">
              <a:buNone/>
            </a:pPr>
            <a:r>
              <a:rPr lang="en-US" altLang="en-US" sz="2000" dirty="0" smtClean="0"/>
              <a:t>                           </a:t>
            </a:r>
            <a:endParaRPr lang="en-US" altLang="en-US" sz="2000" dirty="0" smtClean="0"/>
          </a:p>
          <a:p>
            <a:pPr marL="0" indent="0">
              <a:buNone/>
            </a:pPr>
            <a:r>
              <a:rPr lang="en-US" altLang="en-US" sz="2000" dirty="0"/>
              <a:t> </a:t>
            </a:r>
            <a:r>
              <a:rPr lang="en-US" altLang="en-US" sz="2000" dirty="0" smtClean="0"/>
              <a:t>                 </a:t>
            </a:r>
            <a:endParaRPr lang="en-US" altLang="en-US" sz="2000" dirty="0"/>
          </a:p>
        </p:txBody>
      </p:sp>
      <p:sp>
        <p:nvSpPr>
          <p:cNvPr id="4" name="Rectangle 1"/>
          <p:cNvSpPr>
            <a:spLocks noChangeArrowheads="1"/>
          </p:cNvSpPr>
          <p:nvPr/>
        </p:nvSpPr>
        <p:spPr bwMode="auto">
          <a:xfrm>
            <a:off x="6003634" y="-184666"/>
            <a:ext cx="184731" cy="369332"/>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Oval 4"/>
          <p:cNvSpPr/>
          <p:nvPr/>
        </p:nvSpPr>
        <p:spPr>
          <a:xfrm>
            <a:off x="373487" y="1545465"/>
            <a:ext cx="5486400" cy="11719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lvl="0" algn="ctr" eaLnBrk="0" fontAlgn="base" hangingPunct="0">
              <a:spcBef>
                <a:spcPct val="0"/>
              </a:spcBef>
              <a:spcAft>
                <a:spcPct val="0"/>
              </a:spcAft>
            </a:pPr>
            <a:r>
              <a:rPr lang="en-US" altLang="en-US" dirty="0">
                <a:solidFill>
                  <a:srgbClr val="9A6E3A"/>
                </a:solidFill>
                <a:latin typeface="Consolas" panose="020B0609020204030204" pitchFamily="49" charset="0"/>
              </a:rPr>
              <a:t>&gt;&gt;&gt;</a:t>
            </a:r>
            <a:r>
              <a:rPr lang="en-US" altLang="en-US" dirty="0">
                <a:solidFill>
                  <a:srgbClr val="000000"/>
                </a:solidFill>
                <a:latin typeface="Consolas" panose="020B0609020204030204" pitchFamily="49" charset="0"/>
              </a:rPr>
              <a:t> x</a:t>
            </a:r>
            <a:r>
              <a:rPr lang="en-US" altLang="en-US" dirty="0">
                <a:solidFill>
                  <a:srgbClr val="9A6E3A"/>
                </a:solidFill>
                <a:latin typeface="Consolas" panose="020B0609020204030204" pitchFamily="49" charset="0"/>
              </a:rPr>
              <a:t>=</a:t>
            </a:r>
            <a:r>
              <a:rPr lang="en-US" altLang="en-US" dirty="0">
                <a:solidFill>
                  <a:srgbClr val="990055"/>
                </a:solidFill>
                <a:latin typeface="Consolas" panose="020B0609020204030204" pitchFamily="49" charset="0"/>
              </a:rPr>
              <a:t>5</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lvl="0" algn="ctr" eaLnBrk="0" fontAlgn="base" hangingPunct="0">
              <a:spcBef>
                <a:spcPct val="0"/>
              </a:spcBef>
              <a:spcAft>
                <a:spcPct val="0"/>
              </a:spcAft>
            </a:pPr>
            <a:r>
              <a:rPr lang="en-US" altLang="en-US" dirty="0" smtClean="0">
                <a:solidFill>
                  <a:srgbClr val="9A6E3A"/>
                </a:solidFill>
                <a:latin typeface="Consolas" panose="020B0609020204030204" pitchFamily="49" charset="0"/>
              </a:rPr>
              <a:t>&gt;&gt;&gt;</a:t>
            </a:r>
            <a:r>
              <a:rPr lang="en-US" altLang="en-US" dirty="0" smtClean="0">
                <a:solidFill>
                  <a:srgbClr val="000000"/>
                </a:solidFill>
                <a:latin typeface="Consolas" panose="020B0609020204030204" pitchFamily="49" charset="0"/>
              </a:rPr>
              <a:t> y</a:t>
            </a:r>
            <a:r>
              <a:rPr lang="en-US" altLang="en-US" dirty="0" smtClean="0">
                <a:solidFill>
                  <a:srgbClr val="9A6E3A"/>
                </a:solidFill>
                <a:latin typeface="Consolas" panose="020B0609020204030204" pitchFamily="49" charset="0"/>
              </a:rPr>
              <a:t>=</a:t>
            </a:r>
            <a:r>
              <a:rPr lang="en-US" altLang="en-US" dirty="0" smtClean="0">
                <a:solidFill>
                  <a:srgbClr val="990055"/>
                </a:solidFill>
                <a:latin typeface="Consolas" panose="020B0609020204030204" pitchFamily="49" charset="0"/>
              </a:rPr>
              <a:t>4</a:t>
            </a:r>
            <a:r>
              <a:rPr lang="en-US" altLang="en-US" dirty="0" smtClean="0">
                <a:solidFill>
                  <a:srgbClr val="000000"/>
                </a:solidFill>
                <a:latin typeface="Consolas" panose="020B0609020204030204" pitchFamily="49" charset="0"/>
              </a:rPr>
              <a:t> </a:t>
            </a:r>
          </a:p>
          <a:p>
            <a:pPr lvl="0" algn="ctr" eaLnBrk="0" fontAlgn="base" hangingPunct="0">
              <a:spcBef>
                <a:spcPct val="0"/>
              </a:spcBef>
              <a:spcAft>
                <a:spcPct val="0"/>
              </a:spcAft>
            </a:pPr>
            <a:r>
              <a:rPr lang="en-US" altLang="en-US" dirty="0" smtClean="0">
                <a:solidFill>
                  <a:srgbClr val="9A6E3A"/>
                </a:solidFill>
                <a:latin typeface="Consolas" panose="020B0609020204030204" pitchFamily="49" charset="0"/>
              </a:rPr>
              <a:t>&gt;&gt;&gt;</a:t>
            </a:r>
            <a:r>
              <a:rPr lang="en-US" altLang="en-US" dirty="0" smtClean="0">
                <a:solidFill>
                  <a:srgbClr val="000000"/>
                </a:solidFill>
                <a:latin typeface="Consolas" panose="020B0609020204030204" pitchFamily="49" charset="0"/>
              </a:rPr>
              <a:t> </a:t>
            </a:r>
            <a:r>
              <a:rPr lang="en-US" altLang="en-US" dirty="0" err="1" smtClean="0">
                <a:solidFill>
                  <a:srgbClr val="000000"/>
                </a:solidFill>
                <a:latin typeface="Consolas" panose="020B0609020204030204" pitchFamily="49" charset="0"/>
              </a:rPr>
              <a:t>x</a:t>
            </a:r>
            <a:r>
              <a:rPr lang="en-US" altLang="en-US" dirty="0" err="1" smtClean="0">
                <a:solidFill>
                  <a:srgbClr val="9A6E3A"/>
                </a:solidFill>
                <a:latin typeface="Consolas" panose="020B0609020204030204" pitchFamily="49" charset="0"/>
              </a:rPr>
              <a:t>+</a:t>
            </a:r>
            <a:r>
              <a:rPr lang="en-US" altLang="en-US" dirty="0" err="1" smtClean="0">
                <a:solidFill>
                  <a:srgbClr val="000000"/>
                </a:solidFill>
                <a:latin typeface="Consolas" panose="020B0609020204030204" pitchFamily="49" charset="0"/>
              </a:rPr>
              <a:t>y</a:t>
            </a:r>
            <a:endParaRPr lang="en-US" altLang="en-US" dirty="0" smtClean="0">
              <a:solidFill>
                <a:srgbClr val="000000"/>
              </a:solidFill>
              <a:latin typeface="Consolas" panose="020B0609020204030204" pitchFamily="49" charset="0"/>
            </a:endParaRPr>
          </a:p>
          <a:p>
            <a:pPr lvl="0" algn="ctr" eaLnBrk="0" fontAlgn="base" hangingPunct="0">
              <a:spcBef>
                <a:spcPct val="0"/>
              </a:spcBef>
              <a:spcAft>
                <a:spcPct val="0"/>
              </a:spcAft>
            </a:pPr>
            <a:r>
              <a:rPr lang="en-US" altLang="en-US" sz="2400" dirty="0">
                <a:solidFill>
                  <a:srgbClr val="000000"/>
                </a:solidFill>
                <a:latin typeface="Consolas" panose="020B0609020204030204" pitchFamily="49" charset="0"/>
              </a:rPr>
              <a:t>9</a:t>
            </a:r>
            <a:r>
              <a:rPr lang="en-US" altLang="en-US" sz="2400" dirty="0" smtClean="0">
                <a:solidFill>
                  <a:schemeClr val="tx1"/>
                </a:solidFill>
              </a:rPr>
              <a:t> </a:t>
            </a:r>
            <a:endParaRPr lang="en-US" altLang="en-US" sz="4000" dirty="0">
              <a:solidFill>
                <a:schemeClr val="tx1"/>
              </a:solidFill>
              <a:latin typeface="Arial" panose="020B0604020202020204" pitchFamily="34" charset="0"/>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ounded Rectangle 6"/>
          <p:cNvSpPr/>
          <p:nvPr/>
        </p:nvSpPr>
        <p:spPr>
          <a:xfrm>
            <a:off x="6709893" y="1262131"/>
            <a:ext cx="4643907" cy="14553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eaLnBrk="0" fontAlgn="base" hangingPunct="0">
              <a:spcBef>
                <a:spcPct val="0"/>
              </a:spcBef>
              <a:spcAft>
                <a:spcPct val="0"/>
              </a:spcAft>
            </a:pPr>
            <a:r>
              <a:rPr lang="en-US" altLang="en-US" dirty="0">
                <a:solidFill>
                  <a:srgbClr val="9A6E3A"/>
                </a:solidFill>
              </a:rPr>
              <a:t>&gt;&gt;&gt;</a:t>
            </a:r>
            <a:r>
              <a:rPr lang="en-US" altLang="en-US" dirty="0">
                <a:solidFill>
                  <a:srgbClr val="000000"/>
                </a:solidFill>
              </a:rPr>
              <a:t> x</a:t>
            </a:r>
            <a:r>
              <a:rPr lang="en-US" altLang="en-US" dirty="0">
                <a:solidFill>
                  <a:srgbClr val="9A6E3A"/>
                </a:solidFill>
              </a:rPr>
              <a:t>=</a:t>
            </a:r>
            <a:r>
              <a:rPr lang="en-US" altLang="en-US" dirty="0">
                <a:solidFill>
                  <a:srgbClr val="669900"/>
                </a:solidFill>
              </a:rPr>
              <a:t>'Hello '</a:t>
            </a:r>
            <a:r>
              <a:rPr lang="en-US" altLang="en-US" dirty="0">
                <a:solidFill>
                  <a:srgbClr val="000000"/>
                </a:solidFill>
              </a:rPr>
              <a:t> </a:t>
            </a:r>
            <a:endParaRPr lang="en-US" altLang="en-US" dirty="0" smtClean="0">
              <a:solidFill>
                <a:srgbClr val="000000"/>
              </a:solidFill>
            </a:endParaRPr>
          </a:p>
          <a:p>
            <a:pPr lvl="0" algn="ctr" eaLnBrk="0" fontAlgn="base" hangingPunct="0">
              <a:spcBef>
                <a:spcPct val="0"/>
              </a:spcBef>
              <a:spcAft>
                <a:spcPct val="0"/>
              </a:spcAft>
            </a:pPr>
            <a:r>
              <a:rPr lang="en-US" altLang="en-US" dirty="0" smtClean="0">
                <a:solidFill>
                  <a:srgbClr val="9A6E3A"/>
                </a:solidFill>
              </a:rPr>
              <a:t>&gt;&gt;&gt;</a:t>
            </a:r>
            <a:r>
              <a:rPr lang="en-US" altLang="en-US" dirty="0" smtClean="0">
                <a:solidFill>
                  <a:srgbClr val="000000"/>
                </a:solidFill>
              </a:rPr>
              <a:t> </a:t>
            </a:r>
            <a:r>
              <a:rPr lang="en-US" altLang="en-US" dirty="0">
                <a:solidFill>
                  <a:srgbClr val="000000"/>
                </a:solidFill>
              </a:rPr>
              <a:t>y</a:t>
            </a:r>
            <a:r>
              <a:rPr lang="en-US" altLang="en-US" dirty="0">
                <a:solidFill>
                  <a:srgbClr val="9A6E3A"/>
                </a:solidFill>
              </a:rPr>
              <a:t>=</a:t>
            </a:r>
            <a:r>
              <a:rPr lang="en-US" altLang="en-US" dirty="0" smtClean="0">
                <a:solidFill>
                  <a:srgbClr val="669900"/>
                </a:solidFill>
              </a:rPr>
              <a:t>'World</a:t>
            </a:r>
            <a:r>
              <a:rPr lang="en-US" altLang="en-US" dirty="0" smtClean="0">
                <a:solidFill>
                  <a:srgbClr val="669900"/>
                </a:solidFill>
              </a:rPr>
              <a:t>‘</a:t>
            </a:r>
          </a:p>
          <a:p>
            <a:pPr lvl="0" algn="ctr" eaLnBrk="0" fontAlgn="base" hangingPunct="0">
              <a:spcBef>
                <a:spcPct val="0"/>
              </a:spcBef>
              <a:spcAft>
                <a:spcPct val="0"/>
              </a:spcAft>
            </a:pPr>
            <a:r>
              <a:rPr lang="en-US" altLang="en-US" dirty="0" smtClean="0">
                <a:solidFill>
                  <a:srgbClr val="9A6E3A"/>
                </a:solidFill>
              </a:rPr>
              <a:t>&gt;&gt;&gt;</a:t>
            </a:r>
            <a:r>
              <a:rPr lang="en-US" altLang="en-US" dirty="0" smtClean="0">
                <a:solidFill>
                  <a:srgbClr val="000000"/>
                </a:solidFill>
              </a:rPr>
              <a:t> </a:t>
            </a:r>
            <a:r>
              <a:rPr lang="en-US" altLang="en-US" dirty="0" err="1">
                <a:solidFill>
                  <a:srgbClr val="000000"/>
                </a:solidFill>
              </a:rPr>
              <a:t>x</a:t>
            </a:r>
            <a:r>
              <a:rPr lang="en-US" altLang="en-US" dirty="0" err="1">
                <a:solidFill>
                  <a:srgbClr val="9A6E3A"/>
                </a:solidFill>
              </a:rPr>
              <a:t>+</a:t>
            </a:r>
            <a:r>
              <a:rPr lang="en-US" altLang="en-US" dirty="0" err="1">
                <a:solidFill>
                  <a:srgbClr val="000000"/>
                </a:solidFill>
              </a:rPr>
              <a:t>y</a:t>
            </a:r>
            <a:r>
              <a:rPr lang="en-US" altLang="en-US" dirty="0">
                <a:solidFill>
                  <a:srgbClr val="000000"/>
                </a:solidFill>
              </a:rPr>
              <a:t> </a:t>
            </a:r>
            <a:endParaRPr lang="en-US" altLang="en-US" dirty="0" smtClean="0">
              <a:solidFill>
                <a:srgbClr val="000000"/>
              </a:solidFill>
            </a:endParaRPr>
          </a:p>
          <a:p>
            <a:pPr lvl="0" algn="ctr" eaLnBrk="0" fontAlgn="base" hangingPunct="0">
              <a:spcBef>
                <a:spcPct val="0"/>
              </a:spcBef>
              <a:spcAft>
                <a:spcPct val="0"/>
              </a:spcAft>
            </a:pPr>
            <a:r>
              <a:rPr lang="en-US" altLang="en-US" dirty="0" smtClean="0">
                <a:solidFill>
                  <a:schemeClr val="tx1"/>
                </a:solidFill>
              </a:rPr>
              <a:t>'Hello World‘</a:t>
            </a:r>
          </a:p>
          <a:p>
            <a:pPr lvl="0" algn="ctr" eaLnBrk="0" fontAlgn="base" hangingPunct="0">
              <a:spcBef>
                <a:spcPct val="0"/>
              </a:spcBef>
              <a:spcAft>
                <a:spcPct val="0"/>
              </a:spcAft>
            </a:pPr>
            <a:r>
              <a:rPr lang="en-US" altLang="en-US" dirty="0" smtClean="0">
                <a:solidFill>
                  <a:schemeClr val="tx1"/>
                </a:solidFill>
              </a:rPr>
              <a:t> </a:t>
            </a:r>
            <a:endParaRPr lang="en-US" altLang="en-US" dirty="0">
              <a:solidFill>
                <a:schemeClr val="tx1"/>
              </a:solidFill>
            </a:endParaRPr>
          </a:p>
        </p:txBody>
      </p:sp>
      <p:sp>
        <p:nvSpPr>
          <p:cNvPr id="8"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Oval 9"/>
          <p:cNvSpPr/>
          <p:nvPr/>
        </p:nvSpPr>
        <p:spPr>
          <a:xfrm>
            <a:off x="489398" y="5370491"/>
            <a:ext cx="3631842" cy="133940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lvl="0" algn="ctr" eaLnBrk="0" fontAlgn="base" hangingPunct="0">
              <a:spcBef>
                <a:spcPct val="0"/>
              </a:spcBef>
              <a:spcAft>
                <a:spcPct val="0"/>
              </a:spcAft>
            </a:pPr>
            <a:r>
              <a:rPr lang="en-US" altLang="en-US" dirty="0">
                <a:solidFill>
                  <a:srgbClr val="9A6E3A"/>
                </a:solidFill>
                <a:latin typeface="Consolas" panose="020B0609020204030204" pitchFamily="49" charset="0"/>
              </a:rPr>
              <a:t>&gt;&gt;&gt;</a:t>
            </a:r>
            <a:r>
              <a:rPr lang="en-US" altLang="en-US" dirty="0">
                <a:solidFill>
                  <a:srgbClr val="000000"/>
                </a:solidFill>
                <a:latin typeface="Consolas" panose="020B0609020204030204" pitchFamily="49" charset="0"/>
              </a:rPr>
              <a:t> x</a:t>
            </a:r>
            <a:r>
              <a:rPr lang="en-US" altLang="en-US" dirty="0">
                <a:solidFill>
                  <a:srgbClr val="9A6E3A"/>
                </a:solidFill>
                <a:latin typeface="Consolas" panose="020B0609020204030204" pitchFamily="49" charset="0"/>
              </a:rPr>
              <a:t>=</a:t>
            </a:r>
            <a:r>
              <a:rPr lang="en-US" altLang="en-US" dirty="0">
                <a:solidFill>
                  <a:srgbClr val="990055"/>
                </a:solidFill>
                <a:latin typeface="Consolas" panose="020B0609020204030204" pitchFamily="49" charset="0"/>
              </a:rPr>
              <a:t>5</a:t>
            </a:r>
            <a:r>
              <a:rPr lang="en-US" altLang="en-US" dirty="0">
                <a:solidFill>
                  <a:srgbClr val="000000"/>
                </a:solidFill>
                <a:latin typeface="Consolas" panose="020B0609020204030204" pitchFamily="49" charset="0"/>
              </a:rPr>
              <a:t> </a:t>
            </a:r>
          </a:p>
          <a:p>
            <a:pPr lvl="0" algn="ctr" eaLnBrk="0" fontAlgn="base" hangingPunct="0">
              <a:spcBef>
                <a:spcPct val="0"/>
              </a:spcBef>
              <a:spcAft>
                <a:spcPct val="0"/>
              </a:spcAft>
            </a:pPr>
            <a:r>
              <a:rPr lang="en-US" altLang="en-US" dirty="0">
                <a:solidFill>
                  <a:srgbClr val="9A6E3A"/>
                </a:solidFill>
                <a:latin typeface="Consolas" panose="020B0609020204030204" pitchFamily="49" charset="0"/>
              </a:rPr>
              <a:t>&gt;&gt;&gt;</a:t>
            </a:r>
            <a:r>
              <a:rPr lang="en-US" altLang="en-US" dirty="0">
                <a:solidFill>
                  <a:srgbClr val="000000"/>
                </a:solidFill>
                <a:latin typeface="Consolas" panose="020B0609020204030204" pitchFamily="49" charset="0"/>
              </a:rPr>
              <a:t> y</a:t>
            </a:r>
            <a:r>
              <a:rPr lang="en-US" altLang="en-US" dirty="0">
                <a:solidFill>
                  <a:srgbClr val="9A6E3A"/>
                </a:solidFill>
                <a:latin typeface="Consolas" panose="020B0609020204030204" pitchFamily="49" charset="0"/>
              </a:rPr>
              <a:t>=</a:t>
            </a:r>
            <a:r>
              <a:rPr lang="en-US" altLang="en-US" dirty="0">
                <a:solidFill>
                  <a:srgbClr val="990055"/>
                </a:solidFill>
                <a:latin typeface="Consolas" panose="020B0609020204030204" pitchFamily="49" charset="0"/>
              </a:rPr>
              <a:t>4</a:t>
            </a:r>
            <a:r>
              <a:rPr lang="en-US" altLang="en-US" dirty="0">
                <a:solidFill>
                  <a:srgbClr val="000000"/>
                </a:solidFill>
                <a:latin typeface="Consolas" panose="020B0609020204030204" pitchFamily="49" charset="0"/>
              </a:rPr>
              <a:t> </a:t>
            </a:r>
          </a:p>
          <a:p>
            <a:pPr lvl="0" algn="ctr" eaLnBrk="0" fontAlgn="base" hangingPunct="0">
              <a:spcBef>
                <a:spcPct val="0"/>
              </a:spcBef>
              <a:spcAft>
                <a:spcPct val="0"/>
              </a:spcAft>
            </a:pPr>
            <a:r>
              <a:rPr lang="en-US" altLang="en-US" dirty="0">
                <a:solidFill>
                  <a:srgbClr val="9A6E3A"/>
                </a:solidFill>
                <a:latin typeface="Consolas" panose="020B0609020204030204" pitchFamily="49" charset="0"/>
              </a:rPr>
              <a:t>&gt;&gt;&gt;</a:t>
            </a:r>
            <a:r>
              <a:rPr lang="en-US" altLang="en-US" dirty="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x</a:t>
            </a:r>
            <a:r>
              <a:rPr lang="en-US" altLang="en-US" dirty="0" smtClean="0">
                <a:solidFill>
                  <a:srgbClr val="9A6E3A"/>
                </a:solidFill>
                <a:latin typeface="Consolas" panose="020B0609020204030204" pitchFamily="49" charset="0"/>
              </a:rPr>
              <a:t>*</a:t>
            </a:r>
            <a:r>
              <a:rPr lang="en-US" altLang="en-US" dirty="0" smtClean="0">
                <a:solidFill>
                  <a:srgbClr val="000000"/>
                </a:solidFill>
                <a:latin typeface="Consolas" panose="020B0609020204030204" pitchFamily="49" charset="0"/>
              </a:rPr>
              <a:t>y</a:t>
            </a:r>
            <a:endParaRPr lang="en-US" altLang="en-US" dirty="0">
              <a:solidFill>
                <a:srgbClr val="000000"/>
              </a:solidFill>
              <a:latin typeface="Consolas" panose="020B0609020204030204" pitchFamily="49" charset="0"/>
            </a:endParaRPr>
          </a:p>
          <a:p>
            <a:pPr lvl="0" algn="ctr" eaLnBrk="0" fontAlgn="base" hangingPunct="0">
              <a:spcBef>
                <a:spcPct val="0"/>
              </a:spcBef>
              <a:spcAft>
                <a:spcPct val="0"/>
              </a:spcAft>
            </a:pPr>
            <a:r>
              <a:rPr lang="en-US" altLang="en-US" sz="2400" dirty="0" smtClean="0">
                <a:solidFill>
                  <a:srgbClr val="000000"/>
                </a:solidFill>
                <a:latin typeface="Consolas" panose="020B0609020204030204" pitchFamily="49" charset="0"/>
              </a:rPr>
              <a:t>20</a:t>
            </a:r>
            <a:r>
              <a:rPr lang="en-US" altLang="en-US" sz="2400" dirty="0" smtClean="0">
                <a:solidFill>
                  <a:schemeClr val="tx1"/>
                </a:solidFill>
              </a:rPr>
              <a:t> </a:t>
            </a:r>
            <a:endParaRPr lang="en-US" altLang="en-US" sz="4000" dirty="0">
              <a:solidFill>
                <a:schemeClr val="tx1"/>
              </a:solidFill>
              <a:latin typeface="Arial" panose="020B0604020202020204" pitchFamily="34" charset="0"/>
            </a:endParaRPr>
          </a:p>
        </p:txBody>
      </p:sp>
      <p:sp>
        <p:nvSpPr>
          <p:cNvPr id="11" name="Oval 10"/>
          <p:cNvSpPr/>
          <p:nvPr/>
        </p:nvSpPr>
        <p:spPr>
          <a:xfrm>
            <a:off x="4713669" y="5203065"/>
            <a:ext cx="3387142" cy="16549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lvl="0" algn="ctr" eaLnBrk="0" fontAlgn="base" hangingPunct="0">
              <a:spcBef>
                <a:spcPct val="0"/>
              </a:spcBef>
              <a:spcAft>
                <a:spcPct val="0"/>
              </a:spcAft>
            </a:pPr>
            <a:r>
              <a:rPr lang="en-US" altLang="en-US" dirty="0">
                <a:solidFill>
                  <a:srgbClr val="9A6E3A"/>
                </a:solidFill>
                <a:latin typeface="Consolas" panose="020B0609020204030204" pitchFamily="49" charset="0"/>
              </a:rPr>
              <a:t>&gt;&gt;&gt;</a:t>
            </a:r>
            <a:r>
              <a:rPr lang="en-US" altLang="en-US" dirty="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x</a:t>
            </a:r>
            <a:r>
              <a:rPr lang="en-US" altLang="en-US" dirty="0" smtClean="0">
                <a:solidFill>
                  <a:srgbClr val="9A6E3A"/>
                </a:solidFill>
                <a:latin typeface="Consolas" panose="020B0609020204030204" pitchFamily="49" charset="0"/>
              </a:rPr>
              <a:t>=</a:t>
            </a:r>
            <a:r>
              <a:rPr lang="en-US" altLang="en-US" dirty="0" smtClean="0">
                <a:solidFill>
                  <a:srgbClr val="990055"/>
                </a:solidFill>
                <a:latin typeface="Consolas" panose="020B0609020204030204" pitchFamily="49" charset="0"/>
              </a:rPr>
              <a:t>10</a:t>
            </a:r>
            <a:r>
              <a:rPr lang="en-US" altLang="en-US" dirty="0" smtClean="0">
                <a:solidFill>
                  <a:srgbClr val="000000"/>
                </a:solidFill>
                <a:latin typeface="Consolas" panose="020B0609020204030204" pitchFamily="49" charset="0"/>
              </a:rPr>
              <a:t> </a:t>
            </a:r>
            <a:endParaRPr lang="en-US" altLang="en-US" dirty="0">
              <a:solidFill>
                <a:srgbClr val="000000"/>
              </a:solidFill>
              <a:latin typeface="Consolas" panose="020B0609020204030204" pitchFamily="49" charset="0"/>
            </a:endParaRPr>
          </a:p>
          <a:p>
            <a:pPr lvl="0" algn="ctr" eaLnBrk="0" fontAlgn="base" hangingPunct="0">
              <a:spcBef>
                <a:spcPct val="0"/>
              </a:spcBef>
              <a:spcAft>
                <a:spcPct val="0"/>
              </a:spcAft>
            </a:pPr>
            <a:r>
              <a:rPr lang="en-US" altLang="en-US" dirty="0">
                <a:solidFill>
                  <a:srgbClr val="9A6E3A"/>
                </a:solidFill>
                <a:latin typeface="Consolas" panose="020B0609020204030204" pitchFamily="49" charset="0"/>
              </a:rPr>
              <a:t>&gt;&gt;&gt;</a:t>
            </a:r>
            <a:r>
              <a:rPr lang="en-US" altLang="en-US" dirty="0">
                <a:solidFill>
                  <a:srgbClr val="000000"/>
                </a:solidFill>
                <a:latin typeface="Consolas" panose="020B0609020204030204" pitchFamily="49" charset="0"/>
              </a:rPr>
              <a:t> y</a:t>
            </a:r>
            <a:r>
              <a:rPr lang="en-US" altLang="en-US" dirty="0">
                <a:solidFill>
                  <a:srgbClr val="9A6E3A"/>
                </a:solidFill>
                <a:latin typeface="Consolas" panose="020B0609020204030204" pitchFamily="49" charset="0"/>
              </a:rPr>
              <a:t>=</a:t>
            </a:r>
            <a:r>
              <a:rPr lang="en-US" altLang="en-US" dirty="0">
                <a:solidFill>
                  <a:srgbClr val="990055"/>
                </a:solidFill>
                <a:latin typeface="Consolas" panose="020B0609020204030204" pitchFamily="49" charset="0"/>
              </a:rPr>
              <a:t>4</a:t>
            </a:r>
            <a:r>
              <a:rPr lang="en-US" altLang="en-US" dirty="0">
                <a:solidFill>
                  <a:srgbClr val="000000"/>
                </a:solidFill>
                <a:latin typeface="Consolas" panose="020B0609020204030204" pitchFamily="49" charset="0"/>
              </a:rPr>
              <a:t> </a:t>
            </a:r>
          </a:p>
          <a:p>
            <a:pPr lvl="0" algn="ctr" eaLnBrk="0" fontAlgn="base" hangingPunct="0">
              <a:spcBef>
                <a:spcPct val="0"/>
              </a:spcBef>
              <a:spcAft>
                <a:spcPct val="0"/>
              </a:spcAft>
            </a:pPr>
            <a:r>
              <a:rPr lang="en-US" altLang="en-US" dirty="0">
                <a:solidFill>
                  <a:srgbClr val="9A6E3A"/>
                </a:solidFill>
                <a:latin typeface="Consolas" panose="020B0609020204030204" pitchFamily="49" charset="0"/>
              </a:rPr>
              <a:t>&gt;&gt;&gt;</a:t>
            </a:r>
            <a:r>
              <a:rPr lang="en-US" altLang="en-US" dirty="0">
                <a:solidFill>
                  <a:srgbClr val="000000"/>
                </a:solidFill>
                <a:latin typeface="Consolas" panose="020B0609020204030204" pitchFamily="49" charset="0"/>
              </a:rPr>
              <a:t> </a:t>
            </a:r>
            <a:r>
              <a:rPr lang="en-US" altLang="en-US" dirty="0" err="1" smtClean="0">
                <a:solidFill>
                  <a:srgbClr val="000000"/>
                </a:solidFill>
                <a:latin typeface="Consolas" panose="020B0609020204030204" pitchFamily="49" charset="0"/>
              </a:rPr>
              <a:t>x</a:t>
            </a:r>
            <a:r>
              <a:rPr lang="en-US" altLang="en-US" dirty="0" err="1" smtClean="0">
                <a:solidFill>
                  <a:srgbClr val="9A6E3A"/>
                </a:solidFill>
                <a:latin typeface="Consolas" panose="020B0609020204030204" pitchFamily="49" charset="0"/>
              </a:rPr>
              <a:t>%</a:t>
            </a:r>
            <a:r>
              <a:rPr lang="en-US" altLang="en-US" dirty="0" err="1" smtClean="0">
                <a:solidFill>
                  <a:srgbClr val="000000"/>
                </a:solidFill>
                <a:latin typeface="Consolas" panose="020B0609020204030204" pitchFamily="49" charset="0"/>
              </a:rPr>
              <a:t>y</a:t>
            </a:r>
            <a:endParaRPr lang="en-US" altLang="en-US" dirty="0">
              <a:solidFill>
                <a:srgbClr val="000000"/>
              </a:solidFill>
              <a:latin typeface="Consolas" panose="020B0609020204030204" pitchFamily="49" charset="0"/>
            </a:endParaRPr>
          </a:p>
          <a:p>
            <a:pPr lvl="0" algn="ctr" eaLnBrk="0" fontAlgn="base" hangingPunct="0">
              <a:spcBef>
                <a:spcPct val="0"/>
              </a:spcBef>
              <a:spcAft>
                <a:spcPct val="0"/>
              </a:spcAft>
            </a:pPr>
            <a:r>
              <a:rPr lang="en-US" altLang="en-US" sz="2400" dirty="0">
                <a:solidFill>
                  <a:srgbClr val="000000"/>
                </a:solidFill>
                <a:latin typeface="Consolas" panose="020B0609020204030204" pitchFamily="49" charset="0"/>
              </a:rPr>
              <a:t>2</a:t>
            </a:r>
            <a:endParaRPr lang="en-US" altLang="en-US" sz="4000" dirty="0">
              <a:solidFill>
                <a:schemeClr val="tx1"/>
              </a:solidFill>
              <a:latin typeface="Arial" panose="020B0604020202020204" pitchFamily="34" charset="0"/>
            </a:endParaRPr>
          </a:p>
        </p:txBody>
      </p:sp>
      <p:sp>
        <p:nvSpPr>
          <p:cNvPr id="12" name="Rounded Rectangle 11"/>
          <p:cNvSpPr/>
          <p:nvPr/>
        </p:nvSpPr>
        <p:spPr>
          <a:xfrm>
            <a:off x="8834907" y="4997003"/>
            <a:ext cx="2691685" cy="15583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eaLnBrk="0" fontAlgn="base" hangingPunct="0">
              <a:spcBef>
                <a:spcPct val="0"/>
              </a:spcBef>
              <a:spcAft>
                <a:spcPct val="0"/>
              </a:spcAft>
            </a:pPr>
            <a:r>
              <a:rPr lang="en-US" altLang="en-US" dirty="0">
                <a:solidFill>
                  <a:srgbClr val="9A6E3A"/>
                </a:solidFill>
                <a:latin typeface="Consolas" panose="020B0609020204030204" pitchFamily="49" charset="0"/>
              </a:rPr>
              <a:t>&gt;&gt;&gt;</a:t>
            </a:r>
            <a:r>
              <a:rPr lang="en-US" altLang="en-US" dirty="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x</a:t>
            </a:r>
            <a:r>
              <a:rPr lang="en-US" altLang="en-US" dirty="0" smtClean="0">
                <a:solidFill>
                  <a:srgbClr val="9A6E3A"/>
                </a:solidFill>
                <a:latin typeface="Consolas" panose="020B0609020204030204" pitchFamily="49" charset="0"/>
              </a:rPr>
              <a:t>=27</a:t>
            </a:r>
            <a:r>
              <a:rPr lang="en-US" altLang="en-US" dirty="0" smtClean="0">
                <a:solidFill>
                  <a:srgbClr val="000000"/>
                </a:solidFill>
                <a:latin typeface="Consolas" panose="020B0609020204030204" pitchFamily="49" charset="0"/>
              </a:rPr>
              <a:t> </a:t>
            </a:r>
            <a:endParaRPr lang="en-US" altLang="en-US" dirty="0">
              <a:solidFill>
                <a:srgbClr val="000000"/>
              </a:solidFill>
              <a:latin typeface="Consolas" panose="020B0609020204030204" pitchFamily="49" charset="0"/>
            </a:endParaRPr>
          </a:p>
          <a:p>
            <a:pPr lvl="0" algn="ctr" eaLnBrk="0" fontAlgn="base" hangingPunct="0">
              <a:spcBef>
                <a:spcPct val="0"/>
              </a:spcBef>
              <a:spcAft>
                <a:spcPct val="0"/>
              </a:spcAft>
            </a:pPr>
            <a:r>
              <a:rPr lang="en-US" altLang="en-US" dirty="0">
                <a:solidFill>
                  <a:srgbClr val="9A6E3A"/>
                </a:solidFill>
                <a:latin typeface="Consolas" panose="020B0609020204030204" pitchFamily="49" charset="0"/>
              </a:rPr>
              <a:t>&gt;&gt;&gt;</a:t>
            </a:r>
            <a:r>
              <a:rPr lang="en-US" altLang="en-US" dirty="0">
                <a:solidFill>
                  <a:srgbClr val="000000"/>
                </a:solidFill>
                <a:latin typeface="Consolas" panose="020B0609020204030204" pitchFamily="49" charset="0"/>
              </a:rPr>
              <a:t> y</a:t>
            </a:r>
            <a:r>
              <a:rPr lang="en-US" altLang="en-US" dirty="0">
                <a:solidFill>
                  <a:srgbClr val="9A6E3A"/>
                </a:solidFill>
                <a:latin typeface="Consolas" panose="020B0609020204030204" pitchFamily="49" charset="0"/>
              </a:rPr>
              <a:t>=</a:t>
            </a:r>
            <a:r>
              <a:rPr lang="en-US" altLang="en-US" dirty="0">
                <a:solidFill>
                  <a:srgbClr val="990055"/>
                </a:solidFill>
                <a:latin typeface="Consolas" panose="020B0609020204030204" pitchFamily="49" charset="0"/>
              </a:rPr>
              <a:t>4</a:t>
            </a:r>
            <a:r>
              <a:rPr lang="en-US" altLang="en-US" dirty="0">
                <a:solidFill>
                  <a:srgbClr val="000000"/>
                </a:solidFill>
                <a:latin typeface="Consolas" panose="020B0609020204030204" pitchFamily="49" charset="0"/>
              </a:rPr>
              <a:t> </a:t>
            </a:r>
          </a:p>
          <a:p>
            <a:pPr lvl="0" algn="ctr" eaLnBrk="0" fontAlgn="base" hangingPunct="0">
              <a:spcBef>
                <a:spcPct val="0"/>
              </a:spcBef>
              <a:spcAft>
                <a:spcPct val="0"/>
              </a:spcAft>
            </a:pPr>
            <a:r>
              <a:rPr lang="en-US" altLang="en-US" dirty="0">
                <a:solidFill>
                  <a:srgbClr val="9A6E3A"/>
                </a:solidFill>
                <a:latin typeface="Consolas" panose="020B0609020204030204" pitchFamily="49" charset="0"/>
              </a:rPr>
              <a:t>&gt;&gt;&gt;</a:t>
            </a:r>
            <a:r>
              <a:rPr lang="en-US" altLang="en-US" dirty="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x</a:t>
            </a:r>
            <a:r>
              <a:rPr lang="en-US" altLang="en-US" dirty="0" smtClean="0">
                <a:solidFill>
                  <a:srgbClr val="9A6E3A"/>
                </a:solidFill>
                <a:latin typeface="Consolas" panose="020B0609020204030204" pitchFamily="49" charset="0"/>
              </a:rPr>
              <a:t>//</a:t>
            </a:r>
            <a:r>
              <a:rPr lang="en-US" altLang="en-US" dirty="0" smtClean="0">
                <a:solidFill>
                  <a:srgbClr val="000000"/>
                </a:solidFill>
                <a:latin typeface="Consolas" panose="020B0609020204030204" pitchFamily="49" charset="0"/>
              </a:rPr>
              <a:t>y</a:t>
            </a:r>
            <a:endParaRPr lang="en-US" altLang="en-US" dirty="0">
              <a:solidFill>
                <a:srgbClr val="000000"/>
              </a:solidFill>
              <a:latin typeface="Consolas" panose="020B0609020204030204" pitchFamily="49" charset="0"/>
            </a:endParaRPr>
          </a:p>
          <a:p>
            <a:pPr lvl="0" algn="ctr" eaLnBrk="0" fontAlgn="base" hangingPunct="0">
              <a:spcBef>
                <a:spcPct val="0"/>
              </a:spcBef>
              <a:spcAft>
                <a:spcPct val="0"/>
              </a:spcAft>
            </a:pPr>
            <a:r>
              <a:rPr lang="en-US" altLang="en-US" sz="2400" dirty="0" smtClean="0">
                <a:solidFill>
                  <a:srgbClr val="000000"/>
                </a:solidFill>
                <a:latin typeface="Consolas" panose="020B0609020204030204" pitchFamily="49" charset="0"/>
              </a:rPr>
              <a:t>6</a:t>
            </a:r>
            <a:endParaRPr lang="en-US" altLang="en-US" sz="4000" dirty="0">
              <a:solidFill>
                <a:schemeClr val="tx1"/>
              </a:solidFill>
              <a:latin typeface="Arial" panose="020B0604020202020204" pitchFamily="34" charset="0"/>
            </a:endParaRPr>
          </a:p>
        </p:txBody>
      </p:sp>
    </p:spTree>
    <p:extLst>
      <p:ext uri="{BB962C8B-B14F-4D97-AF65-F5344CB8AC3E}">
        <p14:creationId xmlns:p14="http://schemas.microsoft.com/office/powerpoint/2010/main" val="3668048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44699"/>
            <a:ext cx="12093262" cy="6613301"/>
          </a:xfrm>
        </p:spPr>
        <p:txBody>
          <a:bodyPr>
            <a:normAutofit/>
          </a:bodyPr>
          <a:lstStyle/>
          <a:p>
            <a:pPr marL="0" indent="0">
              <a:buNone/>
            </a:pPr>
            <a:r>
              <a:rPr lang="en-US" dirty="0" smtClean="0"/>
              <a:t>Exercise </a:t>
            </a:r>
          </a:p>
          <a:p>
            <a:pPr>
              <a:lnSpc>
                <a:spcPct val="100000"/>
              </a:lnSpc>
              <a:buFont typeface="Wingdings" panose="05000000000000000000" pitchFamily="2" charset="2"/>
              <a:buChar char="Ø"/>
            </a:pPr>
            <a:r>
              <a:rPr lang="en-US" altLang="en-US" sz="2000" dirty="0" smtClean="0"/>
              <a:t> My </a:t>
            </a:r>
            <a:r>
              <a:rPr lang="en-US" altLang="en-US" sz="2000" dirty="0"/>
              <a:t>electricity bills for the last three months have been </a:t>
            </a:r>
            <a:r>
              <a:rPr lang="en-US" altLang="en-US" sz="2000" dirty="0" smtClean="0"/>
              <a:t>230 birr, 320 birr </a:t>
            </a:r>
            <a:r>
              <a:rPr lang="en-US" altLang="en-US" sz="2000" dirty="0"/>
              <a:t>and </a:t>
            </a:r>
            <a:r>
              <a:rPr lang="en-US" altLang="en-US" sz="2000" dirty="0" smtClean="0"/>
              <a:t>640 birr. </a:t>
            </a:r>
            <a:r>
              <a:rPr lang="en-US" altLang="en-US" sz="2000" dirty="0"/>
              <a:t>What is the average monthly electricity bill over the three month period? Write an expression to calculate the mean, and use </a:t>
            </a:r>
            <a:r>
              <a:rPr lang="en-US" altLang="en-US" sz="2000" dirty="0">
                <a:cs typeface="Courier New" panose="02070309020205020404" pitchFamily="49" charset="0"/>
              </a:rPr>
              <a:t>print()</a:t>
            </a:r>
            <a:r>
              <a:rPr lang="en-US" altLang="en-US" sz="2000" dirty="0"/>
              <a:t> to view the result. </a:t>
            </a:r>
          </a:p>
          <a:p>
            <a:pPr>
              <a:lnSpc>
                <a:spcPct val="100000"/>
              </a:lnSpc>
              <a:buFont typeface="Wingdings" panose="05000000000000000000" pitchFamily="2" charset="2"/>
              <a:buChar char="Ø"/>
            </a:pPr>
            <a:r>
              <a:rPr lang="en-US" altLang="en-US" sz="2000" dirty="0" smtClean="0"/>
              <a:t>The </a:t>
            </a:r>
            <a:r>
              <a:rPr lang="en-US" altLang="en-US" sz="2000" dirty="0"/>
              <a:t>comments in this quiz (the lines that begin with </a:t>
            </a:r>
            <a:r>
              <a:rPr lang="en-US" altLang="en-US" sz="2000" dirty="0">
                <a:cs typeface="Courier New" panose="02070309020205020404" pitchFamily="49" charset="0"/>
              </a:rPr>
              <a:t>#</a:t>
            </a:r>
            <a:r>
              <a:rPr lang="en-US" altLang="en-US" sz="2000" dirty="0"/>
              <a:t>) have instructions for creating and modifying variables. After each comment write a line of code that implements the </a:t>
            </a:r>
            <a:r>
              <a:rPr lang="en-US" altLang="en-US" sz="2000" dirty="0" smtClean="0"/>
              <a:t>instruction. Note </a:t>
            </a:r>
            <a:r>
              <a:rPr lang="en-US" altLang="en-US" sz="2000" dirty="0"/>
              <a:t>that this code uses scientific notation to define large numbers. </a:t>
            </a:r>
            <a:r>
              <a:rPr lang="en-US" altLang="en-US" sz="2000" dirty="0">
                <a:cs typeface="Courier New" panose="02070309020205020404" pitchFamily="49" charset="0"/>
              </a:rPr>
              <a:t>4.445e8</a:t>
            </a:r>
            <a:r>
              <a:rPr lang="en-US" altLang="en-US" sz="2000" dirty="0"/>
              <a:t> is equal to </a:t>
            </a:r>
            <a:r>
              <a:rPr lang="en-US" altLang="en-US" sz="2000" dirty="0">
                <a:cs typeface="Courier New" panose="02070309020205020404" pitchFamily="49" charset="0"/>
              </a:rPr>
              <a:t>4.445 * 10 ** 8</a:t>
            </a:r>
            <a:r>
              <a:rPr lang="en-US" altLang="en-US" sz="2000" dirty="0"/>
              <a:t> which is equal to </a:t>
            </a:r>
            <a:r>
              <a:rPr lang="en-US" altLang="en-US" sz="2000" dirty="0">
                <a:cs typeface="Courier New" panose="02070309020205020404" pitchFamily="49" charset="0"/>
              </a:rPr>
              <a:t>444500000.0</a:t>
            </a:r>
            <a:r>
              <a:rPr lang="en-US" altLang="en-US" sz="2000" dirty="0"/>
              <a:t>.</a:t>
            </a:r>
          </a:p>
          <a:p>
            <a:pPr marL="0" indent="0">
              <a:buNone/>
            </a:pPr>
            <a:endParaRPr lang="en-US" sz="2000" dirty="0"/>
          </a:p>
        </p:txBody>
      </p:sp>
      <p:sp>
        <p:nvSpPr>
          <p:cNvPr id="4" name="Rectangle 1"/>
          <p:cNvSpPr>
            <a:spLocks noChangeArrowheads="1"/>
          </p:cNvSpPr>
          <p:nvPr/>
        </p:nvSpPr>
        <p:spPr bwMode="auto">
          <a:xfrm>
            <a:off x="-128789" y="616875"/>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ounded Rectangle 5"/>
          <p:cNvSpPr/>
          <p:nvPr/>
        </p:nvSpPr>
        <p:spPr>
          <a:xfrm>
            <a:off x="90152" y="2794715"/>
            <a:ext cx="12003110" cy="39538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en-US" sz="2000" dirty="0"/>
              <a:t># The current volume of a water reservoir (in cubic </a:t>
            </a:r>
            <a:r>
              <a:rPr lang="en-US" altLang="en-US" sz="2000" dirty="0" smtClean="0"/>
              <a:t>meters)</a:t>
            </a:r>
            <a:endParaRPr lang="en-US" altLang="en-US" sz="2000" dirty="0"/>
          </a:p>
          <a:p>
            <a:r>
              <a:rPr lang="en-US" altLang="en-US" sz="2000" dirty="0">
                <a:solidFill>
                  <a:srgbClr val="00B050"/>
                </a:solidFill>
              </a:rPr>
              <a:t>reservoir_volume = 4.445e8</a:t>
            </a:r>
          </a:p>
          <a:p>
            <a:r>
              <a:rPr lang="en-US" altLang="en-US" sz="2000" dirty="0"/>
              <a:t># The amount of rainfall from a storm (in cubic </a:t>
            </a:r>
            <a:r>
              <a:rPr lang="en-US" altLang="en-US" sz="2000" dirty="0" smtClean="0"/>
              <a:t>meters)</a:t>
            </a:r>
          </a:p>
          <a:p>
            <a:r>
              <a:rPr lang="en-US" altLang="en-US" sz="2000" dirty="0" smtClean="0">
                <a:solidFill>
                  <a:srgbClr val="00B050"/>
                </a:solidFill>
              </a:rPr>
              <a:t>rainfall </a:t>
            </a:r>
            <a:r>
              <a:rPr lang="en-US" altLang="en-US" sz="2000" dirty="0">
                <a:solidFill>
                  <a:srgbClr val="00B050"/>
                </a:solidFill>
              </a:rPr>
              <a:t>= 5e6</a:t>
            </a:r>
          </a:p>
          <a:p>
            <a:r>
              <a:rPr lang="en-US" altLang="en-US" sz="2000" dirty="0"/>
              <a:t># decrease the rainfall variable by 10% to account for runoff</a:t>
            </a:r>
          </a:p>
          <a:p>
            <a:r>
              <a:rPr lang="en-US" altLang="en-US" sz="2000" dirty="0"/>
              <a:t># add the rainfall variable to the reservoir_volume variable</a:t>
            </a:r>
          </a:p>
          <a:p>
            <a:r>
              <a:rPr lang="en-US" altLang="en-US" sz="2000" dirty="0"/>
              <a:t># increase reservoir_volume by 5% to account for </a:t>
            </a:r>
            <a:r>
              <a:rPr lang="en-US" altLang="en-US" sz="2000" dirty="0" smtClean="0"/>
              <a:t>storm water </a:t>
            </a:r>
            <a:r>
              <a:rPr lang="en-US" altLang="en-US" sz="2000" dirty="0"/>
              <a:t>that </a:t>
            </a:r>
            <a:r>
              <a:rPr lang="en-US" altLang="en-US" sz="2000" dirty="0" smtClean="0"/>
              <a:t>flows </a:t>
            </a:r>
            <a:r>
              <a:rPr lang="en-US" altLang="en-US" sz="2000" dirty="0"/>
              <a:t>into the reservoir in the days following the storm</a:t>
            </a:r>
          </a:p>
          <a:p>
            <a:r>
              <a:rPr lang="en-US" altLang="en-US" sz="2000" dirty="0"/>
              <a:t># decrease reservoir_volume by 5% to account for evaporation</a:t>
            </a:r>
          </a:p>
          <a:p>
            <a:r>
              <a:rPr lang="en-US" altLang="en-US" sz="2000" dirty="0"/>
              <a:t># subtract 2.5e5 cubic metres from reservoir_volume to account for </a:t>
            </a:r>
            <a:r>
              <a:rPr lang="en-US" altLang="en-US" sz="2000" dirty="0" smtClean="0"/>
              <a:t>water that's </a:t>
            </a:r>
            <a:r>
              <a:rPr lang="en-US" altLang="en-US" sz="2000" dirty="0"/>
              <a:t>piped to arid regions.</a:t>
            </a:r>
          </a:p>
          <a:p>
            <a:r>
              <a:rPr lang="en-US" altLang="en-US" sz="2000" dirty="0"/>
              <a:t># print the new value of the reservoir_volume variable</a:t>
            </a:r>
            <a:endParaRPr lang="en-US" altLang="en-US" sz="2000" dirty="0"/>
          </a:p>
        </p:txBody>
      </p:sp>
    </p:spTree>
    <p:extLst>
      <p:ext uri="{BB962C8B-B14F-4D97-AF65-F5344CB8AC3E}">
        <p14:creationId xmlns:p14="http://schemas.microsoft.com/office/powerpoint/2010/main" val="3497994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4850"/>
          </a:xfrm>
        </p:spPr>
        <p:txBody>
          <a:bodyPr>
            <a:noAutofit/>
          </a:bodyPr>
          <a:lstStyle/>
          <a:p>
            <a:pPr algn="ctr"/>
            <a:r>
              <a:rPr lang="en-US" sz="2400" b="1" dirty="0">
                <a:latin typeface="+mn-lt"/>
              </a:rPr>
              <a:t>Python Data Types</a:t>
            </a:r>
            <a:endParaRPr lang="en-US" sz="2400" dirty="0">
              <a:latin typeface="+mn-lt"/>
            </a:endParaRPr>
          </a:p>
        </p:txBody>
      </p:sp>
      <p:sp>
        <p:nvSpPr>
          <p:cNvPr id="3" name="Content Placeholder 2"/>
          <p:cNvSpPr>
            <a:spLocks noGrp="1"/>
          </p:cNvSpPr>
          <p:nvPr>
            <p:ph idx="1"/>
          </p:nvPr>
        </p:nvSpPr>
        <p:spPr>
          <a:xfrm>
            <a:off x="115910" y="334850"/>
            <a:ext cx="11951594" cy="6387921"/>
          </a:xfrm>
        </p:spPr>
        <p:txBody>
          <a:bodyPr>
            <a:normAutofit/>
          </a:bodyPr>
          <a:lstStyle/>
          <a:p>
            <a:pPr>
              <a:buFont typeface="Wingdings" panose="05000000000000000000" pitchFamily="2" charset="2"/>
              <a:buChar char="Ø"/>
            </a:pPr>
            <a:r>
              <a:rPr lang="en-US" dirty="0" smtClean="0"/>
              <a:t> </a:t>
            </a:r>
            <a:r>
              <a:rPr lang="en-US" sz="2000" dirty="0" smtClean="0"/>
              <a:t>Data </a:t>
            </a:r>
            <a:r>
              <a:rPr lang="en-US" sz="2000" dirty="0"/>
              <a:t>Types represent the kind of value variables can hold and what all operations can be performed on a particular data</a:t>
            </a:r>
            <a:r>
              <a:rPr lang="en-US" sz="2000" dirty="0" smtClean="0"/>
              <a:t>.</a:t>
            </a:r>
          </a:p>
          <a:p>
            <a:pPr marL="0" indent="0">
              <a:buNone/>
            </a:pPr>
            <a:endParaRPr lang="en-US" sz="2000" dirty="0"/>
          </a:p>
          <a:p>
            <a:pPr>
              <a:buFont typeface="Wingdings" panose="05000000000000000000" pitchFamily="2" charset="2"/>
              <a:buChar char="Ø"/>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a:buFont typeface="Wingdings" panose="05000000000000000000" pitchFamily="2" charset="2"/>
              <a:buChar char="Ø"/>
            </a:pPr>
            <a:r>
              <a:rPr lang="en-US" altLang="en-US" sz="2000" dirty="0" smtClean="0">
                <a:solidFill>
                  <a:srgbClr val="4F4F4F"/>
                </a:solidFill>
              </a:rPr>
              <a:t>You </a:t>
            </a:r>
            <a:r>
              <a:rPr lang="en-US" altLang="en-US" sz="2000" dirty="0">
                <a:solidFill>
                  <a:srgbClr val="4F4F4F"/>
                </a:solidFill>
              </a:rPr>
              <a:t>can check the type by using the</a:t>
            </a:r>
            <a:r>
              <a:rPr lang="en-US" altLang="en-US" sz="2000" dirty="0">
                <a:solidFill>
                  <a:srgbClr val="FF0000"/>
                </a:solidFill>
              </a:rPr>
              <a:t> </a:t>
            </a:r>
            <a:r>
              <a:rPr lang="en-US" altLang="en-US" sz="2000" dirty="0" smtClean="0">
                <a:solidFill>
                  <a:srgbClr val="FF0000"/>
                </a:solidFill>
              </a:rPr>
              <a:t>”</a:t>
            </a:r>
            <a:r>
              <a:rPr lang="en-US" altLang="en-US" sz="2000" dirty="0" smtClean="0">
                <a:solidFill>
                  <a:srgbClr val="FF0000"/>
                </a:solidFill>
                <a:cs typeface="Courier New" panose="02070309020205020404" pitchFamily="49" charset="0"/>
              </a:rPr>
              <a:t>type”</a:t>
            </a:r>
            <a:r>
              <a:rPr lang="en-US" altLang="en-US" sz="2000" dirty="0">
                <a:solidFill>
                  <a:srgbClr val="4F4F4F"/>
                </a:solidFill>
              </a:rPr>
              <a:t> function</a:t>
            </a:r>
            <a:r>
              <a:rPr lang="en-US" altLang="en-US" sz="2000" dirty="0"/>
              <a:t> </a:t>
            </a:r>
          </a:p>
          <a:p>
            <a:pPr marL="0" indent="0">
              <a:buNone/>
            </a:pPr>
            <a:endParaRPr lang="en-US" sz="3600" dirty="0"/>
          </a:p>
          <a:p>
            <a:pPr marL="0" indent="0">
              <a:buNone/>
            </a:pPr>
            <a:endParaRPr lang="en-US" sz="3600" dirty="0" smtClean="0"/>
          </a:p>
          <a:p>
            <a:pPr>
              <a:buFont typeface="Wingdings" panose="05000000000000000000" pitchFamily="2" charset="2"/>
              <a:buChar char="Ø"/>
            </a:pPr>
            <a:r>
              <a:rPr lang="en-US" sz="2000" dirty="0" smtClean="0"/>
              <a:t> you </a:t>
            </a:r>
            <a:r>
              <a:rPr lang="en-US" sz="2000" dirty="0"/>
              <a:t>can create a value that follows the data type by using the following syntax:</a:t>
            </a:r>
            <a:endParaRPr lang="en-US" sz="2000" dirty="0"/>
          </a:p>
          <a:p>
            <a:pPr marL="0" indent="0">
              <a:buNone/>
            </a:pPr>
            <a:endParaRPr lang="en-US" sz="3600" dirty="0" smtClean="0"/>
          </a:p>
          <a:p>
            <a:pPr marL="0" indent="0">
              <a:buNone/>
            </a:pPr>
            <a:endParaRPr lang="en-US" sz="3600" dirty="0"/>
          </a:p>
          <a:p>
            <a:pPr>
              <a:buFont typeface="Wingdings" panose="05000000000000000000" pitchFamily="2" charset="2"/>
              <a:buChar char="Ø"/>
            </a:pPr>
            <a:endParaRPr lang="en-US" sz="3600" dirty="0" smtClean="0"/>
          </a:p>
          <a:p>
            <a:pPr marL="0" indent="0">
              <a:buNone/>
            </a:pPr>
            <a:endParaRPr lang="en-US" sz="3600" dirty="0" smtClean="0"/>
          </a:p>
          <a:p>
            <a:pPr marL="0" indent="0">
              <a:buNone/>
            </a:pPr>
            <a:endParaRPr lang="en-US" sz="3600" dirty="0" smtClean="0"/>
          </a:p>
          <a:p>
            <a:pPr>
              <a:buFont typeface="Wingdings" panose="05000000000000000000" pitchFamily="2" charset="2"/>
              <a:buChar char="Ø"/>
            </a:pPr>
            <a:endParaRPr lang="en-US" sz="2000" dirty="0" smtClean="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smtClean="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smtClean="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smtClean="0"/>
          </a:p>
          <a:p>
            <a:pPr>
              <a:buFont typeface="Wingdings" panose="05000000000000000000" pitchFamily="2" charset="2"/>
              <a:buChar char="Ø"/>
            </a:pPr>
            <a:endParaRPr lang="en-US" sz="2000" dirty="0"/>
          </a:p>
          <a:p>
            <a:pPr marL="0" indent="0">
              <a:buNone/>
            </a:pPr>
            <a:endParaRPr lang="en-US" sz="2000" dirty="0"/>
          </a:p>
          <a:p>
            <a:pPr marL="0" indent="0">
              <a:buNone/>
            </a:pPr>
            <a:endParaRPr lang="en-US" dirty="0"/>
          </a:p>
        </p:txBody>
      </p:sp>
      <p:pic>
        <p:nvPicPr>
          <p:cNvPr id="4" name="Picture 3" descr="https://miro.medium.com/max/700/1*b04njWshEqMdukMtP0RZIA.png"/>
          <p:cNvPicPr/>
          <p:nvPr/>
        </p:nvPicPr>
        <p:blipFill>
          <a:blip r:embed="rId2">
            <a:extLst>
              <a:ext uri="{28A0092B-C50C-407E-A947-70E740481C1C}">
                <a14:useLocalDpi xmlns:a14="http://schemas.microsoft.com/office/drawing/2010/main" val="0"/>
              </a:ext>
            </a:extLst>
          </a:blip>
          <a:srcRect/>
          <a:stretch>
            <a:fillRect/>
          </a:stretch>
        </p:blipFill>
        <p:spPr bwMode="auto">
          <a:xfrm>
            <a:off x="2073499" y="1133342"/>
            <a:ext cx="8976574" cy="2382590"/>
          </a:xfrm>
          <a:prstGeom prst="rect">
            <a:avLst/>
          </a:prstGeom>
          <a:noFill/>
          <a:ln>
            <a:noFill/>
          </a:ln>
        </p:spPr>
      </p:pic>
      <p:sp>
        <p:nvSpPr>
          <p:cNvPr id="5" name="Rectangle 1"/>
          <p:cNvSpPr>
            <a:spLocks noChangeArrowheads="1"/>
          </p:cNvSpPr>
          <p:nvPr/>
        </p:nvSpPr>
        <p:spPr bwMode="auto">
          <a:xfrm>
            <a:off x="0" y="-138499"/>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Oval 5"/>
          <p:cNvSpPr/>
          <p:nvPr/>
        </p:nvSpPr>
        <p:spPr>
          <a:xfrm>
            <a:off x="838200" y="3863662"/>
            <a:ext cx="4145923" cy="123637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lvl="0" algn="ctr" eaLnBrk="0" fontAlgn="base" hangingPunct="0">
              <a:spcBef>
                <a:spcPct val="0"/>
              </a:spcBef>
              <a:spcAft>
                <a:spcPct val="0"/>
              </a:spcAft>
            </a:pPr>
            <a:r>
              <a:rPr lang="en-US" altLang="en-US" dirty="0" smtClean="0">
                <a:solidFill>
                  <a:srgbClr val="0F2B3D"/>
                </a:solidFill>
                <a:cs typeface="Courier New" panose="02070309020205020404" pitchFamily="49" charset="0"/>
              </a:rPr>
              <a:t>&gt;&gt;&gt; x = 10</a:t>
            </a:r>
          </a:p>
          <a:p>
            <a:pPr lvl="0" algn="ctr" eaLnBrk="0" fontAlgn="base" hangingPunct="0">
              <a:spcBef>
                <a:spcPct val="0"/>
              </a:spcBef>
              <a:spcAft>
                <a:spcPct val="0"/>
              </a:spcAft>
            </a:pPr>
            <a:r>
              <a:rPr lang="en-US" altLang="en-US" dirty="0" smtClean="0">
                <a:solidFill>
                  <a:srgbClr val="0F2B3D"/>
                </a:solidFill>
                <a:cs typeface="Courier New" panose="02070309020205020404" pitchFamily="49" charset="0"/>
              </a:rPr>
              <a:t>&gt;&gt;&gt; print(</a:t>
            </a:r>
            <a:r>
              <a:rPr lang="en-US" altLang="en-US" dirty="0" smtClean="0">
                <a:solidFill>
                  <a:srgbClr val="333333"/>
                </a:solidFill>
                <a:cs typeface="Courier New" panose="02070309020205020404" pitchFamily="49" charset="0"/>
              </a:rPr>
              <a:t>type</a:t>
            </a:r>
            <a:r>
              <a:rPr lang="en-US" altLang="en-US" dirty="0" smtClean="0">
                <a:solidFill>
                  <a:srgbClr val="0F2B3D"/>
                </a:solidFill>
                <a:cs typeface="Courier New" panose="02070309020205020404" pitchFamily="49" charset="0"/>
              </a:rPr>
              <a:t>(</a:t>
            </a:r>
            <a:r>
              <a:rPr lang="en-US" altLang="en-US" dirty="0" smtClean="0">
                <a:solidFill>
                  <a:srgbClr val="333333"/>
                </a:solidFill>
                <a:cs typeface="Courier New" panose="02070309020205020404" pitchFamily="49" charset="0"/>
              </a:rPr>
              <a:t>x</a:t>
            </a:r>
            <a:r>
              <a:rPr lang="en-US" altLang="en-US" dirty="0" smtClean="0">
                <a:solidFill>
                  <a:srgbClr val="0F2B3D"/>
                </a:solidFill>
                <a:cs typeface="Courier New" panose="02070309020205020404" pitchFamily="49" charset="0"/>
              </a:rPr>
              <a:t>))</a:t>
            </a:r>
          </a:p>
          <a:p>
            <a:pPr lvl="0" algn="ctr" eaLnBrk="0" fontAlgn="base" hangingPunct="0">
              <a:spcBef>
                <a:spcPct val="0"/>
              </a:spcBef>
              <a:spcAft>
                <a:spcPct val="0"/>
              </a:spcAft>
            </a:pPr>
            <a:r>
              <a:rPr lang="en-US" altLang="en-US" b="1" dirty="0">
                <a:solidFill>
                  <a:srgbClr val="0F2B3D"/>
                </a:solidFill>
                <a:cs typeface="Courier New" panose="02070309020205020404" pitchFamily="49" charset="0"/>
              </a:rPr>
              <a:t>i</a:t>
            </a:r>
            <a:r>
              <a:rPr lang="en-US" altLang="en-US" b="1" dirty="0" smtClean="0">
                <a:solidFill>
                  <a:srgbClr val="0F2B3D"/>
                </a:solidFill>
                <a:cs typeface="Courier New" panose="02070309020205020404" pitchFamily="49" charset="0"/>
              </a:rPr>
              <a:t>nt </a:t>
            </a:r>
            <a:r>
              <a:rPr lang="en-US" altLang="en-US" dirty="0" smtClean="0">
                <a:solidFill>
                  <a:schemeClr val="tx1"/>
                </a:solidFill>
              </a:rPr>
              <a:t> </a:t>
            </a:r>
            <a:endParaRPr lang="en-US" altLang="en-US" dirty="0">
              <a:solidFill>
                <a:schemeClr val="tx1"/>
              </a:solidFill>
            </a:endParaRPr>
          </a:p>
        </p:txBody>
      </p:sp>
      <p:sp>
        <p:nvSpPr>
          <p:cNvPr id="7" name="Rectangle 2"/>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ounded Rectangle 7"/>
          <p:cNvSpPr/>
          <p:nvPr/>
        </p:nvSpPr>
        <p:spPr>
          <a:xfrm>
            <a:off x="1493949" y="5486400"/>
            <a:ext cx="3490174" cy="11719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eaLnBrk="0" fontAlgn="base" hangingPunct="0">
              <a:spcBef>
                <a:spcPct val="0"/>
              </a:spcBef>
              <a:spcAft>
                <a:spcPct val="0"/>
              </a:spcAft>
            </a:pPr>
            <a:r>
              <a:rPr lang="en-US" altLang="en-US" sz="1600" dirty="0" smtClean="0">
                <a:solidFill>
                  <a:schemeClr val="tx1"/>
                </a:solidFill>
                <a:latin typeface="Courier New" panose="02070309020205020404" pitchFamily="49" charset="0"/>
                <a:cs typeface="Courier New" panose="02070309020205020404" pitchFamily="49" charset="0"/>
              </a:rPr>
              <a:t>&gt;&gt;&gt;y </a:t>
            </a: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b="1" dirty="0">
                <a:solidFill>
                  <a:schemeClr val="tx1"/>
                </a:solidFill>
                <a:latin typeface="Courier New" panose="02070309020205020404" pitchFamily="49" charset="0"/>
                <a:cs typeface="Courier New" panose="02070309020205020404" pitchFamily="49" charset="0"/>
              </a:rPr>
              <a:t>float</a:t>
            </a:r>
            <a:r>
              <a:rPr lang="en-US" altLang="en-US" sz="1600" dirty="0">
                <a:solidFill>
                  <a:schemeClr val="tx1"/>
                </a:solidFill>
                <a:latin typeface="Courier New" panose="02070309020205020404" pitchFamily="49" charset="0"/>
                <a:cs typeface="Courier New" panose="02070309020205020404" pitchFamily="49" charset="0"/>
              </a:rPr>
              <a:t>(4</a:t>
            </a:r>
            <a:r>
              <a:rPr lang="en-US" altLang="en-US" sz="1600" dirty="0" smtClean="0">
                <a:solidFill>
                  <a:schemeClr val="tx1"/>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600" dirty="0" smtClean="0">
                <a:solidFill>
                  <a:schemeClr val="tx1"/>
                </a:solidFill>
                <a:latin typeface="Courier New" panose="02070309020205020404" pitchFamily="49" charset="0"/>
                <a:cs typeface="Courier New" panose="02070309020205020404" pitchFamily="49" charset="0"/>
              </a:rPr>
              <a:t>&gt;&gt;&gt;print(type(y))</a:t>
            </a:r>
          </a:p>
          <a:p>
            <a:pPr lvl="0" eaLnBrk="0" fontAlgn="base" hangingPunct="0">
              <a:spcBef>
                <a:spcPct val="0"/>
              </a:spcBef>
              <a:spcAft>
                <a:spcPct val="0"/>
              </a:spcAft>
            </a:pPr>
            <a:r>
              <a:rPr lang="en-US" altLang="en-US" sz="1600" b="1" dirty="0" smtClean="0">
                <a:solidFill>
                  <a:schemeClr val="tx1"/>
                </a:solidFill>
                <a:latin typeface="Courier New" panose="02070309020205020404" pitchFamily="49" charset="0"/>
                <a:cs typeface="Courier New" panose="02070309020205020404" pitchFamily="49" charset="0"/>
              </a:rPr>
              <a:t>Float </a:t>
            </a:r>
            <a:r>
              <a:rPr lang="en-US" altLang="en-US" sz="1600" dirty="0" smtClean="0">
                <a:solidFill>
                  <a:schemeClr val="tx1"/>
                </a:solidFill>
              </a:rPr>
              <a:t> </a:t>
            </a:r>
            <a:endParaRPr lang="en-US" altLang="en-US" sz="1600" dirty="0">
              <a:solidFill>
                <a:schemeClr val="tx1"/>
              </a:solidFill>
              <a:latin typeface="Arial" panose="020B0604020202020204" pitchFamily="34" charset="0"/>
            </a:endParaRPr>
          </a:p>
        </p:txBody>
      </p:sp>
      <p:sp>
        <p:nvSpPr>
          <p:cNvPr id="9" name="Rectangle 3"/>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8799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99245"/>
          </a:xfrm>
        </p:spPr>
        <p:txBody>
          <a:bodyPr>
            <a:normAutofit fontScale="90000"/>
          </a:bodyPr>
          <a:lstStyle/>
          <a:p>
            <a:pPr algn="ctr"/>
            <a:r>
              <a:rPr lang="en-US" dirty="0" smtClean="0"/>
              <a:t/>
            </a:r>
            <a:br>
              <a:rPr lang="en-US" dirty="0" smtClean="0"/>
            </a:br>
            <a:r>
              <a:rPr lang="en-US" sz="2700" dirty="0" smtClean="0">
                <a:latin typeface="+mn-lt"/>
              </a:rPr>
              <a:t>Python </a:t>
            </a:r>
            <a:r>
              <a:rPr lang="en-US" sz="2700" dirty="0">
                <a:latin typeface="+mn-lt"/>
              </a:rPr>
              <a:t>Number Types: int, float, </a:t>
            </a:r>
            <a:r>
              <a:rPr lang="en-US" sz="2700" dirty="0" smtClean="0">
                <a:latin typeface="+mn-lt"/>
              </a:rPr>
              <a:t>complex(1)</a:t>
            </a:r>
            <a:r>
              <a:rPr lang="en-US" dirty="0"/>
              <a:t/>
            </a:r>
            <a:br>
              <a:rPr lang="en-US" dirty="0"/>
            </a:br>
            <a:endParaRPr lang="en-US" dirty="0"/>
          </a:p>
        </p:txBody>
      </p:sp>
      <p:sp>
        <p:nvSpPr>
          <p:cNvPr id="3" name="Content Placeholder 2"/>
          <p:cNvSpPr>
            <a:spLocks noGrp="1"/>
          </p:cNvSpPr>
          <p:nvPr>
            <p:ph idx="1"/>
          </p:nvPr>
        </p:nvSpPr>
        <p:spPr>
          <a:xfrm>
            <a:off x="0" y="399244"/>
            <a:ext cx="12191999" cy="6349285"/>
          </a:xfrm>
        </p:spPr>
        <p:txBody>
          <a:bodyPr>
            <a:normAutofit/>
          </a:bodyPr>
          <a:lstStyle/>
          <a:p>
            <a:pPr>
              <a:lnSpc>
                <a:spcPct val="150000"/>
              </a:lnSpc>
              <a:buFont typeface="Wingdings" panose="05000000000000000000" pitchFamily="2" charset="2"/>
              <a:buChar char="Ø"/>
            </a:pPr>
            <a:r>
              <a:rPr lang="en-US" sz="2000" dirty="0"/>
              <a:t>Python includes three numeric types to represent numbers: integers, float, and complex </a:t>
            </a:r>
            <a:r>
              <a:rPr lang="en-US" sz="2000" dirty="0" smtClean="0"/>
              <a:t>number</a:t>
            </a:r>
          </a:p>
          <a:p>
            <a:pPr>
              <a:lnSpc>
                <a:spcPct val="150000"/>
              </a:lnSpc>
              <a:buFont typeface="Wingdings" panose="05000000000000000000" pitchFamily="2" charset="2"/>
              <a:buChar char="Ø"/>
            </a:pPr>
            <a:r>
              <a:rPr lang="en-US" sz="2000" dirty="0"/>
              <a:t> </a:t>
            </a:r>
            <a:r>
              <a:rPr lang="en-US" sz="2000" dirty="0"/>
              <a:t>In Python, integers are zero, positive or negative whole numbers without a fractional part and having unlimited precision, e.g. 0, 100, -10</a:t>
            </a:r>
            <a:r>
              <a:rPr lang="en-US" sz="2000" dirty="0" smtClean="0"/>
              <a:t>.</a:t>
            </a:r>
          </a:p>
          <a:p>
            <a:pPr>
              <a:lnSpc>
                <a:spcPct val="150000"/>
              </a:lnSpc>
              <a:buFont typeface="Wingdings" panose="05000000000000000000" pitchFamily="2" charset="2"/>
              <a:buChar char="Ø"/>
            </a:pPr>
            <a:r>
              <a:rPr lang="en-US" sz="2000" dirty="0"/>
              <a:t> </a:t>
            </a:r>
            <a:r>
              <a:rPr lang="en-US" altLang="en-US" sz="2000" dirty="0">
                <a:solidFill>
                  <a:srgbClr val="181717"/>
                </a:solidFill>
              </a:rPr>
              <a:t>All integer literals or variables are objects of the </a:t>
            </a:r>
            <a:r>
              <a:rPr lang="en-US" altLang="en-US" sz="2000" dirty="0" smtClean="0">
                <a:solidFill>
                  <a:srgbClr val="FF0000"/>
                </a:solidFill>
              </a:rPr>
              <a:t>”int”</a:t>
            </a:r>
            <a:r>
              <a:rPr lang="en-US" altLang="en-US" sz="2000" dirty="0">
                <a:solidFill>
                  <a:srgbClr val="181717"/>
                </a:solidFill>
              </a:rPr>
              <a:t> class. Use the </a:t>
            </a:r>
            <a:r>
              <a:rPr lang="en-US" altLang="en-US" sz="2000" dirty="0">
                <a:solidFill>
                  <a:srgbClr val="FF0000"/>
                </a:solidFill>
              </a:rPr>
              <a:t>type()</a:t>
            </a:r>
            <a:r>
              <a:rPr lang="en-US" altLang="en-US" sz="2000" dirty="0">
                <a:solidFill>
                  <a:srgbClr val="181717"/>
                </a:solidFill>
              </a:rPr>
              <a:t> method to get the class name</a:t>
            </a:r>
            <a:r>
              <a:rPr lang="en-US" altLang="en-US" sz="2000" dirty="0"/>
              <a:t> </a:t>
            </a:r>
            <a:endParaRPr lang="en-US" altLang="en-US" sz="2000" dirty="0" smtClean="0"/>
          </a:p>
          <a:p>
            <a:pPr>
              <a:lnSpc>
                <a:spcPct val="150000"/>
              </a:lnSpc>
              <a:buFont typeface="Wingdings" panose="05000000000000000000" pitchFamily="2" charset="2"/>
              <a:buChar char="Ø"/>
            </a:pPr>
            <a:endParaRPr lang="en-US" altLang="en-US" sz="2000" dirty="0"/>
          </a:p>
          <a:p>
            <a:pPr>
              <a:lnSpc>
                <a:spcPct val="150000"/>
              </a:lnSpc>
              <a:buFont typeface="Wingdings" panose="05000000000000000000" pitchFamily="2" charset="2"/>
              <a:buChar char="Ø"/>
            </a:pPr>
            <a:r>
              <a:rPr lang="en-US" altLang="en-US" sz="2000" dirty="0" smtClean="0"/>
              <a:t> </a:t>
            </a:r>
            <a:r>
              <a:rPr lang="en-US" altLang="en-US" sz="2000" dirty="0" smtClean="0">
                <a:solidFill>
                  <a:srgbClr val="181717"/>
                </a:solidFill>
              </a:rPr>
              <a:t>The</a:t>
            </a:r>
            <a:r>
              <a:rPr lang="en-US" altLang="en-US" sz="2000" dirty="0">
                <a:solidFill>
                  <a:srgbClr val="181717"/>
                </a:solidFill>
              </a:rPr>
              <a:t> </a:t>
            </a:r>
            <a:r>
              <a:rPr lang="en-US" altLang="en-US" sz="2000" dirty="0">
                <a:solidFill>
                  <a:srgbClr val="FF0000"/>
                </a:solidFill>
              </a:rPr>
              <a:t>int()</a:t>
            </a:r>
            <a:r>
              <a:rPr lang="en-US" altLang="en-US" sz="2000" dirty="0">
                <a:solidFill>
                  <a:srgbClr val="181717"/>
                </a:solidFill>
              </a:rPr>
              <a:t> function converts a string or float to </a:t>
            </a:r>
            <a:r>
              <a:rPr lang="en-US" altLang="en-US" sz="2000" dirty="0" smtClean="0">
                <a:solidFill>
                  <a:srgbClr val="181717"/>
                </a:solidFill>
              </a:rPr>
              <a:t>integer.</a:t>
            </a:r>
            <a:r>
              <a:rPr lang="en-US" altLang="en-US" sz="2000" dirty="0" smtClean="0"/>
              <a:t> </a:t>
            </a:r>
            <a:endParaRPr lang="en-US" altLang="en-US" sz="2000" dirty="0"/>
          </a:p>
          <a:p>
            <a:pPr marL="0" indent="0">
              <a:lnSpc>
                <a:spcPct val="150000"/>
              </a:lnSpc>
              <a:buNone/>
            </a:pPr>
            <a:endParaRPr lang="en-US" altLang="en-US" sz="2000" dirty="0"/>
          </a:p>
          <a:p>
            <a:pPr marL="0" indent="0">
              <a:lnSpc>
                <a:spcPct val="150000"/>
              </a:lnSpc>
              <a:buNone/>
            </a:pPr>
            <a:endParaRPr lang="en-US" altLang="en-US" sz="2000" dirty="0" smtClean="0"/>
          </a:p>
          <a:p>
            <a:pPr>
              <a:lnSpc>
                <a:spcPct val="150000"/>
              </a:lnSpc>
              <a:buFont typeface="Wingdings" panose="05000000000000000000" pitchFamily="2" charset="2"/>
              <a:buChar char="Ø"/>
            </a:pPr>
            <a:r>
              <a:rPr lang="en-US" altLang="en-US" sz="2000" dirty="0" smtClean="0"/>
              <a:t> </a:t>
            </a:r>
            <a:r>
              <a:rPr lang="en-US" altLang="en-US" sz="2000" dirty="0">
                <a:solidFill>
                  <a:srgbClr val="181717"/>
                </a:solidFill>
              </a:rPr>
              <a:t>In Python, floating point numbers (float) are positive and negative real numbers with a fractional part denoted by the decimal symbol </a:t>
            </a:r>
            <a:r>
              <a:rPr lang="en-US" altLang="en-US" sz="2000" dirty="0">
                <a:solidFill>
                  <a:srgbClr val="000000"/>
                </a:solidFill>
              </a:rPr>
              <a:t>.</a:t>
            </a:r>
            <a:r>
              <a:rPr lang="en-US" altLang="en-US" sz="2000" dirty="0">
                <a:solidFill>
                  <a:srgbClr val="181717"/>
                </a:solidFill>
              </a:rPr>
              <a:t> or the scientific notation </a:t>
            </a:r>
            <a:r>
              <a:rPr lang="en-US" altLang="en-US" sz="2000" dirty="0">
                <a:solidFill>
                  <a:srgbClr val="000000"/>
                </a:solidFill>
              </a:rPr>
              <a:t>E</a:t>
            </a:r>
            <a:r>
              <a:rPr lang="en-US" altLang="en-US" sz="2000" dirty="0">
                <a:solidFill>
                  <a:srgbClr val="181717"/>
                </a:solidFill>
              </a:rPr>
              <a:t> or </a:t>
            </a:r>
            <a:r>
              <a:rPr lang="en-US" altLang="en-US" sz="2000" dirty="0">
                <a:solidFill>
                  <a:srgbClr val="000000"/>
                </a:solidFill>
              </a:rPr>
              <a:t>e</a:t>
            </a:r>
            <a:r>
              <a:rPr lang="en-US" altLang="en-US" sz="2000" dirty="0">
                <a:solidFill>
                  <a:srgbClr val="181717"/>
                </a:solidFill>
              </a:rPr>
              <a:t>, e.g. 1234.56, 3.142, -1.55, 0.23.</a:t>
            </a:r>
            <a:r>
              <a:rPr lang="en-US" altLang="en-US" sz="2000" dirty="0"/>
              <a:t> </a:t>
            </a:r>
            <a:endParaRPr lang="en-US" altLang="en-US" sz="2000" dirty="0" smtClean="0"/>
          </a:p>
          <a:p>
            <a:pPr marL="0" indent="0">
              <a:lnSpc>
                <a:spcPct val="150000"/>
              </a:lnSpc>
              <a:buNone/>
            </a:pPr>
            <a:r>
              <a:rPr lang="en-US" altLang="en-US" sz="2000" dirty="0"/>
              <a:t> </a:t>
            </a:r>
          </a:p>
          <a:p>
            <a:pPr>
              <a:lnSpc>
                <a:spcPct val="150000"/>
              </a:lnSpc>
              <a:buFont typeface="Wingdings" panose="05000000000000000000" pitchFamily="2" charset="2"/>
              <a:buChar char="Ø"/>
            </a:pPr>
            <a:endParaRPr lang="en-US" altLang="en-US" sz="2000" dirty="0"/>
          </a:p>
          <a:p>
            <a:pPr>
              <a:lnSpc>
                <a:spcPct val="150000"/>
              </a:lnSpc>
              <a:buFont typeface="Wingdings" panose="05000000000000000000" pitchFamily="2" charset="2"/>
              <a:buChar char="Ø"/>
            </a:pPr>
            <a:endParaRPr lang="en-US" altLang="en-US" sz="2000" dirty="0" smtClean="0"/>
          </a:p>
          <a:p>
            <a:pPr marL="0" indent="0">
              <a:lnSpc>
                <a:spcPct val="150000"/>
              </a:lnSpc>
              <a:buNone/>
            </a:pPr>
            <a:endParaRPr lang="en-US" alt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p:txBody>
      </p:sp>
      <p:sp>
        <p:nvSpPr>
          <p:cNvPr id="4" name="Rectangle 1"/>
          <p:cNvSpPr>
            <a:spLocks noChangeArrowheads="1"/>
          </p:cNvSpPr>
          <p:nvPr/>
        </p:nvSpPr>
        <p:spPr bwMode="auto">
          <a:xfrm>
            <a:off x="6003634" y="-184666"/>
            <a:ext cx="184731" cy="369332"/>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Oval 4"/>
          <p:cNvSpPr/>
          <p:nvPr/>
        </p:nvSpPr>
        <p:spPr>
          <a:xfrm>
            <a:off x="1146220" y="2485623"/>
            <a:ext cx="5042145" cy="90152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lvl="0" algn="ctr" eaLnBrk="0" fontAlgn="base" hangingPunct="0">
              <a:spcBef>
                <a:spcPct val="0"/>
              </a:spcBef>
              <a:spcAft>
                <a:spcPct val="0"/>
              </a:spcAft>
            </a:pPr>
            <a:endParaRPr lang="en-US" altLang="en-US" dirty="0" smtClean="0">
              <a:solidFill>
                <a:srgbClr val="9A6E3A"/>
              </a:solidFill>
            </a:endParaRPr>
          </a:p>
          <a:p>
            <a:pPr lvl="0" algn="ctr" eaLnBrk="0" fontAlgn="base" hangingPunct="0">
              <a:spcBef>
                <a:spcPct val="0"/>
              </a:spcBef>
              <a:spcAft>
                <a:spcPct val="0"/>
              </a:spcAft>
            </a:pPr>
            <a:r>
              <a:rPr lang="en-US" altLang="en-US" dirty="0" smtClean="0">
                <a:solidFill>
                  <a:srgbClr val="9A6E3A"/>
                </a:solidFill>
              </a:rPr>
              <a:t>&gt;&gt;&gt; x = 100</a:t>
            </a:r>
          </a:p>
          <a:p>
            <a:pPr lvl="0" algn="ctr" eaLnBrk="0" fontAlgn="base" hangingPunct="0">
              <a:spcBef>
                <a:spcPct val="0"/>
              </a:spcBef>
              <a:spcAft>
                <a:spcPct val="0"/>
              </a:spcAft>
            </a:pPr>
            <a:r>
              <a:rPr lang="en-US" altLang="en-US" dirty="0" smtClean="0">
                <a:solidFill>
                  <a:srgbClr val="9A6E3A"/>
                </a:solidFill>
              </a:rPr>
              <a:t>&gt;&gt;&gt;</a:t>
            </a:r>
            <a:r>
              <a:rPr lang="en-US" altLang="en-US" dirty="0" smtClean="0">
                <a:solidFill>
                  <a:srgbClr val="0077AA"/>
                </a:solidFill>
              </a:rPr>
              <a:t>type</a:t>
            </a:r>
            <a:r>
              <a:rPr lang="en-US" altLang="en-US" dirty="0" smtClean="0">
                <a:solidFill>
                  <a:srgbClr val="413F3F"/>
                </a:solidFill>
              </a:rPr>
              <a:t>(</a:t>
            </a:r>
            <a:r>
              <a:rPr lang="en-US" altLang="en-US" dirty="0">
                <a:solidFill>
                  <a:srgbClr val="990055"/>
                </a:solidFill>
              </a:rPr>
              <a:t>x</a:t>
            </a:r>
            <a:r>
              <a:rPr lang="en-US" altLang="en-US" dirty="0" smtClean="0">
                <a:solidFill>
                  <a:srgbClr val="413F3F"/>
                </a:solidFill>
              </a:rPr>
              <a:t>)</a:t>
            </a:r>
          </a:p>
          <a:p>
            <a:pPr algn="ctr" eaLnBrk="0" fontAlgn="base" hangingPunct="0">
              <a:spcBef>
                <a:spcPct val="0"/>
              </a:spcBef>
              <a:spcAft>
                <a:spcPct val="0"/>
              </a:spcAft>
            </a:pPr>
            <a:r>
              <a:rPr lang="en-US" altLang="en-US" dirty="0" smtClean="0">
                <a:solidFill>
                  <a:srgbClr val="9A6E3A"/>
                </a:solidFill>
              </a:rPr>
              <a:t>&lt;</a:t>
            </a:r>
            <a:r>
              <a:rPr lang="en-US" altLang="en-US" dirty="0">
                <a:solidFill>
                  <a:srgbClr val="0077AA"/>
                </a:solidFill>
              </a:rPr>
              <a:t>class</a:t>
            </a:r>
            <a:r>
              <a:rPr lang="en-US" altLang="en-US" dirty="0">
                <a:solidFill>
                  <a:srgbClr val="000000"/>
                </a:solidFill>
              </a:rPr>
              <a:t> </a:t>
            </a:r>
            <a:r>
              <a:rPr lang="en-US" altLang="en-US" dirty="0">
                <a:solidFill>
                  <a:srgbClr val="669900"/>
                </a:solidFill>
              </a:rPr>
              <a:t>'int'</a:t>
            </a:r>
            <a:r>
              <a:rPr lang="en-US" altLang="en-US" dirty="0">
                <a:solidFill>
                  <a:srgbClr val="9A6E3A"/>
                </a:solidFill>
              </a:rPr>
              <a:t>&gt;</a:t>
            </a:r>
            <a:r>
              <a:rPr lang="en-US" altLang="en-US" dirty="0">
                <a:solidFill>
                  <a:schemeClr val="tx1"/>
                </a:solidFill>
              </a:rPr>
              <a:t> </a:t>
            </a:r>
          </a:p>
          <a:p>
            <a:pPr lvl="0" eaLnBrk="0" fontAlgn="base" hangingPunct="0">
              <a:spcBef>
                <a:spcPct val="0"/>
              </a:spcBef>
              <a:spcAft>
                <a:spcPct val="0"/>
              </a:spcAft>
            </a:pPr>
            <a:r>
              <a:rPr lang="en-US" altLang="en-US" sz="2400" dirty="0" smtClean="0">
                <a:solidFill>
                  <a:schemeClr val="tx1"/>
                </a:solidFill>
              </a:rPr>
              <a:t> </a:t>
            </a:r>
            <a:endParaRPr lang="en-US" altLang="en-US" sz="4000" dirty="0">
              <a:solidFill>
                <a:schemeClr val="tx1"/>
              </a:solidFill>
              <a:latin typeface="Arial" panose="020B0604020202020204" pitchFamily="34" charset="0"/>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6003634" y="-184666"/>
            <a:ext cx="184731" cy="369332"/>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Oval 8"/>
          <p:cNvSpPr/>
          <p:nvPr/>
        </p:nvSpPr>
        <p:spPr>
          <a:xfrm>
            <a:off x="1300766" y="3644721"/>
            <a:ext cx="6581104" cy="13522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lvl="0" algn="ctr" eaLnBrk="0" fontAlgn="base" hangingPunct="0">
              <a:spcBef>
                <a:spcPct val="0"/>
              </a:spcBef>
              <a:spcAft>
                <a:spcPct val="0"/>
              </a:spcAft>
            </a:pPr>
            <a:endParaRPr lang="en-US" altLang="en-US" dirty="0" smtClean="0">
              <a:solidFill>
                <a:srgbClr val="9A6E3A"/>
              </a:solidFill>
            </a:endParaRPr>
          </a:p>
          <a:p>
            <a:pPr lvl="0" algn="ctr" eaLnBrk="0" fontAlgn="base" hangingPunct="0">
              <a:spcBef>
                <a:spcPct val="0"/>
              </a:spcBef>
              <a:spcAft>
                <a:spcPct val="0"/>
              </a:spcAft>
            </a:pPr>
            <a:endParaRPr lang="en-US" altLang="en-US" dirty="0">
              <a:solidFill>
                <a:srgbClr val="9A6E3A"/>
              </a:solidFill>
            </a:endParaRPr>
          </a:p>
          <a:p>
            <a:pPr lvl="0" algn="ctr" eaLnBrk="0" fontAlgn="base" hangingPunct="0">
              <a:spcBef>
                <a:spcPct val="0"/>
              </a:spcBef>
              <a:spcAft>
                <a:spcPct val="0"/>
              </a:spcAft>
            </a:pPr>
            <a:r>
              <a:rPr lang="en-US" altLang="en-US" dirty="0" smtClean="0">
                <a:solidFill>
                  <a:srgbClr val="9A6E3A"/>
                </a:solidFill>
              </a:rPr>
              <a:t>&gt;&gt;&gt; </a:t>
            </a:r>
            <a:r>
              <a:rPr lang="en-US" altLang="en-US" dirty="0">
                <a:solidFill>
                  <a:srgbClr val="9A6E3A"/>
                </a:solidFill>
              </a:rPr>
              <a:t>x = </a:t>
            </a:r>
            <a:r>
              <a:rPr lang="en-US" altLang="en-US" dirty="0" smtClean="0">
                <a:solidFill>
                  <a:srgbClr val="9A6E3A"/>
                </a:solidFill>
              </a:rPr>
              <a:t>100.21</a:t>
            </a:r>
            <a:endParaRPr lang="en-US" altLang="en-US" dirty="0">
              <a:solidFill>
                <a:srgbClr val="9A6E3A"/>
              </a:solidFill>
            </a:endParaRPr>
          </a:p>
          <a:p>
            <a:pPr lvl="0" algn="ctr" eaLnBrk="0" fontAlgn="base" hangingPunct="0">
              <a:spcBef>
                <a:spcPct val="0"/>
              </a:spcBef>
              <a:spcAft>
                <a:spcPct val="0"/>
              </a:spcAft>
            </a:pPr>
            <a:r>
              <a:rPr lang="en-US" altLang="en-US" dirty="0">
                <a:solidFill>
                  <a:srgbClr val="9A6E3A"/>
                </a:solidFill>
              </a:rPr>
              <a:t>&gt;&gt;&gt;</a:t>
            </a:r>
            <a:r>
              <a:rPr lang="en-US" altLang="en-US" dirty="0">
                <a:solidFill>
                  <a:srgbClr val="0077AA"/>
                </a:solidFill>
              </a:rPr>
              <a:t>type</a:t>
            </a:r>
            <a:r>
              <a:rPr lang="en-US" altLang="en-US" dirty="0">
                <a:solidFill>
                  <a:srgbClr val="413F3F"/>
                </a:solidFill>
              </a:rPr>
              <a:t>(</a:t>
            </a:r>
            <a:r>
              <a:rPr lang="en-US" altLang="en-US" dirty="0">
                <a:solidFill>
                  <a:srgbClr val="990055"/>
                </a:solidFill>
              </a:rPr>
              <a:t>x</a:t>
            </a:r>
            <a:r>
              <a:rPr lang="en-US" altLang="en-US" dirty="0">
                <a:solidFill>
                  <a:srgbClr val="413F3F"/>
                </a:solidFill>
              </a:rPr>
              <a:t>)</a:t>
            </a:r>
          </a:p>
          <a:p>
            <a:pPr algn="ctr" eaLnBrk="0" fontAlgn="base" hangingPunct="0">
              <a:spcBef>
                <a:spcPct val="0"/>
              </a:spcBef>
              <a:spcAft>
                <a:spcPct val="0"/>
              </a:spcAft>
            </a:pPr>
            <a:r>
              <a:rPr lang="en-US" altLang="en-US" dirty="0">
                <a:solidFill>
                  <a:srgbClr val="9A6E3A"/>
                </a:solidFill>
              </a:rPr>
              <a:t>&lt;</a:t>
            </a:r>
            <a:r>
              <a:rPr lang="en-US" altLang="en-US" dirty="0">
                <a:solidFill>
                  <a:srgbClr val="0077AA"/>
                </a:solidFill>
              </a:rPr>
              <a:t>class</a:t>
            </a:r>
            <a:r>
              <a:rPr lang="en-US" altLang="en-US" dirty="0">
                <a:solidFill>
                  <a:srgbClr val="000000"/>
                </a:solidFill>
              </a:rPr>
              <a:t> </a:t>
            </a:r>
            <a:r>
              <a:rPr lang="en-US" altLang="en-US" dirty="0" smtClean="0">
                <a:solidFill>
                  <a:srgbClr val="669900"/>
                </a:solidFill>
              </a:rPr>
              <a:t>‘float'</a:t>
            </a:r>
            <a:r>
              <a:rPr lang="en-US" altLang="en-US" dirty="0" smtClean="0">
                <a:solidFill>
                  <a:srgbClr val="9A6E3A"/>
                </a:solidFill>
              </a:rPr>
              <a:t>&gt;</a:t>
            </a:r>
          </a:p>
          <a:p>
            <a:pPr algn="ctr" eaLnBrk="0" fontAlgn="base" hangingPunct="0">
              <a:spcBef>
                <a:spcPct val="0"/>
              </a:spcBef>
              <a:spcAft>
                <a:spcPct val="0"/>
              </a:spcAft>
            </a:pPr>
            <a:r>
              <a:rPr lang="en-US" altLang="en-US" dirty="0" smtClean="0">
                <a:solidFill>
                  <a:srgbClr val="9A6E3A"/>
                </a:solidFill>
              </a:rPr>
              <a:t>&gt;&gt;&gt; </a:t>
            </a:r>
            <a:r>
              <a:rPr lang="en-US" altLang="en-US" dirty="0" smtClean="0">
                <a:solidFill>
                  <a:schemeClr val="tx1"/>
                </a:solidFill>
              </a:rPr>
              <a:t> </a:t>
            </a:r>
            <a:r>
              <a:rPr lang="en-US" altLang="en-US" dirty="0" smtClean="0">
                <a:solidFill>
                  <a:srgbClr val="FF0000"/>
                </a:solidFill>
              </a:rPr>
              <a:t>int</a:t>
            </a:r>
            <a:r>
              <a:rPr lang="en-US" altLang="en-US" dirty="0" smtClean="0">
                <a:solidFill>
                  <a:schemeClr val="tx1"/>
                </a:solidFill>
              </a:rPr>
              <a:t>(x)</a:t>
            </a:r>
          </a:p>
          <a:p>
            <a:pPr algn="ctr" eaLnBrk="0" fontAlgn="base" hangingPunct="0">
              <a:spcBef>
                <a:spcPct val="0"/>
              </a:spcBef>
              <a:spcAft>
                <a:spcPct val="0"/>
              </a:spcAft>
            </a:pPr>
            <a:r>
              <a:rPr lang="en-US" altLang="en-US" dirty="0" smtClean="0">
                <a:solidFill>
                  <a:srgbClr val="9A6E3A"/>
                </a:solidFill>
              </a:rPr>
              <a:t>100</a:t>
            </a:r>
            <a:endParaRPr lang="en-US" altLang="en-US" dirty="0">
              <a:solidFill>
                <a:srgbClr val="9A6E3A"/>
              </a:solidFill>
            </a:endParaRPr>
          </a:p>
          <a:p>
            <a:pPr algn="ctr" eaLnBrk="0" fontAlgn="base" hangingPunct="0">
              <a:spcBef>
                <a:spcPct val="0"/>
              </a:spcBef>
              <a:spcAft>
                <a:spcPct val="0"/>
              </a:spcAft>
            </a:pPr>
            <a:endParaRPr lang="en-US" altLang="en-US" dirty="0" smtClean="0">
              <a:solidFill>
                <a:schemeClr val="tx1"/>
              </a:solidFill>
            </a:endParaRPr>
          </a:p>
          <a:p>
            <a:pPr algn="ctr" eaLnBrk="0" fontAlgn="base" hangingPunct="0">
              <a:spcBef>
                <a:spcPct val="0"/>
              </a:spcBef>
              <a:spcAft>
                <a:spcPct val="0"/>
              </a:spcAft>
            </a:pPr>
            <a:endParaRPr lang="en-US" altLang="en-US" dirty="0">
              <a:solidFill>
                <a:schemeClr val="tx1"/>
              </a:solidFill>
            </a:endParaRPr>
          </a:p>
        </p:txBody>
      </p:sp>
      <p:sp>
        <p:nvSpPr>
          <p:cNvPr id="10" name="Rectangle 5"/>
          <p:cNvSpPr>
            <a:spLocks noChangeArrowheads="1"/>
          </p:cNvSpPr>
          <p:nvPr/>
        </p:nvSpPr>
        <p:spPr bwMode="auto">
          <a:xfrm>
            <a:off x="6003634" y="-184666"/>
            <a:ext cx="184731" cy="369332"/>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ounded Rectangle 10"/>
          <p:cNvSpPr/>
          <p:nvPr/>
        </p:nvSpPr>
        <p:spPr>
          <a:xfrm>
            <a:off x="1983346" y="5859888"/>
            <a:ext cx="4443212" cy="9207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eaLnBrk="0" fontAlgn="base" hangingPunct="0">
              <a:spcBef>
                <a:spcPct val="0"/>
              </a:spcBef>
              <a:spcAft>
                <a:spcPct val="0"/>
              </a:spcAft>
            </a:pPr>
            <a:r>
              <a:rPr lang="en-US" altLang="en-US" dirty="0">
                <a:solidFill>
                  <a:srgbClr val="9A6E3A"/>
                </a:solidFill>
                <a:latin typeface="Consolas" panose="020B0609020204030204" pitchFamily="49" charset="0"/>
              </a:rPr>
              <a:t>&gt;&gt;&gt;</a:t>
            </a:r>
            <a:r>
              <a:rPr lang="en-US" altLang="en-US" dirty="0">
                <a:solidFill>
                  <a:srgbClr val="000000"/>
                </a:solidFill>
                <a:latin typeface="Consolas" panose="020B0609020204030204" pitchFamily="49" charset="0"/>
              </a:rPr>
              <a:t> f</a:t>
            </a:r>
            <a:r>
              <a:rPr lang="en-US" altLang="en-US" dirty="0">
                <a:solidFill>
                  <a:srgbClr val="9A6E3A"/>
                </a:solidFill>
                <a:latin typeface="Consolas" panose="020B0609020204030204" pitchFamily="49" charset="0"/>
              </a:rPr>
              <a:t>=</a:t>
            </a:r>
            <a:r>
              <a:rPr lang="en-US" altLang="en-US" dirty="0">
                <a:solidFill>
                  <a:srgbClr val="990055"/>
                </a:solidFill>
                <a:latin typeface="Consolas" panose="020B0609020204030204" pitchFamily="49" charset="0"/>
              </a:rPr>
              <a:t>1.2</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lvl="0" eaLnBrk="0" fontAlgn="base" hangingPunct="0">
              <a:spcBef>
                <a:spcPct val="0"/>
              </a:spcBef>
              <a:spcAft>
                <a:spcPct val="0"/>
              </a:spcAft>
            </a:pPr>
            <a:r>
              <a:rPr lang="en-US" altLang="en-US" dirty="0" smtClean="0">
                <a:solidFill>
                  <a:srgbClr val="9A6E3A"/>
                </a:solidFill>
                <a:latin typeface="Consolas" panose="020B0609020204030204" pitchFamily="49" charset="0"/>
              </a:rPr>
              <a:t>&gt;&gt;&gt;</a:t>
            </a:r>
            <a:r>
              <a:rPr lang="en-US" altLang="en-US" dirty="0" smtClean="0">
                <a:solidFill>
                  <a:srgbClr val="000000"/>
                </a:solidFill>
                <a:latin typeface="Consolas" panose="020B0609020204030204" pitchFamily="49" charset="0"/>
              </a:rPr>
              <a:t> </a:t>
            </a:r>
            <a:r>
              <a:rPr lang="en-US" altLang="en-US" dirty="0" smtClean="0">
                <a:solidFill>
                  <a:srgbClr val="0077AA"/>
                </a:solidFill>
                <a:latin typeface="Consolas" panose="020B0609020204030204" pitchFamily="49" charset="0"/>
              </a:rPr>
              <a:t>type</a:t>
            </a:r>
            <a:r>
              <a:rPr lang="en-US" altLang="en-US" dirty="0" smtClean="0">
                <a:solidFill>
                  <a:srgbClr val="413F3F"/>
                </a:solidFill>
                <a:latin typeface="Consolas" panose="020B0609020204030204" pitchFamily="49" charset="0"/>
              </a:rPr>
              <a:t>(</a:t>
            </a:r>
            <a:r>
              <a:rPr lang="en-US" altLang="en-US" dirty="0" smtClean="0">
                <a:solidFill>
                  <a:srgbClr val="000000"/>
                </a:solidFill>
                <a:latin typeface="Consolas" panose="020B0609020204030204" pitchFamily="49" charset="0"/>
              </a:rPr>
              <a:t>f</a:t>
            </a:r>
            <a:r>
              <a:rPr lang="en-US" altLang="en-US" dirty="0">
                <a:solidFill>
                  <a:srgbClr val="413F3F"/>
                </a:solidFill>
                <a:latin typeface="Consolas" panose="020B0609020204030204" pitchFamily="49" charset="0"/>
              </a:rPr>
              <a:t>)</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lvl="0" eaLnBrk="0" fontAlgn="base" hangingPunct="0">
              <a:spcBef>
                <a:spcPct val="0"/>
              </a:spcBef>
              <a:spcAft>
                <a:spcPct val="0"/>
              </a:spcAft>
            </a:pPr>
            <a:r>
              <a:rPr lang="en-US" altLang="en-US" dirty="0" smtClean="0">
                <a:solidFill>
                  <a:srgbClr val="9A6E3A"/>
                </a:solidFill>
                <a:latin typeface="Consolas" panose="020B0609020204030204" pitchFamily="49" charset="0"/>
              </a:rPr>
              <a:t>&lt;</a:t>
            </a:r>
            <a:r>
              <a:rPr lang="en-US" altLang="en-US" dirty="0">
                <a:solidFill>
                  <a:srgbClr val="0077AA"/>
                </a:solidFill>
                <a:latin typeface="Consolas" panose="020B0609020204030204" pitchFamily="49" charset="0"/>
              </a:rPr>
              <a:t>class</a:t>
            </a:r>
            <a:r>
              <a:rPr lang="en-US" altLang="en-US" dirty="0">
                <a:solidFill>
                  <a:srgbClr val="000000"/>
                </a:solidFill>
                <a:latin typeface="Consolas" panose="020B0609020204030204" pitchFamily="49" charset="0"/>
              </a:rPr>
              <a:t> </a:t>
            </a:r>
            <a:r>
              <a:rPr lang="en-US" altLang="en-US" dirty="0">
                <a:solidFill>
                  <a:srgbClr val="669900"/>
                </a:solidFill>
                <a:latin typeface="Consolas" panose="020B0609020204030204" pitchFamily="49" charset="0"/>
              </a:rPr>
              <a:t>'float'</a:t>
            </a:r>
            <a:r>
              <a:rPr lang="en-US" altLang="en-US" dirty="0">
                <a:solidFill>
                  <a:srgbClr val="9A6E3A"/>
                </a:solidFill>
                <a:latin typeface="Consolas" panose="020B0609020204030204" pitchFamily="49" charset="0"/>
              </a:rPr>
              <a:t>&gt;</a:t>
            </a:r>
            <a:r>
              <a:rPr lang="en-US" altLang="en-US" dirty="0">
                <a:solidFill>
                  <a:schemeClr val="tx1"/>
                </a:solidFill>
              </a:rPr>
              <a:t> </a:t>
            </a:r>
            <a:endParaRPr lang="en-US" altLang="en-US" dirty="0">
              <a:solidFill>
                <a:schemeClr val="tx1"/>
              </a:solidFill>
              <a:latin typeface="Arial" panose="020B0604020202020204" pitchFamily="34" charset="0"/>
            </a:endParaRPr>
          </a:p>
        </p:txBody>
      </p:sp>
      <p:sp>
        <p:nvSpPr>
          <p:cNvPr id="12" name="Rectangle 6"/>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962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89397"/>
          </a:xfrm>
        </p:spPr>
        <p:txBody>
          <a:bodyPr>
            <a:normAutofit/>
          </a:bodyPr>
          <a:lstStyle/>
          <a:p>
            <a:pPr algn="ctr"/>
            <a:r>
              <a:rPr lang="en-US" sz="2400" b="1" dirty="0">
                <a:latin typeface="+mn-lt"/>
              </a:rPr>
              <a:t>Python Number Types: int, float, </a:t>
            </a:r>
            <a:r>
              <a:rPr lang="en-US" sz="2400" b="1" dirty="0" smtClean="0">
                <a:latin typeface="+mn-lt"/>
              </a:rPr>
              <a:t>complex(2)</a:t>
            </a:r>
            <a:endParaRPr lang="en-US" sz="2400" b="1" dirty="0">
              <a:latin typeface="+mn-lt"/>
            </a:endParaRPr>
          </a:p>
        </p:txBody>
      </p:sp>
      <p:sp>
        <p:nvSpPr>
          <p:cNvPr id="5" name="Content Placeholder 4"/>
          <p:cNvSpPr>
            <a:spLocks noGrp="1"/>
          </p:cNvSpPr>
          <p:nvPr>
            <p:ph idx="1"/>
          </p:nvPr>
        </p:nvSpPr>
        <p:spPr>
          <a:xfrm>
            <a:off x="180304" y="489396"/>
            <a:ext cx="11861442" cy="6272011"/>
          </a:xfrm>
        </p:spPr>
        <p:txBody>
          <a:bodyPr/>
          <a:lstStyle/>
          <a:p>
            <a:pPr>
              <a:buFont typeface="Wingdings" panose="05000000000000000000" pitchFamily="2" charset="2"/>
              <a:buChar char="Ø"/>
            </a:pPr>
            <a:r>
              <a:rPr lang="en-US" sz="2000" dirty="0" smtClean="0"/>
              <a:t> The </a:t>
            </a:r>
            <a:r>
              <a:rPr lang="en-US" sz="2000" dirty="0" smtClean="0">
                <a:solidFill>
                  <a:srgbClr val="FF0000"/>
                </a:solidFill>
              </a:rPr>
              <a:t>float()</a:t>
            </a:r>
            <a:r>
              <a:rPr lang="en-US" sz="2000" dirty="0" smtClean="0"/>
              <a:t>function covert integer or string into float type numbers.</a:t>
            </a:r>
          </a:p>
          <a:p>
            <a:pPr marL="0" indent="0">
              <a:buNone/>
            </a:pPr>
            <a:endParaRPr lang="en-US" sz="2000" dirty="0" smtClean="0"/>
          </a:p>
          <a:p>
            <a:pPr>
              <a:buFont typeface="Wingdings" panose="05000000000000000000" pitchFamily="2" charset="2"/>
              <a:buChar char="Ø"/>
            </a:pPr>
            <a:endParaRPr lang="en-US" sz="2000" dirty="0" smtClean="0"/>
          </a:p>
          <a:p>
            <a:pPr>
              <a:buFont typeface="Wingdings" panose="05000000000000000000" pitchFamily="2" charset="2"/>
              <a:buChar char="Ø"/>
            </a:pPr>
            <a:r>
              <a:rPr lang="en-US" sz="2000" dirty="0" smtClean="0"/>
              <a:t>A </a:t>
            </a:r>
            <a:r>
              <a:rPr lang="en-US" sz="2000" dirty="0"/>
              <a:t>numeric object of one type can be converted in another type using the following </a:t>
            </a:r>
            <a:r>
              <a:rPr lang="en-US" sz="2000" dirty="0" smtClean="0"/>
              <a:t>function</a:t>
            </a:r>
          </a:p>
          <a:p>
            <a:pPr marL="0" indent="0">
              <a:buNone/>
            </a:pPr>
            <a:endParaRPr lang="en-US" dirty="0" smtClean="0"/>
          </a:p>
          <a:p>
            <a:endParaRPr lang="en-US" dirty="0"/>
          </a:p>
          <a:p>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19565279"/>
              </p:ext>
            </p:extLst>
          </p:nvPr>
        </p:nvGraphicFramePr>
        <p:xfrm>
          <a:off x="1674254" y="2382593"/>
          <a:ext cx="8950816" cy="3850785"/>
        </p:xfrm>
        <a:graphic>
          <a:graphicData uri="http://schemas.openxmlformats.org/drawingml/2006/table">
            <a:tbl>
              <a:tblPr/>
              <a:tblGrid>
                <a:gridCol w="2234486"/>
                <a:gridCol w="6716330"/>
              </a:tblGrid>
              <a:tr h="414593">
                <a:tc>
                  <a:txBody>
                    <a:bodyPr/>
                    <a:lstStyle/>
                    <a:p>
                      <a:pPr algn="l" fontAlgn="b"/>
                      <a:r>
                        <a:rPr lang="en-US" sz="1400" b="0" dirty="0">
                          <a:solidFill>
                            <a:srgbClr val="FFFFFF"/>
                          </a:solidFill>
                          <a:effectLst/>
                        </a:rPr>
                        <a:t>Built-in Function</a:t>
                      </a:r>
                    </a:p>
                  </a:txBody>
                  <a:tcPr marL="72522" marR="72522" marT="36261" marB="36261"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1400" b="0">
                          <a:solidFill>
                            <a:srgbClr val="FFFFFF"/>
                          </a:solidFill>
                          <a:effectLst/>
                        </a:rPr>
                        <a:t>Description</a:t>
                      </a:r>
                    </a:p>
                  </a:txBody>
                  <a:tcPr marL="72522" marR="72522" marT="36261" marB="36261"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r>
              <a:tr h="414593">
                <a:tc>
                  <a:txBody>
                    <a:bodyPr/>
                    <a:lstStyle/>
                    <a:p>
                      <a:pPr fontAlgn="t"/>
                      <a:r>
                        <a:rPr lang="en-US" sz="1400" u="sng">
                          <a:solidFill>
                            <a:srgbClr val="007BFF"/>
                          </a:solidFill>
                          <a:effectLst/>
                          <a:hlinkClick r:id="rId2"/>
                        </a:rPr>
                        <a:t>int</a:t>
                      </a:r>
                      <a:endParaRPr lang="en-US" sz="1400">
                        <a:solidFill>
                          <a:srgbClr val="414141"/>
                        </a:solidFill>
                        <a:effectLst/>
                      </a:endParaRPr>
                    </a:p>
                  </a:txBody>
                  <a:tcPr marL="72522" marR="72522"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a:solidFill>
                            <a:srgbClr val="414141"/>
                          </a:solidFill>
                          <a:effectLst/>
                        </a:rPr>
                        <a:t>Returns the integer object from a float or a string containing digits.</a:t>
                      </a:r>
                    </a:p>
                  </a:txBody>
                  <a:tcPr marL="72522" marR="72522"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635457">
                <a:tc>
                  <a:txBody>
                    <a:bodyPr/>
                    <a:lstStyle/>
                    <a:p>
                      <a:pPr fontAlgn="t"/>
                      <a:r>
                        <a:rPr lang="en-US" sz="1400" u="sng">
                          <a:solidFill>
                            <a:srgbClr val="007BFF"/>
                          </a:solidFill>
                          <a:effectLst/>
                          <a:hlinkClick r:id="rId3"/>
                        </a:rPr>
                        <a:t>float</a:t>
                      </a:r>
                      <a:endParaRPr lang="en-US" sz="1400">
                        <a:solidFill>
                          <a:srgbClr val="414141"/>
                        </a:solidFill>
                        <a:effectLst/>
                      </a:endParaRPr>
                    </a:p>
                  </a:txBody>
                  <a:tcPr marL="72522" marR="72522"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dirty="0">
                          <a:solidFill>
                            <a:srgbClr val="414141"/>
                          </a:solidFill>
                          <a:effectLst/>
                        </a:rPr>
                        <a:t>Returns a floating-point number object from a number or string containing digits with decimal point or scientific notation.</a:t>
                      </a:r>
                    </a:p>
                  </a:txBody>
                  <a:tcPr marL="72522" marR="72522"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414593">
                <a:tc>
                  <a:txBody>
                    <a:bodyPr/>
                    <a:lstStyle/>
                    <a:p>
                      <a:pPr fontAlgn="t"/>
                      <a:r>
                        <a:rPr lang="en-US" sz="1400" u="sng">
                          <a:solidFill>
                            <a:srgbClr val="007BFF"/>
                          </a:solidFill>
                          <a:effectLst/>
                          <a:hlinkClick r:id="rId4"/>
                        </a:rPr>
                        <a:t>complex</a:t>
                      </a:r>
                      <a:endParaRPr lang="en-US" sz="1400">
                        <a:solidFill>
                          <a:srgbClr val="414141"/>
                        </a:solidFill>
                        <a:effectLst/>
                      </a:endParaRPr>
                    </a:p>
                  </a:txBody>
                  <a:tcPr marL="72522" marR="72522"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a:solidFill>
                            <a:srgbClr val="414141"/>
                          </a:solidFill>
                          <a:effectLst/>
                        </a:rPr>
                        <a:t>Returns a complex number with real and imaginary components.</a:t>
                      </a:r>
                    </a:p>
                  </a:txBody>
                  <a:tcPr marL="72522" marR="72522"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414593">
                <a:tc>
                  <a:txBody>
                    <a:bodyPr/>
                    <a:lstStyle/>
                    <a:p>
                      <a:pPr fontAlgn="t"/>
                      <a:r>
                        <a:rPr lang="en-US" sz="1400" u="sng">
                          <a:solidFill>
                            <a:srgbClr val="007BFF"/>
                          </a:solidFill>
                          <a:effectLst/>
                          <a:hlinkClick r:id="rId5"/>
                        </a:rPr>
                        <a:t>hex</a:t>
                      </a:r>
                      <a:endParaRPr lang="en-US" sz="1400">
                        <a:solidFill>
                          <a:srgbClr val="414141"/>
                        </a:solidFill>
                        <a:effectLst/>
                      </a:endParaRPr>
                    </a:p>
                  </a:txBody>
                  <a:tcPr marL="72522" marR="72522"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a:solidFill>
                            <a:srgbClr val="414141"/>
                          </a:solidFill>
                          <a:effectLst/>
                        </a:rPr>
                        <a:t>Converts a decimal integer into a hexadecimal number with 0x prefix.</a:t>
                      </a:r>
                    </a:p>
                  </a:txBody>
                  <a:tcPr marL="72522" marR="72522"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414593">
                <a:tc>
                  <a:txBody>
                    <a:bodyPr/>
                    <a:lstStyle/>
                    <a:p>
                      <a:pPr fontAlgn="t"/>
                      <a:r>
                        <a:rPr lang="en-US" sz="1400" u="sng">
                          <a:solidFill>
                            <a:srgbClr val="007BFF"/>
                          </a:solidFill>
                          <a:effectLst/>
                          <a:hlinkClick r:id="rId6"/>
                        </a:rPr>
                        <a:t>oct</a:t>
                      </a:r>
                      <a:endParaRPr lang="en-US" sz="1400">
                        <a:solidFill>
                          <a:srgbClr val="414141"/>
                        </a:solidFill>
                        <a:effectLst/>
                      </a:endParaRPr>
                    </a:p>
                  </a:txBody>
                  <a:tcPr marL="72522" marR="72522"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a:solidFill>
                            <a:srgbClr val="414141"/>
                          </a:solidFill>
                          <a:effectLst/>
                        </a:rPr>
                        <a:t>Converts a decimal integer in an octal representation with 0o prefix.</a:t>
                      </a:r>
                    </a:p>
                  </a:txBody>
                  <a:tcPr marL="72522" marR="72522"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363885">
                <a:tc>
                  <a:txBody>
                    <a:bodyPr/>
                    <a:lstStyle/>
                    <a:p>
                      <a:pPr fontAlgn="t"/>
                      <a:r>
                        <a:rPr lang="en-US" sz="1400" u="sng">
                          <a:solidFill>
                            <a:srgbClr val="007BFF"/>
                          </a:solidFill>
                          <a:effectLst/>
                          <a:hlinkClick r:id="rId7"/>
                        </a:rPr>
                        <a:t>pow</a:t>
                      </a:r>
                      <a:endParaRPr lang="en-US" sz="1400">
                        <a:solidFill>
                          <a:srgbClr val="414141"/>
                        </a:solidFill>
                        <a:effectLst/>
                      </a:endParaRPr>
                    </a:p>
                  </a:txBody>
                  <a:tcPr marL="72522" marR="72522"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a:solidFill>
                            <a:srgbClr val="414141"/>
                          </a:solidFill>
                          <a:effectLst/>
                        </a:rPr>
                        <a:t>Returns the power of the specified numbers.</a:t>
                      </a:r>
                    </a:p>
                  </a:txBody>
                  <a:tcPr marL="72522" marR="72522"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414593">
                <a:tc>
                  <a:txBody>
                    <a:bodyPr/>
                    <a:lstStyle/>
                    <a:p>
                      <a:pPr fontAlgn="t"/>
                      <a:r>
                        <a:rPr lang="en-US" sz="1400" u="sng">
                          <a:solidFill>
                            <a:srgbClr val="007BFF"/>
                          </a:solidFill>
                          <a:effectLst/>
                          <a:hlinkClick r:id="rId8"/>
                        </a:rPr>
                        <a:t>abs</a:t>
                      </a:r>
                      <a:endParaRPr lang="en-US" sz="1400">
                        <a:solidFill>
                          <a:srgbClr val="414141"/>
                        </a:solidFill>
                        <a:effectLst/>
                      </a:endParaRPr>
                    </a:p>
                  </a:txBody>
                  <a:tcPr marL="72522" marR="72522"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a:solidFill>
                            <a:srgbClr val="414141"/>
                          </a:solidFill>
                          <a:effectLst/>
                        </a:rPr>
                        <a:t>Returns the absolute value of a number without considering its sign.</a:t>
                      </a:r>
                    </a:p>
                  </a:txBody>
                  <a:tcPr marL="72522" marR="72522"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363885">
                <a:tc>
                  <a:txBody>
                    <a:bodyPr/>
                    <a:lstStyle/>
                    <a:p>
                      <a:pPr fontAlgn="t"/>
                      <a:r>
                        <a:rPr lang="en-US" sz="1400" u="sng" dirty="0">
                          <a:solidFill>
                            <a:srgbClr val="007BFF"/>
                          </a:solidFill>
                          <a:effectLst/>
                          <a:hlinkClick r:id="rId9"/>
                        </a:rPr>
                        <a:t>round</a:t>
                      </a:r>
                      <a:endParaRPr lang="en-US" sz="1400" dirty="0">
                        <a:solidFill>
                          <a:srgbClr val="414141"/>
                        </a:solidFill>
                        <a:effectLst/>
                      </a:endParaRPr>
                    </a:p>
                  </a:txBody>
                  <a:tcPr marL="72522" marR="72522"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dirty="0">
                          <a:solidFill>
                            <a:srgbClr val="414141"/>
                          </a:solidFill>
                          <a:effectLst/>
                        </a:rPr>
                        <a:t>Returns the rounded number.</a:t>
                      </a:r>
                    </a:p>
                  </a:txBody>
                  <a:tcPr marL="72522" marR="72522"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bl>
          </a:graphicData>
        </a:graphic>
      </p:graphicFrame>
      <p:sp>
        <p:nvSpPr>
          <p:cNvPr id="7" name="Rounded Rectangle 6"/>
          <p:cNvSpPr/>
          <p:nvPr/>
        </p:nvSpPr>
        <p:spPr>
          <a:xfrm>
            <a:off x="940158" y="862885"/>
            <a:ext cx="5203065" cy="8113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eaLnBrk="0" fontAlgn="base" hangingPunct="0">
              <a:spcBef>
                <a:spcPct val="0"/>
              </a:spcBef>
              <a:spcAft>
                <a:spcPct val="0"/>
              </a:spcAft>
            </a:pPr>
            <a:r>
              <a:rPr lang="en-US" altLang="en-US" dirty="0" smtClean="0">
                <a:solidFill>
                  <a:srgbClr val="0077AA"/>
                </a:solidFill>
              </a:rPr>
              <a:t>&gt;&gt;&gt;x = 5</a:t>
            </a:r>
          </a:p>
          <a:p>
            <a:pPr lvl="0" algn="ctr" eaLnBrk="0" fontAlgn="base" hangingPunct="0">
              <a:spcBef>
                <a:spcPct val="0"/>
              </a:spcBef>
              <a:spcAft>
                <a:spcPct val="0"/>
              </a:spcAft>
            </a:pPr>
            <a:r>
              <a:rPr lang="en-US" altLang="en-US" dirty="0" smtClean="0">
                <a:solidFill>
                  <a:srgbClr val="0077AA"/>
                </a:solidFill>
              </a:rPr>
              <a:t>&gt;&gt;&gt; float</a:t>
            </a:r>
            <a:r>
              <a:rPr lang="en-US" altLang="en-US" dirty="0" smtClean="0">
                <a:solidFill>
                  <a:srgbClr val="413F3F"/>
                </a:solidFill>
              </a:rPr>
              <a:t>(</a:t>
            </a:r>
            <a:r>
              <a:rPr lang="en-US" altLang="en-US" dirty="0" smtClean="0">
                <a:solidFill>
                  <a:srgbClr val="669900"/>
                </a:solidFill>
              </a:rPr>
              <a:t>x</a:t>
            </a:r>
            <a:r>
              <a:rPr lang="en-US" altLang="en-US" dirty="0" smtClean="0">
                <a:solidFill>
                  <a:srgbClr val="413F3F"/>
                </a:solidFill>
              </a:rPr>
              <a:t>)</a:t>
            </a:r>
            <a:r>
              <a:rPr lang="en-US" altLang="en-US" dirty="0" smtClean="0">
                <a:solidFill>
                  <a:srgbClr val="000000"/>
                </a:solidFill>
              </a:rPr>
              <a:t> </a:t>
            </a:r>
          </a:p>
          <a:p>
            <a:pPr lvl="0" algn="ctr" eaLnBrk="0" fontAlgn="base" hangingPunct="0">
              <a:spcBef>
                <a:spcPct val="0"/>
              </a:spcBef>
              <a:spcAft>
                <a:spcPct val="0"/>
              </a:spcAft>
            </a:pPr>
            <a:r>
              <a:rPr lang="en-US" altLang="en-US" dirty="0" smtClean="0">
                <a:solidFill>
                  <a:srgbClr val="990055"/>
                </a:solidFill>
              </a:rPr>
              <a:t>5.0</a:t>
            </a:r>
            <a:r>
              <a:rPr lang="en-US" altLang="en-US" dirty="0" smtClean="0">
                <a:solidFill>
                  <a:schemeClr val="tx1"/>
                </a:solidFill>
              </a:rPr>
              <a:t> </a:t>
            </a:r>
            <a:endParaRPr lang="en-US" altLang="en-US" dirty="0">
              <a:solidFill>
                <a:schemeClr val="tx1"/>
              </a:solidFill>
            </a:endParaRPr>
          </a:p>
        </p:txBody>
      </p:sp>
      <p:sp>
        <p:nvSpPr>
          <p:cNvPr id="8"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4114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37881"/>
          </a:xfrm>
        </p:spPr>
        <p:txBody>
          <a:bodyPr>
            <a:normAutofit/>
          </a:bodyPr>
          <a:lstStyle/>
          <a:p>
            <a:pPr algn="ctr"/>
            <a:r>
              <a:rPr lang="en-US" sz="2400" dirty="0" smtClean="0">
                <a:latin typeface="+mn-lt"/>
              </a:rPr>
              <a:t>Python strings  </a:t>
            </a:r>
            <a:endParaRPr lang="en-US" sz="2400" dirty="0">
              <a:latin typeface="+mn-lt"/>
            </a:endParaRPr>
          </a:p>
        </p:txBody>
      </p:sp>
      <p:sp>
        <p:nvSpPr>
          <p:cNvPr id="3" name="Content Placeholder 2"/>
          <p:cNvSpPr>
            <a:spLocks noGrp="1"/>
          </p:cNvSpPr>
          <p:nvPr>
            <p:ph idx="1"/>
          </p:nvPr>
        </p:nvSpPr>
        <p:spPr>
          <a:xfrm>
            <a:off x="128789" y="437882"/>
            <a:ext cx="11938715" cy="6272011"/>
          </a:xfrm>
        </p:spPr>
        <p:txBody>
          <a:bodyPr/>
          <a:lstStyle/>
          <a:p>
            <a:endParaRPr lang="en-US" dirty="0"/>
          </a:p>
        </p:txBody>
      </p:sp>
    </p:spTree>
    <p:extLst>
      <p:ext uri="{BB962C8B-B14F-4D97-AF65-F5344CB8AC3E}">
        <p14:creationId xmlns:p14="http://schemas.microsoft.com/office/powerpoint/2010/main" val="94549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87" y="1"/>
            <a:ext cx="11694017" cy="399244"/>
          </a:xfrm>
        </p:spPr>
        <p:txBody>
          <a:bodyPr>
            <a:noAutofit/>
          </a:bodyPr>
          <a:lstStyle/>
          <a:p>
            <a:pPr algn="ctr"/>
            <a:r>
              <a:rPr lang="en-US" sz="2400" b="1" dirty="0" smtClean="0"/>
              <a:t>Python basics(2) </a:t>
            </a:r>
            <a:endParaRPr lang="en-US" sz="2400" b="1" dirty="0"/>
          </a:p>
        </p:txBody>
      </p:sp>
      <p:sp>
        <p:nvSpPr>
          <p:cNvPr id="3" name="Content Placeholder 2"/>
          <p:cNvSpPr>
            <a:spLocks noGrp="1"/>
          </p:cNvSpPr>
          <p:nvPr>
            <p:ph idx="1"/>
          </p:nvPr>
        </p:nvSpPr>
        <p:spPr>
          <a:xfrm>
            <a:off x="154546" y="399244"/>
            <a:ext cx="11797048" cy="6362163"/>
          </a:xfrm>
        </p:spPr>
        <p:txBody>
          <a:bodyPr>
            <a:normAutofit/>
          </a:bodyPr>
          <a:lstStyle/>
          <a:p>
            <a:pPr marL="0" indent="0">
              <a:buNone/>
            </a:pPr>
            <a:endParaRPr lang="en-US" sz="2400" b="1" dirty="0" smtClean="0"/>
          </a:p>
          <a:p>
            <a:pPr marL="0" indent="0">
              <a:buNone/>
            </a:pPr>
            <a:r>
              <a:rPr lang="en-US" sz="2000" b="1" dirty="0" smtClean="0"/>
              <a:t>Characteristics of Python</a:t>
            </a:r>
          </a:p>
          <a:p>
            <a:pPr marL="0" indent="0">
              <a:buNone/>
            </a:pPr>
            <a:endParaRPr lang="en-US" sz="2000" b="1" dirty="0" smtClean="0"/>
          </a:p>
          <a:p>
            <a:pPr lvl="5">
              <a:lnSpc>
                <a:spcPct val="200000"/>
              </a:lnSpc>
            </a:pPr>
            <a:r>
              <a:rPr lang="en-US" sz="2000" dirty="0" smtClean="0">
                <a:cs typeface="Times New Roman" panose="02020603050405020304" pitchFamily="18" charset="0"/>
              </a:rPr>
              <a:t>It </a:t>
            </a:r>
            <a:r>
              <a:rPr lang="en-US" sz="2000" dirty="0">
                <a:cs typeface="Times New Roman" panose="02020603050405020304" pitchFamily="18" charset="0"/>
              </a:rPr>
              <a:t>supports functional and structured programming methods as well as </a:t>
            </a:r>
            <a:r>
              <a:rPr lang="en-US" sz="2000" dirty="0" smtClean="0">
                <a:cs typeface="Times New Roman" panose="02020603050405020304" pitchFamily="18" charset="0"/>
              </a:rPr>
              <a:t>OOP.</a:t>
            </a:r>
          </a:p>
          <a:p>
            <a:pPr lvl="5">
              <a:lnSpc>
                <a:spcPct val="200000"/>
              </a:lnSpc>
            </a:pPr>
            <a:r>
              <a:rPr lang="en-US" sz="2000" dirty="0" smtClean="0">
                <a:cs typeface="Times New Roman" panose="02020603050405020304" pitchFamily="18" charset="0"/>
              </a:rPr>
              <a:t>It </a:t>
            </a:r>
            <a:r>
              <a:rPr lang="en-US" sz="2000" dirty="0">
                <a:cs typeface="Times New Roman" panose="02020603050405020304" pitchFamily="18" charset="0"/>
              </a:rPr>
              <a:t>can be used as a scripting language or can be compiled to byte-code for building large </a:t>
            </a:r>
            <a:r>
              <a:rPr lang="en-US" sz="2000" dirty="0" smtClean="0">
                <a:cs typeface="Times New Roman" panose="02020603050405020304" pitchFamily="18" charset="0"/>
              </a:rPr>
              <a:t>applications.</a:t>
            </a:r>
          </a:p>
          <a:p>
            <a:pPr lvl="5">
              <a:lnSpc>
                <a:spcPct val="200000"/>
              </a:lnSpc>
            </a:pPr>
            <a:r>
              <a:rPr lang="en-US" sz="2000" dirty="0" smtClean="0">
                <a:cs typeface="Times New Roman" panose="02020603050405020304" pitchFamily="18" charset="0"/>
              </a:rPr>
              <a:t>It </a:t>
            </a:r>
            <a:r>
              <a:rPr lang="en-US" sz="2000" dirty="0">
                <a:cs typeface="Times New Roman" panose="02020603050405020304" pitchFamily="18" charset="0"/>
              </a:rPr>
              <a:t>provides very high-level dynamic data types and supports dynamic type </a:t>
            </a:r>
            <a:r>
              <a:rPr lang="en-US" sz="2000" dirty="0" smtClean="0">
                <a:cs typeface="Times New Roman" panose="02020603050405020304" pitchFamily="18" charset="0"/>
              </a:rPr>
              <a:t>checking.</a:t>
            </a:r>
          </a:p>
          <a:p>
            <a:pPr lvl="5">
              <a:lnSpc>
                <a:spcPct val="200000"/>
              </a:lnSpc>
            </a:pPr>
            <a:r>
              <a:rPr lang="en-US" sz="2000" dirty="0" smtClean="0">
                <a:cs typeface="Times New Roman" panose="02020603050405020304" pitchFamily="18" charset="0"/>
              </a:rPr>
              <a:t>It </a:t>
            </a:r>
            <a:r>
              <a:rPr lang="en-US" sz="2000" dirty="0">
                <a:cs typeface="Times New Roman" panose="02020603050405020304" pitchFamily="18" charset="0"/>
              </a:rPr>
              <a:t>supports automatic garbage </a:t>
            </a:r>
            <a:r>
              <a:rPr lang="en-US" sz="2000" dirty="0" smtClean="0">
                <a:cs typeface="Times New Roman" panose="02020603050405020304" pitchFamily="18" charset="0"/>
              </a:rPr>
              <a:t>collection.</a:t>
            </a:r>
          </a:p>
          <a:p>
            <a:pPr lvl="5">
              <a:lnSpc>
                <a:spcPct val="200000"/>
              </a:lnSpc>
            </a:pPr>
            <a:r>
              <a:rPr lang="en-US" sz="2000" dirty="0" smtClean="0">
                <a:cs typeface="Times New Roman" panose="02020603050405020304" pitchFamily="18" charset="0"/>
              </a:rPr>
              <a:t>It </a:t>
            </a:r>
            <a:r>
              <a:rPr lang="en-US" sz="2000" dirty="0">
                <a:cs typeface="Times New Roman" panose="02020603050405020304" pitchFamily="18" charset="0"/>
              </a:rPr>
              <a:t>can be easily integrated with C, C++, COM, ActiveX, CORBA, and Java.</a:t>
            </a:r>
          </a:p>
          <a:p>
            <a:pPr>
              <a:lnSpc>
                <a:spcPct val="20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60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99245"/>
          </a:xfrm>
        </p:spPr>
        <p:txBody>
          <a:bodyPr>
            <a:noAutofit/>
          </a:bodyPr>
          <a:lstStyle/>
          <a:p>
            <a:pPr algn="ctr"/>
            <a:r>
              <a:rPr lang="en-US" sz="2400" b="1" dirty="0" smtClean="0">
                <a:latin typeface="+mn-lt"/>
              </a:rPr>
              <a:t>Python basics(3</a:t>
            </a:r>
            <a:r>
              <a:rPr lang="en-US" sz="2400" dirty="0" smtClean="0">
                <a:latin typeface="+mn-lt"/>
              </a:rPr>
              <a:t>)</a:t>
            </a:r>
            <a:endParaRPr lang="en-US" sz="2400" dirty="0">
              <a:latin typeface="+mn-lt"/>
            </a:endParaRPr>
          </a:p>
        </p:txBody>
      </p:sp>
      <p:sp>
        <p:nvSpPr>
          <p:cNvPr id="3" name="Content Placeholder 2"/>
          <p:cNvSpPr>
            <a:spLocks noGrp="1"/>
          </p:cNvSpPr>
          <p:nvPr>
            <p:ph idx="1"/>
          </p:nvPr>
        </p:nvSpPr>
        <p:spPr>
          <a:xfrm>
            <a:off x="218941" y="399244"/>
            <a:ext cx="11784169" cy="6349285"/>
          </a:xfrm>
        </p:spPr>
        <p:txBody>
          <a:bodyPr>
            <a:normAutofit/>
          </a:bodyPr>
          <a:lstStyle/>
          <a:p>
            <a:pPr marL="0" indent="0">
              <a:buNone/>
            </a:pPr>
            <a:r>
              <a:rPr lang="en-US" sz="2000" b="1" dirty="0"/>
              <a:t>Installing </a:t>
            </a:r>
            <a:r>
              <a:rPr lang="en-US" sz="2000" b="1" dirty="0" smtClean="0"/>
              <a:t>Python</a:t>
            </a:r>
            <a:endParaRPr lang="en-US" sz="2000" dirty="0"/>
          </a:p>
          <a:p>
            <a:pPr lvl="2">
              <a:lnSpc>
                <a:spcPct val="150000"/>
              </a:lnSpc>
              <a:buFont typeface="Wingdings" panose="05000000000000000000" pitchFamily="2" charset="2"/>
              <a:buChar char="§"/>
            </a:pPr>
            <a:r>
              <a:rPr lang="en-US" dirty="0">
                <a:cs typeface="Times New Roman" panose="02020603050405020304" pitchFamily="18" charset="0"/>
              </a:rPr>
              <a:t>Python distribution is available for a wide variety of </a:t>
            </a:r>
            <a:r>
              <a:rPr lang="en-US" dirty="0" smtClean="0">
                <a:cs typeface="Times New Roman" panose="02020603050405020304" pitchFamily="18" charset="0"/>
              </a:rPr>
              <a:t>platforms.</a:t>
            </a:r>
          </a:p>
          <a:p>
            <a:pPr lvl="2">
              <a:lnSpc>
                <a:spcPct val="150000"/>
              </a:lnSpc>
              <a:buFont typeface="Wingdings" panose="05000000000000000000" pitchFamily="2" charset="2"/>
              <a:buChar char="§"/>
            </a:pPr>
            <a:r>
              <a:rPr lang="en-US" dirty="0" smtClean="0">
                <a:cs typeface="Times New Roman" panose="02020603050405020304" pitchFamily="18" charset="0"/>
              </a:rPr>
              <a:t>Here </a:t>
            </a:r>
            <a:r>
              <a:rPr lang="en-US" dirty="0">
                <a:cs typeface="Times New Roman" panose="02020603050405020304" pitchFamily="18" charset="0"/>
              </a:rPr>
              <a:t>are the steps to install Python on Windows machine.</a:t>
            </a:r>
          </a:p>
          <a:p>
            <a:pPr lvl="5">
              <a:lnSpc>
                <a:spcPct val="200000"/>
              </a:lnSpc>
              <a:buFont typeface="Wingdings" panose="05000000000000000000" pitchFamily="2" charset="2"/>
              <a:buChar char="v"/>
            </a:pPr>
            <a:r>
              <a:rPr lang="en-US" sz="2000" dirty="0" smtClean="0">
                <a:cs typeface="Times New Roman" panose="02020603050405020304" pitchFamily="18" charset="0"/>
              </a:rPr>
              <a:t> Open </a:t>
            </a:r>
            <a:r>
              <a:rPr lang="en-US" sz="2000" dirty="0">
                <a:cs typeface="Times New Roman" panose="02020603050405020304" pitchFamily="18" charset="0"/>
              </a:rPr>
              <a:t>a Web </a:t>
            </a:r>
            <a:r>
              <a:rPr lang="en-US" sz="2000" dirty="0" smtClean="0">
                <a:cs typeface="Times New Roman" panose="02020603050405020304" pitchFamily="18" charset="0"/>
              </a:rPr>
              <a:t>browser(chrome, Mozilla etc. ) </a:t>
            </a:r>
            <a:r>
              <a:rPr lang="en-US" sz="2000" dirty="0">
                <a:cs typeface="Times New Roman" panose="02020603050405020304" pitchFamily="18" charset="0"/>
              </a:rPr>
              <a:t>and go to </a:t>
            </a:r>
            <a:r>
              <a:rPr lang="en-US" sz="2000" dirty="0">
                <a:cs typeface="Times New Roman" panose="02020603050405020304" pitchFamily="18" charset="0"/>
                <a:hlinkClick r:id="rId2"/>
              </a:rPr>
              <a:t>https://www.python.org/downloads</a:t>
            </a:r>
            <a:r>
              <a:rPr lang="en-US" sz="2000" dirty="0" smtClean="0">
                <a:cs typeface="Times New Roman" panose="02020603050405020304" pitchFamily="18" charset="0"/>
                <a:hlinkClick r:id="rId2"/>
              </a:rPr>
              <a:t>/</a:t>
            </a:r>
            <a:r>
              <a:rPr lang="en-US" sz="2000" dirty="0" smtClean="0">
                <a:cs typeface="Times New Roman" panose="02020603050405020304" pitchFamily="18" charset="0"/>
              </a:rPr>
              <a:t>.</a:t>
            </a:r>
          </a:p>
          <a:p>
            <a:pPr lvl="5">
              <a:lnSpc>
                <a:spcPct val="200000"/>
              </a:lnSpc>
              <a:buFont typeface="Wingdings" panose="05000000000000000000" pitchFamily="2" charset="2"/>
              <a:buChar char="v"/>
            </a:pPr>
            <a:r>
              <a:rPr lang="en-US" sz="2000" dirty="0" smtClean="0">
                <a:cs typeface="Times New Roman" panose="02020603050405020304" pitchFamily="18" charset="0"/>
              </a:rPr>
              <a:t> Follow </a:t>
            </a:r>
            <a:r>
              <a:rPr lang="en-US" sz="2000" dirty="0">
                <a:cs typeface="Times New Roman" panose="02020603050405020304" pitchFamily="18" charset="0"/>
              </a:rPr>
              <a:t>the link for the Windows installer </a:t>
            </a:r>
            <a:r>
              <a:rPr lang="en-US" sz="2000" i="1" dirty="0" smtClean="0">
                <a:cs typeface="Times New Roman" panose="02020603050405020304" pitchFamily="18" charset="0"/>
              </a:rPr>
              <a:t>python 3.10.6(latest version)</a:t>
            </a:r>
            <a:endParaRPr lang="en-US" sz="2000" dirty="0" smtClean="0">
              <a:cs typeface="Times New Roman" panose="02020603050405020304" pitchFamily="18" charset="0"/>
            </a:endParaRPr>
          </a:p>
          <a:p>
            <a:pPr lvl="5">
              <a:lnSpc>
                <a:spcPct val="200000"/>
              </a:lnSpc>
              <a:buFont typeface="Wingdings" panose="05000000000000000000" pitchFamily="2" charset="2"/>
              <a:buChar char="v"/>
            </a:pPr>
            <a:r>
              <a:rPr lang="en-US" sz="2000" dirty="0" smtClean="0">
                <a:cs typeface="Times New Roman" panose="02020603050405020304" pitchFamily="18" charset="0"/>
              </a:rPr>
              <a:t>Save </a:t>
            </a:r>
            <a:r>
              <a:rPr lang="en-US" sz="2000" dirty="0">
                <a:cs typeface="Times New Roman" panose="02020603050405020304" pitchFamily="18" charset="0"/>
              </a:rPr>
              <a:t>the installer file to your local machine and then run it to find out if your machine supports </a:t>
            </a:r>
            <a:r>
              <a:rPr lang="en-US" sz="2000" dirty="0" smtClean="0">
                <a:cs typeface="Times New Roman" panose="02020603050405020304" pitchFamily="18" charset="0"/>
              </a:rPr>
              <a:t>MSI.</a:t>
            </a:r>
          </a:p>
          <a:p>
            <a:pPr lvl="5">
              <a:lnSpc>
                <a:spcPct val="200000"/>
              </a:lnSpc>
              <a:buFont typeface="Wingdings" panose="05000000000000000000" pitchFamily="2" charset="2"/>
              <a:buChar char="v"/>
            </a:pPr>
            <a:r>
              <a:rPr lang="en-US" sz="2000" dirty="0" smtClean="0">
                <a:cs typeface="Times New Roman" panose="02020603050405020304" pitchFamily="18" charset="0"/>
              </a:rPr>
              <a:t>Run </a:t>
            </a:r>
            <a:r>
              <a:rPr lang="en-US" sz="2000" dirty="0">
                <a:cs typeface="Times New Roman" panose="02020603050405020304" pitchFamily="18" charset="0"/>
              </a:rPr>
              <a:t>the downloaded file. This brings up the Python install wizard, which is really easy to use. Just accept the default settings, wait until the install is finished, and you are done</a:t>
            </a:r>
            <a:r>
              <a:rPr lang="en-US" sz="2000" dirty="0">
                <a:latin typeface="Times New Roman" panose="02020603050405020304" pitchFamily="18" charset="0"/>
                <a:cs typeface="Times New Roman" panose="02020603050405020304" pitchFamily="18" charset="0"/>
              </a:rPr>
              <a:t>.</a:t>
            </a:r>
          </a:p>
          <a:p>
            <a:pPr marL="0" indent="0">
              <a:lnSpc>
                <a:spcPct val="20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7704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37882"/>
          </a:xfrm>
        </p:spPr>
        <p:txBody>
          <a:bodyPr>
            <a:normAutofit/>
          </a:bodyPr>
          <a:lstStyle/>
          <a:p>
            <a:pPr algn="ctr"/>
            <a:r>
              <a:rPr lang="en-US" sz="2400" b="1" dirty="0" smtClean="0">
                <a:latin typeface="+mn-lt"/>
              </a:rPr>
              <a:t>Python basics (4)</a:t>
            </a:r>
            <a:endParaRPr lang="en-US" sz="2400" b="1" dirty="0">
              <a:latin typeface="+mn-lt"/>
            </a:endParaRPr>
          </a:p>
        </p:txBody>
      </p:sp>
      <p:sp>
        <p:nvSpPr>
          <p:cNvPr id="3" name="Content Placeholder 2"/>
          <p:cNvSpPr>
            <a:spLocks noGrp="1"/>
          </p:cNvSpPr>
          <p:nvPr>
            <p:ph idx="1"/>
          </p:nvPr>
        </p:nvSpPr>
        <p:spPr>
          <a:xfrm>
            <a:off x="90152" y="437884"/>
            <a:ext cx="12101848" cy="6323524"/>
          </a:xfrm>
        </p:spPr>
        <p:txBody>
          <a:bodyPr>
            <a:normAutofit lnSpcReduction="10000"/>
          </a:bodyPr>
          <a:lstStyle/>
          <a:p>
            <a:pPr marL="0" indent="0">
              <a:buNone/>
            </a:pPr>
            <a:r>
              <a:rPr lang="en-US" sz="2000" b="1" dirty="0">
                <a:cs typeface="Times New Roman" panose="02020603050405020304" pitchFamily="18" charset="0"/>
              </a:rPr>
              <a:t>Running </a:t>
            </a:r>
            <a:r>
              <a:rPr lang="en-US" sz="2000" b="1" dirty="0" smtClean="0">
                <a:cs typeface="Times New Roman" panose="02020603050405020304" pitchFamily="18" charset="0"/>
              </a:rPr>
              <a:t>Python</a:t>
            </a:r>
            <a:endParaRPr lang="en-US" sz="2000" dirty="0" smtClean="0">
              <a:cs typeface="Times New Roman" panose="02020603050405020304" pitchFamily="18" charset="0"/>
            </a:endParaRPr>
          </a:p>
          <a:p>
            <a:pPr lvl="1">
              <a:lnSpc>
                <a:spcPct val="200000"/>
              </a:lnSpc>
              <a:buFont typeface="Wingdings" panose="05000000000000000000" pitchFamily="2" charset="2"/>
              <a:buChar char="v"/>
            </a:pPr>
            <a:r>
              <a:rPr lang="en-US" sz="2000" dirty="0" smtClean="0">
                <a:cs typeface="Times New Roman" panose="02020603050405020304" pitchFamily="18" charset="0"/>
              </a:rPr>
              <a:t>   There are different ways to run python script </a:t>
            </a:r>
          </a:p>
          <a:p>
            <a:pPr lvl="3">
              <a:lnSpc>
                <a:spcPct val="200000"/>
              </a:lnSpc>
              <a:buFont typeface="Wingdings" panose="05000000000000000000" pitchFamily="2" charset="2"/>
              <a:buChar char="§"/>
            </a:pPr>
            <a:r>
              <a:rPr lang="en-US" sz="2000" dirty="0" smtClean="0">
                <a:cs typeface="Times New Roman" panose="02020603050405020304" pitchFamily="18" charset="0"/>
              </a:rPr>
              <a:t> </a:t>
            </a:r>
            <a:r>
              <a:rPr lang="en-US" sz="2000" b="1" dirty="0">
                <a:cs typeface="Times New Roman" panose="02020603050405020304" pitchFamily="18" charset="0"/>
              </a:rPr>
              <a:t>Script from the </a:t>
            </a:r>
            <a:r>
              <a:rPr lang="en-US" sz="2000" b="1" dirty="0" smtClean="0">
                <a:cs typeface="Times New Roman" panose="02020603050405020304" pitchFamily="18" charset="0"/>
              </a:rPr>
              <a:t>Command-line(</a:t>
            </a:r>
            <a:r>
              <a:rPr lang="en-US" sz="2000" b="1" dirty="0">
                <a:cs typeface="Times New Roman" panose="02020603050405020304" pitchFamily="18" charset="0"/>
              </a:rPr>
              <a:t>Python </a:t>
            </a:r>
            <a:r>
              <a:rPr lang="en-US" sz="2000" b="1" dirty="0" smtClean="0">
                <a:cs typeface="Times New Roman" panose="02020603050405020304" pitchFamily="18" charset="0"/>
              </a:rPr>
              <a:t>Interpreter) </a:t>
            </a:r>
            <a:r>
              <a:rPr lang="en-US" sz="2000" dirty="0" smtClean="0">
                <a:cs typeface="Times New Roman" panose="02020603050405020304" pitchFamily="18" charset="0"/>
              </a:rPr>
              <a:t>:- to run python shell</a:t>
            </a:r>
          </a:p>
          <a:p>
            <a:pPr lvl="7">
              <a:lnSpc>
                <a:spcPct val="200000"/>
              </a:lnSpc>
              <a:buFont typeface="Wingdings" panose="05000000000000000000" pitchFamily="2" charset="2"/>
              <a:buChar char="Ø"/>
            </a:pPr>
            <a:r>
              <a:rPr lang="en-US" sz="2000" dirty="0" smtClean="0">
                <a:cs typeface="Times New Roman" panose="02020603050405020304" pitchFamily="18" charset="0"/>
              </a:rPr>
              <a:t>open the command prompt or windows power shell</a:t>
            </a:r>
          </a:p>
          <a:p>
            <a:pPr lvl="7">
              <a:lnSpc>
                <a:spcPct val="200000"/>
              </a:lnSpc>
              <a:buFont typeface="Wingdings" panose="05000000000000000000" pitchFamily="2" charset="2"/>
              <a:buChar char="Ø"/>
            </a:pPr>
            <a:r>
              <a:rPr lang="en-US" sz="2000" dirty="0" smtClean="0">
                <a:cs typeface="Times New Roman" panose="02020603050405020304" pitchFamily="18" charset="0"/>
              </a:rPr>
              <a:t>write the word </a:t>
            </a:r>
            <a:r>
              <a:rPr lang="en-US" sz="2000" b="1" dirty="0" smtClean="0">
                <a:cs typeface="Times New Roman" panose="02020603050405020304" pitchFamily="18" charset="0"/>
              </a:rPr>
              <a:t>python</a:t>
            </a:r>
            <a:r>
              <a:rPr lang="en-US" sz="2000" dirty="0" smtClean="0">
                <a:cs typeface="Times New Roman" panose="02020603050405020304" pitchFamily="18" charset="0"/>
              </a:rPr>
              <a:t> in the command line and press enter. </a:t>
            </a:r>
          </a:p>
          <a:p>
            <a:pPr lvl="7">
              <a:lnSpc>
                <a:spcPct val="200000"/>
              </a:lnSpc>
              <a:buFont typeface="Wingdings" panose="05000000000000000000" pitchFamily="2" charset="2"/>
              <a:buChar char="Ø"/>
            </a:pPr>
            <a:r>
              <a:rPr lang="en-US" sz="2000" dirty="0" smtClean="0">
                <a:cs typeface="Times New Roman" panose="02020603050405020304" pitchFamily="18" charset="0"/>
              </a:rPr>
              <a:t>A python prompt comprising of three greater than &gt;&gt;&gt; appears. </a:t>
            </a:r>
          </a:p>
          <a:p>
            <a:pPr lvl="7">
              <a:lnSpc>
                <a:spcPct val="200000"/>
              </a:lnSpc>
              <a:buFont typeface="Wingdings" panose="05000000000000000000" pitchFamily="2" charset="2"/>
              <a:buChar char="Ø"/>
            </a:pPr>
            <a:r>
              <a:rPr lang="en-US" sz="2000" dirty="0" smtClean="0">
                <a:cs typeface="Times New Roman" panose="02020603050405020304" pitchFamily="18" charset="0"/>
              </a:rPr>
              <a:t>enter </a:t>
            </a:r>
            <a:r>
              <a:rPr lang="en-US" sz="2000" dirty="0">
                <a:cs typeface="Times New Roman" panose="02020603050405020304" pitchFamily="18" charset="0"/>
              </a:rPr>
              <a:t>a single statement and get the </a:t>
            </a:r>
            <a:r>
              <a:rPr lang="en-US" sz="2000" dirty="0" smtClean="0">
                <a:cs typeface="Times New Roman" panose="02020603050405020304" pitchFamily="18" charset="0"/>
              </a:rPr>
              <a:t>result.</a:t>
            </a:r>
          </a:p>
          <a:p>
            <a:pPr lvl="7">
              <a:lnSpc>
                <a:spcPct val="200000"/>
              </a:lnSpc>
              <a:buFont typeface="Wingdings" panose="05000000000000000000" pitchFamily="2" charset="2"/>
              <a:buChar char="Ø"/>
            </a:pPr>
            <a:r>
              <a:rPr lang="en-US" sz="2000" b="1" dirty="0" smtClean="0">
                <a:cs typeface="Times New Roman" panose="02020603050405020304" pitchFamily="18" charset="0"/>
              </a:rPr>
              <a:t>N.B</a:t>
            </a:r>
            <a:r>
              <a:rPr lang="en-US" sz="2000" dirty="0" smtClean="0">
                <a:cs typeface="Times New Roman" panose="02020603050405020304" pitchFamily="18" charset="0"/>
              </a:rPr>
              <a:t>: Python </a:t>
            </a:r>
            <a:r>
              <a:rPr lang="en-US" sz="2000" dirty="0">
                <a:cs typeface="Times New Roman" panose="02020603050405020304" pitchFamily="18" charset="0"/>
              </a:rPr>
              <a:t>Shell executes a single </a:t>
            </a:r>
            <a:r>
              <a:rPr lang="en-US" sz="2000" dirty="0" smtClean="0">
                <a:cs typeface="Times New Roman" panose="02020603050405020304" pitchFamily="18" charset="0"/>
              </a:rPr>
              <a:t>statement</a:t>
            </a:r>
          </a:p>
          <a:p>
            <a:pPr lvl="7">
              <a:lnSpc>
                <a:spcPct val="200000"/>
              </a:lnSpc>
              <a:buFont typeface="Wingdings" panose="05000000000000000000" pitchFamily="2" charset="2"/>
              <a:buChar char="Ø"/>
            </a:pPr>
            <a:r>
              <a:rPr lang="en-US" sz="2000" dirty="0">
                <a:cs typeface="Times New Roman" panose="02020603050405020304" pitchFamily="18" charset="0"/>
              </a:rPr>
              <a:t> </a:t>
            </a:r>
            <a:r>
              <a:rPr lang="en-US" sz="2000" dirty="0" smtClean="0">
                <a:cs typeface="Times New Roman" panose="02020603050405020304" pitchFamily="18" charset="0"/>
              </a:rPr>
              <a:t>to execute multiple statements, create a python file with </a:t>
            </a:r>
            <a:r>
              <a:rPr lang="en-US" sz="2000" dirty="0" smtClean="0">
                <a:solidFill>
                  <a:srgbClr val="FF0000"/>
                </a:solidFill>
                <a:cs typeface="Times New Roman" panose="02020603050405020304" pitchFamily="18" charset="0"/>
              </a:rPr>
              <a:t>.</a:t>
            </a:r>
            <a:r>
              <a:rPr lang="en-US" sz="2000" dirty="0" err="1" smtClean="0">
                <a:solidFill>
                  <a:srgbClr val="FF0000"/>
                </a:solidFill>
                <a:cs typeface="Times New Roman" panose="02020603050405020304" pitchFamily="18" charset="0"/>
              </a:rPr>
              <a:t>py</a:t>
            </a:r>
            <a:r>
              <a:rPr lang="en-US" sz="2000" dirty="0" smtClean="0">
                <a:solidFill>
                  <a:srgbClr val="FF0000"/>
                </a:solidFill>
                <a:cs typeface="Times New Roman" panose="02020603050405020304" pitchFamily="18" charset="0"/>
              </a:rPr>
              <a:t> </a:t>
            </a:r>
            <a:r>
              <a:rPr lang="en-US" sz="2000" dirty="0" smtClean="0">
                <a:cs typeface="Times New Roman" panose="02020603050405020304" pitchFamily="18" charset="0"/>
              </a:rPr>
              <a:t>extension and write scripts </a:t>
            </a:r>
            <a:endParaRPr lang="en-US" sz="2000" dirty="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4533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3" y="128790"/>
            <a:ext cx="11874320" cy="360608"/>
          </a:xfrm>
        </p:spPr>
        <p:txBody>
          <a:bodyPr>
            <a:noAutofit/>
          </a:bodyPr>
          <a:lstStyle/>
          <a:p>
            <a:pPr algn="ctr"/>
            <a:r>
              <a:rPr lang="en-US" sz="2400" b="1" dirty="0">
                <a:latin typeface="+mn-lt"/>
              </a:rPr>
              <a:t>Python basics </a:t>
            </a:r>
            <a:r>
              <a:rPr lang="en-US" sz="2400" b="1" dirty="0" smtClean="0">
                <a:latin typeface="+mn-lt"/>
              </a:rPr>
              <a:t>(5)</a:t>
            </a:r>
            <a:endParaRPr lang="en-US" sz="2400" dirty="0">
              <a:latin typeface="+mn-lt"/>
            </a:endParaRPr>
          </a:p>
        </p:txBody>
      </p:sp>
      <p:sp>
        <p:nvSpPr>
          <p:cNvPr id="3" name="Content Placeholder 2"/>
          <p:cNvSpPr>
            <a:spLocks noGrp="1"/>
          </p:cNvSpPr>
          <p:nvPr>
            <p:ph idx="1"/>
          </p:nvPr>
        </p:nvSpPr>
        <p:spPr>
          <a:xfrm>
            <a:off x="206063" y="489398"/>
            <a:ext cx="11874320" cy="6220495"/>
          </a:xfrm>
        </p:spPr>
        <p:txBody>
          <a:bodyPr>
            <a:noAutofit/>
          </a:bodyPr>
          <a:lstStyle/>
          <a:p>
            <a:pPr marL="0" indent="0">
              <a:lnSpc>
                <a:spcPct val="150000"/>
              </a:lnSpc>
              <a:buNone/>
            </a:pPr>
            <a:r>
              <a:rPr lang="en-US" sz="2000" b="1" dirty="0" smtClean="0">
                <a:cs typeface="Times New Roman" panose="02020603050405020304" pitchFamily="18" charset="0"/>
              </a:rPr>
              <a:t>Running Python(continued)</a:t>
            </a:r>
            <a:endParaRPr lang="en-US" sz="2000" dirty="0">
              <a:cs typeface="Times New Roman" panose="02020603050405020304" pitchFamily="18" charset="0"/>
            </a:endParaRPr>
          </a:p>
          <a:p>
            <a:pPr>
              <a:lnSpc>
                <a:spcPct val="100000"/>
              </a:lnSpc>
              <a:buFont typeface="Wingdings" panose="05000000000000000000" pitchFamily="2" charset="2"/>
              <a:buChar char="§"/>
            </a:pPr>
            <a:r>
              <a:rPr lang="en-US" sz="2000" b="1" dirty="0" smtClean="0">
                <a:cs typeface="Times New Roman" panose="02020603050405020304" pitchFamily="18" charset="0"/>
              </a:rPr>
              <a:t> By using Integrated Development Environment: </a:t>
            </a:r>
          </a:p>
          <a:p>
            <a:pPr lvl="1">
              <a:lnSpc>
                <a:spcPct val="150000"/>
              </a:lnSpc>
              <a:buFont typeface="Wingdings" panose="05000000000000000000" pitchFamily="2" charset="2"/>
              <a:buChar char="Ø"/>
            </a:pPr>
            <a:r>
              <a:rPr lang="en-US" sz="2000" dirty="0" smtClean="0">
                <a:cs typeface="Times New Roman" panose="02020603050405020304" pitchFamily="18" charset="0"/>
              </a:rPr>
              <a:t>when python is installed, a program called IDLE(Integrated Development and Learning Environment) is also installed along with it. </a:t>
            </a:r>
          </a:p>
          <a:p>
            <a:pPr lvl="1">
              <a:lnSpc>
                <a:spcPct val="150000"/>
              </a:lnSpc>
              <a:buFont typeface="Wingdings" panose="05000000000000000000" pitchFamily="2" charset="2"/>
              <a:buChar char="Ø"/>
            </a:pPr>
            <a:r>
              <a:rPr lang="en-US" sz="2000" dirty="0" smtClean="0">
                <a:cs typeface="Times New Roman" panose="02020603050405020304" pitchFamily="18" charset="0"/>
              </a:rPr>
              <a:t>IDLE </a:t>
            </a:r>
            <a:r>
              <a:rPr lang="en-US" sz="2000" dirty="0">
                <a:cs typeface="Times New Roman" panose="02020603050405020304" pitchFamily="18" charset="0"/>
              </a:rPr>
              <a:t>can be used to execute a single </a:t>
            </a:r>
            <a:r>
              <a:rPr lang="en-US" sz="2000" dirty="0" smtClean="0">
                <a:cs typeface="Times New Roman" panose="02020603050405020304" pitchFamily="18" charset="0"/>
              </a:rPr>
              <a:t>statement (</a:t>
            </a:r>
            <a:r>
              <a:rPr lang="en-US" sz="2000" dirty="0" smtClean="0">
                <a:solidFill>
                  <a:srgbClr val="FF0000"/>
                </a:solidFill>
                <a:cs typeface="Times New Roman" panose="02020603050405020304" pitchFamily="18" charset="0"/>
              </a:rPr>
              <a:t>Python </a:t>
            </a:r>
            <a:r>
              <a:rPr lang="en-US" sz="2000" dirty="0">
                <a:solidFill>
                  <a:srgbClr val="FF0000"/>
                </a:solidFill>
                <a:cs typeface="Times New Roman" panose="02020603050405020304" pitchFamily="18" charset="0"/>
              </a:rPr>
              <a:t>Shell </a:t>
            </a:r>
            <a:r>
              <a:rPr lang="en-US" sz="2000" dirty="0" smtClean="0">
                <a:solidFill>
                  <a:srgbClr val="FF0000"/>
                </a:solidFill>
                <a:cs typeface="Times New Roman" panose="02020603050405020304" pitchFamily="18" charset="0"/>
              </a:rPr>
              <a:t>window</a:t>
            </a:r>
            <a:r>
              <a:rPr lang="en-US" sz="2000" dirty="0" smtClean="0">
                <a:cs typeface="Times New Roman" panose="02020603050405020304" pitchFamily="18" charset="0"/>
              </a:rPr>
              <a:t>)and </a:t>
            </a:r>
            <a:r>
              <a:rPr lang="en-US" sz="2000" dirty="0">
                <a:cs typeface="Times New Roman" panose="02020603050405020304" pitchFamily="18" charset="0"/>
              </a:rPr>
              <a:t>also to create, modify, and execute Python </a:t>
            </a:r>
            <a:r>
              <a:rPr lang="en-US" sz="2000" dirty="0" smtClean="0">
                <a:cs typeface="Times New Roman" panose="02020603050405020304" pitchFamily="18" charset="0"/>
              </a:rPr>
              <a:t>scripts</a:t>
            </a:r>
            <a:r>
              <a:rPr lang="en-US" sz="2000" dirty="0" smtClean="0">
                <a:solidFill>
                  <a:srgbClr val="FF0000"/>
                </a:solidFill>
                <a:cs typeface="Times New Roman" panose="02020603050405020304" pitchFamily="18" charset="0"/>
              </a:rPr>
              <a:t>(</a:t>
            </a:r>
            <a:r>
              <a:rPr lang="en-US" sz="2000" dirty="0" smtClean="0">
                <a:solidFill>
                  <a:srgbClr val="FF0000"/>
                </a:solidFill>
              </a:rPr>
              <a:t>Editor window</a:t>
            </a:r>
            <a:r>
              <a:rPr lang="en-US" sz="2000" dirty="0" smtClean="0"/>
              <a:t>)</a:t>
            </a:r>
            <a:endParaRPr lang="en-US" sz="2000" dirty="0">
              <a:cs typeface="Times New Roman" panose="02020603050405020304" pitchFamily="18" charset="0"/>
            </a:endParaRPr>
          </a:p>
          <a:p>
            <a:pPr marL="457200" lvl="1" indent="0">
              <a:lnSpc>
                <a:spcPct val="100000"/>
              </a:lnSpc>
              <a:buNone/>
            </a:pPr>
            <a:r>
              <a:rPr lang="en-US" sz="2000" b="1" dirty="0" smtClean="0">
                <a:cs typeface="Times New Roman" panose="02020603050405020304" pitchFamily="18" charset="0"/>
              </a:rPr>
              <a:t>IDLE python shell window</a:t>
            </a:r>
            <a:endParaRPr lang="en-US" sz="2000" b="1" dirty="0">
              <a:cs typeface="Times New Roman" panose="02020603050405020304" pitchFamily="18" charset="0"/>
            </a:endParaRPr>
          </a:p>
          <a:p>
            <a:pPr lvl="3">
              <a:lnSpc>
                <a:spcPct val="100000"/>
              </a:lnSpc>
              <a:buFont typeface="Wingdings" panose="05000000000000000000" pitchFamily="2" charset="2"/>
              <a:buChar char="§"/>
            </a:pPr>
            <a:r>
              <a:rPr lang="en-US" sz="2000" dirty="0" smtClean="0">
                <a:cs typeface="Times New Roman" panose="02020603050405020304" pitchFamily="18" charset="0"/>
              </a:rPr>
              <a:t>To </a:t>
            </a:r>
            <a:r>
              <a:rPr lang="en-US" sz="2000" dirty="0">
                <a:cs typeface="Times New Roman" panose="02020603050405020304" pitchFamily="18" charset="0"/>
              </a:rPr>
              <a:t>start an IDLE interactive shell, search for the IDLE icon in the start menu and double click on </a:t>
            </a:r>
            <a:r>
              <a:rPr lang="en-US" sz="2000" dirty="0" smtClean="0">
                <a:cs typeface="Times New Roman" panose="02020603050405020304" pitchFamily="18" charset="0"/>
              </a:rPr>
              <a:t>it.</a:t>
            </a:r>
          </a:p>
          <a:p>
            <a:pPr lvl="3">
              <a:lnSpc>
                <a:spcPct val="100000"/>
              </a:lnSpc>
              <a:buFont typeface="Wingdings" panose="05000000000000000000" pitchFamily="2" charset="2"/>
              <a:buChar char="§"/>
            </a:pPr>
            <a:r>
              <a:rPr lang="en-US" sz="2000" dirty="0" smtClean="0">
                <a:cs typeface="Times New Roman" panose="02020603050405020304" pitchFamily="18" charset="0"/>
              </a:rPr>
              <a:t>start writing and executing codes </a:t>
            </a:r>
          </a:p>
          <a:p>
            <a:pPr marL="0" indent="0">
              <a:lnSpc>
                <a:spcPct val="100000"/>
              </a:lnSpc>
              <a:buNone/>
            </a:pPr>
            <a:r>
              <a:rPr lang="en-US" sz="3000" dirty="0" smtClean="0">
                <a:cs typeface="Times New Roman" panose="02020603050405020304" pitchFamily="18" charset="0"/>
              </a:rPr>
              <a:t>     </a:t>
            </a:r>
            <a:r>
              <a:rPr lang="en-US" sz="2000" b="1" dirty="0" smtClean="0">
                <a:cs typeface="Times New Roman" panose="02020603050405020304" pitchFamily="18" charset="0"/>
              </a:rPr>
              <a:t>The window editor  </a:t>
            </a:r>
          </a:p>
          <a:p>
            <a:pPr lvl="3">
              <a:lnSpc>
                <a:spcPct val="150000"/>
              </a:lnSpc>
              <a:buFont typeface="Wingdings" panose="05000000000000000000" pitchFamily="2" charset="2"/>
              <a:buChar char="§"/>
            </a:pPr>
            <a:r>
              <a:rPr lang="en-US" sz="2000" dirty="0" smtClean="0"/>
              <a:t>To start using the editor window , </a:t>
            </a:r>
            <a:r>
              <a:rPr lang="en-US" sz="2000" dirty="0"/>
              <a:t>create a new file by selecting File -&gt; New File from the </a:t>
            </a:r>
            <a:r>
              <a:rPr lang="en-US" sz="2000" dirty="0" smtClean="0"/>
              <a:t>menu.</a:t>
            </a:r>
          </a:p>
          <a:p>
            <a:pPr lvl="3">
              <a:lnSpc>
                <a:spcPct val="150000"/>
              </a:lnSpc>
              <a:buFont typeface="Wingdings" panose="05000000000000000000" pitchFamily="2" charset="2"/>
              <a:buChar char="§"/>
            </a:pPr>
            <a:r>
              <a:rPr lang="en-US" sz="2000" dirty="0" smtClean="0"/>
              <a:t>Enter </a:t>
            </a:r>
            <a:r>
              <a:rPr lang="en-US" sz="2000" dirty="0"/>
              <a:t>multiple statements and save the file with extension </a:t>
            </a:r>
            <a:r>
              <a:rPr lang="en-US" sz="2000" dirty="0">
                <a:solidFill>
                  <a:srgbClr val="0070C0"/>
                </a:solidFill>
              </a:rPr>
              <a:t>.</a:t>
            </a:r>
            <a:r>
              <a:rPr lang="en-US" sz="2000" dirty="0" err="1">
                <a:solidFill>
                  <a:srgbClr val="0070C0"/>
                </a:solidFill>
              </a:rPr>
              <a:t>py</a:t>
            </a:r>
            <a:r>
              <a:rPr lang="en-US" sz="2000" dirty="0">
                <a:solidFill>
                  <a:srgbClr val="0070C0"/>
                </a:solidFill>
              </a:rPr>
              <a:t> </a:t>
            </a:r>
            <a:r>
              <a:rPr lang="en-US" sz="2000" dirty="0"/>
              <a:t>using File -&gt; </a:t>
            </a:r>
            <a:r>
              <a:rPr lang="en-US" sz="2000" dirty="0" smtClean="0"/>
              <a:t>Save.</a:t>
            </a:r>
          </a:p>
          <a:p>
            <a:pPr lvl="3">
              <a:lnSpc>
                <a:spcPct val="150000"/>
              </a:lnSpc>
              <a:buFont typeface="Wingdings" panose="05000000000000000000" pitchFamily="2" charset="2"/>
              <a:buChar char="§"/>
            </a:pPr>
            <a:r>
              <a:rPr lang="en-US" sz="2000" dirty="0" smtClean="0">
                <a:cs typeface="Times New Roman" panose="02020603050405020304" pitchFamily="18" charset="0"/>
              </a:rPr>
              <a:t>finally, </a:t>
            </a:r>
            <a:r>
              <a:rPr lang="en-US" sz="2000" dirty="0" smtClean="0"/>
              <a:t>press </a:t>
            </a:r>
            <a:r>
              <a:rPr lang="en-US" sz="2000" dirty="0"/>
              <a:t>F5 to run the script in the editor window. </a:t>
            </a:r>
            <a:endParaRPr lang="en-US" sz="2000" dirty="0">
              <a:cs typeface="Times New Roman" panose="02020603050405020304" pitchFamily="18" charset="0"/>
            </a:endParaRPr>
          </a:p>
        </p:txBody>
      </p:sp>
    </p:spTree>
    <p:extLst>
      <p:ext uri="{BB962C8B-B14F-4D97-AF65-F5344CB8AC3E}">
        <p14:creationId xmlns:p14="http://schemas.microsoft.com/office/powerpoint/2010/main" val="122484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115911"/>
            <a:ext cx="11951593" cy="437882"/>
          </a:xfrm>
        </p:spPr>
        <p:txBody>
          <a:bodyPr>
            <a:normAutofit/>
          </a:bodyPr>
          <a:lstStyle/>
          <a:p>
            <a:pPr algn="ctr"/>
            <a:r>
              <a:rPr lang="en-US" sz="2400" b="1" dirty="0" smtClean="0">
                <a:latin typeface="+mn-lt"/>
              </a:rPr>
              <a:t>Python basic (6) </a:t>
            </a:r>
            <a:endParaRPr lang="en-US" sz="2400" b="1" dirty="0">
              <a:latin typeface="+mn-lt"/>
            </a:endParaRPr>
          </a:p>
        </p:txBody>
      </p:sp>
      <p:sp>
        <p:nvSpPr>
          <p:cNvPr id="3" name="Content Placeholder 2"/>
          <p:cNvSpPr>
            <a:spLocks noGrp="1"/>
          </p:cNvSpPr>
          <p:nvPr>
            <p:ph idx="1"/>
          </p:nvPr>
        </p:nvSpPr>
        <p:spPr>
          <a:xfrm>
            <a:off x="128789" y="334852"/>
            <a:ext cx="12063211" cy="6304208"/>
          </a:xfrm>
        </p:spPr>
        <p:txBody>
          <a:bodyPr>
            <a:normAutofit/>
          </a:bodyPr>
          <a:lstStyle/>
          <a:p>
            <a:pPr marL="0" indent="0">
              <a:buNone/>
            </a:pPr>
            <a:r>
              <a:rPr lang="en-US" sz="2000" b="1" dirty="0" smtClean="0"/>
              <a:t>Jupyter note book </a:t>
            </a:r>
          </a:p>
          <a:p>
            <a:pPr lvl="1">
              <a:lnSpc>
                <a:spcPct val="150000"/>
              </a:lnSpc>
              <a:buFont typeface="Wingdings" panose="05000000000000000000" pitchFamily="2" charset="2"/>
              <a:buChar char="§"/>
            </a:pPr>
            <a:r>
              <a:rPr lang="en-US" sz="2000" dirty="0" smtClean="0"/>
              <a:t>The other most common way of writing python scripts is using Jupyter note book         </a:t>
            </a:r>
          </a:p>
          <a:p>
            <a:pPr lvl="1">
              <a:lnSpc>
                <a:spcPct val="150000"/>
              </a:lnSpc>
              <a:buFont typeface="Wingdings" panose="05000000000000000000" pitchFamily="2" charset="2"/>
              <a:buChar char="§"/>
            </a:pPr>
            <a:r>
              <a:rPr lang="en-US" sz="2000" dirty="0" smtClean="0"/>
              <a:t>Jupyter</a:t>
            </a:r>
            <a:r>
              <a:rPr lang="en-US" sz="2000" dirty="0"/>
              <a:t> Notebook is an open-source web-based </a:t>
            </a:r>
            <a:r>
              <a:rPr lang="en-US" sz="2000" dirty="0" smtClean="0"/>
              <a:t>text editor used to write, edit and execute programs, display outputs and writing texts. </a:t>
            </a:r>
          </a:p>
          <a:p>
            <a:pPr lvl="1">
              <a:lnSpc>
                <a:spcPct val="150000"/>
              </a:lnSpc>
              <a:buFont typeface="Wingdings" panose="05000000000000000000" pitchFamily="2" charset="2"/>
              <a:buChar char="§"/>
            </a:pPr>
            <a:r>
              <a:rPr lang="en-US" sz="2000" dirty="0" smtClean="0"/>
              <a:t>When </a:t>
            </a:r>
            <a:r>
              <a:rPr lang="en-US" sz="2000" dirty="0"/>
              <a:t>you first install Python, Jupyter does not come as a default installation along with the </a:t>
            </a:r>
            <a:r>
              <a:rPr lang="en-US" sz="2000" dirty="0" smtClean="0"/>
              <a:t>python . It has to be installed </a:t>
            </a:r>
            <a:r>
              <a:rPr lang="en-US" sz="2000" dirty="0"/>
              <a:t>separately.</a:t>
            </a:r>
            <a:r>
              <a:rPr lang="en-US" sz="2000" dirty="0" smtClean="0"/>
              <a:t>  </a:t>
            </a:r>
          </a:p>
          <a:p>
            <a:pPr lvl="1">
              <a:lnSpc>
                <a:spcPct val="150000"/>
              </a:lnSpc>
              <a:buFont typeface="Wingdings" panose="05000000000000000000" pitchFamily="2" charset="2"/>
              <a:buChar char="§"/>
            </a:pPr>
            <a:r>
              <a:rPr lang="en-US" sz="2000" dirty="0" smtClean="0"/>
              <a:t>To install Jupyter,  write </a:t>
            </a:r>
            <a:r>
              <a:rPr lang="en-US" sz="2000" dirty="0" smtClean="0">
                <a:solidFill>
                  <a:srgbClr val="00B050"/>
                </a:solidFill>
              </a:rPr>
              <a:t>“ pip install Jupyter </a:t>
            </a:r>
            <a:r>
              <a:rPr lang="en-US" sz="2000" dirty="0" smtClean="0"/>
              <a:t>in the command prompt window    </a:t>
            </a:r>
          </a:p>
          <a:p>
            <a:pPr lvl="1">
              <a:lnSpc>
                <a:spcPct val="150000"/>
              </a:lnSpc>
              <a:buFont typeface="Wingdings" panose="05000000000000000000" pitchFamily="2" charset="2"/>
              <a:buChar char="§"/>
            </a:pPr>
            <a:r>
              <a:rPr lang="en-US" sz="2000" dirty="0" smtClean="0"/>
              <a:t>After </a:t>
            </a:r>
            <a:r>
              <a:rPr lang="en-US" sz="2000" dirty="0"/>
              <a:t>successful installation, we can start the Jupyter editor from the command </a:t>
            </a:r>
            <a:r>
              <a:rPr lang="en-US" sz="2000" dirty="0" smtClean="0"/>
              <a:t>by typing  </a:t>
            </a:r>
            <a:r>
              <a:rPr lang="en-US" sz="2000" dirty="0" smtClean="0">
                <a:solidFill>
                  <a:srgbClr val="00B050"/>
                </a:solidFill>
              </a:rPr>
              <a:t>Jupyter notebook</a:t>
            </a:r>
            <a:endParaRPr lang="en-US" sz="2000" dirty="0"/>
          </a:p>
          <a:p>
            <a:pPr lvl="1">
              <a:lnSpc>
                <a:spcPct val="150000"/>
              </a:lnSpc>
              <a:buFont typeface="Wingdings" panose="05000000000000000000" pitchFamily="2" charset="2"/>
              <a:buChar char="§"/>
            </a:pPr>
            <a:r>
              <a:rPr lang="en-US" sz="2000" dirty="0" smtClean="0"/>
              <a:t>The Jupyter note book will be opened in your default browser( chrome, Firefox, safari etc.)</a:t>
            </a:r>
          </a:p>
          <a:p>
            <a:pPr lvl="5">
              <a:lnSpc>
                <a:spcPct val="150000"/>
              </a:lnSpc>
              <a:buFont typeface="Wingdings" panose="05000000000000000000" pitchFamily="2" charset="2"/>
              <a:buChar char="v"/>
            </a:pPr>
            <a:r>
              <a:rPr lang="en-US" sz="2000" dirty="0" smtClean="0"/>
              <a:t>Jupyter </a:t>
            </a:r>
            <a:r>
              <a:rPr lang="en-US" sz="2000" dirty="0"/>
              <a:t>will display files and folders </a:t>
            </a:r>
            <a:r>
              <a:rPr lang="en-US" sz="2000" dirty="0" smtClean="0"/>
              <a:t>from the Python installation folder.</a:t>
            </a:r>
          </a:p>
          <a:p>
            <a:pPr lvl="5">
              <a:lnSpc>
                <a:spcPct val="150000"/>
              </a:lnSpc>
              <a:buFont typeface="Wingdings" panose="05000000000000000000" pitchFamily="2" charset="2"/>
              <a:buChar char="v"/>
            </a:pPr>
            <a:r>
              <a:rPr lang="en-US" sz="2000" dirty="0"/>
              <a:t> </a:t>
            </a:r>
            <a:r>
              <a:rPr lang="en-US" sz="2000" dirty="0" smtClean="0"/>
              <a:t>You </a:t>
            </a:r>
            <a:r>
              <a:rPr lang="en-US" sz="2000" dirty="0"/>
              <a:t>can create, open, and execute python scripts from the appropriate folders</a:t>
            </a:r>
            <a:r>
              <a:rPr lang="en-US" sz="2000" dirty="0" smtClean="0"/>
              <a:t>.</a:t>
            </a:r>
          </a:p>
          <a:p>
            <a:pPr lvl="5">
              <a:lnSpc>
                <a:spcPct val="150000"/>
              </a:lnSpc>
              <a:buFont typeface="Wingdings" panose="05000000000000000000" pitchFamily="2" charset="2"/>
              <a:buChar char="v"/>
            </a:pPr>
            <a:r>
              <a:rPr lang="en-US" sz="2000" dirty="0" smtClean="0"/>
              <a:t> </a:t>
            </a:r>
            <a:r>
              <a:rPr lang="en-US" sz="2000" dirty="0"/>
              <a:t>Start a new notebook by choosing Python 3 from the "new" dropdown</a:t>
            </a:r>
          </a:p>
        </p:txBody>
      </p:sp>
    </p:spTree>
    <p:extLst>
      <p:ext uri="{BB962C8B-B14F-4D97-AF65-F5344CB8AC3E}">
        <p14:creationId xmlns:p14="http://schemas.microsoft.com/office/powerpoint/2010/main" val="3519447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2"/>
            <a:ext cx="10515600" cy="373487"/>
          </a:xfrm>
        </p:spPr>
        <p:txBody>
          <a:bodyPr>
            <a:noAutofit/>
          </a:bodyPr>
          <a:lstStyle/>
          <a:p>
            <a:pPr algn="ctr"/>
            <a:r>
              <a:rPr lang="en-US" sz="2400" b="1" dirty="0">
                <a:latin typeface="+mn-lt"/>
              </a:rPr>
              <a:t>Python </a:t>
            </a:r>
            <a:r>
              <a:rPr lang="en-US" sz="2400" b="1" dirty="0" smtClean="0">
                <a:latin typeface="+mn-lt"/>
              </a:rPr>
              <a:t>basics (7) </a:t>
            </a:r>
            <a:endParaRPr lang="en-US" sz="2400" b="1" dirty="0">
              <a:latin typeface="+mn-lt"/>
            </a:endParaRPr>
          </a:p>
        </p:txBody>
      </p:sp>
      <p:sp>
        <p:nvSpPr>
          <p:cNvPr id="3" name="Content Placeholder 2"/>
          <p:cNvSpPr>
            <a:spLocks noGrp="1"/>
          </p:cNvSpPr>
          <p:nvPr>
            <p:ph idx="1"/>
          </p:nvPr>
        </p:nvSpPr>
        <p:spPr>
          <a:xfrm>
            <a:off x="180303" y="579548"/>
            <a:ext cx="11809927" cy="6278451"/>
          </a:xfrm>
        </p:spPr>
        <p:txBody>
          <a:bodyPr>
            <a:normAutofit/>
          </a:bodyPr>
          <a:lstStyle/>
          <a:p>
            <a:pPr marL="0" indent="0">
              <a:buNone/>
            </a:pPr>
            <a:r>
              <a:rPr lang="en-US" sz="2000" b="1" dirty="0" smtClean="0"/>
              <a:t>Jupyter note book </a:t>
            </a:r>
          </a:p>
          <a:p>
            <a:pPr lvl="2">
              <a:lnSpc>
                <a:spcPct val="100000"/>
              </a:lnSpc>
              <a:buFont typeface="Wingdings" panose="05000000000000000000" pitchFamily="2" charset="2"/>
              <a:buChar char="§"/>
            </a:pPr>
            <a:r>
              <a:rPr lang="en-US" dirty="0" smtClean="0">
                <a:cs typeface="Times New Roman" panose="02020603050405020304" pitchFamily="18" charset="0"/>
              </a:rPr>
              <a:t>When </a:t>
            </a:r>
            <a:r>
              <a:rPr lang="en-US" dirty="0">
                <a:cs typeface="Times New Roman" panose="02020603050405020304" pitchFamily="18" charset="0"/>
              </a:rPr>
              <a:t>you create a new notebook document, you will be presented with the </a:t>
            </a:r>
            <a:r>
              <a:rPr lang="en-US" b="1" dirty="0">
                <a:solidFill>
                  <a:srgbClr val="FF0000"/>
                </a:solidFill>
                <a:cs typeface="Times New Roman" panose="02020603050405020304" pitchFamily="18" charset="0"/>
              </a:rPr>
              <a:t>notebook name</a:t>
            </a:r>
            <a:r>
              <a:rPr lang="en-US" dirty="0">
                <a:solidFill>
                  <a:srgbClr val="FF0000"/>
                </a:solidFill>
                <a:cs typeface="Times New Roman" panose="02020603050405020304" pitchFamily="18" charset="0"/>
              </a:rPr>
              <a:t>, a </a:t>
            </a:r>
            <a:r>
              <a:rPr lang="en-US" b="1" dirty="0">
                <a:solidFill>
                  <a:srgbClr val="FF0000"/>
                </a:solidFill>
                <a:cs typeface="Times New Roman" panose="02020603050405020304" pitchFamily="18" charset="0"/>
              </a:rPr>
              <a:t>menu bar</a:t>
            </a:r>
            <a:r>
              <a:rPr lang="en-US" dirty="0">
                <a:cs typeface="Times New Roman" panose="02020603050405020304" pitchFamily="18" charset="0"/>
              </a:rPr>
              <a:t>, a </a:t>
            </a:r>
            <a:r>
              <a:rPr lang="en-US" b="1" dirty="0">
                <a:solidFill>
                  <a:srgbClr val="FF0000"/>
                </a:solidFill>
                <a:cs typeface="Times New Roman" panose="02020603050405020304" pitchFamily="18" charset="0"/>
              </a:rPr>
              <a:t>toolbar</a:t>
            </a:r>
            <a:r>
              <a:rPr lang="en-US" dirty="0">
                <a:solidFill>
                  <a:srgbClr val="FF0000"/>
                </a:solidFill>
                <a:cs typeface="Times New Roman" panose="02020603050405020304" pitchFamily="18" charset="0"/>
              </a:rPr>
              <a:t> </a:t>
            </a:r>
            <a:r>
              <a:rPr lang="en-US" dirty="0">
                <a:cs typeface="Times New Roman" panose="02020603050405020304" pitchFamily="18" charset="0"/>
              </a:rPr>
              <a:t>and an empty</a:t>
            </a:r>
            <a:r>
              <a:rPr lang="en-US" dirty="0">
                <a:solidFill>
                  <a:srgbClr val="FF0000"/>
                </a:solidFill>
                <a:cs typeface="Times New Roman" panose="02020603050405020304" pitchFamily="18" charset="0"/>
              </a:rPr>
              <a:t> </a:t>
            </a:r>
            <a:r>
              <a:rPr lang="en-US" b="1" dirty="0">
                <a:solidFill>
                  <a:srgbClr val="FF0000"/>
                </a:solidFill>
                <a:cs typeface="Times New Roman" panose="02020603050405020304" pitchFamily="18" charset="0"/>
              </a:rPr>
              <a:t>code cell</a:t>
            </a:r>
            <a:r>
              <a:rPr lang="en-US" dirty="0" smtClean="0">
                <a:cs typeface="Times New Roman" panose="02020603050405020304" pitchFamily="18" charset="0"/>
              </a:rPr>
              <a:t>.</a:t>
            </a:r>
          </a:p>
          <a:p>
            <a:pPr lvl="2">
              <a:lnSpc>
                <a:spcPct val="100000"/>
              </a:lnSpc>
              <a:buFont typeface="Wingdings" panose="05000000000000000000" pitchFamily="2" charset="2"/>
              <a:buChar char="§"/>
            </a:pPr>
            <a:r>
              <a:rPr lang="en-US" b="1" dirty="0"/>
              <a:t>Menu bar</a:t>
            </a:r>
            <a:r>
              <a:rPr lang="en-US" dirty="0"/>
              <a:t>: The menu bar presents different options that may be used to manipulate the way the notebook functions</a:t>
            </a:r>
            <a:r>
              <a:rPr lang="en-US" dirty="0" smtClean="0"/>
              <a:t>.</a:t>
            </a:r>
          </a:p>
          <a:p>
            <a:pPr lvl="2">
              <a:lnSpc>
                <a:spcPct val="100000"/>
              </a:lnSpc>
              <a:buFont typeface="Wingdings" panose="05000000000000000000" pitchFamily="2" charset="2"/>
              <a:buChar char="§"/>
            </a:pPr>
            <a:r>
              <a:rPr lang="en-US" b="1" dirty="0"/>
              <a:t>Toolbar</a:t>
            </a:r>
            <a:r>
              <a:rPr lang="en-US" dirty="0"/>
              <a:t>: The tool bar gives a quick way of performing the most-used operations within the notebook, by clicking on an icon</a:t>
            </a:r>
            <a:r>
              <a:rPr lang="en-US" dirty="0" smtClean="0"/>
              <a:t>.</a:t>
            </a:r>
          </a:p>
          <a:p>
            <a:pPr lvl="2">
              <a:lnSpc>
                <a:spcPct val="100000"/>
              </a:lnSpc>
              <a:buFont typeface="Wingdings" panose="05000000000000000000" pitchFamily="2" charset="2"/>
              <a:buChar char="§"/>
            </a:pPr>
            <a:r>
              <a:rPr lang="en-US" sz="2000" dirty="0"/>
              <a:t> </a:t>
            </a:r>
            <a:r>
              <a:rPr lang="en-US" b="1" dirty="0"/>
              <a:t>Code cell</a:t>
            </a:r>
            <a:r>
              <a:rPr lang="en-US" dirty="0"/>
              <a:t>: the default type of cell; read on for an explanation of cells.</a:t>
            </a:r>
            <a:r>
              <a:rPr lang="en-US" sz="2000" dirty="0" smtClean="0"/>
              <a:t/>
            </a:r>
            <a:br>
              <a:rPr lang="en-US" sz="2000" dirty="0" smtClean="0"/>
            </a:br>
            <a:endParaRPr lang="en-US" sz="2000" b="1" dirty="0" smtClean="0"/>
          </a:p>
          <a:p>
            <a:pPr marL="0" indent="0">
              <a:buNone/>
            </a:pPr>
            <a:r>
              <a:rPr lang="en-US" sz="2000" b="1" dirty="0"/>
              <a:t> </a:t>
            </a:r>
            <a:r>
              <a:rPr lang="en-US" sz="2000" b="1" dirty="0" smtClean="0"/>
              <a:t>                                                       </a:t>
            </a:r>
          </a:p>
          <a:p>
            <a:pPr marL="0" indent="0">
              <a:buNone/>
            </a:pPr>
            <a:endParaRPr lang="en-US" sz="2000" b="1" dirty="0"/>
          </a:p>
          <a:p>
            <a:pPr marL="0" indent="0">
              <a:buNone/>
            </a:pPr>
            <a:endParaRPr lang="en-US" sz="2000" b="1" dirty="0" smtClean="0"/>
          </a:p>
          <a:p>
            <a:pPr marL="0" indent="0">
              <a:buNone/>
            </a:pPr>
            <a:endParaRPr lang="en-US" sz="2000" b="1" dirty="0"/>
          </a:p>
        </p:txBody>
      </p:sp>
      <p:pic>
        <p:nvPicPr>
          <p:cNvPr id="6" name="Picture 4" descr="_images/blank-notebook-u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473" y="3515933"/>
            <a:ext cx="7701566" cy="3168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4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89"/>
            <a:ext cx="10515600" cy="373487"/>
          </a:xfrm>
        </p:spPr>
        <p:txBody>
          <a:bodyPr>
            <a:normAutofit fontScale="90000"/>
          </a:bodyPr>
          <a:lstStyle/>
          <a:p>
            <a:pPr algn="ctr"/>
            <a:r>
              <a:rPr lang="en-US" dirty="0" smtClean="0"/>
              <a:t/>
            </a:r>
            <a:br>
              <a:rPr lang="en-US" dirty="0" smtClean="0"/>
            </a:br>
            <a:r>
              <a:rPr lang="en-US" sz="2700" b="1" dirty="0" smtClean="0">
                <a:latin typeface="+mn-lt"/>
              </a:rPr>
              <a:t>Popular </a:t>
            </a:r>
            <a:r>
              <a:rPr lang="en-US" sz="2700" b="1" dirty="0">
                <a:latin typeface="+mn-lt"/>
              </a:rPr>
              <a:t>applications for </a:t>
            </a:r>
            <a:r>
              <a:rPr lang="en-US" sz="2700" b="1" dirty="0" smtClean="0">
                <a:latin typeface="+mn-lt"/>
              </a:rPr>
              <a:t>Python</a:t>
            </a:r>
            <a:r>
              <a:rPr lang="en-US" dirty="0"/>
              <a:t/>
            </a:r>
            <a:br>
              <a:rPr lang="en-US" dirty="0"/>
            </a:br>
            <a:endParaRPr lang="en-US" dirty="0"/>
          </a:p>
        </p:txBody>
      </p:sp>
      <p:sp>
        <p:nvSpPr>
          <p:cNvPr id="3" name="Content Placeholder 2"/>
          <p:cNvSpPr>
            <a:spLocks noGrp="1"/>
          </p:cNvSpPr>
          <p:nvPr>
            <p:ph idx="1"/>
          </p:nvPr>
        </p:nvSpPr>
        <p:spPr>
          <a:xfrm>
            <a:off x="838200" y="618186"/>
            <a:ext cx="10515600" cy="5558777"/>
          </a:xfrm>
        </p:spPr>
        <p:txBody>
          <a:bodyPr>
            <a:normAutofit/>
          </a:bodyPr>
          <a:lstStyle/>
          <a:p>
            <a:pPr lvl="7">
              <a:lnSpc>
                <a:spcPct val="200000"/>
              </a:lnSpc>
            </a:pPr>
            <a:r>
              <a:rPr lang="en-US" sz="2000" dirty="0" smtClean="0"/>
              <a:t>Web Development</a:t>
            </a:r>
          </a:p>
          <a:p>
            <a:pPr lvl="7">
              <a:lnSpc>
                <a:spcPct val="200000"/>
              </a:lnSpc>
            </a:pPr>
            <a:r>
              <a:rPr lang="en-US" sz="2000" dirty="0" smtClean="0"/>
              <a:t>Data </a:t>
            </a:r>
            <a:r>
              <a:rPr lang="en-US" sz="2000" dirty="0"/>
              <a:t>Science — including machine learning, data analysis, and data </a:t>
            </a:r>
            <a:r>
              <a:rPr lang="en-US" sz="2000" dirty="0" smtClean="0"/>
              <a:t>visualization</a:t>
            </a:r>
          </a:p>
          <a:p>
            <a:pPr lvl="7">
              <a:lnSpc>
                <a:spcPct val="200000"/>
              </a:lnSpc>
            </a:pPr>
            <a:r>
              <a:rPr lang="en-US" sz="2000" dirty="0" smtClean="0"/>
              <a:t>Scripting</a:t>
            </a:r>
            <a:endParaRPr lang="en-US" sz="2000" dirty="0"/>
          </a:p>
          <a:p>
            <a:pPr lvl="7">
              <a:lnSpc>
                <a:spcPct val="200000"/>
              </a:lnSpc>
            </a:pPr>
            <a:r>
              <a:rPr lang="en-US" sz="2000" dirty="0" smtClean="0"/>
              <a:t>Game Development</a:t>
            </a:r>
          </a:p>
          <a:p>
            <a:pPr lvl="7">
              <a:lnSpc>
                <a:spcPct val="200000"/>
              </a:lnSpc>
            </a:pPr>
            <a:r>
              <a:rPr lang="en-US" sz="2000" dirty="0" smtClean="0"/>
              <a:t>CAD Applications</a:t>
            </a:r>
          </a:p>
          <a:p>
            <a:pPr lvl="7">
              <a:lnSpc>
                <a:spcPct val="200000"/>
              </a:lnSpc>
            </a:pPr>
            <a:r>
              <a:rPr lang="en-US" sz="2000" dirty="0" smtClean="0"/>
              <a:t>Embedded </a:t>
            </a:r>
            <a:r>
              <a:rPr lang="en-US" sz="2000" dirty="0"/>
              <a:t>Applications</a:t>
            </a:r>
          </a:p>
          <a:p>
            <a:pPr marL="0" indent="0">
              <a:buNone/>
            </a:pPr>
            <a:r>
              <a:rPr lang="en-US" sz="2000" dirty="0"/>
              <a:t> </a:t>
            </a:r>
          </a:p>
          <a:p>
            <a:endParaRPr lang="en-US" dirty="0"/>
          </a:p>
        </p:txBody>
      </p:sp>
    </p:spTree>
    <p:extLst>
      <p:ext uri="{BB962C8B-B14F-4D97-AF65-F5344CB8AC3E}">
        <p14:creationId xmlns:p14="http://schemas.microsoft.com/office/powerpoint/2010/main" val="3633265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2"/>
            <a:ext cx="10515600" cy="321972"/>
          </a:xfrm>
        </p:spPr>
        <p:txBody>
          <a:bodyPr>
            <a:noAutofit/>
          </a:bodyPr>
          <a:lstStyle/>
          <a:p>
            <a:pPr algn="ctr"/>
            <a:r>
              <a:rPr lang="en-US" sz="2400" b="1" dirty="0" smtClean="0">
                <a:latin typeface="+mn-lt"/>
              </a:rPr>
              <a:t>Python syntax basics </a:t>
            </a:r>
            <a:endParaRPr lang="en-US" sz="2400" b="1" dirty="0">
              <a:latin typeface="+mn-lt"/>
            </a:endParaRPr>
          </a:p>
        </p:txBody>
      </p:sp>
      <p:sp>
        <p:nvSpPr>
          <p:cNvPr id="3" name="Content Placeholder 2"/>
          <p:cNvSpPr>
            <a:spLocks noGrp="1"/>
          </p:cNvSpPr>
          <p:nvPr>
            <p:ph idx="1"/>
          </p:nvPr>
        </p:nvSpPr>
        <p:spPr>
          <a:xfrm>
            <a:off x="154545" y="425004"/>
            <a:ext cx="11900079" cy="6323526"/>
          </a:xfrm>
        </p:spPr>
        <p:style>
          <a:lnRef idx="2">
            <a:schemeClr val="accent6"/>
          </a:lnRef>
          <a:fillRef idx="1">
            <a:schemeClr val="lt1"/>
          </a:fillRef>
          <a:effectRef idx="0">
            <a:schemeClr val="accent6"/>
          </a:effectRef>
          <a:fontRef idx="minor">
            <a:schemeClr val="dk1"/>
          </a:fontRef>
        </p:style>
        <p:txBody>
          <a:bodyPr>
            <a:normAutofit fontScale="32500" lnSpcReduction="20000"/>
          </a:bodyPr>
          <a:lstStyle/>
          <a:p>
            <a:pPr>
              <a:lnSpc>
                <a:spcPct val="120000"/>
              </a:lnSpc>
              <a:buFont typeface="Wingdings" panose="05000000000000000000" pitchFamily="2" charset="2"/>
              <a:buChar char="Ø"/>
            </a:pPr>
            <a:r>
              <a:rPr lang="en-US" sz="8000" dirty="0" smtClean="0">
                <a:cs typeface="Times New Roman" panose="02020603050405020304" pitchFamily="18" charset="0"/>
              </a:rPr>
              <a:t> </a:t>
            </a:r>
            <a:r>
              <a:rPr lang="en-US" sz="6200" dirty="0"/>
              <a:t>Statements in Python typically end with a new line. Python does, however, allow the use of the line continuation </a:t>
            </a:r>
            <a:r>
              <a:rPr lang="en-US" sz="6200" dirty="0" smtClean="0"/>
              <a:t>character (\) to denote that the line should continue.</a:t>
            </a:r>
          </a:p>
          <a:p>
            <a:pPr>
              <a:lnSpc>
                <a:spcPct val="120000"/>
              </a:lnSpc>
              <a:buFont typeface="Wingdings" panose="05000000000000000000" pitchFamily="2" charset="2"/>
              <a:buChar char="Ø"/>
            </a:pPr>
            <a:endParaRPr kumimoji="0" lang="en-US" altLang="en-US" sz="6200" b="1" i="0" u="none" strike="noStrike" cap="none" normalizeH="0" baseline="0" dirty="0" smtClean="0">
              <a:ln>
                <a:noFill/>
              </a:ln>
              <a:effectLst/>
            </a:endParaRPr>
          </a:p>
          <a:p>
            <a:pPr marL="914400" lvl="2" indent="0">
              <a:lnSpc>
                <a:spcPct val="120000"/>
              </a:lnSpc>
              <a:buNone/>
            </a:pPr>
            <a:endParaRPr lang="en-US" altLang="en-US" sz="6200" b="1" dirty="0"/>
          </a:p>
          <a:p>
            <a:pPr>
              <a:lnSpc>
                <a:spcPct val="120000"/>
              </a:lnSpc>
              <a:buFont typeface="Wingdings" panose="05000000000000000000" pitchFamily="2" charset="2"/>
              <a:buChar char="Ø"/>
            </a:pPr>
            <a:r>
              <a:rPr lang="en-US" sz="6200" dirty="0" smtClean="0"/>
              <a:t>Statements </a:t>
            </a:r>
            <a:r>
              <a:rPr lang="en-US" sz="6200" dirty="0"/>
              <a:t>contained within the [], {}, or () brackets do not need to use the line continuation character. </a:t>
            </a:r>
            <a:endParaRPr lang="en-US" sz="6200" dirty="0" smtClean="0"/>
          </a:p>
          <a:p>
            <a:pPr marL="0" indent="0">
              <a:lnSpc>
                <a:spcPct val="120000"/>
              </a:lnSpc>
              <a:buNone/>
            </a:pPr>
            <a:endParaRPr lang="en-US" altLang="en-US" sz="6200" dirty="0">
              <a:solidFill>
                <a:srgbClr val="181717"/>
              </a:solidFill>
            </a:endParaRPr>
          </a:p>
          <a:p>
            <a:pPr marL="0" indent="0">
              <a:lnSpc>
                <a:spcPct val="120000"/>
              </a:lnSpc>
              <a:buNone/>
            </a:pPr>
            <a:endParaRPr lang="en-US" altLang="en-US" sz="6200" dirty="0">
              <a:solidFill>
                <a:srgbClr val="181717"/>
              </a:solidFill>
            </a:endParaRPr>
          </a:p>
          <a:p>
            <a:pPr>
              <a:lnSpc>
                <a:spcPct val="120000"/>
              </a:lnSpc>
              <a:buFont typeface="Wingdings" panose="05000000000000000000" pitchFamily="2" charset="2"/>
              <a:buChar char="Ø"/>
            </a:pPr>
            <a:r>
              <a:rPr lang="en-US" altLang="en-US" sz="6200" dirty="0" smtClean="0">
                <a:solidFill>
                  <a:srgbClr val="181717"/>
                </a:solidFill>
              </a:rPr>
              <a:t>Use </a:t>
            </a:r>
            <a:r>
              <a:rPr lang="en-US" altLang="en-US" sz="6200" dirty="0">
                <a:solidFill>
                  <a:srgbClr val="181717"/>
                </a:solidFill>
              </a:rPr>
              <a:t>the semicolon </a:t>
            </a:r>
            <a:r>
              <a:rPr lang="en-US" altLang="en-US" sz="6200" dirty="0">
                <a:solidFill>
                  <a:srgbClr val="000000"/>
                </a:solidFill>
              </a:rPr>
              <a:t>;</a:t>
            </a:r>
            <a:r>
              <a:rPr lang="en-US" altLang="en-US" sz="6200" dirty="0">
                <a:solidFill>
                  <a:srgbClr val="181717"/>
                </a:solidFill>
              </a:rPr>
              <a:t> to separate multiple statements in a single line.</a:t>
            </a:r>
            <a:r>
              <a:rPr lang="en-US" altLang="en-US" sz="6200" dirty="0"/>
              <a:t> </a:t>
            </a:r>
            <a:endParaRPr lang="en-US" altLang="en-US" sz="6200" dirty="0" smtClean="0"/>
          </a:p>
          <a:p>
            <a:pPr marL="0" indent="0">
              <a:lnSpc>
                <a:spcPct val="120000"/>
              </a:lnSpc>
              <a:buNone/>
            </a:pPr>
            <a:r>
              <a:rPr lang="en-US" altLang="en-US" sz="6200" dirty="0" smtClean="0">
                <a:solidFill>
                  <a:srgbClr val="0077AA"/>
                </a:solidFill>
              </a:rPr>
              <a:t>                                   </a:t>
            </a:r>
            <a:endParaRPr lang="en-US" sz="6200" dirty="0" smtClean="0"/>
          </a:p>
          <a:p>
            <a:pPr marL="0" indent="0">
              <a:lnSpc>
                <a:spcPct val="120000"/>
              </a:lnSpc>
              <a:buNone/>
            </a:pPr>
            <a:endParaRPr lang="en-US" sz="6200" dirty="0" smtClean="0"/>
          </a:p>
          <a:p>
            <a:pPr>
              <a:lnSpc>
                <a:spcPct val="120000"/>
              </a:lnSpc>
              <a:buFont typeface="Wingdings" panose="05000000000000000000" pitchFamily="2" charset="2"/>
              <a:buChar char="Ø"/>
            </a:pPr>
            <a:r>
              <a:rPr lang="en-US" sz="6200" dirty="0" smtClean="0"/>
              <a:t>In </a:t>
            </a:r>
            <a:r>
              <a:rPr lang="en-US" sz="6200" dirty="0"/>
              <a:t>a Python script, the symbol # indicates the start of a comment line. It is effective </a:t>
            </a:r>
            <a:r>
              <a:rPr lang="en-US" sz="6200" dirty="0" smtClean="0"/>
              <a:t>until </a:t>
            </a:r>
            <a:r>
              <a:rPr lang="en-US" sz="6200" dirty="0"/>
              <a:t>the end of the line in the editor</a:t>
            </a:r>
            <a:r>
              <a:rPr lang="en-US" sz="6200" dirty="0" smtClean="0"/>
              <a:t>.</a:t>
            </a:r>
          </a:p>
          <a:p>
            <a:pPr marL="0" indent="0">
              <a:lnSpc>
                <a:spcPct val="120000"/>
              </a:lnSpc>
              <a:buNone/>
            </a:pPr>
            <a:r>
              <a:rPr lang="en-US" altLang="en-US" sz="8000" dirty="0" smtClean="0">
                <a:solidFill>
                  <a:srgbClr val="C11235"/>
                </a:solidFill>
              </a:rPr>
              <a:t>                               </a:t>
            </a:r>
          </a:p>
          <a:p>
            <a:pPr marL="0" indent="0">
              <a:lnSpc>
                <a:spcPct val="100000"/>
              </a:lnSpc>
              <a:buNone/>
            </a:pPr>
            <a:endParaRPr lang="en-US" sz="8000" dirty="0" smtClean="0"/>
          </a:p>
          <a:p>
            <a:pPr marL="0" indent="0">
              <a:buNone/>
            </a:pPr>
            <a:r>
              <a:rPr lang="en-US" sz="8000" dirty="0"/>
              <a:t> </a:t>
            </a:r>
            <a:r>
              <a:rPr lang="en-US" sz="8000" dirty="0" smtClean="0"/>
              <a:t>                            </a:t>
            </a:r>
            <a:endParaRPr lang="en-US" sz="8000" dirty="0"/>
          </a:p>
          <a:p>
            <a:pPr marL="1371600" lvl="3" indent="0">
              <a:lnSpc>
                <a:spcPct val="100000"/>
              </a:lnSpc>
              <a:buNone/>
            </a:pPr>
            <a:endParaRPr kumimoji="0" lang="en-US" altLang="en-US" sz="8000" b="0" i="0" u="none" strike="noStrike" cap="none" normalizeH="0" baseline="0" dirty="0" smtClean="0">
              <a:ln>
                <a:noFill/>
              </a:ln>
              <a:solidFill>
                <a:schemeClr val="tx1"/>
              </a:solidFill>
              <a:effectLst/>
            </a:endParaRPr>
          </a:p>
          <a:p>
            <a:pPr marL="1371600" lvl="3" indent="0">
              <a:lnSpc>
                <a:spcPct val="150000"/>
              </a:lnSpc>
              <a:buNone/>
            </a:pPr>
            <a:endParaRPr lang="en-US" sz="2000" b="1" dirty="0">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2305318" y="2991067"/>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Oval 10"/>
          <p:cNvSpPr/>
          <p:nvPr/>
        </p:nvSpPr>
        <p:spPr>
          <a:xfrm>
            <a:off x="528035" y="1210615"/>
            <a:ext cx="5795492" cy="8242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lvl="2">
              <a:lnSpc>
                <a:spcPct val="120000"/>
              </a:lnSpc>
            </a:pPr>
            <a:endParaRPr lang="en-US" altLang="en-US" sz="1200" dirty="0" smtClean="0">
              <a:solidFill>
                <a:srgbClr val="0077AA"/>
              </a:solidFill>
            </a:endParaRPr>
          </a:p>
          <a:p>
            <a:pPr lvl="2">
              <a:lnSpc>
                <a:spcPct val="120000"/>
              </a:lnSpc>
            </a:pPr>
            <a:r>
              <a:rPr lang="en-US" altLang="en-US" sz="1200" dirty="0" smtClean="0">
                <a:solidFill>
                  <a:srgbClr val="0077AA"/>
                </a:solidFill>
              </a:rPr>
              <a:t>if</a:t>
            </a:r>
            <a:r>
              <a:rPr lang="en-US" altLang="en-US" sz="1200" dirty="0" smtClean="0">
                <a:solidFill>
                  <a:srgbClr val="000000"/>
                </a:solidFill>
              </a:rPr>
              <a:t> </a:t>
            </a:r>
            <a:r>
              <a:rPr lang="en-US" altLang="en-US" sz="1200" dirty="0">
                <a:solidFill>
                  <a:srgbClr val="990055"/>
                </a:solidFill>
              </a:rPr>
              <a:t>100</a:t>
            </a:r>
            <a:r>
              <a:rPr lang="en-US" altLang="en-US" sz="1200" dirty="0">
                <a:solidFill>
                  <a:srgbClr val="000000"/>
                </a:solidFill>
              </a:rPr>
              <a:t> </a:t>
            </a:r>
            <a:r>
              <a:rPr lang="en-US" altLang="en-US" sz="1200" dirty="0">
                <a:solidFill>
                  <a:srgbClr val="9A6E3A"/>
                </a:solidFill>
              </a:rPr>
              <a:t>&gt;</a:t>
            </a:r>
            <a:r>
              <a:rPr lang="en-US" altLang="en-US" sz="1200" dirty="0">
                <a:solidFill>
                  <a:srgbClr val="000000"/>
                </a:solidFill>
              </a:rPr>
              <a:t> </a:t>
            </a:r>
            <a:r>
              <a:rPr lang="en-US" altLang="en-US" sz="1200" dirty="0">
                <a:solidFill>
                  <a:srgbClr val="990055"/>
                </a:solidFill>
              </a:rPr>
              <a:t>99</a:t>
            </a:r>
            <a:r>
              <a:rPr lang="en-US" altLang="en-US" sz="1200" dirty="0">
                <a:solidFill>
                  <a:srgbClr val="000000"/>
                </a:solidFill>
              </a:rPr>
              <a:t> </a:t>
            </a:r>
            <a:r>
              <a:rPr lang="en-US" altLang="en-US" sz="1200" dirty="0">
                <a:solidFill>
                  <a:srgbClr val="0077AA"/>
                </a:solidFill>
              </a:rPr>
              <a:t>and</a:t>
            </a:r>
            <a:r>
              <a:rPr lang="en-US" altLang="en-US" sz="1200" dirty="0">
                <a:solidFill>
                  <a:srgbClr val="000000"/>
                </a:solidFill>
              </a:rPr>
              <a:t> </a:t>
            </a:r>
            <a:r>
              <a:rPr lang="en-US" altLang="en-US" sz="1200" dirty="0">
                <a:solidFill>
                  <a:srgbClr val="990055"/>
                </a:solidFill>
              </a:rPr>
              <a:t>200</a:t>
            </a:r>
            <a:r>
              <a:rPr lang="en-US" altLang="en-US" sz="1200" dirty="0">
                <a:solidFill>
                  <a:srgbClr val="000000"/>
                </a:solidFill>
              </a:rPr>
              <a:t> </a:t>
            </a:r>
            <a:r>
              <a:rPr lang="en-US" altLang="en-US" sz="1200" dirty="0">
                <a:solidFill>
                  <a:srgbClr val="9A6E3A"/>
                </a:solidFill>
              </a:rPr>
              <a:t>&lt;=</a:t>
            </a:r>
            <a:r>
              <a:rPr lang="en-US" altLang="en-US" sz="1200" dirty="0">
                <a:solidFill>
                  <a:srgbClr val="000000"/>
                </a:solidFill>
              </a:rPr>
              <a:t> </a:t>
            </a:r>
            <a:r>
              <a:rPr lang="en-US" altLang="en-US" sz="1200" dirty="0">
                <a:solidFill>
                  <a:srgbClr val="990055"/>
                </a:solidFill>
              </a:rPr>
              <a:t>300</a:t>
            </a:r>
            <a:r>
              <a:rPr lang="en-US" altLang="en-US" sz="1200" dirty="0">
                <a:solidFill>
                  <a:srgbClr val="000000"/>
                </a:solidFill>
              </a:rPr>
              <a:t> </a:t>
            </a:r>
            <a:r>
              <a:rPr lang="en-US" altLang="en-US" sz="1200" dirty="0">
                <a:solidFill>
                  <a:srgbClr val="0077AA"/>
                </a:solidFill>
              </a:rPr>
              <a:t>and</a:t>
            </a:r>
            <a:r>
              <a:rPr lang="en-US" altLang="en-US" sz="1200" dirty="0">
                <a:solidFill>
                  <a:srgbClr val="000000"/>
                </a:solidFill>
              </a:rPr>
              <a:t>  </a:t>
            </a:r>
            <a:r>
              <a:rPr lang="en-US" altLang="en-US" sz="1200" dirty="0">
                <a:solidFill>
                  <a:srgbClr val="990055"/>
                </a:solidFill>
              </a:rPr>
              <a:t>True</a:t>
            </a:r>
            <a:r>
              <a:rPr lang="en-US" altLang="en-US" sz="1200" dirty="0">
                <a:solidFill>
                  <a:srgbClr val="000000"/>
                </a:solidFill>
              </a:rPr>
              <a:t> </a:t>
            </a:r>
            <a:r>
              <a:rPr lang="en-US" altLang="en-US" sz="1200" dirty="0">
                <a:solidFill>
                  <a:srgbClr val="9A6E3A"/>
                </a:solidFill>
              </a:rPr>
              <a:t>!=</a:t>
            </a:r>
            <a:r>
              <a:rPr lang="en-US" altLang="en-US" sz="1200" dirty="0">
                <a:solidFill>
                  <a:srgbClr val="000000"/>
                </a:solidFill>
              </a:rPr>
              <a:t> </a:t>
            </a:r>
            <a:r>
              <a:rPr lang="en-US" altLang="en-US" sz="1200" dirty="0">
                <a:solidFill>
                  <a:srgbClr val="990055"/>
                </a:solidFill>
              </a:rPr>
              <a:t>False</a:t>
            </a:r>
            <a:r>
              <a:rPr lang="en-US" altLang="en-US" sz="1200" dirty="0">
                <a:solidFill>
                  <a:srgbClr val="413F3F"/>
                </a:solidFill>
              </a:rPr>
              <a:t>:</a:t>
            </a:r>
            <a:endParaRPr lang="en-US" altLang="en-US" sz="1200" dirty="0">
              <a:solidFill>
                <a:srgbClr val="000000"/>
              </a:solidFill>
            </a:endParaRPr>
          </a:p>
          <a:p>
            <a:pPr lvl="2">
              <a:lnSpc>
                <a:spcPct val="120000"/>
              </a:lnSpc>
            </a:pPr>
            <a:r>
              <a:rPr lang="en-US" altLang="en-US" sz="1200" dirty="0">
                <a:solidFill>
                  <a:srgbClr val="0077AA"/>
                </a:solidFill>
              </a:rPr>
              <a:t>        print</a:t>
            </a:r>
            <a:r>
              <a:rPr lang="en-US" altLang="en-US" sz="1200" dirty="0">
                <a:solidFill>
                  <a:srgbClr val="413F3F"/>
                </a:solidFill>
              </a:rPr>
              <a:t>(</a:t>
            </a:r>
            <a:r>
              <a:rPr lang="en-US" altLang="en-US" sz="1200" dirty="0">
                <a:solidFill>
                  <a:srgbClr val="669900"/>
                </a:solidFill>
              </a:rPr>
              <a:t>'Hello World!'</a:t>
            </a:r>
            <a:r>
              <a:rPr lang="en-US" altLang="en-US" sz="1200" dirty="0">
                <a:solidFill>
                  <a:srgbClr val="413F3F"/>
                </a:solidFill>
              </a:rPr>
              <a:t>)</a:t>
            </a:r>
            <a:r>
              <a:rPr lang="en-US" altLang="en-US" sz="1200" dirty="0"/>
              <a:t> </a:t>
            </a:r>
          </a:p>
          <a:p>
            <a:pPr algn="ctr"/>
            <a:endParaRPr lang="en-US" dirty="0"/>
          </a:p>
        </p:txBody>
      </p:sp>
      <p:sp>
        <p:nvSpPr>
          <p:cNvPr id="12" name="Rectangle 11"/>
          <p:cNvSpPr/>
          <p:nvPr/>
        </p:nvSpPr>
        <p:spPr>
          <a:xfrm>
            <a:off x="6555346" y="1120463"/>
            <a:ext cx="5151549" cy="85971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lvl="2">
              <a:lnSpc>
                <a:spcPct val="120000"/>
              </a:lnSpc>
            </a:pPr>
            <a:r>
              <a:rPr lang="en-US" altLang="en-US" sz="1200" dirty="0">
                <a:solidFill>
                  <a:srgbClr val="0077AA"/>
                </a:solidFill>
              </a:rPr>
              <a:t>if</a:t>
            </a:r>
            <a:r>
              <a:rPr lang="en-US" altLang="en-US" sz="1200" dirty="0">
                <a:solidFill>
                  <a:srgbClr val="000000"/>
                </a:solidFill>
              </a:rPr>
              <a:t> </a:t>
            </a:r>
            <a:r>
              <a:rPr lang="en-US" altLang="en-US" sz="1200" dirty="0">
                <a:solidFill>
                  <a:srgbClr val="990055"/>
                </a:solidFill>
              </a:rPr>
              <a:t>100</a:t>
            </a:r>
            <a:r>
              <a:rPr lang="en-US" altLang="en-US" sz="1200" dirty="0">
                <a:solidFill>
                  <a:srgbClr val="000000"/>
                </a:solidFill>
              </a:rPr>
              <a:t> </a:t>
            </a:r>
            <a:r>
              <a:rPr lang="en-US" altLang="en-US" sz="1200" dirty="0">
                <a:solidFill>
                  <a:srgbClr val="9A6E3A"/>
                </a:solidFill>
              </a:rPr>
              <a:t>&gt;</a:t>
            </a:r>
            <a:r>
              <a:rPr lang="en-US" altLang="en-US" sz="1200" dirty="0">
                <a:solidFill>
                  <a:srgbClr val="000000"/>
                </a:solidFill>
              </a:rPr>
              <a:t> </a:t>
            </a:r>
            <a:r>
              <a:rPr lang="en-US" altLang="en-US" sz="1200" dirty="0">
                <a:solidFill>
                  <a:srgbClr val="990055"/>
                </a:solidFill>
              </a:rPr>
              <a:t>99</a:t>
            </a:r>
            <a:r>
              <a:rPr lang="en-US" altLang="en-US" sz="1200" dirty="0">
                <a:solidFill>
                  <a:srgbClr val="000000"/>
                </a:solidFill>
              </a:rPr>
              <a:t> </a:t>
            </a:r>
            <a:r>
              <a:rPr lang="en-US" altLang="en-US" sz="1200" dirty="0">
                <a:solidFill>
                  <a:srgbClr val="0077AA"/>
                </a:solidFill>
              </a:rPr>
              <a:t>and</a:t>
            </a:r>
            <a:r>
              <a:rPr lang="en-US" altLang="en-US" sz="1200" dirty="0">
                <a:solidFill>
                  <a:srgbClr val="000000"/>
                </a:solidFill>
              </a:rPr>
              <a:t>\</a:t>
            </a:r>
          </a:p>
          <a:p>
            <a:pPr lvl="2">
              <a:lnSpc>
                <a:spcPct val="120000"/>
              </a:lnSpc>
            </a:pPr>
            <a:r>
              <a:rPr lang="en-US" altLang="en-US" sz="1200" dirty="0">
                <a:solidFill>
                  <a:srgbClr val="000000"/>
                </a:solidFill>
              </a:rPr>
              <a:t>  </a:t>
            </a:r>
            <a:r>
              <a:rPr lang="en-US" altLang="en-US" sz="1200" dirty="0">
                <a:solidFill>
                  <a:srgbClr val="990055"/>
                </a:solidFill>
              </a:rPr>
              <a:t>200</a:t>
            </a:r>
            <a:r>
              <a:rPr lang="en-US" altLang="en-US" sz="1200" dirty="0">
                <a:solidFill>
                  <a:srgbClr val="000000"/>
                </a:solidFill>
              </a:rPr>
              <a:t> </a:t>
            </a:r>
            <a:r>
              <a:rPr lang="en-US" altLang="en-US" sz="1200" dirty="0">
                <a:solidFill>
                  <a:srgbClr val="9A6E3A"/>
                </a:solidFill>
              </a:rPr>
              <a:t>&lt;=</a:t>
            </a:r>
            <a:r>
              <a:rPr lang="en-US" altLang="en-US" sz="1200" dirty="0">
                <a:solidFill>
                  <a:srgbClr val="000000"/>
                </a:solidFill>
              </a:rPr>
              <a:t> </a:t>
            </a:r>
            <a:r>
              <a:rPr lang="en-US" altLang="en-US" sz="1200" dirty="0">
                <a:solidFill>
                  <a:srgbClr val="990055"/>
                </a:solidFill>
              </a:rPr>
              <a:t>300</a:t>
            </a:r>
            <a:r>
              <a:rPr lang="en-US" altLang="en-US" sz="1200" dirty="0">
                <a:solidFill>
                  <a:srgbClr val="000000"/>
                </a:solidFill>
              </a:rPr>
              <a:t> </a:t>
            </a:r>
            <a:r>
              <a:rPr lang="en-US" altLang="en-US" sz="1200" dirty="0">
                <a:solidFill>
                  <a:srgbClr val="0077AA"/>
                </a:solidFill>
              </a:rPr>
              <a:t>and</a:t>
            </a:r>
            <a:r>
              <a:rPr lang="en-US" altLang="en-US" sz="1200" dirty="0">
                <a:solidFill>
                  <a:srgbClr val="000000"/>
                </a:solidFill>
              </a:rPr>
              <a:t> \</a:t>
            </a:r>
          </a:p>
          <a:p>
            <a:pPr lvl="2">
              <a:lnSpc>
                <a:spcPct val="120000"/>
              </a:lnSpc>
            </a:pPr>
            <a:r>
              <a:rPr lang="en-US" altLang="en-US" sz="1200" dirty="0">
                <a:solidFill>
                  <a:srgbClr val="000000"/>
                </a:solidFill>
              </a:rPr>
              <a:t>      </a:t>
            </a:r>
            <a:r>
              <a:rPr lang="en-US" altLang="en-US" sz="1200" dirty="0">
                <a:solidFill>
                  <a:srgbClr val="990055"/>
                </a:solidFill>
              </a:rPr>
              <a:t>True</a:t>
            </a:r>
            <a:r>
              <a:rPr lang="en-US" altLang="en-US" sz="1200" dirty="0">
                <a:solidFill>
                  <a:srgbClr val="000000"/>
                </a:solidFill>
              </a:rPr>
              <a:t> </a:t>
            </a:r>
            <a:r>
              <a:rPr lang="en-US" altLang="en-US" sz="1200" dirty="0">
                <a:solidFill>
                  <a:srgbClr val="9A6E3A"/>
                </a:solidFill>
              </a:rPr>
              <a:t>!=</a:t>
            </a:r>
            <a:r>
              <a:rPr lang="en-US" altLang="en-US" sz="1200" dirty="0">
                <a:solidFill>
                  <a:srgbClr val="000000"/>
                </a:solidFill>
              </a:rPr>
              <a:t> </a:t>
            </a:r>
            <a:r>
              <a:rPr lang="en-US" altLang="en-US" sz="1200" dirty="0">
                <a:solidFill>
                  <a:srgbClr val="990055"/>
                </a:solidFill>
              </a:rPr>
              <a:t>False</a:t>
            </a:r>
            <a:r>
              <a:rPr lang="en-US" altLang="en-US" sz="1200" dirty="0">
                <a:solidFill>
                  <a:srgbClr val="413F3F"/>
                </a:solidFill>
              </a:rPr>
              <a:t>:</a:t>
            </a:r>
            <a:r>
              <a:rPr lang="en-US" altLang="en-US" sz="1200" dirty="0">
                <a:solidFill>
                  <a:srgbClr val="000000"/>
                </a:solidFill>
              </a:rPr>
              <a:t> </a:t>
            </a:r>
          </a:p>
          <a:p>
            <a:pPr lvl="2">
              <a:lnSpc>
                <a:spcPct val="120000"/>
              </a:lnSpc>
            </a:pPr>
            <a:r>
              <a:rPr lang="en-US" altLang="en-US" sz="1200" dirty="0">
                <a:solidFill>
                  <a:srgbClr val="000000"/>
                </a:solidFill>
              </a:rPr>
              <a:t>          </a:t>
            </a:r>
            <a:r>
              <a:rPr lang="en-US" altLang="en-US" sz="1200" dirty="0">
                <a:solidFill>
                  <a:srgbClr val="0077AA"/>
                </a:solidFill>
              </a:rPr>
              <a:t>print</a:t>
            </a:r>
            <a:r>
              <a:rPr lang="en-US" altLang="en-US" sz="1200" dirty="0">
                <a:solidFill>
                  <a:srgbClr val="413F3F"/>
                </a:solidFill>
              </a:rPr>
              <a:t>(</a:t>
            </a:r>
            <a:r>
              <a:rPr lang="en-US" altLang="en-US" sz="1200" dirty="0">
                <a:solidFill>
                  <a:srgbClr val="669900"/>
                </a:solidFill>
              </a:rPr>
              <a:t>'Hello World!'</a:t>
            </a:r>
            <a:r>
              <a:rPr lang="en-US" altLang="en-US" sz="1200" dirty="0">
                <a:solidFill>
                  <a:srgbClr val="413F3F"/>
                </a:solidFill>
              </a:rPr>
              <a:t>)</a:t>
            </a:r>
            <a:r>
              <a:rPr lang="en-US" altLang="en-US" sz="1200" dirty="0">
                <a:solidFill>
                  <a:schemeClr val="tx1"/>
                </a:solidFill>
              </a:rPr>
              <a:t> </a:t>
            </a:r>
            <a:endParaRPr lang="en-US" altLang="en-US" sz="1200" dirty="0"/>
          </a:p>
        </p:txBody>
      </p:sp>
      <p:sp>
        <p:nvSpPr>
          <p:cNvPr id="13" name="Rectangle 12"/>
          <p:cNvSpPr/>
          <p:nvPr/>
        </p:nvSpPr>
        <p:spPr>
          <a:xfrm>
            <a:off x="1712890" y="3876542"/>
            <a:ext cx="8371268" cy="6954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20000"/>
              </a:lnSpc>
            </a:pPr>
            <a:r>
              <a:rPr lang="en-US" altLang="en-US" dirty="0">
                <a:solidFill>
                  <a:srgbClr val="0077AA"/>
                </a:solidFill>
              </a:rPr>
              <a:t>print</a:t>
            </a:r>
            <a:r>
              <a:rPr lang="en-US" altLang="en-US" dirty="0">
                <a:solidFill>
                  <a:srgbClr val="413F3F"/>
                </a:solidFill>
              </a:rPr>
              <a:t>(</a:t>
            </a:r>
            <a:r>
              <a:rPr lang="en-US" altLang="en-US" dirty="0">
                <a:solidFill>
                  <a:srgbClr val="669900"/>
                </a:solidFill>
              </a:rPr>
              <a:t>'id: '</a:t>
            </a:r>
            <a:r>
              <a:rPr lang="en-US" altLang="en-US" dirty="0">
                <a:solidFill>
                  <a:srgbClr val="413F3F"/>
                </a:solidFill>
              </a:rPr>
              <a:t>,</a:t>
            </a:r>
            <a:r>
              <a:rPr lang="en-US" altLang="en-US" dirty="0">
                <a:solidFill>
                  <a:srgbClr val="000000"/>
                </a:solidFill>
              </a:rPr>
              <a:t> </a:t>
            </a:r>
            <a:r>
              <a:rPr lang="en-US" altLang="en-US" dirty="0">
                <a:solidFill>
                  <a:srgbClr val="990055"/>
                </a:solidFill>
              </a:rPr>
              <a:t>1</a:t>
            </a:r>
            <a:r>
              <a:rPr lang="en-US" altLang="en-US" dirty="0">
                <a:solidFill>
                  <a:srgbClr val="413F3F"/>
                </a:solidFill>
              </a:rPr>
              <a:t>);</a:t>
            </a:r>
            <a:r>
              <a:rPr lang="en-US" altLang="en-US" dirty="0">
                <a:solidFill>
                  <a:srgbClr val="0077AA"/>
                </a:solidFill>
              </a:rPr>
              <a:t>print</a:t>
            </a:r>
            <a:r>
              <a:rPr lang="en-US" altLang="en-US" dirty="0">
                <a:solidFill>
                  <a:srgbClr val="413F3F"/>
                </a:solidFill>
              </a:rPr>
              <a:t>(</a:t>
            </a:r>
            <a:r>
              <a:rPr lang="en-US" altLang="en-US" dirty="0">
                <a:solidFill>
                  <a:srgbClr val="669900"/>
                </a:solidFill>
              </a:rPr>
              <a:t>'First Name: '</a:t>
            </a:r>
            <a:r>
              <a:rPr lang="en-US" altLang="en-US" dirty="0">
                <a:solidFill>
                  <a:srgbClr val="413F3F"/>
                </a:solidFill>
              </a:rPr>
              <a:t>,</a:t>
            </a:r>
            <a:r>
              <a:rPr lang="en-US" altLang="en-US" dirty="0">
                <a:solidFill>
                  <a:srgbClr val="000000"/>
                </a:solidFill>
              </a:rPr>
              <a:t> </a:t>
            </a:r>
            <a:r>
              <a:rPr lang="en-US" altLang="en-US" dirty="0" smtClean="0">
                <a:solidFill>
                  <a:srgbClr val="669900"/>
                </a:solidFill>
              </a:rPr>
              <a:t>‘Amare'</a:t>
            </a:r>
            <a:r>
              <a:rPr lang="en-US" altLang="en-US" dirty="0" smtClean="0">
                <a:solidFill>
                  <a:srgbClr val="413F3F"/>
                </a:solidFill>
              </a:rPr>
              <a:t>);</a:t>
            </a:r>
            <a:r>
              <a:rPr lang="en-US" altLang="en-US" dirty="0">
                <a:solidFill>
                  <a:srgbClr val="0077AA"/>
                </a:solidFill>
              </a:rPr>
              <a:t>print</a:t>
            </a:r>
            <a:r>
              <a:rPr lang="en-US" altLang="en-US" dirty="0">
                <a:solidFill>
                  <a:srgbClr val="413F3F"/>
                </a:solidFill>
              </a:rPr>
              <a:t>(</a:t>
            </a:r>
            <a:r>
              <a:rPr lang="en-US" altLang="en-US" dirty="0">
                <a:solidFill>
                  <a:srgbClr val="669900"/>
                </a:solidFill>
              </a:rPr>
              <a:t>'Last Name: '</a:t>
            </a:r>
            <a:r>
              <a:rPr lang="en-US" altLang="en-US" dirty="0">
                <a:solidFill>
                  <a:srgbClr val="413F3F"/>
                </a:solidFill>
              </a:rPr>
              <a:t>,</a:t>
            </a:r>
            <a:r>
              <a:rPr lang="en-US" altLang="en-US" dirty="0">
                <a:solidFill>
                  <a:srgbClr val="000000"/>
                </a:solidFill>
              </a:rPr>
              <a:t> </a:t>
            </a:r>
            <a:r>
              <a:rPr lang="en-US" altLang="en-US" dirty="0">
                <a:solidFill>
                  <a:srgbClr val="669900"/>
                </a:solidFill>
              </a:rPr>
              <a:t>'Jobs'</a:t>
            </a:r>
            <a:r>
              <a:rPr lang="en-US" altLang="en-US" dirty="0">
                <a:solidFill>
                  <a:srgbClr val="413F3F"/>
                </a:solidFill>
              </a:rPr>
              <a:t>)</a:t>
            </a:r>
            <a:r>
              <a:rPr lang="en-US" altLang="en-US" dirty="0"/>
              <a:t> </a:t>
            </a:r>
          </a:p>
        </p:txBody>
      </p:sp>
      <p:sp>
        <p:nvSpPr>
          <p:cNvPr id="15" name="Oval 14"/>
          <p:cNvSpPr/>
          <p:nvPr/>
        </p:nvSpPr>
        <p:spPr>
          <a:xfrm>
            <a:off x="7070499" y="5112913"/>
            <a:ext cx="4739424" cy="121061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20000"/>
              </a:lnSpc>
            </a:pPr>
            <a:r>
              <a:rPr lang="en-US" altLang="en-US" dirty="0">
                <a:solidFill>
                  <a:srgbClr val="C11235"/>
                </a:solidFill>
              </a:rPr>
              <a:t># this is a comment</a:t>
            </a:r>
            <a:r>
              <a:rPr lang="en-US" altLang="en-US" dirty="0">
                <a:solidFill>
                  <a:srgbClr val="000000"/>
                </a:solidFill>
              </a:rPr>
              <a:t> </a:t>
            </a:r>
            <a:endParaRPr lang="en-US" altLang="en-US" dirty="0" smtClean="0">
              <a:solidFill>
                <a:srgbClr val="000000"/>
              </a:solidFill>
            </a:endParaRPr>
          </a:p>
          <a:p>
            <a:pPr>
              <a:lnSpc>
                <a:spcPct val="120000"/>
              </a:lnSpc>
            </a:pPr>
            <a:r>
              <a:rPr lang="en-US" altLang="en-US" dirty="0" smtClean="0">
                <a:solidFill>
                  <a:srgbClr val="0077AA"/>
                </a:solidFill>
              </a:rPr>
              <a:t>print</a:t>
            </a:r>
            <a:r>
              <a:rPr lang="en-US" altLang="en-US" dirty="0">
                <a:solidFill>
                  <a:srgbClr val="413F3F"/>
                </a:solidFill>
              </a:rPr>
              <a:t>(</a:t>
            </a:r>
            <a:r>
              <a:rPr lang="en-US" altLang="en-US" dirty="0">
                <a:solidFill>
                  <a:srgbClr val="669900"/>
                </a:solidFill>
              </a:rPr>
              <a:t>"Hello World"</a:t>
            </a:r>
            <a:r>
              <a:rPr lang="en-US" altLang="en-US" dirty="0">
                <a:solidFill>
                  <a:srgbClr val="413F3F"/>
                </a:solidFill>
              </a:rPr>
              <a:t>)</a:t>
            </a:r>
          </a:p>
        </p:txBody>
      </p:sp>
      <p:sp>
        <p:nvSpPr>
          <p:cNvPr id="16" name="Rectangle 15"/>
          <p:cNvSpPr/>
          <p:nvPr/>
        </p:nvSpPr>
        <p:spPr>
          <a:xfrm>
            <a:off x="283335" y="5293216"/>
            <a:ext cx="6722771" cy="1139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20000"/>
              </a:lnSpc>
            </a:pPr>
            <a:r>
              <a:rPr lang="en-US" altLang="en-US" dirty="0">
                <a:solidFill>
                  <a:srgbClr val="0077AA"/>
                </a:solidFill>
              </a:rPr>
              <a:t>print</a:t>
            </a:r>
            <a:r>
              <a:rPr lang="en-US" altLang="en-US" dirty="0">
                <a:solidFill>
                  <a:srgbClr val="413F3F"/>
                </a:solidFill>
              </a:rPr>
              <a:t>(</a:t>
            </a:r>
            <a:r>
              <a:rPr lang="en-US" altLang="en-US" dirty="0">
                <a:solidFill>
                  <a:srgbClr val="669900"/>
                </a:solidFill>
              </a:rPr>
              <a:t>"Welcome to Python Tutorial"</a:t>
            </a:r>
            <a:r>
              <a:rPr lang="en-US" altLang="en-US" dirty="0">
                <a:solidFill>
                  <a:srgbClr val="413F3F"/>
                </a:solidFill>
              </a:rPr>
              <a:t>)</a:t>
            </a:r>
            <a:r>
              <a:rPr lang="en-US" altLang="en-US" dirty="0">
                <a:solidFill>
                  <a:srgbClr val="000000"/>
                </a:solidFill>
              </a:rPr>
              <a:t> </a:t>
            </a:r>
            <a:r>
              <a:rPr lang="en-US" altLang="en-US" dirty="0">
                <a:solidFill>
                  <a:srgbClr val="C11235"/>
                </a:solidFill>
              </a:rPr>
              <a:t># </a:t>
            </a:r>
            <a:r>
              <a:rPr lang="en-US" altLang="en-US" dirty="0" smtClean="0">
                <a:solidFill>
                  <a:srgbClr val="C11235"/>
                </a:solidFill>
              </a:rPr>
              <a:t>to say welcome.</a:t>
            </a:r>
            <a:r>
              <a:rPr lang="en-US" altLang="en-US" dirty="0" smtClean="0"/>
              <a:t> </a:t>
            </a:r>
            <a:endParaRPr lang="en-US" altLang="en-US" dirty="0"/>
          </a:p>
        </p:txBody>
      </p:sp>
      <p:sp>
        <p:nvSpPr>
          <p:cNvPr id="17" name="Rectangle 6"/>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Oval 17"/>
          <p:cNvSpPr/>
          <p:nvPr/>
        </p:nvSpPr>
        <p:spPr>
          <a:xfrm>
            <a:off x="1403797" y="2562896"/>
            <a:ext cx="7147775" cy="5924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lvl="0" eaLnBrk="0" fontAlgn="base" hangingPunct="0">
              <a:spcBef>
                <a:spcPct val="0"/>
              </a:spcBef>
              <a:spcAft>
                <a:spcPct val="0"/>
              </a:spcAft>
            </a:pPr>
            <a:r>
              <a:rPr lang="en-US" altLang="en-US" sz="1400" dirty="0">
                <a:solidFill>
                  <a:srgbClr val="000000"/>
                </a:solidFill>
                <a:latin typeface="var(--bs-font-monospace)"/>
              </a:rPr>
              <a:t>days = ['Monday', 'Tuesday', 'Wednesday', </a:t>
            </a:r>
            <a:endParaRPr lang="en-US" altLang="en-US" sz="1400" dirty="0" smtClean="0">
              <a:solidFill>
                <a:srgbClr val="000000"/>
              </a:solidFill>
              <a:latin typeface="var(--bs-font-monospace)"/>
            </a:endParaRPr>
          </a:p>
          <a:p>
            <a:pPr lvl="0" eaLnBrk="0" fontAlgn="base" hangingPunct="0">
              <a:spcBef>
                <a:spcPct val="0"/>
              </a:spcBef>
              <a:spcAft>
                <a:spcPct val="0"/>
              </a:spcAft>
            </a:pPr>
            <a:r>
              <a:rPr lang="en-US" altLang="en-US" sz="1400" dirty="0" smtClean="0">
                <a:solidFill>
                  <a:srgbClr val="000000"/>
                </a:solidFill>
                <a:latin typeface="var(--bs-font-monospace)"/>
              </a:rPr>
              <a:t>'Thursday</a:t>
            </a:r>
            <a:r>
              <a:rPr lang="en-US" altLang="en-US" sz="1400" dirty="0">
                <a:solidFill>
                  <a:srgbClr val="000000"/>
                </a:solidFill>
                <a:latin typeface="var(--bs-font-monospace)"/>
              </a:rPr>
              <a:t>', 'Friday']</a:t>
            </a:r>
            <a:r>
              <a:rPr lang="en-US" altLang="en-US" sz="1400" dirty="0">
                <a:solidFill>
                  <a:schemeClr val="tx1"/>
                </a:solidFill>
              </a:rPr>
              <a:t> </a:t>
            </a:r>
            <a:endParaRPr lang="en-US" altLang="en-US" sz="1400" dirty="0">
              <a:solidFill>
                <a:schemeClr val="tx1"/>
              </a:solidFill>
              <a:latin typeface="Arial" panose="020B0604020202020204" pitchFamily="34" charset="0"/>
            </a:endParaRPr>
          </a:p>
        </p:txBody>
      </p:sp>
    </p:spTree>
    <p:extLst>
      <p:ext uri="{BB962C8B-B14F-4D97-AF65-F5344CB8AC3E}">
        <p14:creationId xmlns:p14="http://schemas.microsoft.com/office/powerpoint/2010/main" val="1810944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1376</Words>
  <Application>Microsoft Office PowerPoint</Application>
  <PresentationFormat>Widescreen</PresentationFormat>
  <Paragraphs>281</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Calibri Light</vt:lpstr>
      <vt:lpstr>Consolas</vt:lpstr>
      <vt:lpstr>Courier New</vt:lpstr>
      <vt:lpstr>Open Sans</vt:lpstr>
      <vt:lpstr>Times New Roman</vt:lpstr>
      <vt:lpstr>var(--bs-font-monospace)</vt:lpstr>
      <vt:lpstr>Verdana</vt:lpstr>
      <vt:lpstr>Wingdings</vt:lpstr>
      <vt:lpstr>Office Theme</vt:lpstr>
      <vt:lpstr>Python basics </vt:lpstr>
      <vt:lpstr>Python basics(2) </vt:lpstr>
      <vt:lpstr>Python basics(3)</vt:lpstr>
      <vt:lpstr>Python basics (4)</vt:lpstr>
      <vt:lpstr>Python basics (5)</vt:lpstr>
      <vt:lpstr>Python basic (6) </vt:lpstr>
      <vt:lpstr>Python basics (7) </vt:lpstr>
      <vt:lpstr> Popular applications for Python </vt:lpstr>
      <vt:lpstr>Python syntax basics </vt:lpstr>
      <vt:lpstr>Python syntax basics </vt:lpstr>
      <vt:lpstr>Python key words </vt:lpstr>
      <vt:lpstr>Variables in python </vt:lpstr>
      <vt:lpstr>Arithmetic operations in variables </vt:lpstr>
      <vt:lpstr>PowerPoint Presentation</vt:lpstr>
      <vt:lpstr>Python Data Types</vt:lpstr>
      <vt:lpstr> Python Number Types: int, float, complex(1) </vt:lpstr>
      <vt:lpstr>Python Number Types: int, float, complex(2)</vt:lpstr>
      <vt:lpstr>Python strings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dc:creator>AII</dc:creator>
  <cp:lastModifiedBy>AII</cp:lastModifiedBy>
  <cp:revision>70</cp:revision>
  <dcterms:created xsi:type="dcterms:W3CDTF">2022-08-05T07:41:47Z</dcterms:created>
  <dcterms:modified xsi:type="dcterms:W3CDTF">2022-08-06T14:12:51Z</dcterms:modified>
</cp:coreProperties>
</file>