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73" r:id="rId5"/>
    <p:sldId id="274" r:id="rId6"/>
    <p:sldId id="259" r:id="rId7"/>
    <p:sldId id="260" r:id="rId8"/>
    <p:sldId id="261" r:id="rId9"/>
    <p:sldId id="262" r:id="rId10"/>
    <p:sldId id="263" r:id="rId11"/>
    <p:sldId id="270" r:id="rId12"/>
    <p:sldId id="271" r:id="rId13"/>
    <p:sldId id="272" r:id="rId14"/>
    <p:sldId id="264" r:id="rId15"/>
    <p:sldId id="268"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4522"/>
    <a:srgbClr val="2F9F00"/>
    <a:srgbClr val="3096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50307-C126-460F-A4CD-245954EB9E0D}" v="12" dt="2024-11-25T22:55:49.154"/>
  </p1510:revLst>
</p1510:revInfo>
</file>

<file path=ppt/tableStyles.xml><?xml version="1.0" encoding="utf-8"?>
<a:tblStyleLst xmlns:a="http://schemas.openxmlformats.org/drawingml/2006/main" def="{13AD6FF9-78DB-4F98-8839-09B09C86473C}">
  <a:tblStyle styleId="{13AD6FF9-78DB-4F98-8839-09B09C8647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guide orient="horz" pos="1620"/>
        <p:guide pos="288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Vallejo Toro" userId="55ed14fe3133b322" providerId="LiveId" clId="{F5550307-C126-460F-A4CD-245954EB9E0D}"/>
    <pc:docChg chg="custSel modSld">
      <pc:chgData name="Sara Vallejo Toro" userId="55ed14fe3133b322" providerId="LiveId" clId="{F5550307-C126-460F-A4CD-245954EB9E0D}" dt="2024-11-25T22:58:15.359" v="21" actId="1076"/>
      <pc:docMkLst>
        <pc:docMk/>
      </pc:docMkLst>
      <pc:sldChg chg="modSp mod">
        <pc:chgData name="Sara Vallejo Toro" userId="55ed14fe3133b322" providerId="LiveId" clId="{F5550307-C126-460F-A4CD-245954EB9E0D}" dt="2024-11-25T22:58:15.359" v="21" actId="1076"/>
        <pc:sldMkLst>
          <pc:docMk/>
          <pc:sldMk cId="0" sldId="256"/>
        </pc:sldMkLst>
        <pc:spChg chg="mod">
          <ac:chgData name="Sara Vallejo Toro" userId="55ed14fe3133b322" providerId="LiveId" clId="{F5550307-C126-460F-A4CD-245954EB9E0D}" dt="2024-11-25T22:58:13.670" v="20" actId="1076"/>
          <ac:spMkLst>
            <pc:docMk/>
            <pc:sldMk cId="0" sldId="256"/>
            <ac:spMk id="55" creationId="{00000000-0000-0000-0000-000000000000}"/>
          </ac:spMkLst>
        </pc:spChg>
        <pc:picChg chg="mod">
          <ac:chgData name="Sara Vallejo Toro" userId="55ed14fe3133b322" providerId="LiveId" clId="{F5550307-C126-460F-A4CD-245954EB9E0D}" dt="2024-11-25T22:58:15.359" v="21" actId="1076"/>
          <ac:picMkLst>
            <pc:docMk/>
            <pc:sldMk cId="0" sldId="256"/>
            <ac:picMk id="4" creationId="{50629965-5E64-A12F-1372-5D1DF0C493EE}"/>
          </ac:picMkLst>
        </pc:picChg>
      </pc:sldChg>
      <pc:sldChg chg="delSp modSp mod">
        <pc:chgData name="Sara Vallejo Toro" userId="55ed14fe3133b322" providerId="LiveId" clId="{F5550307-C126-460F-A4CD-245954EB9E0D}" dt="2024-11-25T22:54:44.593" v="13" actId="478"/>
        <pc:sldMkLst>
          <pc:docMk/>
          <pc:sldMk cId="0" sldId="262"/>
        </pc:sldMkLst>
        <pc:spChg chg="del mod">
          <ac:chgData name="Sara Vallejo Toro" userId="55ed14fe3133b322" providerId="LiveId" clId="{F5550307-C126-460F-A4CD-245954EB9E0D}" dt="2024-11-25T22:54:44.593" v="13" actId="478"/>
          <ac:spMkLst>
            <pc:docMk/>
            <pc:sldMk cId="0" sldId="262"/>
            <ac:spMk id="8" creationId="{18FF0CDD-134F-8937-E32E-F627B1E85280}"/>
          </ac:spMkLst>
        </pc:spChg>
        <pc:picChg chg="del">
          <ac:chgData name="Sara Vallejo Toro" userId="55ed14fe3133b322" providerId="LiveId" clId="{F5550307-C126-460F-A4CD-245954EB9E0D}" dt="2024-11-25T22:54:42.423" v="11" actId="478"/>
          <ac:picMkLst>
            <pc:docMk/>
            <pc:sldMk cId="0" sldId="262"/>
            <ac:picMk id="5134" creationId="{36A38B48-323C-265E-692A-F943DF8A2A18}"/>
          </ac:picMkLst>
        </pc:picChg>
      </pc:sldChg>
      <pc:sldChg chg="addSp delSp modSp mod">
        <pc:chgData name="Sara Vallejo Toro" userId="55ed14fe3133b322" providerId="LiveId" clId="{F5550307-C126-460F-A4CD-245954EB9E0D}" dt="2024-11-25T22:51:04.692" v="10" actId="1076"/>
        <pc:sldMkLst>
          <pc:docMk/>
          <pc:sldMk cId="0" sldId="263"/>
        </pc:sldMkLst>
        <pc:picChg chg="del">
          <ac:chgData name="Sara Vallejo Toro" userId="55ed14fe3133b322" providerId="LiveId" clId="{F5550307-C126-460F-A4CD-245954EB9E0D}" dt="2024-11-25T22:50:15.092" v="3" actId="478"/>
          <ac:picMkLst>
            <pc:docMk/>
            <pc:sldMk cId="0" sldId="263"/>
            <ac:picMk id="3" creationId="{61DA114C-D66F-B95D-5042-1A24778556F9}"/>
          </ac:picMkLst>
        </pc:picChg>
        <pc:picChg chg="add mod">
          <ac:chgData name="Sara Vallejo Toro" userId="55ed14fe3133b322" providerId="LiveId" clId="{F5550307-C126-460F-A4CD-245954EB9E0D}" dt="2024-11-25T22:51:04.692" v="10" actId="1076"/>
          <ac:picMkLst>
            <pc:docMk/>
            <pc:sldMk cId="0" sldId="263"/>
            <ac:picMk id="1026" creationId="{794521BE-35EB-009C-7C33-3D6910FE4C1D}"/>
          </ac:picMkLst>
        </pc:picChg>
      </pc:sldChg>
      <pc:sldChg chg="delSp modSp mod">
        <pc:chgData name="Sara Vallejo Toro" userId="55ed14fe3133b322" providerId="LiveId" clId="{F5550307-C126-460F-A4CD-245954EB9E0D}" dt="2024-11-25T22:50:12.556" v="2" actId="1076"/>
        <pc:sldMkLst>
          <pc:docMk/>
          <pc:sldMk cId="3435464326" sldId="270"/>
        </pc:sldMkLst>
        <pc:picChg chg="mod">
          <ac:chgData name="Sara Vallejo Toro" userId="55ed14fe3133b322" providerId="LiveId" clId="{F5550307-C126-460F-A4CD-245954EB9E0D}" dt="2024-11-25T22:50:12.556" v="2" actId="1076"/>
          <ac:picMkLst>
            <pc:docMk/>
            <pc:sldMk cId="3435464326" sldId="270"/>
            <ac:picMk id="5" creationId="{63238D40-592D-9840-326A-2EAB1942F44B}"/>
          </ac:picMkLst>
        </pc:picChg>
        <pc:picChg chg="del">
          <ac:chgData name="Sara Vallejo Toro" userId="55ed14fe3133b322" providerId="LiveId" clId="{F5550307-C126-460F-A4CD-245954EB9E0D}" dt="2024-11-25T22:50:10.121" v="0" actId="478"/>
          <ac:picMkLst>
            <pc:docMk/>
            <pc:sldMk cId="3435464326" sldId="270"/>
            <ac:picMk id="7" creationId="{71709F3A-0A1B-CBD7-5B8F-7657DE15DE66}"/>
          </ac:picMkLst>
        </pc:picChg>
        <pc:picChg chg="mod">
          <ac:chgData name="Sara Vallejo Toro" userId="55ed14fe3133b322" providerId="LiveId" clId="{F5550307-C126-460F-A4CD-245954EB9E0D}" dt="2024-11-25T22:50:11.198" v="1" actId="1076"/>
          <ac:picMkLst>
            <pc:docMk/>
            <pc:sldMk cId="3435464326" sldId="270"/>
            <ac:picMk id="7172" creationId="{79268541-9B60-F748-84B1-E079B6129A6C}"/>
          </ac:picMkLst>
        </pc:picChg>
      </pc:sldChg>
      <pc:sldChg chg="delSp modSp mod">
        <pc:chgData name="Sara Vallejo Toro" userId="55ed14fe3133b322" providerId="LiveId" clId="{F5550307-C126-460F-A4CD-245954EB9E0D}" dt="2024-11-25T22:55:37.176" v="16" actId="1076"/>
        <pc:sldMkLst>
          <pc:docMk/>
          <pc:sldMk cId="587838970" sldId="271"/>
        </pc:sldMkLst>
        <pc:picChg chg="mod">
          <ac:chgData name="Sara Vallejo Toro" userId="55ed14fe3133b322" providerId="LiveId" clId="{F5550307-C126-460F-A4CD-245954EB9E0D}" dt="2024-11-25T22:55:37.176" v="16" actId="1076"/>
          <ac:picMkLst>
            <pc:docMk/>
            <pc:sldMk cId="587838970" sldId="271"/>
            <ac:picMk id="3" creationId="{94754808-CA93-FA72-3DF6-30E8F3554A87}"/>
          </ac:picMkLst>
        </pc:picChg>
        <pc:picChg chg="del">
          <ac:chgData name="Sara Vallejo Toro" userId="55ed14fe3133b322" providerId="LiveId" clId="{F5550307-C126-460F-A4CD-245954EB9E0D}" dt="2024-11-25T22:55:33.221" v="14" actId="478"/>
          <ac:picMkLst>
            <pc:docMk/>
            <pc:sldMk cId="587838970" sldId="271"/>
            <ac:picMk id="8194" creationId="{75FABECE-1D95-C0CA-7E5E-1A9F3FD68D46}"/>
          </ac:picMkLst>
        </pc:picChg>
      </pc:sldChg>
      <pc:sldChg chg="delSp modSp">
        <pc:chgData name="Sara Vallejo Toro" userId="55ed14fe3133b322" providerId="LiveId" clId="{F5550307-C126-460F-A4CD-245954EB9E0D}" dt="2024-11-25T22:55:49.154" v="18" actId="1076"/>
        <pc:sldMkLst>
          <pc:docMk/>
          <pc:sldMk cId="3866383138" sldId="272"/>
        </pc:sldMkLst>
        <pc:picChg chg="mod">
          <ac:chgData name="Sara Vallejo Toro" userId="55ed14fe3133b322" providerId="LiveId" clId="{F5550307-C126-460F-A4CD-245954EB9E0D}" dt="2024-11-25T22:55:49.154" v="18" actId="1076"/>
          <ac:picMkLst>
            <pc:docMk/>
            <pc:sldMk cId="3866383138" sldId="272"/>
            <ac:picMk id="9218" creationId="{E692217A-6DEC-BE85-B359-F674ECB961F8}"/>
          </ac:picMkLst>
        </pc:picChg>
        <pc:picChg chg="del">
          <ac:chgData name="Sara Vallejo Toro" userId="55ed14fe3133b322" providerId="LiveId" clId="{F5550307-C126-460F-A4CD-245954EB9E0D}" dt="2024-11-25T22:55:46.807" v="17" actId="478"/>
          <ac:picMkLst>
            <pc:docMk/>
            <pc:sldMk cId="3866383138" sldId="272"/>
            <ac:picMk id="9222" creationId="{3CEDA9B5-0F2E-B145-0D4E-24092A727F9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e280764c1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e280764c1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e280764c1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e280764c1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3590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e280764c1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e280764c1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513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e280764c1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e280764c1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5891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e280764c1a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e280764c1a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e280764c1a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e280764c1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e280764c1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e280764c1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e280764c1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e280764c1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0E5149C7-4FFC-2021-76C1-D6FB6137E474}"/>
            </a:ext>
          </a:extLst>
        </p:cNvPr>
        <p:cNvGrpSpPr/>
        <p:nvPr/>
      </p:nvGrpSpPr>
      <p:grpSpPr>
        <a:xfrm>
          <a:off x="0" y="0"/>
          <a:ext cx="0" cy="0"/>
          <a:chOff x="0" y="0"/>
          <a:chExt cx="0" cy="0"/>
        </a:xfrm>
      </p:grpSpPr>
      <p:sp>
        <p:nvSpPr>
          <p:cNvPr id="66" name="Google Shape;66;g1e280764c1a_0_21:notes">
            <a:extLst>
              <a:ext uri="{FF2B5EF4-FFF2-40B4-BE49-F238E27FC236}">
                <a16:creationId xmlns:a16="http://schemas.microsoft.com/office/drawing/2014/main" id="{490C0D67-12AC-9C90-6A20-C5EF89DAC4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e280764c1a_0_21:notes">
            <a:extLst>
              <a:ext uri="{FF2B5EF4-FFF2-40B4-BE49-F238E27FC236}">
                <a16:creationId xmlns:a16="http://schemas.microsoft.com/office/drawing/2014/main" id="{9A4A7C98-D7B7-B207-1D96-D141F83D63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6424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F1004ECC-0AF7-4FA2-E619-771AF89CA1BF}"/>
            </a:ext>
          </a:extLst>
        </p:cNvPr>
        <p:cNvGrpSpPr/>
        <p:nvPr/>
      </p:nvGrpSpPr>
      <p:grpSpPr>
        <a:xfrm>
          <a:off x="0" y="0"/>
          <a:ext cx="0" cy="0"/>
          <a:chOff x="0" y="0"/>
          <a:chExt cx="0" cy="0"/>
        </a:xfrm>
      </p:grpSpPr>
      <p:sp>
        <p:nvSpPr>
          <p:cNvPr id="66" name="Google Shape;66;g1e280764c1a_0_21:notes">
            <a:extLst>
              <a:ext uri="{FF2B5EF4-FFF2-40B4-BE49-F238E27FC236}">
                <a16:creationId xmlns:a16="http://schemas.microsoft.com/office/drawing/2014/main" id="{D2AF4E3F-EF09-53CD-8826-FB24F484B0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e280764c1a_0_21:notes">
            <a:extLst>
              <a:ext uri="{FF2B5EF4-FFF2-40B4-BE49-F238E27FC236}">
                <a16:creationId xmlns:a16="http://schemas.microsoft.com/office/drawing/2014/main" id="{3A06C0BE-CFD3-17A0-1715-B1A8F2D9A8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935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280764c1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280764c1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e280764c1a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e280764c1a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e280764c1a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e280764c1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280764c1a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280764c1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20.jpe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6.jpe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5" name="Google Shape;55;p13"/>
          <p:cNvSpPr txBox="1"/>
          <p:nvPr/>
        </p:nvSpPr>
        <p:spPr>
          <a:xfrm>
            <a:off x="4071937" y="2547771"/>
            <a:ext cx="4717200" cy="80018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2400" b="1" dirty="0">
                <a:solidFill>
                  <a:schemeClr val="accent1">
                    <a:lumMod val="75000"/>
                  </a:schemeClr>
                </a:solidFill>
                <a:latin typeface="Calibri"/>
                <a:ea typeface="Calibri"/>
                <a:cs typeface="Calibri"/>
                <a:sym typeface="Calibri"/>
              </a:rPr>
              <a:t>BERTHOONLINE</a:t>
            </a:r>
          </a:p>
          <a:p>
            <a:pPr marL="0" lvl="0" indent="0" algn="ctr" rtl="0">
              <a:spcBef>
                <a:spcPts val="0"/>
              </a:spcBef>
              <a:spcAft>
                <a:spcPts val="0"/>
              </a:spcAft>
              <a:buNone/>
            </a:pPr>
            <a:r>
              <a:rPr lang="es" sz="1600" dirty="0">
                <a:latin typeface="Calibri"/>
                <a:ea typeface="Calibri"/>
                <a:cs typeface="Calibri"/>
                <a:sym typeface="Calibri"/>
              </a:rPr>
              <a:t>Software para supermercados</a:t>
            </a:r>
            <a:endParaRPr sz="1600" dirty="0">
              <a:latin typeface="Calibri"/>
              <a:ea typeface="Calibri"/>
              <a:cs typeface="Calibri"/>
              <a:sym typeface="Calibri"/>
            </a:endParaRPr>
          </a:p>
        </p:txBody>
      </p:sp>
      <p:sp>
        <p:nvSpPr>
          <p:cNvPr id="56" name="Google Shape;56;p13"/>
          <p:cNvSpPr txBox="1"/>
          <p:nvPr/>
        </p:nvSpPr>
        <p:spPr>
          <a:xfrm>
            <a:off x="298800" y="0"/>
            <a:ext cx="586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200" b="1" dirty="0">
                <a:solidFill>
                  <a:schemeClr val="lt1"/>
                </a:solidFill>
              </a:rPr>
              <a:t>Presentación Proyecto formativo ADSO</a:t>
            </a:r>
            <a:endParaRPr sz="3200" b="1" dirty="0">
              <a:solidFill>
                <a:schemeClr val="lt1"/>
              </a:solidFill>
            </a:endParaRPr>
          </a:p>
        </p:txBody>
      </p:sp>
      <p:pic>
        <p:nvPicPr>
          <p:cNvPr id="4" name="Imagen 3">
            <a:extLst>
              <a:ext uri="{FF2B5EF4-FFF2-40B4-BE49-F238E27FC236}">
                <a16:creationId xmlns:a16="http://schemas.microsoft.com/office/drawing/2014/main" id="{50629965-5E64-A12F-1372-5D1DF0C493EE}"/>
              </a:ext>
            </a:extLst>
          </p:cNvPr>
          <p:cNvPicPr>
            <a:picLocks noChangeAspect="1"/>
          </p:cNvPicPr>
          <p:nvPr/>
        </p:nvPicPr>
        <p:blipFill>
          <a:blip r:embed="rId4"/>
          <a:srcRect t="19219" b="11730"/>
          <a:stretch/>
        </p:blipFill>
        <p:spPr>
          <a:xfrm>
            <a:off x="631902" y="1679187"/>
            <a:ext cx="3604043" cy="21179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8"/>
        <p:cNvGrpSpPr/>
        <p:nvPr/>
      </p:nvGrpSpPr>
      <p:grpSpPr>
        <a:xfrm>
          <a:off x="0" y="0"/>
          <a:ext cx="0" cy="0"/>
          <a:chOff x="0" y="0"/>
          <a:chExt cx="0" cy="0"/>
        </a:xfrm>
      </p:grpSpPr>
      <p:sp>
        <p:nvSpPr>
          <p:cNvPr id="119" name="Google Shape;119;p20"/>
          <p:cNvSpPr txBox="1"/>
          <p:nvPr/>
        </p:nvSpPr>
        <p:spPr>
          <a:xfrm>
            <a:off x="218117" y="194665"/>
            <a:ext cx="65520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800" b="1" dirty="0">
                <a:solidFill>
                  <a:schemeClr val="lt1"/>
                </a:solidFill>
              </a:rPr>
              <a:t>Tecnologias para Frontend</a:t>
            </a:r>
            <a:endParaRPr sz="2800" b="1" dirty="0">
              <a:solidFill>
                <a:schemeClr val="lt1"/>
              </a:solidFill>
            </a:endParaRPr>
          </a:p>
        </p:txBody>
      </p:sp>
      <p:sp>
        <p:nvSpPr>
          <p:cNvPr id="120" name="Google Shape;120;p20"/>
          <p:cNvSpPr/>
          <p:nvPr/>
        </p:nvSpPr>
        <p:spPr>
          <a:xfrm>
            <a:off x="0" y="4609800"/>
            <a:ext cx="9144000" cy="533700"/>
          </a:xfrm>
          <a:prstGeom prst="rect">
            <a:avLst/>
          </a:prstGeom>
          <a:solidFill>
            <a:srgbClr val="39A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txBox="1"/>
          <p:nvPr/>
        </p:nvSpPr>
        <p:spPr>
          <a:xfrm>
            <a:off x="0" y="4676550"/>
            <a:ext cx="9144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a:t>www.sena.edu.co</a:t>
            </a:r>
            <a:endParaRPr b="1"/>
          </a:p>
        </p:txBody>
      </p:sp>
      <p:sp>
        <p:nvSpPr>
          <p:cNvPr id="9" name="AutoShape 8" descr="Pure JavaScript library for better notification messages">
            <a:extLst>
              <a:ext uri="{FF2B5EF4-FFF2-40B4-BE49-F238E27FC236}">
                <a16:creationId xmlns:a16="http://schemas.microsoft.com/office/drawing/2014/main" id="{8B735383-697B-9AE1-13CD-C8ABBC4DCC93}"/>
              </a:ext>
            </a:extLst>
          </p:cNvPr>
          <p:cNvSpPr>
            <a:spLocks noChangeAspect="1" noChangeArrowheads="1"/>
          </p:cNvSpPr>
          <p:nvPr/>
        </p:nvSpPr>
        <p:spPr bwMode="auto">
          <a:xfrm>
            <a:off x="3983820" y="230712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0" name="AutoShape 12" descr="New Logo, We Are AG Grid">
            <a:extLst>
              <a:ext uri="{FF2B5EF4-FFF2-40B4-BE49-F238E27FC236}">
                <a16:creationId xmlns:a16="http://schemas.microsoft.com/office/drawing/2014/main" id="{08D11699-7EA5-2A62-6BA1-96253C66B416}"/>
              </a:ext>
            </a:extLst>
          </p:cNvPr>
          <p:cNvSpPr>
            <a:spLocks noChangeAspect="1" noChangeArrowheads="1"/>
          </p:cNvSpPr>
          <p:nvPr/>
        </p:nvSpPr>
        <p:spPr bwMode="auto">
          <a:xfrm>
            <a:off x="4136220" y="245952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2" name="Imagen 21" descr="Logotipo, nombre de la empresa&#10;&#10;Descripción generada automáticamente">
            <a:extLst>
              <a:ext uri="{FF2B5EF4-FFF2-40B4-BE49-F238E27FC236}">
                <a16:creationId xmlns:a16="http://schemas.microsoft.com/office/drawing/2014/main" id="{5EB85A88-99BC-1E03-6EF8-6B39B14B09AC}"/>
              </a:ext>
            </a:extLst>
          </p:cNvPr>
          <p:cNvPicPr>
            <a:picLocks noChangeAspect="1"/>
          </p:cNvPicPr>
          <p:nvPr/>
        </p:nvPicPr>
        <p:blipFill>
          <a:blip r:embed="rId4"/>
          <a:stretch>
            <a:fillRect/>
          </a:stretch>
        </p:blipFill>
        <p:spPr>
          <a:xfrm>
            <a:off x="619072" y="2137976"/>
            <a:ext cx="1895781" cy="947891"/>
          </a:xfrm>
          <a:prstGeom prst="rect">
            <a:avLst/>
          </a:prstGeom>
        </p:spPr>
      </p:pic>
      <p:pic>
        <p:nvPicPr>
          <p:cNvPr id="6146" name="Picture 2">
            <a:extLst>
              <a:ext uri="{FF2B5EF4-FFF2-40B4-BE49-F238E27FC236}">
                <a16:creationId xmlns:a16="http://schemas.microsoft.com/office/drawing/2014/main" id="{58BB3B1C-8E32-42AA-21D2-88DB08B64C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3952" y="1902240"/>
            <a:ext cx="1177121" cy="117712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45861C7D-82F0-BA41-0908-66FF7C5579A9}"/>
              </a:ext>
            </a:extLst>
          </p:cNvPr>
          <p:cNvPicPr>
            <a:picLocks noChangeAspect="1"/>
          </p:cNvPicPr>
          <p:nvPr/>
        </p:nvPicPr>
        <p:blipFill>
          <a:blip r:embed="rId6"/>
          <a:stretch>
            <a:fillRect/>
          </a:stretch>
        </p:blipFill>
        <p:spPr>
          <a:xfrm>
            <a:off x="3494117" y="1191825"/>
            <a:ext cx="1771650" cy="1095375"/>
          </a:xfrm>
          <a:prstGeom prst="rect">
            <a:avLst/>
          </a:prstGeom>
        </p:spPr>
      </p:pic>
      <p:pic>
        <p:nvPicPr>
          <p:cNvPr id="1026" name="Picture 2">
            <a:extLst>
              <a:ext uri="{FF2B5EF4-FFF2-40B4-BE49-F238E27FC236}">
                <a16:creationId xmlns:a16="http://schemas.microsoft.com/office/drawing/2014/main" id="{794521BE-35EB-009C-7C33-3D6910FE4C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5087" y="2690803"/>
            <a:ext cx="1332500" cy="133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8"/>
        <p:cNvGrpSpPr/>
        <p:nvPr/>
      </p:nvGrpSpPr>
      <p:grpSpPr>
        <a:xfrm>
          <a:off x="0" y="0"/>
          <a:ext cx="0" cy="0"/>
          <a:chOff x="0" y="0"/>
          <a:chExt cx="0" cy="0"/>
        </a:xfrm>
      </p:grpSpPr>
      <p:sp>
        <p:nvSpPr>
          <p:cNvPr id="119" name="Google Shape;119;p20"/>
          <p:cNvSpPr txBox="1"/>
          <p:nvPr/>
        </p:nvSpPr>
        <p:spPr>
          <a:xfrm>
            <a:off x="218117" y="194665"/>
            <a:ext cx="65520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800" b="1" dirty="0">
                <a:solidFill>
                  <a:schemeClr val="lt1"/>
                </a:solidFill>
              </a:rPr>
              <a:t>Tecnologia para pruebas</a:t>
            </a:r>
            <a:endParaRPr sz="2800" b="1" dirty="0">
              <a:solidFill>
                <a:schemeClr val="lt1"/>
              </a:solidFill>
            </a:endParaRPr>
          </a:p>
        </p:txBody>
      </p:sp>
      <p:sp>
        <p:nvSpPr>
          <p:cNvPr id="120" name="Google Shape;120;p20"/>
          <p:cNvSpPr/>
          <p:nvPr/>
        </p:nvSpPr>
        <p:spPr>
          <a:xfrm>
            <a:off x="0" y="4609800"/>
            <a:ext cx="9144000" cy="533700"/>
          </a:xfrm>
          <a:prstGeom prst="rect">
            <a:avLst/>
          </a:prstGeom>
          <a:solidFill>
            <a:srgbClr val="39A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txBox="1"/>
          <p:nvPr/>
        </p:nvSpPr>
        <p:spPr>
          <a:xfrm>
            <a:off x="0" y="4676550"/>
            <a:ext cx="9144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a:t>www.sena.edu.co</a:t>
            </a:r>
            <a:endParaRPr b="1"/>
          </a:p>
        </p:txBody>
      </p:sp>
      <p:sp>
        <p:nvSpPr>
          <p:cNvPr id="9" name="AutoShape 8" descr="Pure JavaScript library for better notification messages">
            <a:extLst>
              <a:ext uri="{FF2B5EF4-FFF2-40B4-BE49-F238E27FC236}">
                <a16:creationId xmlns:a16="http://schemas.microsoft.com/office/drawing/2014/main" id="{8B735383-697B-9AE1-13CD-C8ABBC4DCC93}"/>
              </a:ext>
            </a:extLst>
          </p:cNvPr>
          <p:cNvSpPr>
            <a:spLocks noChangeAspect="1" noChangeArrowheads="1"/>
          </p:cNvSpPr>
          <p:nvPr/>
        </p:nvSpPr>
        <p:spPr bwMode="auto">
          <a:xfrm>
            <a:off x="3148012" y="279586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0" name="AutoShape 12" descr="New Logo, We Are AG Grid">
            <a:extLst>
              <a:ext uri="{FF2B5EF4-FFF2-40B4-BE49-F238E27FC236}">
                <a16:creationId xmlns:a16="http://schemas.microsoft.com/office/drawing/2014/main" id="{08D11699-7EA5-2A62-6BA1-96253C66B416}"/>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5" name="Imagen 4" descr="Logotipo, nombre de la empresa&#10;&#10;Descripción generada automáticamente">
            <a:extLst>
              <a:ext uri="{FF2B5EF4-FFF2-40B4-BE49-F238E27FC236}">
                <a16:creationId xmlns:a16="http://schemas.microsoft.com/office/drawing/2014/main" id="{63238D40-592D-9840-326A-2EAB1942F44B}"/>
              </a:ext>
            </a:extLst>
          </p:cNvPr>
          <p:cNvPicPr>
            <a:picLocks noChangeAspect="1"/>
          </p:cNvPicPr>
          <p:nvPr/>
        </p:nvPicPr>
        <p:blipFill>
          <a:blip r:embed="rId4"/>
          <a:stretch>
            <a:fillRect/>
          </a:stretch>
        </p:blipFill>
        <p:spPr>
          <a:xfrm>
            <a:off x="4206688" y="1901926"/>
            <a:ext cx="2864224" cy="1432112"/>
          </a:xfrm>
          <a:prstGeom prst="rect">
            <a:avLst/>
          </a:prstGeom>
        </p:spPr>
      </p:pic>
      <p:pic>
        <p:nvPicPr>
          <p:cNvPr id="7172" name="Picture 4" descr="C# Logo PNG Vector (SVG) Free Download">
            <a:extLst>
              <a:ext uri="{FF2B5EF4-FFF2-40B4-BE49-F238E27FC236}">
                <a16:creationId xmlns:a16="http://schemas.microsoft.com/office/drawing/2014/main" id="{79268541-9B60-F748-84B1-E079B6129A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1944" y="1809461"/>
            <a:ext cx="1356873" cy="152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464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8"/>
        <p:cNvGrpSpPr/>
        <p:nvPr/>
      </p:nvGrpSpPr>
      <p:grpSpPr>
        <a:xfrm>
          <a:off x="0" y="0"/>
          <a:ext cx="0" cy="0"/>
          <a:chOff x="0" y="0"/>
          <a:chExt cx="0" cy="0"/>
        </a:xfrm>
      </p:grpSpPr>
      <p:sp>
        <p:nvSpPr>
          <p:cNvPr id="119" name="Google Shape;119;p20"/>
          <p:cNvSpPr txBox="1"/>
          <p:nvPr/>
        </p:nvSpPr>
        <p:spPr>
          <a:xfrm>
            <a:off x="218117" y="194665"/>
            <a:ext cx="65520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800" b="1" dirty="0">
                <a:solidFill>
                  <a:schemeClr val="lt1"/>
                </a:solidFill>
              </a:rPr>
              <a:t>Aspectos técnicos del despliegue</a:t>
            </a:r>
            <a:endParaRPr sz="2800" b="1" dirty="0">
              <a:solidFill>
                <a:schemeClr val="lt1"/>
              </a:solidFill>
            </a:endParaRPr>
          </a:p>
        </p:txBody>
      </p:sp>
      <p:sp>
        <p:nvSpPr>
          <p:cNvPr id="120" name="Google Shape;120;p20"/>
          <p:cNvSpPr/>
          <p:nvPr/>
        </p:nvSpPr>
        <p:spPr>
          <a:xfrm>
            <a:off x="0" y="4609800"/>
            <a:ext cx="9144000" cy="533700"/>
          </a:xfrm>
          <a:prstGeom prst="rect">
            <a:avLst/>
          </a:prstGeom>
          <a:solidFill>
            <a:srgbClr val="39A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txBox="1"/>
          <p:nvPr/>
        </p:nvSpPr>
        <p:spPr>
          <a:xfrm>
            <a:off x="0" y="4676550"/>
            <a:ext cx="9144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a:t>www.sena.edu.co</a:t>
            </a:r>
            <a:endParaRPr b="1"/>
          </a:p>
        </p:txBody>
      </p:sp>
      <p:sp>
        <p:nvSpPr>
          <p:cNvPr id="9" name="AutoShape 8" descr="Pure JavaScript library for better notification messages">
            <a:extLst>
              <a:ext uri="{FF2B5EF4-FFF2-40B4-BE49-F238E27FC236}">
                <a16:creationId xmlns:a16="http://schemas.microsoft.com/office/drawing/2014/main" id="{8B735383-697B-9AE1-13CD-C8ABBC4DCC93}"/>
              </a:ext>
            </a:extLst>
          </p:cNvPr>
          <p:cNvSpPr>
            <a:spLocks noChangeAspect="1" noChangeArrowheads="1"/>
          </p:cNvSpPr>
          <p:nvPr/>
        </p:nvSpPr>
        <p:spPr bwMode="auto">
          <a:xfrm>
            <a:off x="4171244" y="194521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0" name="AutoShape 12" descr="New Logo, We Are AG Grid">
            <a:extLst>
              <a:ext uri="{FF2B5EF4-FFF2-40B4-BE49-F238E27FC236}">
                <a16:creationId xmlns:a16="http://schemas.microsoft.com/office/drawing/2014/main" id="{08D11699-7EA5-2A62-6BA1-96253C66B416}"/>
              </a:ext>
            </a:extLst>
          </p:cNvPr>
          <p:cNvSpPr>
            <a:spLocks noChangeAspect="1" noChangeArrowheads="1"/>
          </p:cNvSpPr>
          <p:nvPr/>
        </p:nvSpPr>
        <p:spPr bwMode="auto">
          <a:xfrm>
            <a:off x="4323644" y="209761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4" name="AutoShape 6" descr="Por qué deberías aprender Docker hoy mismo? - LanPixel">
            <a:extLst>
              <a:ext uri="{FF2B5EF4-FFF2-40B4-BE49-F238E27FC236}">
                <a16:creationId xmlns:a16="http://schemas.microsoft.com/office/drawing/2014/main" id="{D904CAB0-8329-E26C-8202-BDE8C4BE1E64}"/>
              </a:ext>
            </a:extLst>
          </p:cNvPr>
          <p:cNvSpPr>
            <a:spLocks noChangeAspect="1" noChangeArrowheads="1"/>
          </p:cNvSpPr>
          <p:nvPr/>
        </p:nvSpPr>
        <p:spPr bwMode="auto">
          <a:xfrm>
            <a:off x="4476044" y="225001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3" name="Imagen 2">
            <a:extLst>
              <a:ext uri="{FF2B5EF4-FFF2-40B4-BE49-F238E27FC236}">
                <a16:creationId xmlns:a16="http://schemas.microsoft.com/office/drawing/2014/main" id="{94754808-CA93-FA72-3DF6-30E8F3554A87}"/>
              </a:ext>
            </a:extLst>
          </p:cNvPr>
          <p:cNvPicPr>
            <a:picLocks noChangeAspect="1"/>
          </p:cNvPicPr>
          <p:nvPr/>
        </p:nvPicPr>
        <p:blipFill>
          <a:blip r:embed="rId4"/>
          <a:stretch>
            <a:fillRect/>
          </a:stretch>
        </p:blipFill>
        <p:spPr>
          <a:xfrm>
            <a:off x="1412481" y="2838470"/>
            <a:ext cx="2200582" cy="657317"/>
          </a:xfrm>
          <a:prstGeom prst="rect">
            <a:avLst/>
          </a:prstGeom>
        </p:spPr>
      </p:pic>
      <p:pic>
        <p:nvPicPr>
          <p:cNvPr id="4" name="Imagen 3" descr="Logotipo&#10;&#10;Descripción generada automáticamente">
            <a:extLst>
              <a:ext uri="{FF2B5EF4-FFF2-40B4-BE49-F238E27FC236}">
                <a16:creationId xmlns:a16="http://schemas.microsoft.com/office/drawing/2014/main" id="{59EC4E7D-D9A1-15D8-9FAE-0B8828D097B9}"/>
              </a:ext>
            </a:extLst>
          </p:cNvPr>
          <p:cNvPicPr>
            <a:picLocks noChangeAspect="1"/>
          </p:cNvPicPr>
          <p:nvPr/>
        </p:nvPicPr>
        <p:blipFill>
          <a:blip r:embed="rId5"/>
          <a:stretch>
            <a:fillRect/>
          </a:stretch>
        </p:blipFill>
        <p:spPr>
          <a:xfrm>
            <a:off x="4687714" y="1468102"/>
            <a:ext cx="3172178" cy="915719"/>
          </a:xfrm>
          <a:prstGeom prst="rect">
            <a:avLst/>
          </a:prstGeom>
        </p:spPr>
      </p:pic>
    </p:spTree>
    <p:extLst>
      <p:ext uri="{BB962C8B-B14F-4D97-AF65-F5344CB8AC3E}">
        <p14:creationId xmlns:p14="http://schemas.microsoft.com/office/powerpoint/2010/main" val="587838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8"/>
        <p:cNvGrpSpPr/>
        <p:nvPr/>
      </p:nvGrpSpPr>
      <p:grpSpPr>
        <a:xfrm>
          <a:off x="0" y="0"/>
          <a:ext cx="0" cy="0"/>
          <a:chOff x="0" y="0"/>
          <a:chExt cx="0" cy="0"/>
        </a:xfrm>
      </p:grpSpPr>
      <p:sp>
        <p:nvSpPr>
          <p:cNvPr id="119" name="Google Shape;119;p20"/>
          <p:cNvSpPr txBox="1"/>
          <p:nvPr/>
        </p:nvSpPr>
        <p:spPr>
          <a:xfrm>
            <a:off x="218117" y="194665"/>
            <a:ext cx="655200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2800" b="1" dirty="0">
                <a:solidFill>
                  <a:schemeClr val="lt1"/>
                </a:solidFill>
              </a:rPr>
              <a:t>Tecnologia Manejo de datos</a:t>
            </a:r>
            <a:endParaRPr sz="2800" b="1" dirty="0">
              <a:solidFill>
                <a:schemeClr val="lt1"/>
              </a:solidFill>
            </a:endParaRPr>
          </a:p>
        </p:txBody>
      </p:sp>
      <p:sp>
        <p:nvSpPr>
          <p:cNvPr id="120" name="Google Shape;120;p20"/>
          <p:cNvSpPr/>
          <p:nvPr/>
        </p:nvSpPr>
        <p:spPr>
          <a:xfrm>
            <a:off x="0" y="4609800"/>
            <a:ext cx="9144000" cy="533700"/>
          </a:xfrm>
          <a:prstGeom prst="rect">
            <a:avLst/>
          </a:prstGeom>
          <a:solidFill>
            <a:srgbClr val="39A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txBox="1"/>
          <p:nvPr/>
        </p:nvSpPr>
        <p:spPr>
          <a:xfrm>
            <a:off x="0" y="4676550"/>
            <a:ext cx="9144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a:t>www.sena.edu.co</a:t>
            </a:r>
            <a:endParaRPr b="1"/>
          </a:p>
        </p:txBody>
      </p:sp>
      <p:sp>
        <p:nvSpPr>
          <p:cNvPr id="9" name="AutoShape 8" descr="Pure JavaScript library for better notification messages">
            <a:extLst>
              <a:ext uri="{FF2B5EF4-FFF2-40B4-BE49-F238E27FC236}">
                <a16:creationId xmlns:a16="http://schemas.microsoft.com/office/drawing/2014/main" id="{8B735383-697B-9AE1-13CD-C8ABBC4DCC9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0" name="AutoShape 12" descr="New Logo, We Are AG Grid">
            <a:extLst>
              <a:ext uri="{FF2B5EF4-FFF2-40B4-BE49-F238E27FC236}">
                <a16:creationId xmlns:a16="http://schemas.microsoft.com/office/drawing/2014/main" id="{08D11699-7EA5-2A62-6BA1-96253C66B416}"/>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9218" name="Picture 2" descr="Configurar PHP para trabajar con SQL Server en Windows — Kimêrikal Software  Factory">
            <a:extLst>
              <a:ext uri="{FF2B5EF4-FFF2-40B4-BE49-F238E27FC236}">
                <a16:creationId xmlns:a16="http://schemas.microsoft.com/office/drawing/2014/main" id="{E692217A-6DEC-BE85-B359-F674ECB961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3868" y="2018588"/>
            <a:ext cx="3522132" cy="1292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383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1"/>
          <p:cNvSpPr txBox="1"/>
          <p:nvPr/>
        </p:nvSpPr>
        <p:spPr>
          <a:xfrm>
            <a:off x="298800" y="0"/>
            <a:ext cx="6552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600" b="1">
                <a:solidFill>
                  <a:schemeClr val="lt1"/>
                </a:solidFill>
              </a:rPr>
              <a:t>Mejoras a futuro</a:t>
            </a:r>
            <a:endParaRPr sz="3600" b="1">
              <a:solidFill>
                <a:schemeClr val="lt1"/>
              </a:solidFill>
            </a:endParaRPr>
          </a:p>
        </p:txBody>
      </p:sp>
      <p:sp>
        <p:nvSpPr>
          <p:cNvPr id="130" name="Google Shape;130;p21"/>
          <p:cNvSpPr/>
          <p:nvPr/>
        </p:nvSpPr>
        <p:spPr>
          <a:xfrm>
            <a:off x="0" y="4609800"/>
            <a:ext cx="9144000" cy="533700"/>
          </a:xfrm>
          <a:prstGeom prst="rect">
            <a:avLst/>
          </a:prstGeom>
          <a:solidFill>
            <a:srgbClr val="39A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txBox="1"/>
          <p:nvPr/>
        </p:nvSpPr>
        <p:spPr>
          <a:xfrm>
            <a:off x="0" y="4676550"/>
            <a:ext cx="9144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a:t>www.sena.edu.co</a:t>
            </a:r>
            <a:endParaRPr b="1"/>
          </a:p>
        </p:txBody>
      </p:sp>
      <p:sp>
        <p:nvSpPr>
          <p:cNvPr id="133" name="Google Shape;133;p21"/>
          <p:cNvSpPr txBox="1"/>
          <p:nvPr/>
        </p:nvSpPr>
        <p:spPr>
          <a:xfrm>
            <a:off x="783060" y="2204483"/>
            <a:ext cx="4275000" cy="1046410"/>
          </a:xfrm>
          <a:prstGeom prst="rect">
            <a:avLst/>
          </a:prstGeom>
          <a:noFill/>
          <a:ln>
            <a:noFill/>
          </a:ln>
        </p:spPr>
        <p:txBody>
          <a:bodyPr spcFirstLastPara="1" wrap="square" lIns="91425" tIns="91425" rIns="91425" bIns="91425" anchor="t" anchorCtr="0">
            <a:spAutoFit/>
          </a:bodyPr>
          <a:lstStyle/>
          <a:p>
            <a:pPr marL="457200" lvl="0" indent="-317500" rtl="0">
              <a:spcBef>
                <a:spcPts val="0"/>
              </a:spcBef>
              <a:spcAft>
                <a:spcPts val="0"/>
              </a:spcAft>
              <a:buSzPts val="1400"/>
              <a:buChar char="●"/>
            </a:pPr>
            <a:r>
              <a:rPr lang="es" dirty="0"/>
              <a:t>Facturación electrónica</a:t>
            </a:r>
          </a:p>
          <a:p>
            <a:pPr marL="457200" lvl="0" indent="-317500" rtl="0">
              <a:spcBef>
                <a:spcPts val="0"/>
              </a:spcBef>
              <a:spcAft>
                <a:spcPts val="0"/>
              </a:spcAft>
              <a:buSzPts val="1400"/>
              <a:buChar char="●"/>
            </a:pPr>
            <a:r>
              <a:rPr lang="es" dirty="0"/>
              <a:t>Seguimiento de pedido</a:t>
            </a:r>
          </a:p>
          <a:p>
            <a:pPr marL="457200" lvl="0" indent="-317500" rtl="0">
              <a:spcBef>
                <a:spcPts val="0"/>
              </a:spcBef>
              <a:spcAft>
                <a:spcPts val="0"/>
              </a:spcAft>
              <a:buSzPts val="1400"/>
              <a:buChar char="●"/>
            </a:pPr>
            <a:r>
              <a:rPr lang="es" dirty="0"/>
              <a:t>Chat Bot con </a:t>
            </a:r>
            <a:r>
              <a:rPr lang="es-ES" dirty="0"/>
              <a:t>Inteligencia Artificial (IA)</a:t>
            </a:r>
          </a:p>
          <a:p>
            <a:pPr marL="457200" lvl="0" indent="-317500" rtl="0">
              <a:spcBef>
                <a:spcPts val="0"/>
              </a:spcBef>
              <a:spcAft>
                <a:spcPts val="0"/>
              </a:spcAft>
              <a:buSzPts val="1400"/>
              <a:buChar char="●"/>
            </a:pPr>
            <a:r>
              <a:rPr lang="es-ES" dirty="0"/>
              <a:t>Integración con redes sociales</a:t>
            </a:r>
            <a:endParaRPr lang="es" dirty="0"/>
          </a:p>
        </p:txBody>
      </p:sp>
      <p:pic>
        <p:nvPicPr>
          <p:cNvPr id="10242" name="Picture 2" descr="Qué es y para qué sirve un seguro de vida | Seguros Bolívar">
            <a:extLst>
              <a:ext uri="{FF2B5EF4-FFF2-40B4-BE49-F238E27FC236}">
                <a16:creationId xmlns:a16="http://schemas.microsoft.com/office/drawing/2014/main" id="{33F1C7DE-4D0A-D3DF-61B2-D7C6F905AF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2418" y="1701938"/>
            <a:ext cx="3438878" cy="22669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9A900"/>
        </a:solidFill>
        <a:effectLst/>
      </p:bgPr>
    </p:bg>
    <p:spTree>
      <p:nvGrpSpPr>
        <p:cNvPr id="1" name="Shape 160"/>
        <p:cNvGrpSpPr/>
        <p:nvPr/>
      </p:nvGrpSpPr>
      <p:grpSpPr>
        <a:xfrm>
          <a:off x="0" y="0"/>
          <a:ext cx="0" cy="0"/>
          <a:chOff x="0" y="0"/>
          <a:chExt cx="0" cy="0"/>
        </a:xfrm>
      </p:grpSpPr>
      <p:sp>
        <p:nvSpPr>
          <p:cNvPr id="161" name="Google Shape;161;p25"/>
          <p:cNvSpPr txBox="1"/>
          <p:nvPr/>
        </p:nvSpPr>
        <p:spPr>
          <a:xfrm>
            <a:off x="0" y="1418225"/>
            <a:ext cx="9144000" cy="1723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0000" b="1">
                <a:solidFill>
                  <a:schemeClr val="lt1"/>
                </a:solidFill>
              </a:rPr>
              <a:t>¡GRACIAS!</a:t>
            </a:r>
            <a:endParaRPr sz="10000" b="1">
              <a:solidFill>
                <a:schemeClr val="lt1"/>
              </a:solidFill>
            </a:endParaRPr>
          </a:p>
        </p:txBody>
      </p:sp>
      <p:sp>
        <p:nvSpPr>
          <p:cNvPr id="162" name="Google Shape;162;p25"/>
          <p:cNvSpPr/>
          <p:nvPr/>
        </p:nvSpPr>
        <p:spPr>
          <a:xfrm>
            <a:off x="0" y="4609800"/>
            <a:ext cx="9144000" cy="533700"/>
          </a:xfrm>
          <a:prstGeom prst="rect">
            <a:avLst/>
          </a:prstGeom>
          <a:solidFill>
            <a:srgbClr val="39A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5"/>
          <p:cNvSpPr txBox="1"/>
          <p:nvPr/>
        </p:nvSpPr>
        <p:spPr>
          <a:xfrm>
            <a:off x="0" y="4676550"/>
            <a:ext cx="9144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a:t>www.sena.edu.co</a:t>
            </a:r>
            <a:endParaRPr b="1"/>
          </a:p>
        </p:txBody>
      </p:sp>
      <p:pic>
        <p:nvPicPr>
          <p:cNvPr id="164" name="Google Shape;164;p25"/>
          <p:cNvPicPr preferRelativeResize="0"/>
          <p:nvPr/>
        </p:nvPicPr>
        <p:blipFill>
          <a:blip r:embed="rId3">
            <a:alphaModFix/>
          </a:blip>
          <a:stretch>
            <a:fillRect/>
          </a:stretch>
        </p:blipFill>
        <p:spPr>
          <a:xfrm>
            <a:off x="7696325" y="208988"/>
            <a:ext cx="1209225" cy="120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298800" y="0"/>
            <a:ext cx="58692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5000" b="1" dirty="0">
                <a:solidFill>
                  <a:schemeClr val="lt1"/>
                </a:solidFill>
              </a:rPr>
              <a:t>Equipo de trabajo</a:t>
            </a:r>
            <a:endParaRPr sz="5000" b="1" dirty="0">
              <a:solidFill>
                <a:schemeClr val="lt1"/>
              </a:solidFill>
            </a:endParaRPr>
          </a:p>
        </p:txBody>
      </p:sp>
      <p:sp>
        <p:nvSpPr>
          <p:cNvPr id="62" name="Google Shape;62;p14"/>
          <p:cNvSpPr/>
          <p:nvPr/>
        </p:nvSpPr>
        <p:spPr>
          <a:xfrm>
            <a:off x="0" y="4609800"/>
            <a:ext cx="9144000" cy="533700"/>
          </a:xfrm>
          <a:prstGeom prst="rect">
            <a:avLst/>
          </a:prstGeom>
          <a:solidFill>
            <a:srgbClr val="39A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txBox="1"/>
          <p:nvPr/>
        </p:nvSpPr>
        <p:spPr>
          <a:xfrm>
            <a:off x="0" y="4676550"/>
            <a:ext cx="9144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a:t>www.sena.edu.co</a:t>
            </a:r>
            <a:endParaRPr b="1"/>
          </a:p>
        </p:txBody>
      </p:sp>
      <p:sp>
        <p:nvSpPr>
          <p:cNvPr id="2" name="CuadroTexto 1">
            <a:extLst>
              <a:ext uri="{FF2B5EF4-FFF2-40B4-BE49-F238E27FC236}">
                <a16:creationId xmlns:a16="http://schemas.microsoft.com/office/drawing/2014/main" id="{92D08345-F702-F969-70A9-F257473DE363}"/>
              </a:ext>
            </a:extLst>
          </p:cNvPr>
          <p:cNvSpPr txBox="1"/>
          <p:nvPr/>
        </p:nvSpPr>
        <p:spPr>
          <a:xfrm>
            <a:off x="-242047" y="66750"/>
            <a:ext cx="184731" cy="307777"/>
          </a:xfrm>
          <a:prstGeom prst="rect">
            <a:avLst/>
          </a:prstGeom>
          <a:noFill/>
        </p:spPr>
        <p:txBody>
          <a:bodyPr wrap="none" rtlCol="0">
            <a:spAutoFit/>
          </a:bodyPr>
          <a:lstStyle/>
          <a:p>
            <a:endParaRPr lang="es-CO" dirty="0"/>
          </a:p>
        </p:txBody>
      </p:sp>
      <p:sp>
        <p:nvSpPr>
          <p:cNvPr id="6" name="CuadroTexto 5">
            <a:extLst>
              <a:ext uri="{FF2B5EF4-FFF2-40B4-BE49-F238E27FC236}">
                <a16:creationId xmlns:a16="http://schemas.microsoft.com/office/drawing/2014/main" id="{6797CC44-1088-304F-759D-C8328EEF636E}"/>
              </a:ext>
            </a:extLst>
          </p:cNvPr>
          <p:cNvSpPr txBox="1"/>
          <p:nvPr/>
        </p:nvSpPr>
        <p:spPr>
          <a:xfrm>
            <a:off x="-161118" y="2661129"/>
            <a:ext cx="2855708" cy="1107996"/>
          </a:xfrm>
          <a:prstGeom prst="rect">
            <a:avLst/>
          </a:prstGeom>
          <a:noFill/>
        </p:spPr>
        <p:txBody>
          <a:bodyPr wrap="square" rtlCol="0">
            <a:spAutoFit/>
          </a:bodyPr>
          <a:lstStyle/>
          <a:p>
            <a:pPr algn="ctr"/>
            <a:r>
              <a:rPr lang="es-CO" sz="1800" dirty="0">
                <a:solidFill>
                  <a:srgbClr val="2F9F00"/>
                </a:solidFill>
              </a:rPr>
              <a:t>Nataly Palacio Medina</a:t>
            </a:r>
            <a:endParaRPr lang="es-CO" sz="1200" dirty="0"/>
          </a:p>
          <a:p>
            <a:pPr algn="ctr"/>
            <a:r>
              <a:rPr lang="es-CO" sz="1200" dirty="0"/>
              <a:t>Scrum master</a:t>
            </a:r>
          </a:p>
          <a:p>
            <a:pPr algn="ctr"/>
            <a:endParaRPr lang="es-CO" sz="1200" dirty="0"/>
          </a:p>
          <a:p>
            <a:pPr algn="ctr"/>
            <a:r>
              <a:rPr lang="es-CO" sz="1200" dirty="0"/>
              <a:t>Base de datos</a:t>
            </a:r>
          </a:p>
          <a:p>
            <a:pPr algn="ctr"/>
            <a:r>
              <a:rPr lang="es-CO" sz="1200" dirty="0"/>
              <a:t>Documentación</a:t>
            </a:r>
          </a:p>
        </p:txBody>
      </p:sp>
      <p:sp>
        <p:nvSpPr>
          <p:cNvPr id="10" name="CuadroTexto 9">
            <a:extLst>
              <a:ext uri="{FF2B5EF4-FFF2-40B4-BE49-F238E27FC236}">
                <a16:creationId xmlns:a16="http://schemas.microsoft.com/office/drawing/2014/main" id="{798A6996-104E-D88E-CC07-32EE82095B56}"/>
              </a:ext>
            </a:extLst>
          </p:cNvPr>
          <p:cNvSpPr txBox="1"/>
          <p:nvPr/>
        </p:nvSpPr>
        <p:spPr>
          <a:xfrm>
            <a:off x="1642722" y="3215127"/>
            <a:ext cx="3708112" cy="1107996"/>
          </a:xfrm>
          <a:prstGeom prst="rect">
            <a:avLst/>
          </a:prstGeom>
          <a:noFill/>
        </p:spPr>
        <p:txBody>
          <a:bodyPr wrap="square" rtlCol="0">
            <a:spAutoFit/>
          </a:bodyPr>
          <a:lstStyle/>
          <a:p>
            <a:pPr algn="ctr"/>
            <a:r>
              <a:rPr lang="es-CO" sz="1800" dirty="0">
                <a:solidFill>
                  <a:srgbClr val="2F9F00"/>
                </a:solidFill>
              </a:rPr>
              <a:t>Sara Vallejo Toro</a:t>
            </a:r>
            <a:endParaRPr lang="es-CO" sz="1200" dirty="0"/>
          </a:p>
          <a:p>
            <a:pPr algn="ctr"/>
            <a:r>
              <a:rPr lang="es-CO" sz="1200" dirty="0"/>
              <a:t>Product Owner</a:t>
            </a:r>
          </a:p>
          <a:p>
            <a:pPr algn="ctr"/>
            <a:endParaRPr lang="es-CO" sz="1200" dirty="0"/>
          </a:p>
          <a:p>
            <a:pPr algn="ctr"/>
            <a:r>
              <a:rPr lang="es-CO" sz="1200" dirty="0"/>
              <a:t>FrontEnd</a:t>
            </a:r>
          </a:p>
          <a:p>
            <a:pPr algn="ctr"/>
            <a:r>
              <a:rPr lang="es-CO" sz="1200" dirty="0"/>
              <a:t>Base de datos</a:t>
            </a:r>
          </a:p>
        </p:txBody>
      </p:sp>
      <p:sp>
        <p:nvSpPr>
          <p:cNvPr id="12" name="CuadroTexto 11">
            <a:extLst>
              <a:ext uri="{FF2B5EF4-FFF2-40B4-BE49-F238E27FC236}">
                <a16:creationId xmlns:a16="http://schemas.microsoft.com/office/drawing/2014/main" id="{28D20F73-8381-989F-9613-05ED7048AD0F}"/>
              </a:ext>
            </a:extLst>
          </p:cNvPr>
          <p:cNvSpPr txBox="1"/>
          <p:nvPr/>
        </p:nvSpPr>
        <p:spPr>
          <a:xfrm>
            <a:off x="4314313" y="2534199"/>
            <a:ext cx="2855707" cy="1261884"/>
          </a:xfrm>
          <a:prstGeom prst="rect">
            <a:avLst/>
          </a:prstGeom>
          <a:noFill/>
        </p:spPr>
        <p:txBody>
          <a:bodyPr wrap="square" rtlCol="0">
            <a:spAutoFit/>
          </a:bodyPr>
          <a:lstStyle/>
          <a:p>
            <a:pPr algn="ctr"/>
            <a:r>
              <a:rPr lang="es-CO" sz="1800" dirty="0">
                <a:solidFill>
                  <a:srgbClr val="2F9F00"/>
                </a:solidFill>
              </a:rPr>
              <a:t>Nataly Palacio Medina</a:t>
            </a:r>
            <a:endParaRPr lang="es-CO" sz="1200" dirty="0"/>
          </a:p>
          <a:p>
            <a:pPr algn="ctr"/>
            <a:r>
              <a:rPr lang="es-CO" sz="1200" dirty="0"/>
              <a:t>Development Team</a:t>
            </a:r>
          </a:p>
          <a:p>
            <a:pPr algn="ctr"/>
            <a:endParaRPr lang="es-CO" sz="1200" dirty="0"/>
          </a:p>
          <a:p>
            <a:pPr algn="ctr"/>
            <a:r>
              <a:rPr lang="es-CO" sz="1200" dirty="0"/>
              <a:t>FrontEnd</a:t>
            </a:r>
          </a:p>
          <a:p>
            <a:pPr algn="ctr"/>
            <a:endParaRPr lang="es-CO" sz="1100" dirty="0"/>
          </a:p>
          <a:p>
            <a:pPr algn="ctr"/>
            <a:endParaRPr lang="es-CO" sz="1100" dirty="0"/>
          </a:p>
        </p:txBody>
      </p:sp>
      <p:sp>
        <p:nvSpPr>
          <p:cNvPr id="13" name="CuadroTexto 12">
            <a:extLst>
              <a:ext uri="{FF2B5EF4-FFF2-40B4-BE49-F238E27FC236}">
                <a16:creationId xmlns:a16="http://schemas.microsoft.com/office/drawing/2014/main" id="{A6B72057-D575-E1A0-2998-65C00DBE8A28}"/>
              </a:ext>
            </a:extLst>
          </p:cNvPr>
          <p:cNvSpPr txBox="1"/>
          <p:nvPr/>
        </p:nvSpPr>
        <p:spPr>
          <a:xfrm>
            <a:off x="6573286" y="3275460"/>
            <a:ext cx="2570714" cy="1292662"/>
          </a:xfrm>
          <a:prstGeom prst="rect">
            <a:avLst/>
          </a:prstGeom>
          <a:noFill/>
        </p:spPr>
        <p:txBody>
          <a:bodyPr wrap="square" rtlCol="0">
            <a:spAutoFit/>
          </a:bodyPr>
          <a:lstStyle/>
          <a:p>
            <a:pPr algn="ctr"/>
            <a:r>
              <a:rPr lang="es-CO" sz="1800" dirty="0">
                <a:solidFill>
                  <a:srgbClr val="2F9F00"/>
                </a:solidFill>
              </a:rPr>
              <a:t>Sara Vallejo Toro</a:t>
            </a:r>
            <a:endParaRPr lang="es-CO" sz="1200" dirty="0"/>
          </a:p>
          <a:p>
            <a:pPr algn="ctr"/>
            <a:r>
              <a:rPr lang="es-CO" sz="1200" dirty="0" err="1"/>
              <a:t>Development</a:t>
            </a:r>
            <a:r>
              <a:rPr lang="es-CO" sz="1200" dirty="0"/>
              <a:t> Team</a:t>
            </a:r>
          </a:p>
          <a:p>
            <a:pPr algn="ctr"/>
            <a:endParaRPr lang="es-CO" sz="1200" dirty="0"/>
          </a:p>
          <a:p>
            <a:pPr algn="ctr"/>
            <a:r>
              <a:rPr lang="es-CO" sz="1200" dirty="0"/>
              <a:t>Documentación</a:t>
            </a:r>
          </a:p>
          <a:p>
            <a:pPr algn="ctr"/>
            <a:r>
              <a:rPr lang="es-CO" sz="1200" dirty="0" err="1"/>
              <a:t>BackEnd</a:t>
            </a:r>
            <a:endParaRPr lang="es-CO" sz="1200" dirty="0"/>
          </a:p>
          <a:p>
            <a:pPr algn="ctr"/>
            <a:endParaRPr lang="es-CO" sz="1200" dirty="0"/>
          </a:p>
        </p:txBody>
      </p:sp>
      <p:sp>
        <p:nvSpPr>
          <p:cNvPr id="3" name="Rectangle 1">
            <a:extLst>
              <a:ext uri="{FF2B5EF4-FFF2-40B4-BE49-F238E27FC236}">
                <a16:creationId xmlns:a16="http://schemas.microsoft.com/office/drawing/2014/main" id="{5AE953B4-C2B2-5B6A-23D0-F407F2151E2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5" name="Rectangle 2">
            <a:extLst>
              <a:ext uri="{FF2B5EF4-FFF2-40B4-BE49-F238E27FC236}">
                <a16:creationId xmlns:a16="http://schemas.microsoft.com/office/drawing/2014/main" id="{4CC76D85-3480-5BE0-8150-6D48D3B3306E}"/>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8" name="Rectangle 3">
            <a:extLst>
              <a:ext uri="{FF2B5EF4-FFF2-40B4-BE49-F238E27FC236}">
                <a16:creationId xmlns:a16="http://schemas.microsoft.com/office/drawing/2014/main" id="{4B34C74E-CD0B-E25E-4768-6B207342DF83}"/>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6" name="Rectangle 6">
            <a:extLst>
              <a:ext uri="{FF2B5EF4-FFF2-40B4-BE49-F238E27FC236}">
                <a16:creationId xmlns:a16="http://schemas.microsoft.com/office/drawing/2014/main" id="{87E334A2-7958-D1BC-493C-698E4D6BAEA2}"/>
              </a:ext>
            </a:extLst>
          </p:cNvPr>
          <p:cNvSpPr>
            <a:spLocks noChangeArrowheads="1"/>
          </p:cNvSpPr>
          <p:nvPr/>
        </p:nvSpPr>
        <p:spPr bwMode="auto">
          <a:xfrm>
            <a:off x="45720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8" name="Imagen 17">
            <a:extLst>
              <a:ext uri="{FF2B5EF4-FFF2-40B4-BE49-F238E27FC236}">
                <a16:creationId xmlns:a16="http://schemas.microsoft.com/office/drawing/2014/main" id="{C041C505-04CC-CB0B-A4F3-0E05A3CFA73A}"/>
              </a:ext>
            </a:extLst>
          </p:cNvPr>
          <p:cNvPicPr>
            <a:picLocks noChangeAspect="1"/>
          </p:cNvPicPr>
          <p:nvPr/>
        </p:nvPicPr>
        <p:blipFill>
          <a:blip r:embed="rId4"/>
          <a:srcRect l="21765" t="-730" r="24439" b="730"/>
          <a:stretch/>
        </p:blipFill>
        <p:spPr>
          <a:xfrm>
            <a:off x="2924889" y="1221960"/>
            <a:ext cx="1061619" cy="1973407"/>
          </a:xfrm>
          <a:prstGeom prst="rect">
            <a:avLst/>
          </a:prstGeom>
        </p:spPr>
      </p:pic>
      <p:pic>
        <p:nvPicPr>
          <p:cNvPr id="19" name="Imagen 18">
            <a:extLst>
              <a:ext uri="{FF2B5EF4-FFF2-40B4-BE49-F238E27FC236}">
                <a16:creationId xmlns:a16="http://schemas.microsoft.com/office/drawing/2014/main" id="{C24278CE-D252-159A-F0E0-7C938B201ACD}"/>
              </a:ext>
            </a:extLst>
          </p:cNvPr>
          <p:cNvPicPr>
            <a:picLocks noChangeAspect="1"/>
          </p:cNvPicPr>
          <p:nvPr/>
        </p:nvPicPr>
        <p:blipFill>
          <a:blip r:embed="rId4"/>
          <a:srcRect l="21765" t="-730" r="24439" b="730"/>
          <a:stretch/>
        </p:blipFill>
        <p:spPr>
          <a:xfrm>
            <a:off x="7357552" y="1224134"/>
            <a:ext cx="1061619" cy="1973407"/>
          </a:xfrm>
          <a:prstGeom prst="rect">
            <a:avLst/>
          </a:prstGeom>
        </p:spPr>
      </p:pic>
      <p:pic>
        <p:nvPicPr>
          <p:cNvPr id="7" name="Imagen 6">
            <a:extLst>
              <a:ext uri="{FF2B5EF4-FFF2-40B4-BE49-F238E27FC236}">
                <a16:creationId xmlns:a16="http://schemas.microsoft.com/office/drawing/2014/main" id="{3016FED1-AA9D-2254-DF12-A4835A04AE4E}"/>
              </a:ext>
            </a:extLst>
          </p:cNvPr>
          <p:cNvPicPr>
            <a:picLocks noChangeAspect="1"/>
          </p:cNvPicPr>
          <p:nvPr/>
        </p:nvPicPr>
        <p:blipFill>
          <a:blip r:embed="rId5">
            <a:extLst>
              <a:ext uri="{BEBA8EAE-BF5A-486C-A8C5-ECC9F3942E4B}">
                <a14:imgProps xmlns:a14="http://schemas.microsoft.com/office/drawing/2010/main">
                  <a14:imgLayer r:embed="rId6">
                    <a14:imgEffect>
                      <a14:saturation sat="33000"/>
                    </a14:imgEffect>
                  </a14:imgLayer>
                </a14:imgProps>
              </a:ext>
            </a:extLst>
          </a:blip>
          <a:stretch>
            <a:fillRect/>
          </a:stretch>
        </p:blipFill>
        <p:spPr>
          <a:xfrm flipH="1">
            <a:off x="648812" y="1091226"/>
            <a:ext cx="1235071" cy="1569904"/>
          </a:xfrm>
          <a:prstGeom prst="rect">
            <a:avLst/>
          </a:prstGeom>
        </p:spPr>
      </p:pic>
      <p:pic>
        <p:nvPicPr>
          <p:cNvPr id="9" name="Imagen 8">
            <a:extLst>
              <a:ext uri="{FF2B5EF4-FFF2-40B4-BE49-F238E27FC236}">
                <a16:creationId xmlns:a16="http://schemas.microsoft.com/office/drawing/2014/main" id="{ED83E959-363F-21D9-F7D1-1605EB76D930}"/>
              </a:ext>
            </a:extLst>
          </p:cNvPr>
          <p:cNvPicPr>
            <a:picLocks noChangeAspect="1"/>
          </p:cNvPicPr>
          <p:nvPr/>
        </p:nvPicPr>
        <p:blipFill>
          <a:blip r:embed="rId5">
            <a:extLst>
              <a:ext uri="{BEBA8EAE-BF5A-486C-A8C5-ECC9F3942E4B}">
                <a14:imgProps xmlns:a14="http://schemas.microsoft.com/office/drawing/2010/main">
                  <a14:imgLayer r:embed="rId6">
                    <a14:imgEffect>
                      <a14:saturation sat="33000"/>
                    </a14:imgEffect>
                  </a14:imgLayer>
                </a14:imgProps>
              </a:ext>
            </a:extLst>
          </a:blip>
          <a:stretch>
            <a:fillRect/>
          </a:stretch>
        </p:blipFill>
        <p:spPr>
          <a:xfrm flipH="1">
            <a:off x="5054494" y="1091225"/>
            <a:ext cx="1235071" cy="14695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
        <p:nvSpPr>
          <p:cNvPr id="69" name="Google Shape;69;p15"/>
          <p:cNvSpPr txBox="1"/>
          <p:nvPr/>
        </p:nvSpPr>
        <p:spPr>
          <a:xfrm>
            <a:off x="298800" y="0"/>
            <a:ext cx="5869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600" b="1">
                <a:solidFill>
                  <a:schemeClr val="lt1"/>
                </a:solidFill>
              </a:rPr>
              <a:t>Problemática Identificada</a:t>
            </a:r>
            <a:endParaRPr sz="3600" b="1">
              <a:solidFill>
                <a:schemeClr val="lt1"/>
              </a:solidFill>
            </a:endParaRPr>
          </a:p>
        </p:txBody>
      </p:sp>
      <p:sp>
        <p:nvSpPr>
          <p:cNvPr id="70" name="Google Shape;70;p15"/>
          <p:cNvSpPr/>
          <p:nvPr/>
        </p:nvSpPr>
        <p:spPr>
          <a:xfrm>
            <a:off x="0" y="4609800"/>
            <a:ext cx="9144000" cy="533700"/>
          </a:xfrm>
          <a:prstGeom prst="rect">
            <a:avLst/>
          </a:prstGeom>
          <a:solidFill>
            <a:srgbClr val="39A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p:nvPr/>
        </p:nvSpPr>
        <p:spPr>
          <a:xfrm>
            <a:off x="0" y="4676550"/>
            <a:ext cx="9144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a:t>www.sena.edu.co</a:t>
            </a:r>
            <a:endParaRPr b="1"/>
          </a:p>
        </p:txBody>
      </p:sp>
      <p:sp>
        <p:nvSpPr>
          <p:cNvPr id="5" name="CuadroTexto 4">
            <a:extLst>
              <a:ext uri="{FF2B5EF4-FFF2-40B4-BE49-F238E27FC236}">
                <a16:creationId xmlns:a16="http://schemas.microsoft.com/office/drawing/2014/main" id="{723AAFB6-6659-D192-E6DB-4D80D23E1563}"/>
              </a:ext>
            </a:extLst>
          </p:cNvPr>
          <p:cNvSpPr txBox="1"/>
          <p:nvPr/>
        </p:nvSpPr>
        <p:spPr>
          <a:xfrm>
            <a:off x="298800" y="1528011"/>
            <a:ext cx="3976459" cy="2677656"/>
          </a:xfrm>
          <a:prstGeom prst="rect">
            <a:avLst/>
          </a:prstGeom>
          <a:noFill/>
        </p:spPr>
        <p:txBody>
          <a:bodyPr wrap="square">
            <a:spAutoFit/>
          </a:bodyPr>
          <a:lstStyle/>
          <a:p>
            <a:r>
              <a:rPr lang="es-MX" b="1" dirty="0"/>
              <a:t>1. Gestión Inadecuada de Inventario:</a:t>
            </a:r>
          </a:p>
          <a:p>
            <a:pPr>
              <a:buFont typeface="Arial" panose="020B0604020202020204" pitchFamily="34" charset="0"/>
              <a:buChar char="•"/>
            </a:pPr>
            <a:r>
              <a:rPr lang="es-MX" b="1" dirty="0"/>
              <a:t>Problema</a:t>
            </a:r>
            <a:r>
              <a:rPr lang="es-MX" dirty="0"/>
              <a:t>: Un supermercado puede tener dificultades para gestionar su inventario de manera eficiente, lo que puede resultar en problemas de desabastecimiento o exceso de stock. Esto afecta tanto la experiencia del cliente como la rentabilidad del negocio.</a:t>
            </a:r>
          </a:p>
          <a:p>
            <a:pPr>
              <a:buFont typeface="Arial" panose="020B0604020202020204" pitchFamily="34" charset="0"/>
              <a:buChar char="•"/>
            </a:pPr>
            <a:r>
              <a:rPr lang="es-MX" b="1" dirty="0"/>
              <a:t>Solución</a:t>
            </a:r>
            <a:r>
              <a:rPr lang="es-MX" dirty="0"/>
              <a:t>: Un software que integre la gestión de inventarios, mostrando en tiempo real la disponibilidad de productos y permitiendo ajustes automáticos tras cada venta.</a:t>
            </a:r>
          </a:p>
          <a:p>
            <a:endParaRPr lang="es-CO" dirty="0"/>
          </a:p>
        </p:txBody>
      </p:sp>
      <p:sp>
        <p:nvSpPr>
          <p:cNvPr id="2" name="CuadroTexto 1">
            <a:extLst>
              <a:ext uri="{FF2B5EF4-FFF2-40B4-BE49-F238E27FC236}">
                <a16:creationId xmlns:a16="http://schemas.microsoft.com/office/drawing/2014/main" id="{7040887E-77B1-34FF-ED48-FDDE1DC9F572}"/>
              </a:ext>
            </a:extLst>
          </p:cNvPr>
          <p:cNvSpPr txBox="1"/>
          <p:nvPr/>
        </p:nvSpPr>
        <p:spPr>
          <a:xfrm>
            <a:off x="4443336" y="1472255"/>
            <a:ext cx="3976459" cy="2462213"/>
          </a:xfrm>
          <a:prstGeom prst="rect">
            <a:avLst/>
          </a:prstGeom>
          <a:noFill/>
        </p:spPr>
        <p:txBody>
          <a:bodyPr wrap="square">
            <a:spAutoFit/>
          </a:bodyPr>
          <a:lstStyle/>
          <a:p>
            <a:r>
              <a:rPr lang="es-MX" b="1" dirty="0"/>
              <a:t>2. Procesos de Facturación Lentos y Manuales:</a:t>
            </a:r>
          </a:p>
          <a:p>
            <a:pPr>
              <a:buFont typeface="Arial" panose="020B0604020202020204" pitchFamily="34" charset="0"/>
              <a:buChar char="•"/>
            </a:pPr>
            <a:r>
              <a:rPr lang="es-MX" b="1" dirty="0"/>
              <a:t>Problema</a:t>
            </a:r>
            <a:r>
              <a:rPr lang="es-MX" dirty="0"/>
              <a:t>: La facturación manual puede ser lenta y propensa a errores, lo cual genera demoras en el proceso de venta y colas en el supermercado.</a:t>
            </a:r>
          </a:p>
          <a:p>
            <a:pPr>
              <a:buFont typeface="Arial" panose="020B0604020202020204" pitchFamily="34" charset="0"/>
              <a:buChar char="•"/>
            </a:pPr>
            <a:r>
              <a:rPr lang="es-MX" b="1" dirty="0"/>
              <a:t>Solución</a:t>
            </a:r>
            <a:r>
              <a:rPr lang="es-MX" dirty="0"/>
              <a:t>: Un software que permita la emisión automática de facturas, ya sea en el punto de venta físico o en línea, asegurando que el proceso sea rápido y sin errores.</a:t>
            </a:r>
          </a:p>
          <a:p>
            <a:endParaRPr lang="es-CO"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a:extLst>
            <a:ext uri="{FF2B5EF4-FFF2-40B4-BE49-F238E27FC236}">
              <a16:creationId xmlns:a16="http://schemas.microsoft.com/office/drawing/2014/main" id="{267F3D65-CB87-D246-9A7C-F0A09199914A}"/>
            </a:ext>
          </a:extLst>
        </p:cNvPr>
        <p:cNvGrpSpPr/>
        <p:nvPr/>
      </p:nvGrpSpPr>
      <p:grpSpPr>
        <a:xfrm>
          <a:off x="0" y="0"/>
          <a:ext cx="0" cy="0"/>
          <a:chOff x="0" y="0"/>
          <a:chExt cx="0" cy="0"/>
        </a:xfrm>
      </p:grpSpPr>
      <p:sp>
        <p:nvSpPr>
          <p:cNvPr id="69" name="Google Shape;69;p15">
            <a:extLst>
              <a:ext uri="{FF2B5EF4-FFF2-40B4-BE49-F238E27FC236}">
                <a16:creationId xmlns:a16="http://schemas.microsoft.com/office/drawing/2014/main" id="{145EE524-BCB0-861B-B0F0-D19CD88E8F00}"/>
              </a:ext>
            </a:extLst>
          </p:cNvPr>
          <p:cNvSpPr txBox="1"/>
          <p:nvPr/>
        </p:nvSpPr>
        <p:spPr>
          <a:xfrm>
            <a:off x="298800" y="0"/>
            <a:ext cx="5869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600" b="1">
                <a:solidFill>
                  <a:schemeClr val="lt1"/>
                </a:solidFill>
              </a:rPr>
              <a:t>Problemática Identificada</a:t>
            </a:r>
            <a:endParaRPr sz="3600" b="1">
              <a:solidFill>
                <a:schemeClr val="lt1"/>
              </a:solidFill>
            </a:endParaRPr>
          </a:p>
        </p:txBody>
      </p:sp>
      <p:sp>
        <p:nvSpPr>
          <p:cNvPr id="70" name="Google Shape;70;p15">
            <a:extLst>
              <a:ext uri="{FF2B5EF4-FFF2-40B4-BE49-F238E27FC236}">
                <a16:creationId xmlns:a16="http://schemas.microsoft.com/office/drawing/2014/main" id="{280AD42F-DD71-AE4D-6084-6D09045B90A7}"/>
              </a:ext>
            </a:extLst>
          </p:cNvPr>
          <p:cNvSpPr/>
          <p:nvPr/>
        </p:nvSpPr>
        <p:spPr>
          <a:xfrm>
            <a:off x="0" y="4609800"/>
            <a:ext cx="9144000" cy="533700"/>
          </a:xfrm>
          <a:prstGeom prst="rect">
            <a:avLst/>
          </a:prstGeom>
          <a:solidFill>
            <a:srgbClr val="39A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a:extLst>
              <a:ext uri="{FF2B5EF4-FFF2-40B4-BE49-F238E27FC236}">
                <a16:creationId xmlns:a16="http://schemas.microsoft.com/office/drawing/2014/main" id="{52E74AF1-29CB-B6F8-834F-65302134996B}"/>
              </a:ext>
            </a:extLst>
          </p:cNvPr>
          <p:cNvSpPr txBox="1"/>
          <p:nvPr/>
        </p:nvSpPr>
        <p:spPr>
          <a:xfrm>
            <a:off x="0" y="4676550"/>
            <a:ext cx="9144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a:t>www.sena.edu.co</a:t>
            </a:r>
            <a:endParaRPr b="1"/>
          </a:p>
        </p:txBody>
      </p:sp>
      <p:sp>
        <p:nvSpPr>
          <p:cNvPr id="5" name="CuadroTexto 4">
            <a:extLst>
              <a:ext uri="{FF2B5EF4-FFF2-40B4-BE49-F238E27FC236}">
                <a16:creationId xmlns:a16="http://schemas.microsoft.com/office/drawing/2014/main" id="{BBA6CF3A-E00F-128A-06EF-DE2085D29844}"/>
              </a:ext>
            </a:extLst>
          </p:cNvPr>
          <p:cNvSpPr txBox="1"/>
          <p:nvPr/>
        </p:nvSpPr>
        <p:spPr>
          <a:xfrm>
            <a:off x="298800" y="1528011"/>
            <a:ext cx="3976459" cy="2462213"/>
          </a:xfrm>
          <a:prstGeom prst="rect">
            <a:avLst/>
          </a:prstGeom>
          <a:noFill/>
        </p:spPr>
        <p:txBody>
          <a:bodyPr wrap="square">
            <a:spAutoFit/>
          </a:bodyPr>
          <a:lstStyle/>
          <a:p>
            <a:r>
              <a:rPr lang="es-MX" b="1" dirty="0"/>
              <a:t>3. Falta de Canales de Venta Online:</a:t>
            </a:r>
          </a:p>
          <a:p>
            <a:pPr>
              <a:buFont typeface="Arial" panose="020B0604020202020204" pitchFamily="34" charset="0"/>
              <a:buChar char="•"/>
            </a:pPr>
            <a:r>
              <a:rPr lang="es-MX" b="1" dirty="0"/>
              <a:t>Problema</a:t>
            </a:r>
            <a:r>
              <a:rPr lang="es-MX" dirty="0"/>
              <a:t>: Un supermercado que solo tiene un canal de venta físico limita su alcance de clientes. Además, ante situaciones como la pandemia, la falta de un canal de venta online puede reducir drásticamente las ventas.</a:t>
            </a:r>
          </a:p>
          <a:p>
            <a:pPr>
              <a:buFont typeface="Arial" panose="020B0604020202020204" pitchFamily="34" charset="0"/>
              <a:buChar char="•"/>
            </a:pPr>
            <a:r>
              <a:rPr lang="es-MX" b="1" dirty="0"/>
              <a:t>Solución</a:t>
            </a:r>
            <a:r>
              <a:rPr lang="es-MX" dirty="0"/>
              <a:t>: Un software que incluya una tienda en línea para permitir a los clientes comprar desde casa y recibir los productos en su domicilio o recogerlos en la tienda.</a:t>
            </a:r>
          </a:p>
          <a:p>
            <a:endParaRPr lang="es-CO" dirty="0"/>
          </a:p>
        </p:txBody>
      </p:sp>
      <p:sp>
        <p:nvSpPr>
          <p:cNvPr id="2" name="CuadroTexto 1">
            <a:extLst>
              <a:ext uri="{FF2B5EF4-FFF2-40B4-BE49-F238E27FC236}">
                <a16:creationId xmlns:a16="http://schemas.microsoft.com/office/drawing/2014/main" id="{022AC192-53BA-4512-CA53-FA85CEA225A4}"/>
              </a:ext>
            </a:extLst>
          </p:cNvPr>
          <p:cNvSpPr txBox="1"/>
          <p:nvPr/>
        </p:nvSpPr>
        <p:spPr>
          <a:xfrm>
            <a:off x="4443336" y="1472255"/>
            <a:ext cx="3976459" cy="2246769"/>
          </a:xfrm>
          <a:prstGeom prst="rect">
            <a:avLst/>
          </a:prstGeom>
          <a:noFill/>
        </p:spPr>
        <p:txBody>
          <a:bodyPr wrap="square">
            <a:spAutoFit/>
          </a:bodyPr>
          <a:lstStyle/>
          <a:p>
            <a:r>
              <a:rPr lang="es-MX" b="1" dirty="0"/>
              <a:t>4. Dificultades en la Integración de Pagos:</a:t>
            </a:r>
          </a:p>
          <a:p>
            <a:pPr>
              <a:buFont typeface="Arial" panose="020B0604020202020204" pitchFamily="34" charset="0"/>
              <a:buChar char="•"/>
            </a:pPr>
            <a:r>
              <a:rPr lang="es-MX" b="1" dirty="0"/>
              <a:t>Problema</a:t>
            </a:r>
            <a:r>
              <a:rPr lang="es-MX" dirty="0"/>
              <a:t>: Procesar pagos online de manera segura puede ser un reto, ya que se necesita integrar diferentes métodos de pago (tarjetas de crédito, billeteras electrónicas, transferencias).</a:t>
            </a:r>
          </a:p>
          <a:p>
            <a:pPr>
              <a:buFont typeface="Arial" panose="020B0604020202020204" pitchFamily="34" charset="0"/>
              <a:buChar char="•"/>
            </a:pPr>
            <a:r>
              <a:rPr lang="es-MX" b="1" dirty="0"/>
              <a:t>Solución</a:t>
            </a:r>
            <a:r>
              <a:rPr lang="es-MX" dirty="0"/>
              <a:t>: Un software que permita integrar múltiples métodos de pago de manera segura y que cumpla con normativas de seguridad para proteger la información de los clientes.</a:t>
            </a:r>
          </a:p>
          <a:p>
            <a:endParaRPr lang="es-CO" dirty="0"/>
          </a:p>
        </p:txBody>
      </p:sp>
    </p:spTree>
    <p:extLst>
      <p:ext uri="{BB962C8B-B14F-4D97-AF65-F5344CB8AC3E}">
        <p14:creationId xmlns:p14="http://schemas.microsoft.com/office/powerpoint/2010/main" val="3130328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a:extLst>
            <a:ext uri="{FF2B5EF4-FFF2-40B4-BE49-F238E27FC236}">
              <a16:creationId xmlns:a16="http://schemas.microsoft.com/office/drawing/2014/main" id="{62F76C49-ED13-039B-43C8-AACCCA8913DA}"/>
            </a:ext>
          </a:extLst>
        </p:cNvPr>
        <p:cNvGrpSpPr/>
        <p:nvPr/>
      </p:nvGrpSpPr>
      <p:grpSpPr>
        <a:xfrm>
          <a:off x="0" y="0"/>
          <a:ext cx="0" cy="0"/>
          <a:chOff x="0" y="0"/>
          <a:chExt cx="0" cy="0"/>
        </a:xfrm>
      </p:grpSpPr>
      <p:sp>
        <p:nvSpPr>
          <p:cNvPr id="69" name="Google Shape;69;p15">
            <a:extLst>
              <a:ext uri="{FF2B5EF4-FFF2-40B4-BE49-F238E27FC236}">
                <a16:creationId xmlns:a16="http://schemas.microsoft.com/office/drawing/2014/main" id="{2DBF48CC-FA1D-CD68-F5C7-4C98BE33BF77}"/>
              </a:ext>
            </a:extLst>
          </p:cNvPr>
          <p:cNvSpPr txBox="1"/>
          <p:nvPr/>
        </p:nvSpPr>
        <p:spPr>
          <a:xfrm>
            <a:off x="298800" y="0"/>
            <a:ext cx="5869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600" b="1">
                <a:solidFill>
                  <a:schemeClr val="lt1"/>
                </a:solidFill>
              </a:rPr>
              <a:t>Problemática Identificada</a:t>
            </a:r>
            <a:endParaRPr sz="3600" b="1">
              <a:solidFill>
                <a:schemeClr val="lt1"/>
              </a:solidFill>
            </a:endParaRPr>
          </a:p>
        </p:txBody>
      </p:sp>
      <p:sp>
        <p:nvSpPr>
          <p:cNvPr id="70" name="Google Shape;70;p15">
            <a:extLst>
              <a:ext uri="{FF2B5EF4-FFF2-40B4-BE49-F238E27FC236}">
                <a16:creationId xmlns:a16="http://schemas.microsoft.com/office/drawing/2014/main" id="{D592C0EE-BF69-A906-53A6-1F282E9DD205}"/>
              </a:ext>
            </a:extLst>
          </p:cNvPr>
          <p:cNvSpPr/>
          <p:nvPr/>
        </p:nvSpPr>
        <p:spPr>
          <a:xfrm>
            <a:off x="0" y="4609800"/>
            <a:ext cx="9144000" cy="533700"/>
          </a:xfrm>
          <a:prstGeom prst="rect">
            <a:avLst/>
          </a:prstGeom>
          <a:solidFill>
            <a:srgbClr val="39A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a:extLst>
              <a:ext uri="{FF2B5EF4-FFF2-40B4-BE49-F238E27FC236}">
                <a16:creationId xmlns:a16="http://schemas.microsoft.com/office/drawing/2014/main" id="{57CB1599-E5A2-EC53-FCA9-4B107AA92F56}"/>
              </a:ext>
            </a:extLst>
          </p:cNvPr>
          <p:cNvSpPr txBox="1"/>
          <p:nvPr/>
        </p:nvSpPr>
        <p:spPr>
          <a:xfrm>
            <a:off x="0" y="4676550"/>
            <a:ext cx="9144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a:t>www.sena.edu.co</a:t>
            </a:r>
            <a:endParaRPr b="1"/>
          </a:p>
        </p:txBody>
      </p:sp>
      <p:sp>
        <p:nvSpPr>
          <p:cNvPr id="5" name="CuadroTexto 4">
            <a:extLst>
              <a:ext uri="{FF2B5EF4-FFF2-40B4-BE49-F238E27FC236}">
                <a16:creationId xmlns:a16="http://schemas.microsoft.com/office/drawing/2014/main" id="{F462C597-7DE6-627D-27AF-DF8A887A88EF}"/>
              </a:ext>
            </a:extLst>
          </p:cNvPr>
          <p:cNvSpPr txBox="1"/>
          <p:nvPr/>
        </p:nvSpPr>
        <p:spPr>
          <a:xfrm>
            <a:off x="298800" y="1528011"/>
            <a:ext cx="3976459" cy="2677656"/>
          </a:xfrm>
          <a:prstGeom prst="rect">
            <a:avLst/>
          </a:prstGeom>
          <a:noFill/>
        </p:spPr>
        <p:txBody>
          <a:bodyPr wrap="square">
            <a:spAutoFit/>
          </a:bodyPr>
          <a:lstStyle/>
          <a:p>
            <a:r>
              <a:rPr lang="es-MX" b="1" dirty="0"/>
              <a:t>5. Falta de Reportes Financieros en Tiempo Real:</a:t>
            </a:r>
          </a:p>
          <a:p>
            <a:pPr>
              <a:buFont typeface="Arial" panose="020B0604020202020204" pitchFamily="34" charset="0"/>
              <a:buChar char="•"/>
            </a:pPr>
            <a:r>
              <a:rPr lang="es-MX" b="1" dirty="0"/>
              <a:t>Problema</a:t>
            </a:r>
            <a:r>
              <a:rPr lang="es-MX" dirty="0"/>
              <a:t>: La toma de decisiones se ve afectada si el supermercado no cuenta con información financiera en tiempo real, como ventas diarias, impuestos, costos y márgenes de ganancia.</a:t>
            </a:r>
          </a:p>
          <a:p>
            <a:pPr>
              <a:buFont typeface="Arial" panose="020B0604020202020204" pitchFamily="34" charset="0"/>
              <a:buChar char="•"/>
            </a:pPr>
            <a:r>
              <a:rPr lang="es-MX" b="1" dirty="0"/>
              <a:t>Solución</a:t>
            </a:r>
            <a:r>
              <a:rPr lang="es-MX" dirty="0"/>
              <a:t>: Un software que genere reportes automáticos y detallados sobre ventas, ganancias, impuestos y demás indicadores clave para la toma de decisiones.</a:t>
            </a:r>
          </a:p>
          <a:p>
            <a:endParaRPr lang="es-CO" dirty="0"/>
          </a:p>
        </p:txBody>
      </p:sp>
      <p:sp>
        <p:nvSpPr>
          <p:cNvPr id="2" name="CuadroTexto 1">
            <a:extLst>
              <a:ext uri="{FF2B5EF4-FFF2-40B4-BE49-F238E27FC236}">
                <a16:creationId xmlns:a16="http://schemas.microsoft.com/office/drawing/2014/main" id="{1669E513-37D7-22D9-5E05-949434DA21F0}"/>
              </a:ext>
            </a:extLst>
          </p:cNvPr>
          <p:cNvSpPr txBox="1"/>
          <p:nvPr/>
        </p:nvSpPr>
        <p:spPr>
          <a:xfrm>
            <a:off x="4443336" y="1472255"/>
            <a:ext cx="3976459" cy="2677656"/>
          </a:xfrm>
          <a:prstGeom prst="rect">
            <a:avLst/>
          </a:prstGeom>
          <a:noFill/>
        </p:spPr>
        <p:txBody>
          <a:bodyPr wrap="square">
            <a:spAutoFit/>
          </a:bodyPr>
          <a:lstStyle/>
          <a:p>
            <a:r>
              <a:rPr lang="es-MX" b="1" dirty="0"/>
              <a:t>6. Atención al Cliente Limitada:</a:t>
            </a:r>
          </a:p>
          <a:p>
            <a:pPr>
              <a:buFont typeface="Arial" panose="020B0604020202020204" pitchFamily="34" charset="0"/>
              <a:buChar char="•"/>
            </a:pPr>
            <a:r>
              <a:rPr lang="es-MX" b="1" dirty="0"/>
              <a:t>Problema</a:t>
            </a:r>
            <a:r>
              <a:rPr lang="es-MX" dirty="0"/>
              <a:t>: Sin un sistema automatizado, el supermercado puede tener dificultades para manejar consultas y reclamaciones de clientes que compran online.</a:t>
            </a:r>
          </a:p>
          <a:p>
            <a:pPr>
              <a:buFont typeface="Arial" panose="020B0604020202020204" pitchFamily="34" charset="0"/>
              <a:buChar char="•"/>
            </a:pPr>
            <a:r>
              <a:rPr lang="es-MX" b="1" dirty="0"/>
              <a:t>Solución</a:t>
            </a:r>
            <a:r>
              <a:rPr lang="es-MX" dirty="0"/>
              <a:t>: Un software que incluya funciones de atención al cliente, como </a:t>
            </a:r>
            <a:r>
              <a:rPr lang="es-MX" dirty="0" err="1"/>
              <a:t>chatbots</a:t>
            </a:r>
            <a:r>
              <a:rPr lang="es-MX" dirty="0"/>
              <a:t> integrados para resolver dudas rápidas o un sistema de seguimiento de pedidos que informe a los clientes sobre el estado de su compra.</a:t>
            </a:r>
          </a:p>
          <a:p>
            <a:endParaRPr lang="es-MX" dirty="0"/>
          </a:p>
          <a:p>
            <a:endParaRPr lang="es-CO" dirty="0"/>
          </a:p>
        </p:txBody>
      </p:sp>
    </p:spTree>
    <p:extLst>
      <p:ext uri="{BB962C8B-B14F-4D97-AF65-F5344CB8AC3E}">
        <p14:creationId xmlns:p14="http://schemas.microsoft.com/office/powerpoint/2010/main" val="1342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Google Shape;79;p16"/>
          <p:cNvSpPr txBox="1"/>
          <p:nvPr/>
        </p:nvSpPr>
        <p:spPr>
          <a:xfrm>
            <a:off x="298800" y="0"/>
            <a:ext cx="5869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600" b="1">
                <a:solidFill>
                  <a:schemeClr val="lt1"/>
                </a:solidFill>
              </a:rPr>
              <a:t>¿Quiénes somos?</a:t>
            </a:r>
            <a:endParaRPr sz="3600" b="1">
              <a:solidFill>
                <a:schemeClr val="lt1"/>
              </a:solidFill>
            </a:endParaRPr>
          </a:p>
        </p:txBody>
      </p:sp>
      <p:sp>
        <p:nvSpPr>
          <p:cNvPr id="80" name="Google Shape;80;p16"/>
          <p:cNvSpPr/>
          <p:nvPr/>
        </p:nvSpPr>
        <p:spPr>
          <a:xfrm>
            <a:off x="0" y="4609800"/>
            <a:ext cx="9144000" cy="533700"/>
          </a:xfrm>
          <a:prstGeom prst="rect">
            <a:avLst/>
          </a:prstGeom>
          <a:solidFill>
            <a:srgbClr val="39A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txBox="1"/>
          <p:nvPr/>
        </p:nvSpPr>
        <p:spPr>
          <a:xfrm>
            <a:off x="0" y="4676550"/>
            <a:ext cx="9144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a:t>www.sena.edu.co</a:t>
            </a:r>
            <a:endParaRPr b="1"/>
          </a:p>
        </p:txBody>
      </p:sp>
      <p:sp>
        <p:nvSpPr>
          <p:cNvPr id="83" name="Google Shape;83;p16"/>
          <p:cNvSpPr txBox="1"/>
          <p:nvPr/>
        </p:nvSpPr>
        <p:spPr>
          <a:xfrm>
            <a:off x="219431" y="1126760"/>
            <a:ext cx="5273348" cy="34162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dirty="0"/>
              <a:t>Somos los desarrolladores y propietarios del software diseñado específicamente para gestionar el minimercado, combinando tecnología avanzada con facilidad de uso. Nuestro sistema incluye una tienda online que permite a los clientes realizar compras desde la comodidad de su hogar, y un robusto sistema de facturación para garantizar transacciones rápidas, precisas y seguras. Nos especializamos en crear soluciones innovadoras y personalizadas para el comercio minorista, enfocándonos en mejorar la experiencia del cliente y optimizar las operaciones del negocio. </a:t>
            </a:r>
          </a:p>
          <a:p>
            <a:pPr marL="0" lvl="0" indent="0" algn="l" rtl="0">
              <a:spcBef>
                <a:spcPts val="0"/>
              </a:spcBef>
              <a:spcAft>
                <a:spcPts val="0"/>
              </a:spcAft>
              <a:buNone/>
            </a:pPr>
            <a:endParaRPr lang="es-ES" dirty="0"/>
          </a:p>
          <a:p>
            <a:pPr marL="0" lvl="0" indent="0" algn="l" rtl="0">
              <a:spcBef>
                <a:spcPts val="0"/>
              </a:spcBef>
              <a:spcAft>
                <a:spcPts val="0"/>
              </a:spcAft>
              <a:buNone/>
            </a:pPr>
            <a:r>
              <a:rPr lang="es-ES" dirty="0"/>
              <a:t>Somos estudiantes del SENA apasionados por la tecnología y nuestro objetivo es facilitar la transformación digital de los pequeños negocios, ayudándolos a crecer y adaptarse a las necesidades del mercado actual.</a:t>
            </a:r>
          </a:p>
        </p:txBody>
      </p:sp>
      <p:pic>
        <p:nvPicPr>
          <p:cNvPr id="2" name="Imagen 1">
            <a:extLst>
              <a:ext uri="{FF2B5EF4-FFF2-40B4-BE49-F238E27FC236}">
                <a16:creationId xmlns:a16="http://schemas.microsoft.com/office/drawing/2014/main" id="{6FC85305-3EC9-CD7C-2E56-95A65BDD6B24}"/>
              </a:ext>
            </a:extLst>
          </p:cNvPr>
          <p:cNvPicPr>
            <a:picLocks noChangeAspect="1"/>
          </p:cNvPicPr>
          <p:nvPr/>
        </p:nvPicPr>
        <p:blipFill>
          <a:blip r:embed="rId4"/>
          <a:srcRect t="19219" b="11730"/>
          <a:stretch/>
        </p:blipFill>
        <p:spPr>
          <a:xfrm>
            <a:off x="5320526" y="1466198"/>
            <a:ext cx="3604043" cy="21179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p17"/>
          <p:cNvSpPr txBox="1"/>
          <p:nvPr/>
        </p:nvSpPr>
        <p:spPr>
          <a:xfrm>
            <a:off x="298800" y="0"/>
            <a:ext cx="5869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600" b="1">
                <a:solidFill>
                  <a:schemeClr val="lt1"/>
                </a:solidFill>
              </a:rPr>
              <a:t>Alcance</a:t>
            </a:r>
            <a:endParaRPr sz="3600" b="1">
              <a:solidFill>
                <a:schemeClr val="lt1"/>
              </a:solidFill>
            </a:endParaRPr>
          </a:p>
        </p:txBody>
      </p:sp>
      <p:sp>
        <p:nvSpPr>
          <p:cNvPr id="90" name="Google Shape;90;p17"/>
          <p:cNvSpPr/>
          <p:nvPr/>
        </p:nvSpPr>
        <p:spPr>
          <a:xfrm>
            <a:off x="0" y="4609800"/>
            <a:ext cx="9144000" cy="533700"/>
          </a:xfrm>
          <a:prstGeom prst="rect">
            <a:avLst/>
          </a:prstGeom>
          <a:solidFill>
            <a:srgbClr val="39A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7"/>
          <p:cNvSpPr txBox="1"/>
          <p:nvPr/>
        </p:nvSpPr>
        <p:spPr>
          <a:xfrm>
            <a:off x="0" y="4676550"/>
            <a:ext cx="9144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a:t>www.sena.edu.co</a:t>
            </a:r>
            <a:endParaRPr b="1"/>
          </a:p>
        </p:txBody>
      </p:sp>
      <p:sp>
        <p:nvSpPr>
          <p:cNvPr id="93" name="Google Shape;93;p17"/>
          <p:cNvSpPr txBox="1"/>
          <p:nvPr/>
        </p:nvSpPr>
        <p:spPr>
          <a:xfrm>
            <a:off x="673199" y="1640123"/>
            <a:ext cx="7247929" cy="1908184"/>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es-ES" dirty="0"/>
              <a:t>Gestión de inventarios</a:t>
            </a:r>
          </a:p>
          <a:p>
            <a:pPr marL="285750" indent="-285750">
              <a:buFont typeface="Arial" panose="020B0604020202020204" pitchFamily="34" charset="0"/>
              <a:buChar char="•"/>
            </a:pPr>
            <a:r>
              <a:rPr lang="es-ES" dirty="0"/>
              <a:t>Facturación y punto de venta</a:t>
            </a:r>
          </a:p>
          <a:p>
            <a:pPr marL="285750" indent="-285750">
              <a:buFont typeface="Arial" panose="020B0604020202020204" pitchFamily="34" charset="0"/>
              <a:buChar char="•"/>
            </a:pPr>
            <a:r>
              <a:rPr lang="es-ES" dirty="0"/>
              <a:t>Tienda online</a:t>
            </a:r>
          </a:p>
          <a:p>
            <a:pPr marL="285750" indent="-285750">
              <a:buFont typeface="Arial" panose="020B0604020202020204" pitchFamily="34" charset="0"/>
              <a:buChar char="•"/>
            </a:pPr>
            <a:r>
              <a:rPr lang="es-ES" dirty="0"/>
              <a:t>Gestión de precios y promociones</a:t>
            </a:r>
          </a:p>
          <a:p>
            <a:pPr marL="285750" indent="-285750">
              <a:buFont typeface="Arial" panose="020B0604020202020204" pitchFamily="34" charset="0"/>
              <a:buChar char="•"/>
            </a:pPr>
            <a:r>
              <a:rPr lang="es-ES" dirty="0"/>
              <a:t>Atención al cliente y soportes</a:t>
            </a:r>
          </a:p>
          <a:p>
            <a:pPr marL="285750" indent="-285750">
              <a:buFont typeface="Arial" panose="020B0604020202020204" pitchFamily="34" charset="0"/>
              <a:buChar char="•"/>
            </a:pPr>
            <a:r>
              <a:rPr lang="es-ES" dirty="0"/>
              <a:t>Accesibilidad  y escalabilidad</a:t>
            </a:r>
          </a:p>
          <a:p>
            <a:pPr marL="285750" indent="-285750">
              <a:buFont typeface="Arial" panose="020B0604020202020204" pitchFamily="34" charset="0"/>
              <a:buChar char="•"/>
            </a:pPr>
            <a:r>
              <a:rPr lang="es-ES" dirty="0"/>
              <a:t>Cobertura de ventas online</a:t>
            </a:r>
          </a:p>
          <a:p>
            <a:pPr marL="285750" indent="-285750">
              <a:buFont typeface="Arial" panose="020B0604020202020204" pitchFamily="34" charset="0"/>
              <a:buChar char="•"/>
            </a:pPr>
            <a:r>
              <a:rPr lang="es-ES" dirty="0"/>
              <a:t>Sistema POS y lectoras de códigos.</a:t>
            </a:r>
          </a:p>
        </p:txBody>
      </p:sp>
      <p:sp>
        <p:nvSpPr>
          <p:cNvPr id="2" name="AutoShape 2" descr="Herramienta para análisis de las estadísticas Dian en la Declaración de  Renta – Vertice Accounts">
            <a:extLst>
              <a:ext uri="{FF2B5EF4-FFF2-40B4-BE49-F238E27FC236}">
                <a16:creationId xmlns:a16="http://schemas.microsoft.com/office/drawing/2014/main" id="{B5135A41-7CDF-5987-3A0C-89716F5F9E22}"/>
              </a:ext>
            </a:extLst>
          </p:cNvPr>
          <p:cNvSpPr>
            <a:spLocks noChangeAspect="1" noChangeArrowheads="1"/>
          </p:cNvSpPr>
          <p:nvPr/>
        </p:nvSpPr>
        <p:spPr bwMode="auto">
          <a:xfrm>
            <a:off x="4419600" y="178174"/>
            <a:ext cx="2545976" cy="25459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18"/>
          <p:cNvSpPr txBox="1"/>
          <p:nvPr/>
        </p:nvSpPr>
        <p:spPr>
          <a:xfrm>
            <a:off x="298800" y="0"/>
            <a:ext cx="6552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600" b="1" dirty="0">
                <a:solidFill>
                  <a:schemeClr val="lt1"/>
                </a:solidFill>
              </a:rPr>
              <a:t>Funcionalidades principales</a:t>
            </a:r>
            <a:endParaRPr sz="3600" b="1" dirty="0">
              <a:solidFill>
                <a:schemeClr val="lt1"/>
              </a:solidFill>
            </a:endParaRPr>
          </a:p>
        </p:txBody>
      </p:sp>
      <p:sp>
        <p:nvSpPr>
          <p:cNvPr id="100" name="Google Shape;100;p18"/>
          <p:cNvSpPr/>
          <p:nvPr/>
        </p:nvSpPr>
        <p:spPr>
          <a:xfrm>
            <a:off x="0" y="4609800"/>
            <a:ext cx="9144000" cy="533700"/>
          </a:xfrm>
          <a:prstGeom prst="rect">
            <a:avLst/>
          </a:prstGeom>
          <a:solidFill>
            <a:srgbClr val="39A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txBox="1"/>
          <p:nvPr/>
        </p:nvSpPr>
        <p:spPr>
          <a:xfrm>
            <a:off x="0" y="4676550"/>
            <a:ext cx="9144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a:t>www.sena.edu.co</a:t>
            </a:r>
            <a:endParaRPr b="1"/>
          </a:p>
        </p:txBody>
      </p:sp>
      <p:sp>
        <p:nvSpPr>
          <p:cNvPr id="11" name="CuadroTexto 10">
            <a:extLst>
              <a:ext uri="{FF2B5EF4-FFF2-40B4-BE49-F238E27FC236}">
                <a16:creationId xmlns:a16="http://schemas.microsoft.com/office/drawing/2014/main" id="{A73B362E-581F-83ED-D88B-01B788852242}"/>
              </a:ext>
            </a:extLst>
          </p:cNvPr>
          <p:cNvSpPr txBox="1"/>
          <p:nvPr/>
        </p:nvSpPr>
        <p:spPr>
          <a:xfrm>
            <a:off x="1179926" y="1636889"/>
            <a:ext cx="3358800" cy="2246769"/>
          </a:xfrm>
          <a:prstGeom prst="rect">
            <a:avLst/>
          </a:prstGeom>
          <a:noFill/>
        </p:spPr>
        <p:txBody>
          <a:bodyPr wrap="square" rtlCol="0">
            <a:spAutoFit/>
          </a:bodyPr>
          <a:lstStyle/>
          <a:p>
            <a:pPr marL="228600" indent="-228600">
              <a:buFont typeface="+mj-lt"/>
              <a:buAutoNum type="arabicPeriod"/>
            </a:pPr>
            <a:r>
              <a:rPr lang="es-CO" dirty="0">
                <a:latin typeface="Arial" panose="020B0604020202020204" pitchFamily="34" charset="0"/>
                <a:cs typeface="Arial" panose="020B0604020202020204" pitchFamily="34" charset="0"/>
              </a:rPr>
              <a:t>Permite registrar, actualizar y eliminar usuarios.</a:t>
            </a:r>
          </a:p>
          <a:p>
            <a:pPr marL="228600" indent="-228600">
              <a:buFont typeface="+mj-lt"/>
              <a:buAutoNum type="arabicPeriod"/>
            </a:pPr>
            <a:r>
              <a:rPr lang="es-CO" dirty="0">
                <a:latin typeface="Arial" panose="020B0604020202020204" pitchFamily="34" charset="0"/>
                <a:cs typeface="Arial" panose="020B0604020202020204" pitchFamily="34" charset="0"/>
              </a:rPr>
              <a:t>Hacer compra de productos.</a:t>
            </a:r>
          </a:p>
          <a:p>
            <a:pPr marL="228600" indent="-228600">
              <a:buFont typeface="+mj-lt"/>
              <a:buAutoNum type="arabicPeriod"/>
            </a:pPr>
            <a:r>
              <a:rPr lang="es-CO" dirty="0">
                <a:latin typeface="Arial" panose="020B0604020202020204" pitchFamily="34" charset="0"/>
                <a:cs typeface="Arial" panose="020B0604020202020204" pitchFamily="34" charset="0"/>
              </a:rPr>
              <a:t>Inicio de sesión usuarios. </a:t>
            </a:r>
          </a:p>
          <a:p>
            <a:pPr marL="228600" indent="-228600">
              <a:buFont typeface="+mj-lt"/>
              <a:buAutoNum type="arabicPeriod"/>
            </a:pPr>
            <a:r>
              <a:rPr lang="es-CO" dirty="0">
                <a:latin typeface="Arial" panose="020B0604020202020204" pitchFamily="34" charset="0"/>
                <a:cs typeface="Arial" panose="020B0604020202020204" pitchFamily="34" charset="0"/>
              </a:rPr>
              <a:t>Ver la información de los productos</a:t>
            </a:r>
          </a:p>
          <a:p>
            <a:pPr marL="228600" indent="-228600">
              <a:buFont typeface="+mj-lt"/>
              <a:buAutoNum type="arabicPeriod"/>
            </a:pPr>
            <a:r>
              <a:rPr lang="es-ES" dirty="0"/>
              <a:t>Catálogo digital</a:t>
            </a:r>
          </a:p>
          <a:p>
            <a:pPr marL="228600" indent="-228600">
              <a:buFont typeface="+mj-lt"/>
              <a:buAutoNum type="arabicPeriod"/>
            </a:pPr>
            <a:r>
              <a:rPr lang="es-ES" dirty="0"/>
              <a:t>Generar facturas.</a:t>
            </a:r>
          </a:p>
          <a:p>
            <a:pPr marL="228600" indent="-228600">
              <a:buFont typeface="+mj-lt"/>
              <a:buAutoNum type="arabicPeriod"/>
            </a:pPr>
            <a:r>
              <a:rPr lang="es-ES" dirty="0"/>
              <a:t>Opciones de entrega</a:t>
            </a:r>
            <a:endParaRPr lang="es-CO" dirty="0">
              <a:latin typeface="Arial" panose="020B0604020202020204" pitchFamily="34" charset="0"/>
              <a:cs typeface="Arial" panose="020B0604020202020204" pitchFamily="34" charset="0"/>
            </a:endParaRPr>
          </a:p>
          <a:p>
            <a:pPr marL="228600" indent="-228600">
              <a:buFont typeface="+mj-lt"/>
              <a:buAutoNum type="arabicPeriod"/>
            </a:pPr>
            <a:r>
              <a:rPr lang="es-ES" dirty="0"/>
              <a:t>Ver Historial y reportes</a:t>
            </a:r>
            <a:endParaRPr lang="es-CO" dirty="0">
              <a:latin typeface="Arial" panose="020B0604020202020204" pitchFamily="34" charset="0"/>
              <a:cs typeface="Arial" panose="020B0604020202020204" pitchFamily="34" charset="0"/>
            </a:endParaRPr>
          </a:p>
          <a:p>
            <a:endParaRPr lang="es-CO" dirty="0">
              <a:latin typeface="Arial" panose="020B0604020202020204" pitchFamily="34" charset="0"/>
              <a:cs typeface="Arial" panose="020B0604020202020204" pitchFamily="34" charset="0"/>
            </a:endParaRPr>
          </a:p>
        </p:txBody>
      </p:sp>
      <p:pic>
        <p:nvPicPr>
          <p:cNvPr id="1026" name="Picture 2" descr="Ilustración de inicio de sesión y contraseña seguros de procesamiento 3d">
            <a:extLst>
              <a:ext uri="{FF2B5EF4-FFF2-40B4-BE49-F238E27FC236}">
                <a16:creationId xmlns:a16="http://schemas.microsoft.com/office/drawing/2014/main" id="{DEE56B66-1BE5-6EEA-BB10-C9A4A46FC9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7098" y="1907499"/>
            <a:ext cx="1533702" cy="1533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cepto divertido de reparto con diseño cicular">
            <a:extLst>
              <a:ext uri="{FF2B5EF4-FFF2-40B4-BE49-F238E27FC236}">
                <a16:creationId xmlns:a16="http://schemas.microsoft.com/office/drawing/2014/main" id="{CB4E0B58-0502-D916-851D-570B327361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4039" y="1636889"/>
            <a:ext cx="1145133" cy="11451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19"/>
          <p:cNvSpPr txBox="1"/>
          <p:nvPr/>
        </p:nvSpPr>
        <p:spPr>
          <a:xfrm>
            <a:off x="298800" y="0"/>
            <a:ext cx="6552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600" b="1">
                <a:solidFill>
                  <a:schemeClr val="lt1"/>
                </a:solidFill>
              </a:rPr>
              <a:t>Metodologías de trabajo</a:t>
            </a:r>
            <a:endParaRPr sz="3600" b="1">
              <a:solidFill>
                <a:schemeClr val="lt1"/>
              </a:solidFill>
            </a:endParaRPr>
          </a:p>
        </p:txBody>
      </p:sp>
      <p:sp>
        <p:nvSpPr>
          <p:cNvPr id="110" name="Google Shape;110;p19"/>
          <p:cNvSpPr/>
          <p:nvPr/>
        </p:nvSpPr>
        <p:spPr>
          <a:xfrm>
            <a:off x="0" y="4609800"/>
            <a:ext cx="9144000" cy="533700"/>
          </a:xfrm>
          <a:prstGeom prst="rect">
            <a:avLst/>
          </a:prstGeom>
          <a:solidFill>
            <a:srgbClr val="39A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txBox="1"/>
          <p:nvPr/>
        </p:nvSpPr>
        <p:spPr>
          <a:xfrm>
            <a:off x="0" y="4676550"/>
            <a:ext cx="9144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b="1"/>
              <a:t>www.sena.edu.co</a:t>
            </a:r>
            <a:endParaRPr b="1"/>
          </a:p>
        </p:txBody>
      </p:sp>
      <p:pic>
        <p:nvPicPr>
          <p:cNvPr id="5" name="Imagen 4" descr="Interfaz de usuario gráfica, Aplicación&#10;&#10;Descripción generada automáticamente">
            <a:extLst>
              <a:ext uri="{FF2B5EF4-FFF2-40B4-BE49-F238E27FC236}">
                <a16:creationId xmlns:a16="http://schemas.microsoft.com/office/drawing/2014/main" id="{A6BE9DDC-D607-DBDD-DED9-746F51DEC5D2}"/>
              </a:ext>
            </a:extLst>
          </p:cNvPr>
          <p:cNvPicPr>
            <a:picLocks noChangeAspect="1"/>
          </p:cNvPicPr>
          <p:nvPr/>
        </p:nvPicPr>
        <p:blipFill rotWithShape="1">
          <a:blip r:embed="rId4"/>
          <a:srcRect l="65562" t="23261" r="7077" b="51406"/>
          <a:stretch/>
        </p:blipFill>
        <p:spPr>
          <a:xfrm>
            <a:off x="5449119" y="3419681"/>
            <a:ext cx="1856249" cy="924425"/>
          </a:xfrm>
          <a:prstGeom prst="rect">
            <a:avLst/>
          </a:prstGeom>
        </p:spPr>
      </p:pic>
      <p:sp>
        <p:nvSpPr>
          <p:cNvPr id="2" name="Google Shape;55;p13">
            <a:extLst>
              <a:ext uri="{FF2B5EF4-FFF2-40B4-BE49-F238E27FC236}">
                <a16:creationId xmlns:a16="http://schemas.microsoft.com/office/drawing/2014/main" id="{B83EBD05-49F3-40D4-BE3A-2A7C0B6EB182}"/>
              </a:ext>
            </a:extLst>
          </p:cNvPr>
          <p:cNvSpPr txBox="1"/>
          <p:nvPr/>
        </p:nvSpPr>
        <p:spPr>
          <a:xfrm>
            <a:off x="993224" y="1160698"/>
            <a:ext cx="3555222"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2000" b="1" dirty="0">
                <a:solidFill>
                  <a:srgbClr val="2F9F00"/>
                </a:solidFill>
                <a:latin typeface="Calibri"/>
                <a:ea typeface="Calibri"/>
                <a:cs typeface="Calibri"/>
                <a:sym typeface="Calibri"/>
              </a:rPr>
              <a:t>Comunicación del equipo</a:t>
            </a:r>
            <a:endParaRPr dirty="0">
              <a:latin typeface="Calibri"/>
              <a:ea typeface="Calibri"/>
              <a:cs typeface="Calibri"/>
              <a:sym typeface="Calibri"/>
            </a:endParaRPr>
          </a:p>
        </p:txBody>
      </p:sp>
      <p:pic>
        <p:nvPicPr>
          <p:cNvPr id="5122" name="Picture 2" descr="Imágenes de Whatsapp Png - Descarga gratuita en Freepik">
            <a:extLst>
              <a:ext uri="{FF2B5EF4-FFF2-40B4-BE49-F238E27FC236}">
                <a16:creationId xmlns:a16="http://schemas.microsoft.com/office/drawing/2014/main" id="{29AE6706-663E-7AFD-8643-5C1EC9008D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3639" y="1549493"/>
            <a:ext cx="1240243" cy="82616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55;p13">
            <a:extLst>
              <a:ext uri="{FF2B5EF4-FFF2-40B4-BE49-F238E27FC236}">
                <a16:creationId xmlns:a16="http://schemas.microsoft.com/office/drawing/2014/main" id="{23E43727-56AE-26E6-EEC6-35949EDA2C1A}"/>
              </a:ext>
            </a:extLst>
          </p:cNvPr>
          <p:cNvSpPr txBox="1"/>
          <p:nvPr/>
        </p:nvSpPr>
        <p:spPr>
          <a:xfrm>
            <a:off x="993224" y="2435546"/>
            <a:ext cx="3555222"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2000" b="1" dirty="0">
                <a:solidFill>
                  <a:srgbClr val="2F9F00"/>
                </a:solidFill>
                <a:latin typeface="Calibri"/>
                <a:ea typeface="Calibri"/>
                <a:cs typeface="Calibri"/>
                <a:sym typeface="Calibri"/>
              </a:rPr>
              <a:t>Asignación de tareas</a:t>
            </a:r>
            <a:endParaRPr dirty="0">
              <a:latin typeface="Calibri"/>
              <a:ea typeface="Calibri"/>
              <a:cs typeface="Calibri"/>
              <a:sym typeface="Calibri"/>
            </a:endParaRPr>
          </a:p>
        </p:txBody>
      </p:sp>
      <p:pic>
        <p:nvPicPr>
          <p:cNvPr id="5132" name="Picture 12" descr="GitHub - leandrotomassini/Git-GitHub: GitHub es una forja para alojar  proyectos utilizando el sistema de control de versiones Git. Se utiliza  principalmente para la creación de código fuente de programas de ordenador.  El">
            <a:extLst>
              <a:ext uri="{FF2B5EF4-FFF2-40B4-BE49-F238E27FC236}">
                <a16:creationId xmlns:a16="http://schemas.microsoft.com/office/drawing/2014/main" id="{388D34F8-44A6-57F9-DF83-6B58CC4F3E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5327" y="1634792"/>
            <a:ext cx="2240041" cy="1259245"/>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55;p13">
            <a:extLst>
              <a:ext uri="{FF2B5EF4-FFF2-40B4-BE49-F238E27FC236}">
                <a16:creationId xmlns:a16="http://schemas.microsoft.com/office/drawing/2014/main" id="{B8FBAE75-6589-5271-0E3D-40E362ADE12D}"/>
              </a:ext>
            </a:extLst>
          </p:cNvPr>
          <p:cNvSpPr txBox="1"/>
          <p:nvPr/>
        </p:nvSpPr>
        <p:spPr>
          <a:xfrm>
            <a:off x="4436694" y="1350780"/>
            <a:ext cx="3555222"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2000" b="1" dirty="0">
                <a:solidFill>
                  <a:srgbClr val="2F9F00"/>
                </a:solidFill>
                <a:latin typeface="Calibri"/>
                <a:ea typeface="Calibri"/>
                <a:cs typeface="Calibri"/>
                <a:sym typeface="Calibri"/>
              </a:rPr>
              <a:t>Control de versiones</a:t>
            </a:r>
            <a:endParaRPr dirty="0">
              <a:latin typeface="Calibri"/>
              <a:ea typeface="Calibri"/>
              <a:cs typeface="Calibri"/>
              <a:sym typeface="Calibri"/>
            </a:endParaRPr>
          </a:p>
        </p:txBody>
      </p:sp>
      <p:sp>
        <p:nvSpPr>
          <p:cNvPr id="7" name="Google Shape;55;p13">
            <a:extLst>
              <a:ext uri="{FF2B5EF4-FFF2-40B4-BE49-F238E27FC236}">
                <a16:creationId xmlns:a16="http://schemas.microsoft.com/office/drawing/2014/main" id="{CDA5545B-5819-7D1A-73F6-B186DBDB4914}"/>
              </a:ext>
            </a:extLst>
          </p:cNvPr>
          <p:cNvSpPr txBox="1"/>
          <p:nvPr/>
        </p:nvSpPr>
        <p:spPr>
          <a:xfrm>
            <a:off x="4485913" y="2823368"/>
            <a:ext cx="3555222"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2000" b="1" dirty="0">
                <a:solidFill>
                  <a:srgbClr val="2F9F00"/>
                </a:solidFill>
                <a:latin typeface="Calibri"/>
                <a:ea typeface="Calibri"/>
                <a:cs typeface="Calibri"/>
                <a:sym typeface="Calibri"/>
              </a:rPr>
              <a:t>Metodologías de trabajo</a:t>
            </a:r>
            <a:endParaRPr dirty="0">
              <a:latin typeface="Calibri"/>
              <a:ea typeface="Calibri"/>
              <a:cs typeface="Calibri"/>
              <a:sym typeface="Calibri"/>
            </a:endParaRPr>
          </a:p>
        </p:txBody>
      </p:sp>
      <p:pic>
        <p:nvPicPr>
          <p:cNvPr id="2050" name="Picture 2" descr="Trello - CRONUTS.DIGITAL">
            <a:extLst>
              <a:ext uri="{FF2B5EF4-FFF2-40B4-BE49-F238E27FC236}">
                <a16:creationId xmlns:a16="http://schemas.microsoft.com/office/drawing/2014/main" id="{84B19C2A-4D6F-BABB-F8C4-920A0B4349D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5686" b="33379"/>
          <a:stretch/>
        </p:blipFill>
        <p:spPr bwMode="auto">
          <a:xfrm>
            <a:off x="1592199" y="2857519"/>
            <a:ext cx="2143125" cy="6629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845</TotalTime>
  <Words>825</Words>
  <Application>Microsoft Office PowerPoint</Application>
  <PresentationFormat>Presentación en pantalla (16:9)</PresentationFormat>
  <Paragraphs>95</Paragraphs>
  <Slides>15</Slides>
  <Notes>15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15</vt:i4>
      </vt:variant>
    </vt:vector>
  </HeadingPairs>
  <TitlesOfParts>
    <vt:vector size="18" baseType="lpstr">
      <vt:lpstr>Arial</vt:lpstr>
      <vt:lpstr>Calibri</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SENA</dc:creator>
  <cp:lastModifiedBy>Sara Vallejo Toro</cp:lastModifiedBy>
  <cp:revision>12</cp:revision>
  <dcterms:modified xsi:type="dcterms:W3CDTF">2024-11-25T22:58:20Z</dcterms:modified>
</cp:coreProperties>
</file>