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5">
  <p:sldMasterIdLst>
    <p:sldMasterId id="2147483648" r:id="rId1"/>
  </p:sldMasterIdLst>
  <p:notesMasterIdLst>
    <p:notesMasterId r:id="rId9"/>
  </p:notesMasterIdLst>
  <p:handoutMasterIdLst>
    <p:handoutMasterId r:id="rId22"/>
  </p:handoutMasterIdLst>
  <p:sldIdLst>
    <p:sldId id="270" r:id="rId3"/>
    <p:sldId id="271" r:id="rId4"/>
    <p:sldId id="275" r:id="rId5"/>
    <p:sldId id="666" r:id="rId6"/>
    <p:sldId id="667" r:id="rId7"/>
    <p:sldId id="653" r:id="rId8"/>
    <p:sldId id="579" r:id="rId10"/>
    <p:sldId id="655" r:id="rId11"/>
    <p:sldId id="571" r:id="rId12"/>
    <p:sldId id="577" r:id="rId13"/>
    <p:sldId id="578" r:id="rId14"/>
    <p:sldId id="608" r:id="rId15"/>
    <p:sldId id="572" r:id="rId16"/>
    <p:sldId id="607" r:id="rId17"/>
    <p:sldId id="580" r:id="rId18"/>
    <p:sldId id="617" r:id="rId19"/>
    <p:sldId id="644" r:id="rId20"/>
    <p:sldId id="315" r:id="rId2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0f218c-3ff4-4df2-95a3-d513c3860a75}">
          <p14:sldIdLst>
            <p14:sldId id="270"/>
            <p14:sldId id="271"/>
            <p14:sldId id="275"/>
            <p14:sldId id="653"/>
            <p14:sldId id="579"/>
            <p14:sldId id="655"/>
            <p14:sldId id="571"/>
            <p14:sldId id="577"/>
            <p14:sldId id="578"/>
            <p14:sldId id="608"/>
            <p14:sldId id="572"/>
            <p14:sldId id="607"/>
            <p14:sldId id="580"/>
            <p14:sldId id="617"/>
            <p14:sldId id="644"/>
            <p14:sldId id="315"/>
            <p14:sldId id="666"/>
            <p14:sldId id="66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k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84D5"/>
    <a:srgbClr val="BBD9F2"/>
    <a:srgbClr val="CCFFCC"/>
    <a:srgbClr val="00CCFF"/>
    <a:srgbClr val="EAEAEA"/>
    <a:srgbClr val="FFFFCC"/>
    <a:srgbClr val="6666FF"/>
    <a:srgbClr val="287AC7"/>
    <a:srgbClr val="1C4680"/>
    <a:srgbClr val="1A47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3514" autoAdjust="0"/>
  </p:normalViewPr>
  <p:slideViewPr>
    <p:cSldViewPr snapToGrid="0">
      <p:cViewPr varScale="1">
        <p:scale>
          <a:sx n="92" d="100"/>
          <a:sy n="92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659694288012872"/>
          <c:y val="0.112474203164412"/>
          <c:w val="0.929203539823009"/>
          <c:h val="0.834326989222655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ba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0692884895768921"/>
                  <c:y val="0.107418639080489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比年初增减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924669296672586"/>
                  <c:y val="-0.0281758786973191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日均余额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100"/>
        <c:secondPieSize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B15C6-CA6E-4782-8106-95D6205082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0E5EB-06E0-472A-829E-AB297A4E16D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0E5EB-06E0-472A-829E-AB297A4E16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0E5EB-06E0-472A-829E-AB297A4E16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F64D-CA35-4ADA-90D8-F8EE9BCFB4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B96-6F3C-4573-AF62-560B9D72CA4C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/>
          </a:p>
        </p:txBody>
      </p:sp>
      <p:sp>
        <p:nvSpPr>
          <p:cNvPr id="9" name="矩形 8"/>
          <p:cNvSpPr/>
          <p:nvPr userDrawn="1"/>
        </p:nvSpPr>
        <p:spPr>
          <a:xfrm flipV="1">
            <a:off x="0" y="559435"/>
            <a:ext cx="7315200" cy="76200"/>
          </a:xfrm>
          <a:prstGeom prst="rect">
            <a:avLst/>
          </a:prstGeom>
          <a:solidFill>
            <a:srgbClr val="287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5" descr="C:\Users\ge.song\Desktop\LOGO+辅助图形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00965"/>
            <a:ext cx="143129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/>
          </a:p>
        </p:txBody>
      </p:sp>
      <p:sp>
        <p:nvSpPr>
          <p:cNvPr id="9" name="矩形 8"/>
          <p:cNvSpPr/>
          <p:nvPr userDrawn="1"/>
        </p:nvSpPr>
        <p:spPr>
          <a:xfrm flipV="1">
            <a:off x="0" y="559435"/>
            <a:ext cx="7315200" cy="76200"/>
          </a:xfrm>
          <a:prstGeom prst="rect">
            <a:avLst/>
          </a:prstGeom>
          <a:solidFill>
            <a:srgbClr val="287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Picture 5" descr="C:\Users\ge.song\Desktop\LOGO+辅助图形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00965"/>
            <a:ext cx="143129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171450"/>
            <a:ext cx="7391400" cy="6286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543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543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850607"/>
            <a:ext cx="2133600" cy="2262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850607"/>
            <a:ext cx="2895600" cy="2262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850607"/>
            <a:ext cx="2133600" cy="2262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6474-99AC-45ED-BC6B-817ED266F629}" type="slidenum">
              <a:rPr lang="zh-CN" altLang="en-US"/>
            </a:fld>
            <a:endParaRPr lang="en-US" alt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/>
          </a:p>
        </p:txBody>
      </p:sp>
      <p:sp>
        <p:nvSpPr>
          <p:cNvPr id="9" name="矩形 8"/>
          <p:cNvSpPr/>
          <p:nvPr userDrawn="1"/>
        </p:nvSpPr>
        <p:spPr>
          <a:xfrm flipV="1">
            <a:off x="0" y="559435"/>
            <a:ext cx="7315200" cy="76200"/>
          </a:xfrm>
          <a:prstGeom prst="rect">
            <a:avLst/>
          </a:prstGeom>
          <a:solidFill>
            <a:srgbClr val="287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5" descr="C:\Users\ge.song\Desktop\LOGO+辅助图形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00965"/>
            <a:ext cx="143129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F64D-CA35-4ADA-90D8-F8EE9BCFB4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D1B96-6F3C-4573-AF62-560B9D72CA4C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84"/>
          <a:stretch>
            <a:fillRect/>
          </a:stretch>
        </p:blipFill>
        <p:spPr>
          <a:xfrm>
            <a:off x="-16722" y="-1"/>
            <a:ext cx="9160721" cy="514350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-16510" y="1096645"/>
            <a:ext cx="9190355" cy="304990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/>
          </a:p>
        </p:txBody>
      </p:sp>
      <p:sp>
        <p:nvSpPr>
          <p:cNvPr id="22" name="圆角矩形 11"/>
          <p:cNvSpPr>
            <a:spLocks noChangeArrowheads="1"/>
          </p:cNvSpPr>
          <p:nvPr/>
        </p:nvSpPr>
        <p:spPr bwMode="auto">
          <a:xfrm>
            <a:off x="3042916" y="3216938"/>
            <a:ext cx="2743200" cy="372665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287AC7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/>
            <a:endParaRPr lang="zh-CN" altLang="en-US" sz="1015">
              <a:solidFill>
                <a:srgbClr val="FFFFFF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715770" y="1849120"/>
            <a:ext cx="5996305" cy="5340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defRPr/>
            </a:pPr>
            <a:r>
              <a:rPr lang="zh-CN" altLang="en-US" sz="3600" b="1" dirty="0" smtClean="0">
                <a:solidFill>
                  <a:srgbClr val="7FB9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大数据指标管理平台</a:t>
            </a:r>
            <a:endParaRPr lang="en-US" altLang="zh-CN" sz="3600" b="1" dirty="0" smtClean="0">
              <a:solidFill>
                <a:srgbClr val="7FB9E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2954427" y="3261407"/>
            <a:ext cx="2920179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174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*业务操作整理*</a:t>
            </a:r>
            <a:endParaRPr lang="zh-CN" altLang="en-US" b="1" dirty="0">
              <a:solidFill>
                <a:srgbClr val="2174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5" descr="C:\Users\ge.song\Desktop\LOGO+辅助图形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46" y="176984"/>
            <a:ext cx="1052812" cy="45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0">
        <p:split orient="vert"/>
      </p:transition>
    </mc:Choice>
    <mc:Fallback>
      <p:transition spd="slow" advTm="10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矩形 169"/>
          <p:cNvSpPr/>
          <p:nvPr/>
        </p:nvSpPr>
        <p:spPr>
          <a:xfrm>
            <a:off x="28574" y="114869"/>
            <a:ext cx="4128535" cy="4714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指标应用系统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剪去单角的矩形 171"/>
          <p:cNvSpPr/>
          <p:nvPr/>
        </p:nvSpPr>
        <p:spPr>
          <a:xfrm>
            <a:off x="1548693" y="863649"/>
            <a:ext cx="1824504" cy="332105"/>
          </a:xfrm>
          <a:prstGeom prst="snip1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指标来源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1512498" y="1324798"/>
            <a:ext cx="2475068" cy="3693319"/>
            <a:chOff x="257738" y="1324798"/>
            <a:chExt cx="2475068" cy="3693319"/>
          </a:xfrm>
        </p:grpSpPr>
        <p:sp>
          <p:nvSpPr>
            <p:cNvPr id="174" name="圆角矩形 173"/>
            <p:cNvSpPr/>
            <p:nvPr/>
          </p:nvSpPr>
          <p:spPr>
            <a:xfrm>
              <a:off x="257738" y="1324798"/>
              <a:ext cx="2475068" cy="3693319"/>
            </a:xfrm>
            <a:prstGeom prst="roundRect">
              <a:avLst>
                <a:gd name="adj" fmla="val 7431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257740" y="1324798"/>
              <a:ext cx="2400300" cy="175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171450" lvl="0" indent="-1714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zh-CN" altLang="zh-CN" sz="1200" dirty="0">
                  <a:sym typeface="+mn-ea"/>
                </a:rPr>
                <a:t>所有的指标源都是由元数据平台提供的，指标的维护（增删改）和定义规则都需要在元数据系统中操作。开发人员只需要提供指标元数据</a:t>
              </a:r>
              <a:r>
                <a:rPr lang="en-US" altLang="zh-CN" sz="1200" dirty="0">
                  <a:sym typeface="+mn-ea"/>
                </a:rPr>
                <a:t>JSON</a:t>
              </a:r>
              <a:r>
                <a:rPr lang="zh-CN" altLang="en-US" sz="1200" dirty="0">
                  <a:sym typeface="+mn-ea"/>
                </a:rPr>
                <a:t>接口即可。</a:t>
              </a:r>
              <a:endParaRPr lang="zh-CN" altLang="zh-CN" sz="1200" dirty="0"/>
            </a:p>
          </p:txBody>
        </p:sp>
      </p:grpSp>
      <p:sp>
        <p:nvSpPr>
          <p:cNvPr id="176" name="剪去单角的矩形 175"/>
          <p:cNvSpPr/>
          <p:nvPr/>
        </p:nvSpPr>
        <p:spPr>
          <a:xfrm>
            <a:off x="5188980" y="867533"/>
            <a:ext cx="1634492" cy="332105"/>
          </a:xfrm>
          <a:prstGeom prst="snip1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指标展示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177" name="组合 176"/>
          <p:cNvGrpSpPr/>
          <p:nvPr/>
        </p:nvGrpSpPr>
        <p:grpSpPr>
          <a:xfrm>
            <a:off x="4544127" y="1303753"/>
            <a:ext cx="3624788" cy="3716659"/>
            <a:chOff x="5255962" y="1303753"/>
            <a:chExt cx="3624788" cy="3716659"/>
          </a:xfrm>
        </p:grpSpPr>
        <p:grpSp>
          <p:nvGrpSpPr>
            <p:cNvPr id="178" name="Group 17"/>
            <p:cNvGrpSpPr/>
            <p:nvPr/>
          </p:nvGrpSpPr>
          <p:grpSpPr bwMode="auto">
            <a:xfrm>
              <a:off x="5255962" y="1914998"/>
              <a:ext cx="551602" cy="2420938"/>
              <a:chOff x="0" y="0"/>
              <a:chExt cx="2280" cy="2928"/>
            </a:xfrm>
          </p:grpSpPr>
          <p:sp>
            <p:nvSpPr>
              <p:cNvPr id="179" name="Freeform 8"/>
              <p:cNvSpPr>
                <a:spLocks noChangeArrowheads="1"/>
              </p:cNvSpPr>
              <p:nvPr/>
            </p:nvSpPr>
            <p:spPr bwMode="auto">
              <a:xfrm rot="5400000">
                <a:off x="-51" y="1229"/>
                <a:ext cx="1747" cy="1645"/>
              </a:xfrm>
              <a:custGeom>
                <a:avLst/>
                <a:gdLst>
                  <a:gd name="T0" fmla="*/ 1 w 2750"/>
                  <a:gd name="T1" fmla="*/ 9 h 1733"/>
                  <a:gd name="T2" fmla="*/ 1 w 2750"/>
                  <a:gd name="T3" fmla="*/ 25 h 1733"/>
                  <a:gd name="T4" fmla="*/ 1 w 2750"/>
                  <a:gd name="T5" fmla="*/ 41 h 1733"/>
                  <a:gd name="T6" fmla="*/ 1 w 2750"/>
                  <a:gd name="T7" fmla="*/ 59 h 1733"/>
                  <a:gd name="T8" fmla="*/ 1 w 2750"/>
                  <a:gd name="T9" fmla="*/ 76 h 1733"/>
                  <a:gd name="T10" fmla="*/ 1 w 2750"/>
                  <a:gd name="T11" fmla="*/ 94 h 1733"/>
                  <a:gd name="T12" fmla="*/ 1 w 2750"/>
                  <a:gd name="T13" fmla="*/ 110 h 1733"/>
                  <a:gd name="T14" fmla="*/ 1 w 2750"/>
                  <a:gd name="T15" fmla="*/ 128 h 1733"/>
                  <a:gd name="T16" fmla="*/ 1 w 2750"/>
                  <a:gd name="T17" fmla="*/ 143 h 1733"/>
                  <a:gd name="T18" fmla="*/ 1 w 2750"/>
                  <a:gd name="T19" fmla="*/ 159 h 1733"/>
                  <a:gd name="T20" fmla="*/ 1 w 2750"/>
                  <a:gd name="T21" fmla="*/ 175 h 1733"/>
                  <a:gd name="T22" fmla="*/ 1 w 2750"/>
                  <a:gd name="T23" fmla="*/ 192 h 1733"/>
                  <a:gd name="T24" fmla="*/ 1 w 2750"/>
                  <a:gd name="T25" fmla="*/ 204 h 1733"/>
                  <a:gd name="T26" fmla="*/ 1 w 2750"/>
                  <a:gd name="T27" fmla="*/ 221 h 1733"/>
                  <a:gd name="T28" fmla="*/ 1 w 2750"/>
                  <a:gd name="T29" fmla="*/ 235 h 1733"/>
                  <a:gd name="T30" fmla="*/ 1 w 2750"/>
                  <a:gd name="T31" fmla="*/ 247 h 1733"/>
                  <a:gd name="T32" fmla="*/ 1 w 2750"/>
                  <a:gd name="T33" fmla="*/ 252 h 1733"/>
                  <a:gd name="T34" fmla="*/ 1 w 2750"/>
                  <a:gd name="T35" fmla="*/ 239 h 1733"/>
                  <a:gd name="T36" fmla="*/ 1 w 2750"/>
                  <a:gd name="T37" fmla="*/ 224 h 1733"/>
                  <a:gd name="T38" fmla="*/ 1 w 2750"/>
                  <a:gd name="T39" fmla="*/ 210 h 1733"/>
                  <a:gd name="T40" fmla="*/ 1 w 2750"/>
                  <a:gd name="T41" fmla="*/ 194 h 1733"/>
                  <a:gd name="T42" fmla="*/ 1 w 2750"/>
                  <a:gd name="T43" fmla="*/ 178 h 1733"/>
                  <a:gd name="T44" fmla="*/ 1 w 2750"/>
                  <a:gd name="T45" fmla="*/ 163 h 1733"/>
                  <a:gd name="T46" fmla="*/ 1 w 2750"/>
                  <a:gd name="T47" fmla="*/ 146 h 1733"/>
                  <a:gd name="T48" fmla="*/ 1 w 2750"/>
                  <a:gd name="T49" fmla="*/ 129 h 1733"/>
                  <a:gd name="T50" fmla="*/ 1 w 2750"/>
                  <a:gd name="T51" fmla="*/ 114 h 1733"/>
                  <a:gd name="T52" fmla="*/ 1 w 2750"/>
                  <a:gd name="T53" fmla="*/ 96 h 1733"/>
                  <a:gd name="T54" fmla="*/ 1 w 2750"/>
                  <a:gd name="T55" fmla="*/ 80 h 1733"/>
                  <a:gd name="T56" fmla="*/ 1 w 2750"/>
                  <a:gd name="T57" fmla="*/ 64 h 1733"/>
                  <a:gd name="T58" fmla="*/ 1 w 2750"/>
                  <a:gd name="T59" fmla="*/ 47 h 1733"/>
                  <a:gd name="T60" fmla="*/ 1 w 2750"/>
                  <a:gd name="T61" fmla="*/ 31 h 1733"/>
                  <a:gd name="T62" fmla="*/ 1 w 2750"/>
                  <a:gd name="T63" fmla="*/ 16 h 1733"/>
                  <a:gd name="T64" fmla="*/ 0 w 2750"/>
                  <a:gd name="T65" fmla="*/ 0 h 173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750"/>
                  <a:gd name="T100" fmla="*/ 0 h 1733"/>
                  <a:gd name="T101" fmla="*/ 2750 w 2750"/>
                  <a:gd name="T102" fmla="*/ 1733 h 173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750" h="1733">
                    <a:moveTo>
                      <a:pt x="892" y="0"/>
                    </a:moveTo>
                    <a:lnTo>
                      <a:pt x="923" y="56"/>
                    </a:lnTo>
                    <a:lnTo>
                      <a:pt x="956" y="112"/>
                    </a:lnTo>
                    <a:lnTo>
                      <a:pt x="992" y="169"/>
                    </a:lnTo>
                    <a:lnTo>
                      <a:pt x="1030" y="226"/>
                    </a:lnTo>
                    <a:lnTo>
                      <a:pt x="1070" y="284"/>
                    </a:lnTo>
                    <a:lnTo>
                      <a:pt x="1113" y="343"/>
                    </a:lnTo>
                    <a:lnTo>
                      <a:pt x="1158" y="401"/>
                    </a:lnTo>
                    <a:lnTo>
                      <a:pt x="1206" y="461"/>
                    </a:lnTo>
                    <a:lnTo>
                      <a:pt x="1255" y="520"/>
                    </a:lnTo>
                    <a:lnTo>
                      <a:pt x="1306" y="579"/>
                    </a:lnTo>
                    <a:lnTo>
                      <a:pt x="1359" y="638"/>
                    </a:lnTo>
                    <a:lnTo>
                      <a:pt x="1414" y="697"/>
                    </a:lnTo>
                    <a:lnTo>
                      <a:pt x="1471" y="756"/>
                    </a:lnTo>
                    <a:lnTo>
                      <a:pt x="1529" y="815"/>
                    </a:lnTo>
                    <a:lnTo>
                      <a:pt x="1588" y="873"/>
                    </a:lnTo>
                    <a:lnTo>
                      <a:pt x="1650" y="931"/>
                    </a:lnTo>
                    <a:lnTo>
                      <a:pt x="1712" y="988"/>
                    </a:lnTo>
                    <a:lnTo>
                      <a:pt x="1776" y="1045"/>
                    </a:lnTo>
                    <a:lnTo>
                      <a:pt x="1841" y="1101"/>
                    </a:lnTo>
                    <a:lnTo>
                      <a:pt x="1907" y="1157"/>
                    </a:lnTo>
                    <a:lnTo>
                      <a:pt x="1974" y="1211"/>
                    </a:lnTo>
                    <a:lnTo>
                      <a:pt x="2041" y="1265"/>
                    </a:lnTo>
                    <a:lnTo>
                      <a:pt x="2110" y="1317"/>
                    </a:lnTo>
                    <a:lnTo>
                      <a:pt x="2180" y="1369"/>
                    </a:lnTo>
                    <a:lnTo>
                      <a:pt x="2250" y="1419"/>
                    </a:lnTo>
                    <a:lnTo>
                      <a:pt x="2320" y="1469"/>
                    </a:lnTo>
                    <a:lnTo>
                      <a:pt x="2391" y="1516"/>
                    </a:lnTo>
                    <a:lnTo>
                      <a:pt x="2462" y="1563"/>
                    </a:lnTo>
                    <a:lnTo>
                      <a:pt x="2534" y="1608"/>
                    </a:lnTo>
                    <a:lnTo>
                      <a:pt x="2606" y="1651"/>
                    </a:lnTo>
                    <a:lnTo>
                      <a:pt x="2678" y="1693"/>
                    </a:lnTo>
                    <a:lnTo>
                      <a:pt x="2750" y="1733"/>
                    </a:lnTo>
                    <a:lnTo>
                      <a:pt x="838" y="1733"/>
                    </a:lnTo>
                    <a:lnTo>
                      <a:pt x="805" y="1687"/>
                    </a:lnTo>
                    <a:lnTo>
                      <a:pt x="771" y="1640"/>
                    </a:lnTo>
                    <a:lnTo>
                      <a:pt x="738" y="1592"/>
                    </a:lnTo>
                    <a:lnTo>
                      <a:pt x="705" y="1542"/>
                    </a:lnTo>
                    <a:lnTo>
                      <a:pt x="672" y="1492"/>
                    </a:lnTo>
                    <a:lnTo>
                      <a:pt x="640" y="1441"/>
                    </a:lnTo>
                    <a:lnTo>
                      <a:pt x="608" y="1389"/>
                    </a:lnTo>
                    <a:lnTo>
                      <a:pt x="576" y="1336"/>
                    </a:lnTo>
                    <a:lnTo>
                      <a:pt x="545" y="1282"/>
                    </a:lnTo>
                    <a:lnTo>
                      <a:pt x="514" y="1227"/>
                    </a:lnTo>
                    <a:lnTo>
                      <a:pt x="483" y="1172"/>
                    </a:lnTo>
                    <a:lnTo>
                      <a:pt x="453" y="1117"/>
                    </a:lnTo>
                    <a:lnTo>
                      <a:pt x="427" y="1057"/>
                    </a:lnTo>
                    <a:lnTo>
                      <a:pt x="421" y="1004"/>
                    </a:lnTo>
                    <a:lnTo>
                      <a:pt x="386" y="947"/>
                    </a:lnTo>
                    <a:lnTo>
                      <a:pt x="355" y="890"/>
                    </a:lnTo>
                    <a:lnTo>
                      <a:pt x="329" y="832"/>
                    </a:lnTo>
                    <a:lnTo>
                      <a:pt x="301" y="779"/>
                    </a:lnTo>
                    <a:lnTo>
                      <a:pt x="277" y="719"/>
                    </a:lnTo>
                    <a:lnTo>
                      <a:pt x="254" y="661"/>
                    </a:lnTo>
                    <a:lnTo>
                      <a:pt x="227" y="607"/>
                    </a:lnTo>
                    <a:lnTo>
                      <a:pt x="205" y="551"/>
                    </a:lnTo>
                    <a:lnTo>
                      <a:pt x="182" y="491"/>
                    </a:lnTo>
                    <a:lnTo>
                      <a:pt x="163" y="437"/>
                    </a:lnTo>
                    <a:lnTo>
                      <a:pt x="140" y="380"/>
                    </a:lnTo>
                    <a:lnTo>
                      <a:pt x="116" y="320"/>
                    </a:lnTo>
                    <a:lnTo>
                      <a:pt x="94" y="268"/>
                    </a:lnTo>
                    <a:lnTo>
                      <a:pt x="76" y="211"/>
                    </a:lnTo>
                    <a:lnTo>
                      <a:pt x="55" y="158"/>
                    </a:lnTo>
                    <a:lnTo>
                      <a:pt x="40" y="106"/>
                    </a:lnTo>
                    <a:lnTo>
                      <a:pt x="25" y="50"/>
                    </a:lnTo>
                    <a:lnTo>
                      <a:pt x="0" y="0"/>
                    </a:lnTo>
                    <a:lnTo>
                      <a:pt x="89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6CA74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</a:ln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180" name="Freeform 9"/>
              <p:cNvSpPr>
                <a:spLocks noChangeArrowheads="1"/>
              </p:cNvSpPr>
              <p:nvPr/>
            </p:nvSpPr>
            <p:spPr bwMode="auto">
              <a:xfrm rot="5400000">
                <a:off x="1446" y="1143"/>
                <a:ext cx="1028" cy="635"/>
              </a:xfrm>
              <a:custGeom>
                <a:avLst/>
                <a:gdLst>
                  <a:gd name="T0" fmla="*/ 0 w 6472"/>
                  <a:gd name="T1" fmla="*/ 0 h 2485"/>
                  <a:gd name="T2" fmla="*/ 0 w 6472"/>
                  <a:gd name="T3" fmla="*/ 0 h 2485"/>
                  <a:gd name="T4" fmla="*/ 0 w 6472"/>
                  <a:gd name="T5" fmla="*/ 0 h 2485"/>
                  <a:gd name="T6" fmla="*/ 0 w 6472"/>
                  <a:gd name="T7" fmla="*/ 0 h 24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72"/>
                  <a:gd name="T13" fmla="*/ 0 h 2485"/>
                  <a:gd name="T14" fmla="*/ 6472 w 6472"/>
                  <a:gd name="T15" fmla="*/ 2485 h 24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72" h="2485">
                    <a:moveTo>
                      <a:pt x="0" y="2485"/>
                    </a:moveTo>
                    <a:lnTo>
                      <a:pt x="6472" y="2485"/>
                    </a:lnTo>
                    <a:lnTo>
                      <a:pt x="3236" y="0"/>
                    </a:lnTo>
                    <a:lnTo>
                      <a:pt x="0" y="24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66"/>
                  </a:gs>
                  <a:gs pos="100000">
                    <a:srgbClr val="A9CBCB"/>
                  </a:gs>
                </a:gsLst>
                <a:lin ang="0" scaled="1"/>
              </a:gradFill>
              <a:ln w="9525">
                <a:noFill/>
                <a:miter lim="800000"/>
              </a:ln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181" name="Freeform 10"/>
              <p:cNvSpPr>
                <a:spLocks noChangeArrowheads="1"/>
              </p:cNvSpPr>
              <p:nvPr/>
            </p:nvSpPr>
            <p:spPr bwMode="auto">
              <a:xfrm rot="5400000">
                <a:off x="-65" y="34"/>
                <a:ext cx="1747" cy="1660"/>
              </a:xfrm>
              <a:custGeom>
                <a:avLst/>
                <a:gdLst>
                  <a:gd name="T0" fmla="*/ 0 w 11000"/>
                  <a:gd name="T1" fmla="*/ 0 h 6931"/>
                  <a:gd name="T2" fmla="*/ 0 w 11000"/>
                  <a:gd name="T3" fmla="*/ 0 h 6931"/>
                  <a:gd name="T4" fmla="*/ 0 w 11000"/>
                  <a:gd name="T5" fmla="*/ 0 h 6931"/>
                  <a:gd name="T6" fmla="*/ 0 w 11000"/>
                  <a:gd name="T7" fmla="*/ 0 h 6931"/>
                  <a:gd name="T8" fmla="*/ 0 w 11000"/>
                  <a:gd name="T9" fmla="*/ 0 h 6931"/>
                  <a:gd name="T10" fmla="*/ 0 w 11000"/>
                  <a:gd name="T11" fmla="*/ 0 h 6931"/>
                  <a:gd name="T12" fmla="*/ 0 w 11000"/>
                  <a:gd name="T13" fmla="*/ 0 h 6931"/>
                  <a:gd name="T14" fmla="*/ 0 w 11000"/>
                  <a:gd name="T15" fmla="*/ 0 h 6931"/>
                  <a:gd name="T16" fmla="*/ 0 w 11000"/>
                  <a:gd name="T17" fmla="*/ 0 h 6931"/>
                  <a:gd name="T18" fmla="*/ 0 w 11000"/>
                  <a:gd name="T19" fmla="*/ 0 h 6931"/>
                  <a:gd name="T20" fmla="*/ 0 w 11000"/>
                  <a:gd name="T21" fmla="*/ 0 h 6931"/>
                  <a:gd name="T22" fmla="*/ 0 w 11000"/>
                  <a:gd name="T23" fmla="*/ 0 h 6931"/>
                  <a:gd name="T24" fmla="*/ 0 w 11000"/>
                  <a:gd name="T25" fmla="*/ 0 h 6931"/>
                  <a:gd name="T26" fmla="*/ 0 w 11000"/>
                  <a:gd name="T27" fmla="*/ 0 h 6931"/>
                  <a:gd name="T28" fmla="*/ 0 w 11000"/>
                  <a:gd name="T29" fmla="*/ 0 h 6931"/>
                  <a:gd name="T30" fmla="*/ 0 w 11000"/>
                  <a:gd name="T31" fmla="*/ 0 h 6931"/>
                  <a:gd name="T32" fmla="*/ 0 w 11000"/>
                  <a:gd name="T33" fmla="*/ 0 h 6931"/>
                  <a:gd name="T34" fmla="*/ 0 w 11000"/>
                  <a:gd name="T35" fmla="*/ 0 h 6931"/>
                  <a:gd name="T36" fmla="*/ 0 w 11000"/>
                  <a:gd name="T37" fmla="*/ 0 h 6931"/>
                  <a:gd name="T38" fmla="*/ 0 w 11000"/>
                  <a:gd name="T39" fmla="*/ 0 h 6931"/>
                  <a:gd name="T40" fmla="*/ 0 w 11000"/>
                  <a:gd name="T41" fmla="*/ 0 h 6931"/>
                  <a:gd name="T42" fmla="*/ 0 w 11000"/>
                  <a:gd name="T43" fmla="*/ 0 h 6931"/>
                  <a:gd name="T44" fmla="*/ 0 w 11000"/>
                  <a:gd name="T45" fmla="*/ 0 h 6931"/>
                  <a:gd name="T46" fmla="*/ 0 w 11000"/>
                  <a:gd name="T47" fmla="*/ 0 h 6931"/>
                  <a:gd name="T48" fmla="*/ 0 w 11000"/>
                  <a:gd name="T49" fmla="*/ 0 h 6931"/>
                  <a:gd name="T50" fmla="*/ 0 w 11000"/>
                  <a:gd name="T51" fmla="*/ 0 h 6931"/>
                  <a:gd name="T52" fmla="*/ 0 w 11000"/>
                  <a:gd name="T53" fmla="*/ 0 h 6931"/>
                  <a:gd name="T54" fmla="*/ 0 w 11000"/>
                  <a:gd name="T55" fmla="*/ 0 h 6931"/>
                  <a:gd name="T56" fmla="*/ 0 w 11000"/>
                  <a:gd name="T57" fmla="*/ 0 h 6931"/>
                  <a:gd name="T58" fmla="*/ 0 w 11000"/>
                  <a:gd name="T59" fmla="*/ 0 h 6931"/>
                  <a:gd name="T60" fmla="*/ 0 w 11000"/>
                  <a:gd name="T61" fmla="*/ 0 h 6931"/>
                  <a:gd name="T62" fmla="*/ 0 w 11000"/>
                  <a:gd name="T63" fmla="*/ 0 h 6931"/>
                  <a:gd name="T64" fmla="*/ 0 w 11000"/>
                  <a:gd name="T65" fmla="*/ 0 h 693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000"/>
                  <a:gd name="T100" fmla="*/ 0 h 6931"/>
                  <a:gd name="T101" fmla="*/ 11000 w 11000"/>
                  <a:gd name="T102" fmla="*/ 6931 h 693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000" h="6931">
                    <a:moveTo>
                      <a:pt x="7432" y="0"/>
                    </a:moveTo>
                    <a:lnTo>
                      <a:pt x="7309" y="222"/>
                    </a:lnTo>
                    <a:lnTo>
                      <a:pt x="7177" y="447"/>
                    </a:lnTo>
                    <a:lnTo>
                      <a:pt x="7034" y="675"/>
                    </a:lnTo>
                    <a:lnTo>
                      <a:pt x="6882" y="905"/>
                    </a:lnTo>
                    <a:lnTo>
                      <a:pt x="6720" y="1137"/>
                    </a:lnTo>
                    <a:lnTo>
                      <a:pt x="6548" y="1370"/>
                    </a:lnTo>
                    <a:lnTo>
                      <a:pt x="6367" y="1605"/>
                    </a:lnTo>
                    <a:lnTo>
                      <a:pt x="6178" y="1842"/>
                    </a:lnTo>
                    <a:lnTo>
                      <a:pt x="5981" y="2078"/>
                    </a:lnTo>
                    <a:lnTo>
                      <a:pt x="5776" y="2315"/>
                    </a:lnTo>
                    <a:lnTo>
                      <a:pt x="5564" y="2551"/>
                    </a:lnTo>
                    <a:lnTo>
                      <a:pt x="5344" y="2788"/>
                    </a:lnTo>
                    <a:lnTo>
                      <a:pt x="5118" y="3023"/>
                    </a:lnTo>
                    <a:lnTo>
                      <a:pt x="4886" y="3258"/>
                    </a:lnTo>
                    <a:lnTo>
                      <a:pt x="4647" y="3491"/>
                    </a:lnTo>
                    <a:lnTo>
                      <a:pt x="4402" y="3722"/>
                    </a:lnTo>
                    <a:lnTo>
                      <a:pt x="4152" y="3953"/>
                    </a:lnTo>
                    <a:lnTo>
                      <a:pt x="3897" y="4180"/>
                    </a:lnTo>
                    <a:lnTo>
                      <a:pt x="3638" y="4405"/>
                    </a:lnTo>
                    <a:lnTo>
                      <a:pt x="3374" y="4626"/>
                    </a:lnTo>
                    <a:lnTo>
                      <a:pt x="3106" y="4844"/>
                    </a:lnTo>
                    <a:lnTo>
                      <a:pt x="2835" y="5058"/>
                    </a:lnTo>
                    <a:lnTo>
                      <a:pt x="2560" y="5269"/>
                    </a:lnTo>
                    <a:lnTo>
                      <a:pt x="2282" y="5475"/>
                    </a:lnTo>
                    <a:lnTo>
                      <a:pt x="2002" y="5677"/>
                    </a:lnTo>
                    <a:lnTo>
                      <a:pt x="1720" y="5874"/>
                    </a:lnTo>
                    <a:lnTo>
                      <a:pt x="1437" y="6065"/>
                    </a:lnTo>
                    <a:lnTo>
                      <a:pt x="1151" y="6251"/>
                    </a:lnTo>
                    <a:lnTo>
                      <a:pt x="864" y="6431"/>
                    </a:lnTo>
                    <a:lnTo>
                      <a:pt x="576" y="6604"/>
                    </a:lnTo>
                    <a:lnTo>
                      <a:pt x="288" y="6771"/>
                    </a:lnTo>
                    <a:lnTo>
                      <a:pt x="0" y="6931"/>
                    </a:lnTo>
                    <a:lnTo>
                      <a:pt x="7647" y="6931"/>
                    </a:lnTo>
                    <a:lnTo>
                      <a:pt x="7782" y="6748"/>
                    </a:lnTo>
                    <a:lnTo>
                      <a:pt x="7915" y="6560"/>
                    </a:lnTo>
                    <a:lnTo>
                      <a:pt x="8049" y="6366"/>
                    </a:lnTo>
                    <a:lnTo>
                      <a:pt x="8180" y="6169"/>
                    </a:lnTo>
                    <a:lnTo>
                      <a:pt x="8312" y="5968"/>
                    </a:lnTo>
                    <a:lnTo>
                      <a:pt x="8442" y="5762"/>
                    </a:lnTo>
                    <a:lnTo>
                      <a:pt x="8570" y="5554"/>
                    </a:lnTo>
                    <a:lnTo>
                      <a:pt x="8696" y="5342"/>
                    </a:lnTo>
                    <a:lnTo>
                      <a:pt x="8822" y="5127"/>
                    </a:lnTo>
                    <a:lnTo>
                      <a:pt x="8946" y="4909"/>
                    </a:lnTo>
                    <a:lnTo>
                      <a:pt x="9069" y="4689"/>
                    </a:lnTo>
                    <a:lnTo>
                      <a:pt x="9188" y="4468"/>
                    </a:lnTo>
                    <a:lnTo>
                      <a:pt x="9307" y="4243"/>
                    </a:lnTo>
                    <a:lnTo>
                      <a:pt x="9422" y="4019"/>
                    </a:lnTo>
                    <a:lnTo>
                      <a:pt x="9536" y="3792"/>
                    </a:lnTo>
                    <a:lnTo>
                      <a:pt x="9647" y="3563"/>
                    </a:lnTo>
                    <a:lnTo>
                      <a:pt x="9756" y="3335"/>
                    </a:lnTo>
                    <a:lnTo>
                      <a:pt x="9862" y="3106"/>
                    </a:lnTo>
                    <a:lnTo>
                      <a:pt x="9966" y="2876"/>
                    </a:lnTo>
                    <a:lnTo>
                      <a:pt x="10066" y="2647"/>
                    </a:lnTo>
                    <a:lnTo>
                      <a:pt x="10163" y="2418"/>
                    </a:lnTo>
                    <a:lnTo>
                      <a:pt x="10257" y="2190"/>
                    </a:lnTo>
                    <a:lnTo>
                      <a:pt x="10348" y="1963"/>
                    </a:lnTo>
                    <a:lnTo>
                      <a:pt x="10436" y="1735"/>
                    </a:lnTo>
                    <a:lnTo>
                      <a:pt x="10520" y="1511"/>
                    </a:lnTo>
                    <a:lnTo>
                      <a:pt x="10601" y="1287"/>
                    </a:lnTo>
                    <a:lnTo>
                      <a:pt x="10677" y="1066"/>
                    </a:lnTo>
                    <a:lnTo>
                      <a:pt x="10750" y="847"/>
                    </a:lnTo>
                    <a:lnTo>
                      <a:pt x="10818" y="631"/>
                    </a:lnTo>
                    <a:lnTo>
                      <a:pt x="10884" y="417"/>
                    </a:lnTo>
                    <a:lnTo>
                      <a:pt x="10944" y="207"/>
                    </a:lnTo>
                    <a:lnTo>
                      <a:pt x="11000" y="0"/>
                    </a:lnTo>
                    <a:lnTo>
                      <a:pt x="743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17375E"/>
                  </a:gs>
                </a:gsLst>
                <a:lin ang="5400000" scaled="1"/>
              </a:gradFill>
              <a:ln w="9525">
                <a:noFill/>
                <a:miter lim="800000"/>
              </a:ln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182" name="Freeform 11"/>
              <p:cNvSpPr>
                <a:spLocks noChangeArrowheads="1"/>
              </p:cNvSpPr>
              <p:nvPr/>
            </p:nvSpPr>
            <p:spPr bwMode="auto">
              <a:xfrm rot="5400000">
                <a:off x="839" y="940"/>
                <a:ext cx="566" cy="1048"/>
              </a:xfrm>
              <a:custGeom>
                <a:avLst/>
                <a:gdLst>
                  <a:gd name="T0" fmla="*/ 0 w 3568"/>
                  <a:gd name="T1" fmla="*/ 0 h 4416"/>
                  <a:gd name="T2" fmla="*/ 0 w 3568"/>
                  <a:gd name="T3" fmla="*/ 0 h 4416"/>
                  <a:gd name="T4" fmla="*/ 0 w 3568"/>
                  <a:gd name="T5" fmla="*/ 0 h 4416"/>
                  <a:gd name="T6" fmla="*/ 0 w 3568"/>
                  <a:gd name="T7" fmla="*/ 0 h 4416"/>
                  <a:gd name="T8" fmla="*/ 0 w 3568"/>
                  <a:gd name="T9" fmla="*/ 0 h 4416"/>
                  <a:gd name="T10" fmla="*/ 0 w 3568"/>
                  <a:gd name="T11" fmla="*/ 0 h 4416"/>
                  <a:gd name="T12" fmla="*/ 0 w 3568"/>
                  <a:gd name="T13" fmla="*/ 0 h 4416"/>
                  <a:gd name="T14" fmla="*/ 0 w 3568"/>
                  <a:gd name="T15" fmla="*/ 0 h 4416"/>
                  <a:gd name="T16" fmla="*/ 0 w 3568"/>
                  <a:gd name="T17" fmla="*/ 0 h 4416"/>
                  <a:gd name="T18" fmla="*/ 0 w 3568"/>
                  <a:gd name="T19" fmla="*/ 0 h 4416"/>
                  <a:gd name="T20" fmla="*/ 0 w 3568"/>
                  <a:gd name="T21" fmla="*/ 0 h 4416"/>
                  <a:gd name="T22" fmla="*/ 0 w 3568"/>
                  <a:gd name="T23" fmla="*/ 0 h 4416"/>
                  <a:gd name="T24" fmla="*/ 0 w 3568"/>
                  <a:gd name="T25" fmla="*/ 0 h 4416"/>
                  <a:gd name="T26" fmla="*/ 0 w 3568"/>
                  <a:gd name="T27" fmla="*/ 0 h 4416"/>
                  <a:gd name="T28" fmla="*/ 0 w 3568"/>
                  <a:gd name="T29" fmla="*/ 0 h 4416"/>
                  <a:gd name="T30" fmla="*/ 0 w 3568"/>
                  <a:gd name="T31" fmla="*/ 0 h 4416"/>
                  <a:gd name="T32" fmla="*/ 0 w 3568"/>
                  <a:gd name="T33" fmla="*/ 0 h 4416"/>
                  <a:gd name="T34" fmla="*/ 0 w 3568"/>
                  <a:gd name="T35" fmla="*/ 0 h 4416"/>
                  <a:gd name="T36" fmla="*/ 0 w 3568"/>
                  <a:gd name="T37" fmla="*/ 0 h 4416"/>
                  <a:gd name="T38" fmla="*/ 0 w 3568"/>
                  <a:gd name="T39" fmla="*/ 0 h 4416"/>
                  <a:gd name="T40" fmla="*/ 0 w 3568"/>
                  <a:gd name="T41" fmla="*/ 0 h 4416"/>
                  <a:gd name="T42" fmla="*/ 0 w 3568"/>
                  <a:gd name="T43" fmla="*/ 0 h 4416"/>
                  <a:gd name="T44" fmla="*/ 0 w 3568"/>
                  <a:gd name="T45" fmla="*/ 0 h 4416"/>
                  <a:gd name="T46" fmla="*/ 0 w 3568"/>
                  <a:gd name="T47" fmla="*/ 0 h 4416"/>
                  <a:gd name="T48" fmla="*/ 0 w 3568"/>
                  <a:gd name="T49" fmla="*/ 0 h 4416"/>
                  <a:gd name="T50" fmla="*/ 0 w 3568"/>
                  <a:gd name="T51" fmla="*/ 0 h 4416"/>
                  <a:gd name="T52" fmla="*/ 0 w 3568"/>
                  <a:gd name="T53" fmla="*/ 0 h 4416"/>
                  <a:gd name="T54" fmla="*/ 0 w 3568"/>
                  <a:gd name="T55" fmla="*/ 0 h 4416"/>
                  <a:gd name="T56" fmla="*/ 0 w 3568"/>
                  <a:gd name="T57" fmla="*/ 0 h 4416"/>
                  <a:gd name="T58" fmla="*/ 0 w 3568"/>
                  <a:gd name="T59" fmla="*/ 0 h 4416"/>
                  <a:gd name="T60" fmla="*/ 0 w 3568"/>
                  <a:gd name="T61" fmla="*/ 0 h 4416"/>
                  <a:gd name="T62" fmla="*/ 0 w 3568"/>
                  <a:gd name="T63" fmla="*/ 0 h 4416"/>
                  <a:gd name="T64" fmla="*/ 0 w 3568"/>
                  <a:gd name="T65" fmla="*/ 0 h 441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568"/>
                  <a:gd name="T100" fmla="*/ 0 h 4416"/>
                  <a:gd name="T101" fmla="*/ 3568 w 3568"/>
                  <a:gd name="T102" fmla="*/ 4416 h 441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568" h="4416">
                    <a:moveTo>
                      <a:pt x="0" y="0"/>
                    </a:moveTo>
                    <a:lnTo>
                      <a:pt x="34" y="128"/>
                    </a:lnTo>
                    <a:lnTo>
                      <a:pt x="70" y="256"/>
                    </a:lnTo>
                    <a:lnTo>
                      <a:pt x="107" y="386"/>
                    </a:lnTo>
                    <a:lnTo>
                      <a:pt x="146" y="517"/>
                    </a:lnTo>
                    <a:lnTo>
                      <a:pt x="187" y="650"/>
                    </a:lnTo>
                    <a:lnTo>
                      <a:pt x="229" y="784"/>
                    </a:lnTo>
                    <a:lnTo>
                      <a:pt x="273" y="918"/>
                    </a:lnTo>
                    <a:lnTo>
                      <a:pt x="319" y="1053"/>
                    </a:lnTo>
                    <a:lnTo>
                      <a:pt x="365" y="1190"/>
                    </a:lnTo>
                    <a:lnTo>
                      <a:pt x="413" y="1328"/>
                    </a:lnTo>
                    <a:lnTo>
                      <a:pt x="463" y="1465"/>
                    </a:lnTo>
                    <a:lnTo>
                      <a:pt x="514" y="1603"/>
                    </a:lnTo>
                    <a:lnTo>
                      <a:pt x="566" y="1742"/>
                    </a:lnTo>
                    <a:lnTo>
                      <a:pt x="620" y="1882"/>
                    </a:lnTo>
                    <a:lnTo>
                      <a:pt x="676" y="2022"/>
                    </a:lnTo>
                    <a:lnTo>
                      <a:pt x="732" y="2163"/>
                    </a:lnTo>
                    <a:lnTo>
                      <a:pt x="790" y="2304"/>
                    </a:lnTo>
                    <a:lnTo>
                      <a:pt x="849" y="2445"/>
                    </a:lnTo>
                    <a:lnTo>
                      <a:pt x="908" y="2586"/>
                    </a:lnTo>
                    <a:lnTo>
                      <a:pt x="970" y="2728"/>
                    </a:lnTo>
                    <a:lnTo>
                      <a:pt x="1032" y="2870"/>
                    </a:lnTo>
                    <a:lnTo>
                      <a:pt x="1095" y="3011"/>
                    </a:lnTo>
                    <a:lnTo>
                      <a:pt x="1160" y="3153"/>
                    </a:lnTo>
                    <a:lnTo>
                      <a:pt x="1225" y="3295"/>
                    </a:lnTo>
                    <a:lnTo>
                      <a:pt x="1292" y="3437"/>
                    </a:lnTo>
                    <a:lnTo>
                      <a:pt x="1359" y="3577"/>
                    </a:lnTo>
                    <a:lnTo>
                      <a:pt x="1428" y="3718"/>
                    </a:lnTo>
                    <a:lnTo>
                      <a:pt x="1497" y="3858"/>
                    </a:lnTo>
                    <a:lnTo>
                      <a:pt x="1567" y="3999"/>
                    </a:lnTo>
                    <a:lnTo>
                      <a:pt x="1639" y="4138"/>
                    </a:lnTo>
                    <a:lnTo>
                      <a:pt x="1711" y="4277"/>
                    </a:lnTo>
                    <a:lnTo>
                      <a:pt x="1784" y="4416"/>
                    </a:lnTo>
                    <a:lnTo>
                      <a:pt x="1857" y="4277"/>
                    </a:lnTo>
                    <a:lnTo>
                      <a:pt x="1929" y="4138"/>
                    </a:lnTo>
                    <a:lnTo>
                      <a:pt x="2001" y="3999"/>
                    </a:lnTo>
                    <a:lnTo>
                      <a:pt x="2071" y="3858"/>
                    </a:lnTo>
                    <a:lnTo>
                      <a:pt x="2140" y="3718"/>
                    </a:lnTo>
                    <a:lnTo>
                      <a:pt x="2208" y="3577"/>
                    </a:lnTo>
                    <a:lnTo>
                      <a:pt x="2276" y="3437"/>
                    </a:lnTo>
                    <a:lnTo>
                      <a:pt x="2343" y="3295"/>
                    </a:lnTo>
                    <a:lnTo>
                      <a:pt x="2408" y="3153"/>
                    </a:lnTo>
                    <a:lnTo>
                      <a:pt x="2473" y="3011"/>
                    </a:lnTo>
                    <a:lnTo>
                      <a:pt x="2536" y="2870"/>
                    </a:lnTo>
                    <a:lnTo>
                      <a:pt x="2598" y="2728"/>
                    </a:lnTo>
                    <a:lnTo>
                      <a:pt x="2660" y="2586"/>
                    </a:lnTo>
                    <a:lnTo>
                      <a:pt x="2719" y="2445"/>
                    </a:lnTo>
                    <a:lnTo>
                      <a:pt x="2778" y="2304"/>
                    </a:lnTo>
                    <a:lnTo>
                      <a:pt x="2836" y="2163"/>
                    </a:lnTo>
                    <a:lnTo>
                      <a:pt x="2892" y="2022"/>
                    </a:lnTo>
                    <a:lnTo>
                      <a:pt x="2948" y="1882"/>
                    </a:lnTo>
                    <a:lnTo>
                      <a:pt x="3002" y="1742"/>
                    </a:lnTo>
                    <a:lnTo>
                      <a:pt x="3054" y="1603"/>
                    </a:lnTo>
                    <a:lnTo>
                      <a:pt x="3105" y="1465"/>
                    </a:lnTo>
                    <a:lnTo>
                      <a:pt x="3155" y="1328"/>
                    </a:lnTo>
                    <a:lnTo>
                      <a:pt x="3203" y="1190"/>
                    </a:lnTo>
                    <a:lnTo>
                      <a:pt x="3249" y="1053"/>
                    </a:lnTo>
                    <a:lnTo>
                      <a:pt x="3295" y="918"/>
                    </a:lnTo>
                    <a:lnTo>
                      <a:pt x="3339" y="784"/>
                    </a:lnTo>
                    <a:lnTo>
                      <a:pt x="3381" y="650"/>
                    </a:lnTo>
                    <a:lnTo>
                      <a:pt x="3422" y="517"/>
                    </a:lnTo>
                    <a:lnTo>
                      <a:pt x="3461" y="386"/>
                    </a:lnTo>
                    <a:lnTo>
                      <a:pt x="3498" y="256"/>
                    </a:lnTo>
                    <a:lnTo>
                      <a:pt x="3534" y="128"/>
                    </a:lnTo>
                    <a:lnTo>
                      <a:pt x="3568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336699"/>
                  </a:gs>
                  <a:gs pos="100000">
                    <a:srgbClr val="339966"/>
                  </a:gs>
                </a:gsLst>
                <a:lin ang="5400000" scaled="1"/>
              </a:gradFill>
              <a:ln w="9525">
                <a:noFill/>
                <a:miter lim="800000"/>
              </a:ln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</p:grpSp>
        <p:sp>
          <p:nvSpPr>
            <p:cNvPr id="183" name="圆角矩形 182"/>
            <p:cNvSpPr/>
            <p:nvPr/>
          </p:nvSpPr>
          <p:spPr>
            <a:xfrm>
              <a:off x="5888454" y="1327093"/>
              <a:ext cx="2985382" cy="3693319"/>
            </a:xfrm>
            <a:prstGeom prst="roundRect">
              <a:avLst>
                <a:gd name="adj" fmla="val 7431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4" name="文本框 183"/>
            <p:cNvSpPr txBox="1"/>
            <p:nvPr/>
          </p:nvSpPr>
          <p:spPr>
            <a:xfrm>
              <a:off x="6023615" y="1303753"/>
              <a:ext cx="2857135" cy="1949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zh-CN" sz="1150" dirty="0">
                  <a:sym typeface="+mn-ea"/>
                </a:rPr>
                <a:t>页面左侧为树状机构的指标数据，层次分明，层级之间的图标合理；右侧展示指标具体属性，分上下结构，上面是一些查询条件，方便用户查询具体项指标。下面是指标列表，有创建指标集、修改、删除等功能。</a:t>
              </a:r>
              <a:endParaRPr lang="zh-CN" altLang="zh-CN" sz="1150" dirty="0"/>
            </a:p>
            <a:p>
              <a:pPr lvl="0" indent="0">
                <a:lnSpc>
                  <a:spcPct val="150000"/>
                </a:lnSpc>
                <a:buFont typeface="Arial" panose="020B0604020202090204" pitchFamily="34" charset="0"/>
                <a:buNone/>
              </a:pPr>
              <a:endParaRPr lang="zh-CN" altLang="zh-CN" sz="115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矩形 169"/>
          <p:cNvSpPr/>
          <p:nvPr/>
        </p:nvSpPr>
        <p:spPr>
          <a:xfrm>
            <a:off x="28574" y="114869"/>
            <a:ext cx="4128535" cy="4714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指标应用系统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62445" y="1631373"/>
            <a:ext cx="436419" cy="281593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指标集</a:t>
            </a:r>
            <a:endParaRPr lang="zh-CN" altLang="en-US" dirty="0"/>
          </a:p>
        </p:txBody>
      </p:sp>
      <p:sp>
        <p:nvSpPr>
          <p:cNvPr id="94" name="左大括号 93"/>
          <p:cNvSpPr/>
          <p:nvPr/>
        </p:nvSpPr>
        <p:spPr>
          <a:xfrm>
            <a:off x="1610589" y="1340427"/>
            <a:ext cx="477982" cy="3283528"/>
          </a:xfrm>
          <a:prstGeom prst="leftBrace">
            <a:avLst>
              <a:gd name="adj1" fmla="val 8333"/>
              <a:gd name="adj2" fmla="val 50316"/>
            </a:avLst>
          </a:prstGeom>
          <a:ln>
            <a:solidFill>
              <a:srgbClr val="0070C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2171700" y="1168977"/>
            <a:ext cx="6691630" cy="342900"/>
            <a:chOff x="2171700" y="1168977"/>
            <a:chExt cx="6691630" cy="342900"/>
          </a:xfrm>
        </p:grpSpPr>
        <p:sp>
          <p:nvSpPr>
            <p:cNvPr id="96" name="矩形 95"/>
            <p:cNvSpPr/>
            <p:nvPr/>
          </p:nvSpPr>
          <p:spPr>
            <a:xfrm>
              <a:off x="2171700" y="1168977"/>
              <a:ext cx="1332865" cy="3429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dirty="0"/>
                <a:t>基本属性</a:t>
              </a:r>
              <a:endParaRPr lang="zh-CN" altLang="en-US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670935" y="1168977"/>
              <a:ext cx="5192395" cy="299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/>
                <a:t>新建指标集，定义指标集基础属性，比如名称、类型、状态等</a:t>
              </a:r>
              <a:endParaRPr lang="zh-CN" altLang="en-US" dirty="0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2171700" y="4428259"/>
            <a:ext cx="6698615" cy="360045"/>
            <a:chOff x="2171700" y="4428259"/>
            <a:chExt cx="6698615" cy="360045"/>
          </a:xfrm>
        </p:grpSpPr>
        <p:sp>
          <p:nvSpPr>
            <p:cNvPr id="99" name="矩形 98"/>
            <p:cNvSpPr/>
            <p:nvPr/>
          </p:nvSpPr>
          <p:spPr>
            <a:xfrm>
              <a:off x="2171700" y="4445404"/>
              <a:ext cx="1332865" cy="3429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dirty="0"/>
                <a:t>参数</a:t>
              </a:r>
              <a:endParaRPr lang="zh-CN" altLang="en-US" dirty="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671570" y="4428259"/>
              <a:ext cx="5198745" cy="299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/>
                <a:t>参数定义是为了查询预先设置对参数条件</a:t>
              </a:r>
              <a:endParaRPr lang="zh-CN" altLang="en-US" dirty="0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171700" y="1764721"/>
            <a:ext cx="6705600" cy="506730"/>
            <a:chOff x="2171700" y="1764721"/>
            <a:chExt cx="6705600" cy="506730"/>
          </a:xfrm>
        </p:grpSpPr>
        <p:sp>
          <p:nvSpPr>
            <p:cNvPr id="102" name="矩形 101"/>
            <p:cNvSpPr/>
            <p:nvPr/>
          </p:nvSpPr>
          <p:spPr>
            <a:xfrm>
              <a:off x="2171700" y="1824411"/>
              <a:ext cx="1332865" cy="3429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dirty="0"/>
                <a:t>指标选择</a:t>
              </a:r>
              <a:endParaRPr lang="zh-CN" altLang="en-US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670935" y="1764721"/>
              <a:ext cx="5206365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/>
                <a:t>指标选择弹出指标树选择所需要的一个或多个指标，选择关联关系，根据获取的指标的数据源字段系统会自动组装生成新的</a:t>
              </a:r>
              <a:r>
                <a:rPr lang="en-US" altLang="zh-CN" dirty="0"/>
                <a:t>SQL</a:t>
              </a:r>
              <a:r>
                <a:rPr lang="zh-CN" altLang="en-US" dirty="0"/>
                <a:t>。</a:t>
              </a:r>
              <a:endParaRPr lang="zh-CN" altLang="en-US" dirty="0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2171700" y="2395107"/>
            <a:ext cx="6691630" cy="506730"/>
            <a:chOff x="2171700" y="2395107"/>
            <a:chExt cx="6691630" cy="506730"/>
          </a:xfrm>
        </p:grpSpPr>
        <p:sp>
          <p:nvSpPr>
            <p:cNvPr id="105" name="矩形 104"/>
            <p:cNvSpPr/>
            <p:nvPr/>
          </p:nvSpPr>
          <p:spPr>
            <a:xfrm>
              <a:off x="2171700" y="2479562"/>
              <a:ext cx="1332865" cy="3429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dirty="0"/>
                <a:t>指标数据字段</a:t>
              </a:r>
              <a:endParaRPr lang="zh-CN" altLang="en-US" dirty="0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3670935" y="2395107"/>
              <a:ext cx="5192395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/>
                <a:t>选择好指标后，指标的每个字段会列出来，可以对其进行调整，可以移调不需要的字段。</a:t>
              </a:r>
              <a:endParaRPr lang="zh-CN" altLang="en-US" dirty="0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171700" y="3087839"/>
            <a:ext cx="6677660" cy="389890"/>
            <a:chOff x="2171700" y="3087839"/>
            <a:chExt cx="6677660" cy="389890"/>
          </a:xfrm>
        </p:grpSpPr>
        <p:sp>
          <p:nvSpPr>
            <p:cNvPr id="108" name="矩形 107"/>
            <p:cNvSpPr/>
            <p:nvPr/>
          </p:nvSpPr>
          <p:spPr>
            <a:xfrm>
              <a:off x="2171700" y="3134829"/>
              <a:ext cx="1332865" cy="3429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dirty="0"/>
                <a:t>定义查询</a:t>
              </a:r>
              <a:r>
                <a:rPr lang="en-US" altLang="zh-CN" dirty="0"/>
                <a:t>SQL</a:t>
              </a:r>
              <a:endParaRPr lang="en-US" altLang="zh-CN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3671570" y="3087839"/>
              <a:ext cx="5177790" cy="299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/>
                <a:t>自己写</a:t>
              </a:r>
              <a:r>
                <a:rPr lang="en-US" altLang="zh-CN" dirty="0"/>
                <a:t>SQL</a:t>
              </a:r>
              <a:r>
                <a:rPr lang="zh-CN" altLang="en-US" dirty="0"/>
                <a:t>执行</a:t>
              </a:r>
              <a:endParaRPr lang="zh-CN" altLang="en-US" dirty="0"/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2171700" y="3739007"/>
            <a:ext cx="6684645" cy="394335"/>
            <a:chOff x="2171700" y="3739007"/>
            <a:chExt cx="6684645" cy="394335"/>
          </a:xfrm>
        </p:grpSpPr>
        <p:sp>
          <p:nvSpPr>
            <p:cNvPr id="111" name="矩形 110"/>
            <p:cNvSpPr/>
            <p:nvPr/>
          </p:nvSpPr>
          <p:spPr>
            <a:xfrm>
              <a:off x="2171700" y="3790442"/>
              <a:ext cx="1332865" cy="3429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dirty="0"/>
                <a:t>排序</a:t>
              </a:r>
              <a:endParaRPr lang="zh-CN" altLang="en-US" dirty="0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3671570" y="3739007"/>
              <a:ext cx="5184775" cy="299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/>
                <a:t>对结果集字段排序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矩形 169"/>
          <p:cNvSpPr/>
          <p:nvPr/>
        </p:nvSpPr>
        <p:spPr>
          <a:xfrm>
            <a:off x="28574" y="114869"/>
            <a:ext cx="4128535" cy="4714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指标应用系统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73725" y="969485"/>
            <a:ext cx="7744858" cy="565140"/>
            <a:chOff x="473725" y="969485"/>
            <a:chExt cx="7744858" cy="565140"/>
          </a:xfrm>
        </p:grpSpPr>
        <p:grpSp>
          <p:nvGrpSpPr>
            <p:cNvPr id="4" name="组合 3"/>
            <p:cNvGrpSpPr/>
            <p:nvPr/>
          </p:nvGrpSpPr>
          <p:grpSpPr>
            <a:xfrm>
              <a:off x="473725" y="969485"/>
              <a:ext cx="7744858" cy="220339"/>
              <a:chOff x="473725" y="969485"/>
              <a:chExt cx="7744858" cy="220339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73725" y="969485"/>
                <a:ext cx="1333041" cy="220338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指标集预览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直接箭头连接符 5"/>
              <p:cNvCxnSpPr/>
              <p:nvPr/>
            </p:nvCxnSpPr>
            <p:spPr>
              <a:xfrm flipV="1">
                <a:off x="473725" y="1167789"/>
                <a:ext cx="7744858" cy="22035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/>
            <p:cNvSpPr txBox="1"/>
            <p:nvPr/>
          </p:nvSpPr>
          <p:spPr>
            <a:xfrm>
              <a:off x="479228" y="1189820"/>
              <a:ext cx="7735679" cy="344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100" dirty="0"/>
                <a:t>指标集保存后，页面会多一个预览按钮，点击预览会另外打开一个页面按照表格的形式展示出指标</a:t>
              </a:r>
              <a:r>
                <a:rPr lang="en-US" altLang="zh-CN" sz="1100" dirty="0"/>
                <a:t>SQL</a:t>
              </a:r>
              <a:r>
                <a:rPr lang="zh-CN" altLang="en-US" sz="1100" dirty="0"/>
                <a:t>运行的数据。</a:t>
              </a:r>
              <a:endParaRPr lang="zh-CN" altLang="en-US" sz="11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55356" y="1937671"/>
            <a:ext cx="7761389" cy="565145"/>
            <a:chOff x="455356" y="1882047"/>
            <a:chExt cx="7761389" cy="565145"/>
          </a:xfrm>
        </p:grpSpPr>
        <p:grpSp>
          <p:nvGrpSpPr>
            <p:cNvPr id="14" name="组合 13"/>
            <p:cNvGrpSpPr/>
            <p:nvPr/>
          </p:nvGrpSpPr>
          <p:grpSpPr>
            <a:xfrm>
              <a:off x="471887" y="1882047"/>
              <a:ext cx="7744858" cy="220339"/>
              <a:chOff x="473725" y="969485"/>
              <a:chExt cx="7744858" cy="220339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473725" y="969485"/>
                <a:ext cx="1333041" cy="220338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指标集修改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直接箭头连接符 16"/>
              <p:cNvCxnSpPr/>
              <p:nvPr/>
            </p:nvCxnSpPr>
            <p:spPr>
              <a:xfrm flipV="1">
                <a:off x="473725" y="1167789"/>
                <a:ext cx="7744858" cy="22035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文本框 17"/>
            <p:cNvSpPr txBox="1"/>
            <p:nvPr/>
          </p:nvSpPr>
          <p:spPr>
            <a:xfrm>
              <a:off x="455356" y="2102387"/>
              <a:ext cx="7735679" cy="344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100" dirty="0"/>
                <a:t>点击修改按钮，弹出和新增界面一样的页面，客户可以对其进行修改、保存</a:t>
              </a:r>
              <a:endParaRPr lang="zh-CN" altLang="en-US" sz="11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64535" y="2905862"/>
            <a:ext cx="7750372" cy="565145"/>
            <a:chOff x="464535" y="2816644"/>
            <a:chExt cx="7750372" cy="565145"/>
          </a:xfrm>
        </p:grpSpPr>
        <p:grpSp>
          <p:nvGrpSpPr>
            <p:cNvPr id="22" name="组合 21"/>
            <p:cNvGrpSpPr/>
            <p:nvPr/>
          </p:nvGrpSpPr>
          <p:grpSpPr>
            <a:xfrm>
              <a:off x="470049" y="2816644"/>
              <a:ext cx="7744858" cy="220339"/>
              <a:chOff x="473725" y="969485"/>
              <a:chExt cx="7744858" cy="220339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473725" y="969485"/>
                <a:ext cx="1333041" cy="220338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指标集删除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V="1">
                <a:off x="473725" y="1167789"/>
                <a:ext cx="7744858" cy="22035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464535" y="3036984"/>
              <a:ext cx="7735679" cy="344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100" dirty="0"/>
                <a:t>用户选择某条指标记录进行删除，非物理删除</a:t>
              </a:r>
              <a:endParaRPr lang="zh-CN" altLang="en-US" sz="11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84"/>
          <a:stretch>
            <a:fillRect/>
          </a:stretch>
        </p:blipFill>
        <p:spPr>
          <a:xfrm>
            <a:off x="-16722" y="-1"/>
            <a:ext cx="9160721" cy="514350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-46160" y="1101242"/>
            <a:ext cx="9190160" cy="29146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" name="Text Placeholder 3"/>
          <p:cNvSpPr txBox="1"/>
          <p:nvPr/>
        </p:nvSpPr>
        <p:spPr>
          <a:xfrm>
            <a:off x="1156099" y="1910955"/>
            <a:ext cx="1231106" cy="1177528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8625" dirty="0" smtClean="0">
                <a:solidFill>
                  <a:srgbClr val="287AC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0</a:t>
            </a:r>
            <a:r>
              <a:rPr lang="en-US" altLang="zh-CN" sz="8625" dirty="0" smtClean="0">
                <a:solidFill>
                  <a:srgbClr val="287AC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3</a:t>
            </a:r>
            <a:endParaRPr lang="en-US" sz="8625" dirty="0">
              <a:solidFill>
                <a:srgbClr val="287AC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" name="文本框 58"/>
          <p:cNvSpPr txBox="1"/>
          <p:nvPr/>
        </p:nvSpPr>
        <p:spPr>
          <a:xfrm>
            <a:off x="2475735" y="2438503"/>
            <a:ext cx="4230198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2174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报表管理平台</a:t>
            </a:r>
            <a:endParaRPr lang="zh-CN" altLang="en-US" sz="2400" b="1" dirty="0">
              <a:solidFill>
                <a:srgbClr val="2174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59"/>
          <p:cNvSpPr txBox="1"/>
          <p:nvPr/>
        </p:nvSpPr>
        <p:spPr>
          <a:xfrm>
            <a:off x="2522255" y="1983927"/>
            <a:ext cx="179350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pPr>
              <a:defRPr/>
            </a:pPr>
            <a:r>
              <a:rPr lang="en-US" altLang="zh-CN" sz="2400" dirty="0">
                <a:solidFill>
                  <a:srgbClr val="287AC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Part </a:t>
            </a:r>
            <a:r>
              <a:rPr lang="en-US" altLang="zh-CN" sz="2400" dirty="0" smtClean="0">
                <a:solidFill>
                  <a:srgbClr val="287AC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Three</a:t>
            </a:r>
            <a:endParaRPr lang="zh-CN" altLang="en-US" sz="2400" dirty="0">
              <a:solidFill>
                <a:srgbClr val="287AC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cxnSp>
        <p:nvCxnSpPr>
          <p:cNvPr id="16" name="Straight Connector 13"/>
          <p:cNvCxnSpPr>
            <a:cxnSpLocks noChangeShapeType="1"/>
          </p:cNvCxnSpPr>
          <p:nvPr/>
        </p:nvCxnSpPr>
        <p:spPr bwMode="auto">
          <a:xfrm flipH="1">
            <a:off x="1143000" y="3082529"/>
            <a:ext cx="5049441" cy="0"/>
          </a:xfrm>
          <a:prstGeom prst="line">
            <a:avLst/>
          </a:prstGeom>
          <a:noFill/>
          <a:ln w="19050" cap="sq" algn="ctr">
            <a:solidFill>
              <a:srgbClr val="287AC7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等腰三角形 19"/>
          <p:cNvSpPr/>
          <p:nvPr/>
        </p:nvSpPr>
        <p:spPr>
          <a:xfrm rot="9233090">
            <a:off x="6532312" y="1876207"/>
            <a:ext cx="266700" cy="230188"/>
          </a:xfrm>
          <a:prstGeom prst="triangle">
            <a:avLst/>
          </a:prstGeom>
          <a:solidFill>
            <a:srgbClr val="287AC7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1" name="等腰三角形 20"/>
          <p:cNvSpPr/>
          <p:nvPr/>
        </p:nvSpPr>
        <p:spPr>
          <a:xfrm rot="15569576">
            <a:off x="6179888" y="2550895"/>
            <a:ext cx="396875" cy="342900"/>
          </a:xfrm>
          <a:prstGeom prst="triangle">
            <a:avLst/>
          </a:prstGeom>
          <a:solidFill>
            <a:srgbClr val="287AC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2" name="等腰三角形 21"/>
          <p:cNvSpPr/>
          <p:nvPr/>
        </p:nvSpPr>
        <p:spPr>
          <a:xfrm rot="21371394">
            <a:off x="6048125" y="1226921"/>
            <a:ext cx="266700" cy="230187"/>
          </a:xfrm>
          <a:prstGeom prst="triangle">
            <a:avLst/>
          </a:prstGeom>
          <a:solidFill>
            <a:srgbClr val="287AC7">
              <a:alpha val="1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3" name="等腰三角形 22"/>
          <p:cNvSpPr/>
          <p:nvPr/>
        </p:nvSpPr>
        <p:spPr>
          <a:xfrm rot="12912161">
            <a:off x="7089525" y="2909671"/>
            <a:ext cx="944562" cy="815975"/>
          </a:xfrm>
          <a:prstGeom prst="triangle">
            <a:avLst/>
          </a:prstGeom>
          <a:solidFill>
            <a:srgbClr val="287AC7"/>
          </a:solidFill>
          <a:ln w="12700" cap="flat" cmpd="sng" algn="ctr">
            <a:solidFill>
              <a:srgbClr val="287AC7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287AC7"/>
              </a:solidFill>
              <a:latin typeface="Calibri"/>
              <a:ea typeface="幼圆"/>
            </a:endParaRPr>
          </a:p>
        </p:txBody>
      </p:sp>
      <p:sp>
        <p:nvSpPr>
          <p:cNvPr id="24" name="等腰三角形 23"/>
          <p:cNvSpPr/>
          <p:nvPr/>
        </p:nvSpPr>
        <p:spPr>
          <a:xfrm rot="12912161">
            <a:off x="6957762" y="2849345"/>
            <a:ext cx="1176338" cy="1014412"/>
          </a:xfrm>
          <a:prstGeom prst="triangle">
            <a:avLst/>
          </a:prstGeom>
          <a:noFill/>
          <a:ln w="12700" cap="flat" cmpd="sng" algn="ctr">
            <a:solidFill>
              <a:srgbClr val="287AC7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5" name="椭圆 24"/>
          <p:cNvSpPr/>
          <p:nvPr/>
        </p:nvSpPr>
        <p:spPr>
          <a:xfrm rot="9110320">
            <a:off x="8278562" y="3214471"/>
            <a:ext cx="114300" cy="115887"/>
          </a:xfrm>
          <a:prstGeom prst="ellipse">
            <a:avLst/>
          </a:prstGeom>
          <a:solidFill>
            <a:srgbClr val="287AC7"/>
          </a:solidFill>
          <a:ln w="12700" cap="flat" cmpd="sng" algn="ctr">
            <a:solidFill>
              <a:srgbClr val="287AC7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26" name="椭圆 25"/>
          <p:cNvSpPr/>
          <p:nvPr/>
        </p:nvSpPr>
        <p:spPr>
          <a:xfrm rot="9110320">
            <a:off x="7189537" y="3717707"/>
            <a:ext cx="115888" cy="115888"/>
          </a:xfrm>
          <a:prstGeom prst="ellipse">
            <a:avLst/>
          </a:prstGeom>
          <a:solidFill>
            <a:srgbClr val="287AC7"/>
          </a:solidFill>
          <a:ln w="12700" cap="flat" cmpd="sng" algn="ctr">
            <a:solidFill>
              <a:srgbClr val="287AC7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27" name="椭圆 26"/>
          <p:cNvSpPr/>
          <p:nvPr/>
        </p:nvSpPr>
        <p:spPr>
          <a:xfrm rot="9110320">
            <a:off x="7307012" y="2554071"/>
            <a:ext cx="114300" cy="115887"/>
          </a:xfrm>
          <a:prstGeom prst="ellipse">
            <a:avLst/>
          </a:prstGeom>
          <a:solidFill>
            <a:srgbClr val="287AC7"/>
          </a:solidFill>
          <a:ln w="12700" cap="flat" cmpd="sng" algn="ctr">
            <a:solidFill>
              <a:srgbClr val="287AC7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28" name="等腰三角形 27"/>
          <p:cNvSpPr/>
          <p:nvPr/>
        </p:nvSpPr>
        <p:spPr>
          <a:xfrm rot="18210217">
            <a:off x="5639344" y="1584902"/>
            <a:ext cx="127000" cy="109537"/>
          </a:xfrm>
          <a:prstGeom prst="triangle">
            <a:avLst/>
          </a:prstGeom>
          <a:solidFill>
            <a:srgbClr val="287AC7">
              <a:alpha val="9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9" name="等腰三角形 28"/>
          <p:cNvSpPr/>
          <p:nvPr/>
        </p:nvSpPr>
        <p:spPr>
          <a:xfrm rot="8748521">
            <a:off x="5997326" y="1736507"/>
            <a:ext cx="128587" cy="109538"/>
          </a:xfrm>
          <a:prstGeom prst="triangle">
            <a:avLst/>
          </a:prstGeom>
          <a:solidFill>
            <a:srgbClr val="287AC7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/>
              <a:ea typeface="幼圆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3089" y="320964"/>
            <a:ext cx="9060875" cy="4769427"/>
            <a:chOff x="23089" y="320964"/>
            <a:chExt cx="9060875" cy="4769427"/>
          </a:xfrm>
        </p:grpSpPr>
        <p:grpSp>
          <p:nvGrpSpPr>
            <p:cNvPr id="11" name="组合 10"/>
            <p:cNvGrpSpPr/>
            <p:nvPr/>
          </p:nvGrpSpPr>
          <p:grpSpPr>
            <a:xfrm>
              <a:off x="23089" y="320964"/>
              <a:ext cx="9060875" cy="4769427"/>
              <a:chOff x="23089" y="320964"/>
              <a:chExt cx="9060875" cy="4769427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337790" y="2160154"/>
                <a:ext cx="2431473" cy="110143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490191" y="2312554"/>
                <a:ext cx="2123210" cy="7827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 smtClean="0"/>
                  <a:t>报表管理平台</a:t>
                </a:r>
                <a:endParaRPr lang="en-US" altLang="zh-CN" sz="2000" b="1" dirty="0" smtClean="0"/>
              </a:p>
              <a:p>
                <a:pPr algn="ctr"/>
                <a:r>
                  <a:rPr lang="zh-CN" altLang="en-US" sz="2000" b="1" dirty="0" smtClean="0"/>
                  <a:t>核心功能</a:t>
                </a:r>
                <a:endParaRPr lang="zh-CN" altLang="en-US" sz="2000" b="1" dirty="0"/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 flipV="1">
                <a:off x="5769263" y="320964"/>
                <a:ext cx="0" cy="2940626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V="1">
                <a:off x="3334445" y="2149765"/>
                <a:ext cx="0" cy="2940626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3337790" y="3261590"/>
                <a:ext cx="5746174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23089" y="2160154"/>
                <a:ext cx="5746174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/>
            <p:cNvSpPr txBox="1"/>
            <p:nvPr/>
          </p:nvSpPr>
          <p:spPr>
            <a:xfrm>
              <a:off x="285973" y="787840"/>
              <a:ext cx="511634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/>
                <a:t>自定义报表：</a:t>
              </a:r>
              <a:endParaRPr lang="en-US" altLang="zh-CN" sz="1200" b="1" dirty="0" smtClean="0"/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zh-CN" altLang="en-US" sz="1200" dirty="0" smtClean="0"/>
                <a:t>报表属性定义</a:t>
              </a:r>
              <a:endParaRPr lang="zh-CN" altLang="en-US" sz="1200" dirty="0" smtClean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914617" y="742403"/>
              <a:ext cx="2411566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 smtClean="0"/>
                <a:t>报表预览、打印、下载：</a:t>
              </a:r>
              <a:endParaRPr lang="en-US" altLang="zh-CN" sz="1200" b="1" dirty="0" smtClean="0"/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zh-CN" altLang="en-US" sz="1200" dirty="0" smtClean="0"/>
                <a:t>预览</a:t>
              </a:r>
              <a:endParaRPr lang="en-US" altLang="zh-CN" sz="1200" dirty="0" smtClean="0"/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zh-CN" altLang="en-US" sz="1200" dirty="0" smtClean="0"/>
                <a:t>打印</a:t>
              </a:r>
              <a:endParaRPr lang="en-US" altLang="zh-CN" sz="1200" dirty="0" smtClean="0"/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zh-CN" altLang="en-US" sz="1200" dirty="0" smtClean="0"/>
                <a:t>下载</a:t>
              </a:r>
              <a:endParaRPr lang="zh-CN" altLang="en-US" sz="1200" dirty="0" smtClean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3289" y="2198083"/>
              <a:ext cx="2411566" cy="1187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 smtClean="0"/>
                <a:t>报表维护：</a:t>
              </a:r>
              <a:endParaRPr lang="en-US" altLang="zh-CN" b="1" dirty="0" smtClean="0"/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zh-CN" altLang="en-US" sz="1200" dirty="0" smtClean="0"/>
                <a:t>修改</a:t>
              </a:r>
              <a:endParaRPr lang="en-US" altLang="zh-CN" sz="1200" dirty="0" smtClean="0"/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zh-CN" altLang="en-US" sz="1400" dirty="0" smtClean="0"/>
                <a:t>删除</a:t>
              </a:r>
              <a:endParaRPr lang="en-US" altLang="zh-CN" sz="1200" dirty="0" smtClean="0"/>
            </a:p>
            <a:p>
              <a:pPr marL="285750" indent="-285750">
                <a:buFont typeface="Arial" panose="020B0604020202090204" pitchFamily="34" charset="0"/>
                <a:buChar char="•"/>
              </a:pPr>
              <a:endParaRPr lang="zh-CN" altLang="en-US" sz="12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28786" y="3327943"/>
              <a:ext cx="2411566" cy="1060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报表发布管理：</a:t>
              </a:r>
              <a:endParaRPr lang="en-US" altLang="zh-CN" sz="1200" dirty="0" smtClean="0"/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zh-CN" altLang="en-US" sz="1200" dirty="0" smtClean="0"/>
                <a:t>发布报表到报表服务器，所有人都可以看见</a:t>
              </a:r>
              <a:endParaRPr lang="en-US" altLang="zh-CN" sz="1200" dirty="0" smtClean="0"/>
            </a:p>
            <a:p>
              <a:pPr marL="285750" indent="-285750">
                <a:buFont typeface="Arial" panose="020B0604020202090204" pitchFamily="34" charset="0"/>
                <a:buChar char="•"/>
              </a:pPr>
              <a:endParaRPr lang="zh-CN" altLang="en-US" dirty="0"/>
            </a:p>
          </p:txBody>
        </p:sp>
      </p:grpSp>
      <p:sp>
        <p:nvSpPr>
          <p:cNvPr id="170" name="矩形 169"/>
          <p:cNvSpPr/>
          <p:nvPr/>
        </p:nvSpPr>
        <p:spPr>
          <a:xfrm>
            <a:off x="28574" y="114869"/>
            <a:ext cx="4128535" cy="4714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报表管理平台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38463" y="1007213"/>
            <a:ext cx="565484" cy="517358"/>
            <a:chOff x="938463" y="1203158"/>
            <a:chExt cx="565484" cy="517358"/>
          </a:xfrm>
        </p:grpSpPr>
        <p:sp>
          <p:nvSpPr>
            <p:cNvPr id="3" name="六边形 2"/>
            <p:cNvSpPr/>
            <p:nvPr/>
          </p:nvSpPr>
          <p:spPr>
            <a:xfrm>
              <a:off x="938463" y="1203158"/>
              <a:ext cx="565484" cy="517358"/>
            </a:xfrm>
            <a:prstGeom prst="hexagon">
              <a:avLst/>
            </a:prstGeom>
            <a:solidFill>
              <a:srgbClr val="287AC7"/>
            </a:solidFill>
            <a:ln>
              <a:solidFill>
                <a:srgbClr val="66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六边形 3"/>
            <p:cNvSpPr/>
            <p:nvPr/>
          </p:nvSpPr>
          <p:spPr>
            <a:xfrm>
              <a:off x="1013476" y="1285740"/>
              <a:ext cx="413084" cy="364958"/>
            </a:xfrm>
            <a:prstGeom prst="hexago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1</a:t>
              </a:r>
              <a:endParaRPr lang="zh-CN" altLang="en-US" b="1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841863" y="1025238"/>
            <a:ext cx="6152604" cy="429515"/>
            <a:chOff x="1841863" y="1221183"/>
            <a:chExt cx="6152604" cy="429515"/>
          </a:xfrm>
        </p:grpSpPr>
        <p:sp>
          <p:nvSpPr>
            <p:cNvPr id="8" name="矩形 7"/>
            <p:cNvSpPr/>
            <p:nvPr/>
          </p:nvSpPr>
          <p:spPr>
            <a:xfrm>
              <a:off x="1841863" y="1285740"/>
              <a:ext cx="1515291" cy="364958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solidFill>
                <a:srgbClr val="66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自定义报表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422467" y="1221183"/>
              <a:ext cx="4572000" cy="3448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/>
                <a:t>新增报表，编辑报表基本属性，选择指标集，预览报表。</a:t>
              </a:r>
              <a:endParaRPr lang="zh-CN" altLang="en-US" sz="11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34107" y="1838882"/>
            <a:ext cx="565484" cy="517358"/>
            <a:chOff x="938463" y="1203158"/>
            <a:chExt cx="565484" cy="517358"/>
          </a:xfrm>
        </p:grpSpPr>
        <p:sp>
          <p:nvSpPr>
            <p:cNvPr id="12" name="六边形 11"/>
            <p:cNvSpPr/>
            <p:nvPr/>
          </p:nvSpPr>
          <p:spPr>
            <a:xfrm>
              <a:off x="938463" y="1203158"/>
              <a:ext cx="565484" cy="517358"/>
            </a:xfrm>
            <a:prstGeom prst="hexagon">
              <a:avLst/>
            </a:prstGeom>
            <a:solidFill>
              <a:srgbClr val="287AC7"/>
            </a:solidFill>
            <a:ln>
              <a:solidFill>
                <a:srgbClr val="66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六边形 12"/>
            <p:cNvSpPr/>
            <p:nvPr/>
          </p:nvSpPr>
          <p:spPr>
            <a:xfrm>
              <a:off x="1013476" y="1285740"/>
              <a:ext cx="413084" cy="364958"/>
            </a:xfrm>
            <a:prstGeom prst="hexago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2</a:t>
              </a:r>
              <a:endParaRPr lang="zh-CN" altLang="en-US" b="1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837507" y="1856907"/>
            <a:ext cx="6152604" cy="429515"/>
            <a:chOff x="1841863" y="1221183"/>
            <a:chExt cx="6152604" cy="429515"/>
          </a:xfrm>
        </p:grpSpPr>
        <p:sp>
          <p:nvSpPr>
            <p:cNvPr id="15" name="矩形 14"/>
            <p:cNvSpPr/>
            <p:nvPr/>
          </p:nvSpPr>
          <p:spPr>
            <a:xfrm>
              <a:off x="1841863" y="1285740"/>
              <a:ext cx="1515291" cy="364958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solidFill>
                <a:srgbClr val="66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报表维护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422467" y="1221183"/>
              <a:ext cx="4572000" cy="40259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/>
                <a:t>报表修改、删除</a:t>
              </a:r>
              <a:r>
                <a:rPr lang="zh-CN" altLang="en-US" dirty="0"/>
                <a:t>。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55877" y="2649473"/>
            <a:ext cx="565484" cy="517358"/>
            <a:chOff x="938463" y="1203158"/>
            <a:chExt cx="565484" cy="517358"/>
          </a:xfrm>
        </p:grpSpPr>
        <p:sp>
          <p:nvSpPr>
            <p:cNvPr id="18" name="六边形 17"/>
            <p:cNvSpPr/>
            <p:nvPr/>
          </p:nvSpPr>
          <p:spPr>
            <a:xfrm>
              <a:off x="938463" y="1203158"/>
              <a:ext cx="565484" cy="517358"/>
            </a:xfrm>
            <a:prstGeom prst="hexagon">
              <a:avLst/>
            </a:prstGeom>
            <a:solidFill>
              <a:srgbClr val="287AC7"/>
            </a:solidFill>
            <a:ln>
              <a:solidFill>
                <a:srgbClr val="66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六边形 18"/>
            <p:cNvSpPr/>
            <p:nvPr/>
          </p:nvSpPr>
          <p:spPr>
            <a:xfrm>
              <a:off x="1013476" y="1285740"/>
              <a:ext cx="413084" cy="364958"/>
            </a:xfrm>
            <a:prstGeom prst="hexago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3</a:t>
              </a:r>
              <a:endParaRPr lang="zh-CN" altLang="en-US" b="1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59277" y="2667498"/>
            <a:ext cx="6152604" cy="429515"/>
            <a:chOff x="1841863" y="1221183"/>
            <a:chExt cx="6152604" cy="429515"/>
          </a:xfrm>
        </p:grpSpPr>
        <p:sp>
          <p:nvSpPr>
            <p:cNvPr id="21" name="矩形 20"/>
            <p:cNvSpPr/>
            <p:nvPr/>
          </p:nvSpPr>
          <p:spPr>
            <a:xfrm>
              <a:off x="1841863" y="1285740"/>
              <a:ext cx="1515291" cy="364958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solidFill>
                <a:srgbClr val="66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报表打印、下载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422467" y="1221183"/>
              <a:ext cx="4572000" cy="3448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/>
                <a:t>支持各种打印、下载。</a:t>
              </a:r>
              <a:endParaRPr lang="zh-CN" altLang="en-US" sz="11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64584" y="3524787"/>
            <a:ext cx="565484" cy="517358"/>
            <a:chOff x="938463" y="1203158"/>
            <a:chExt cx="565484" cy="517358"/>
          </a:xfrm>
        </p:grpSpPr>
        <p:sp>
          <p:nvSpPr>
            <p:cNvPr id="24" name="六边形 23"/>
            <p:cNvSpPr/>
            <p:nvPr/>
          </p:nvSpPr>
          <p:spPr>
            <a:xfrm>
              <a:off x="938463" y="1203158"/>
              <a:ext cx="565484" cy="517358"/>
            </a:xfrm>
            <a:prstGeom prst="hexagon">
              <a:avLst/>
            </a:prstGeom>
            <a:solidFill>
              <a:srgbClr val="287AC7"/>
            </a:solidFill>
            <a:ln>
              <a:solidFill>
                <a:srgbClr val="66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1013476" y="1285740"/>
              <a:ext cx="413084" cy="364958"/>
            </a:xfrm>
            <a:prstGeom prst="hexago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4</a:t>
              </a:r>
              <a:endParaRPr lang="zh-CN" altLang="en-US" b="1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867984" y="3542812"/>
            <a:ext cx="6152604" cy="429515"/>
            <a:chOff x="1841863" y="1221183"/>
            <a:chExt cx="6152604" cy="429515"/>
          </a:xfrm>
        </p:grpSpPr>
        <p:sp>
          <p:nvSpPr>
            <p:cNvPr id="27" name="矩形 26"/>
            <p:cNvSpPr/>
            <p:nvPr/>
          </p:nvSpPr>
          <p:spPr>
            <a:xfrm>
              <a:off x="1841863" y="1285740"/>
              <a:ext cx="1515291" cy="364958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solidFill>
                <a:srgbClr val="66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报表收藏、发布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422467" y="1221183"/>
              <a:ext cx="4572000" cy="3448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/>
                <a:t>对报表进行收藏、发布报表。</a:t>
              </a:r>
              <a:endParaRPr lang="zh-CN" altLang="en-US" sz="1100" dirty="0"/>
            </a:p>
          </p:txBody>
        </p:sp>
      </p:grpSp>
      <p:sp>
        <p:nvSpPr>
          <p:cNvPr id="170" name="矩形 169"/>
          <p:cNvSpPr/>
          <p:nvPr/>
        </p:nvSpPr>
        <p:spPr>
          <a:xfrm>
            <a:off x="28574" y="114869"/>
            <a:ext cx="4128535" cy="4714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报表管理平台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25417" y="804229"/>
            <a:ext cx="1377108" cy="4037186"/>
            <a:chOff x="925417" y="804229"/>
            <a:chExt cx="1377108" cy="4037186"/>
          </a:xfrm>
        </p:grpSpPr>
        <p:sp>
          <p:nvSpPr>
            <p:cNvPr id="29" name="右箭头 28"/>
            <p:cNvSpPr/>
            <p:nvPr/>
          </p:nvSpPr>
          <p:spPr>
            <a:xfrm>
              <a:off x="925417" y="804229"/>
              <a:ext cx="1377108" cy="649996"/>
            </a:xfrm>
            <a:prstGeom prst="rightArrow">
              <a:avLst>
                <a:gd name="adj1" fmla="val 60169"/>
                <a:gd name="adj2" fmla="val 50000"/>
              </a:avLst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元数据指标管理</a:t>
              </a:r>
              <a:endParaRPr lang="zh-CN" altLang="en-US" sz="12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925417" y="1333038"/>
              <a:ext cx="1046602" cy="350837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sz="1200" dirty="0"/>
                <a:t>元数据系统定义指标规范。向外暴露指标数据接口</a:t>
              </a:r>
              <a:endParaRPr lang="zh-CN" altLang="en-US" sz="1200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302525" y="1454225"/>
            <a:ext cx="1377108" cy="3387190"/>
            <a:chOff x="2302525" y="1454225"/>
            <a:chExt cx="1377108" cy="3387190"/>
          </a:xfrm>
        </p:grpSpPr>
        <p:sp>
          <p:nvSpPr>
            <p:cNvPr id="30" name="右箭头 29"/>
            <p:cNvSpPr/>
            <p:nvPr/>
          </p:nvSpPr>
          <p:spPr>
            <a:xfrm>
              <a:off x="2302525" y="1454225"/>
              <a:ext cx="1377108" cy="649996"/>
            </a:xfrm>
            <a:prstGeom prst="rightArrow">
              <a:avLst>
                <a:gd name="adj1" fmla="val 60169"/>
                <a:gd name="adj2" fmla="val 50000"/>
              </a:avLst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获取指标</a:t>
              </a:r>
              <a:endParaRPr lang="zh-CN" altLang="en-US" sz="12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2302525" y="1992214"/>
              <a:ext cx="1046602" cy="284920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sz="1200" dirty="0" smtClean="0"/>
                <a:t>该系统解析元数据系统提供大指标接口，对其进行指标维护。</a:t>
              </a:r>
              <a:endParaRPr lang="zh-CN" altLang="en-US" sz="120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679633" y="2104221"/>
            <a:ext cx="1377108" cy="2737194"/>
            <a:chOff x="3679633" y="2104221"/>
            <a:chExt cx="1377108" cy="2737194"/>
          </a:xfrm>
        </p:grpSpPr>
        <p:sp>
          <p:nvSpPr>
            <p:cNvPr id="31" name="右箭头 30"/>
            <p:cNvSpPr/>
            <p:nvPr/>
          </p:nvSpPr>
          <p:spPr>
            <a:xfrm>
              <a:off x="3679633" y="2104221"/>
              <a:ext cx="1377108" cy="649996"/>
            </a:xfrm>
            <a:prstGeom prst="rightArrow">
              <a:avLst>
                <a:gd name="adj1" fmla="val 60169"/>
                <a:gd name="adj2" fmla="val 50000"/>
              </a:avLst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指标集</a:t>
              </a:r>
              <a:r>
                <a:rPr lang="en-US" altLang="zh-CN" sz="1200" dirty="0"/>
                <a:t>SQL</a:t>
              </a:r>
              <a:endParaRPr lang="en-US" altLang="zh-CN" sz="12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3679633" y="2629608"/>
              <a:ext cx="1046602" cy="221180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sz="1200" dirty="0" smtClean="0"/>
                <a:t>选择相应指标组合成新大指标简称指标集，</a:t>
              </a:r>
              <a:r>
                <a:rPr lang="en-US" altLang="zh-CN" sz="1200" dirty="0" smtClean="0"/>
                <a:t>SQL</a:t>
              </a:r>
              <a:r>
                <a:rPr lang="zh-CN" altLang="en-US" sz="1200" dirty="0" smtClean="0"/>
                <a:t>定义。</a:t>
              </a:r>
              <a:endParaRPr lang="zh-CN" altLang="en-US" sz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056741" y="2754217"/>
            <a:ext cx="1377108" cy="2087199"/>
            <a:chOff x="5056741" y="2754217"/>
            <a:chExt cx="1377108" cy="2087199"/>
          </a:xfrm>
        </p:grpSpPr>
        <p:sp>
          <p:nvSpPr>
            <p:cNvPr id="32" name="右箭头 31"/>
            <p:cNvSpPr/>
            <p:nvPr/>
          </p:nvSpPr>
          <p:spPr>
            <a:xfrm>
              <a:off x="5056741" y="2754217"/>
              <a:ext cx="1377108" cy="649996"/>
            </a:xfrm>
            <a:prstGeom prst="rightArrow">
              <a:avLst>
                <a:gd name="adj1" fmla="val 60169"/>
                <a:gd name="adj2" fmla="val 50000"/>
              </a:avLst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完整指标集</a:t>
              </a:r>
              <a:endParaRPr lang="zh-CN" altLang="en-US" sz="12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5056741" y="3277768"/>
              <a:ext cx="1046602" cy="156364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sz="1200" dirty="0" smtClean="0"/>
                <a:t>指标集维护。</a:t>
              </a:r>
              <a:endParaRPr lang="zh-CN" altLang="en-US" sz="1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433849" y="3404213"/>
            <a:ext cx="1377108" cy="1437202"/>
            <a:chOff x="6433849" y="3404213"/>
            <a:chExt cx="1377108" cy="1437202"/>
          </a:xfrm>
        </p:grpSpPr>
        <p:sp>
          <p:nvSpPr>
            <p:cNvPr id="33" name="右箭头 32"/>
            <p:cNvSpPr/>
            <p:nvPr/>
          </p:nvSpPr>
          <p:spPr>
            <a:xfrm>
              <a:off x="6433849" y="3404213"/>
              <a:ext cx="1377108" cy="649996"/>
            </a:xfrm>
            <a:prstGeom prst="rightArrow">
              <a:avLst>
                <a:gd name="adj1" fmla="val 60169"/>
                <a:gd name="adj2" fmla="val 50000"/>
              </a:avLst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报表展示</a:t>
              </a:r>
              <a:endParaRPr lang="zh-CN" altLang="en-US" sz="12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433849" y="3922381"/>
              <a:ext cx="1046602" cy="91903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sz="1200" dirty="0" smtClean="0"/>
                <a:t>将指标集嵌套到报表管理系统即可。</a:t>
              </a:r>
              <a:endParaRPr lang="zh-CN" altLang="en-US" sz="1200" dirty="0"/>
            </a:p>
          </p:txBody>
        </p:sp>
      </p:grpSp>
      <p:sp>
        <p:nvSpPr>
          <p:cNvPr id="3" name="右箭头 2"/>
          <p:cNvSpPr/>
          <p:nvPr/>
        </p:nvSpPr>
        <p:spPr>
          <a:xfrm>
            <a:off x="3014609" y="804229"/>
            <a:ext cx="4778567" cy="512785"/>
          </a:xfrm>
          <a:prstGeom prst="rightArrow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BBD9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一个完整报表过程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28574" y="114869"/>
            <a:ext cx="4128535" cy="4714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报表管理平台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6383" y="829232"/>
            <a:ext cx="843706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zh-CN" sz="1200" dirty="0"/>
              <a:t>指标管理系统其实就分了三大模块：指标源管理、指标集管理、报表平台</a:t>
            </a:r>
            <a:endParaRPr lang="zh-CN" altLang="zh-CN" sz="1200" dirty="0"/>
          </a:p>
        </p:txBody>
      </p:sp>
      <p:sp>
        <p:nvSpPr>
          <p:cNvPr id="170" name="矩形 169"/>
          <p:cNvSpPr/>
          <p:nvPr/>
        </p:nvSpPr>
        <p:spPr>
          <a:xfrm>
            <a:off x="28574" y="114869"/>
            <a:ext cx="4128535" cy="4714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报表管理平台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5"/>
          <p:cNvPicPr>
            <a:picLocks noChangeAspect="1" noChangeArrowheads="1"/>
          </p:cNvPicPr>
          <p:nvPr/>
        </p:nvPicPr>
        <p:blipFill rotWithShape="1">
          <a:blip r:embed="rId1" cstate="email"/>
          <a:srcRect b="17317"/>
          <a:stretch>
            <a:fillRect/>
          </a:stretch>
        </p:blipFill>
        <p:spPr bwMode="auto">
          <a:xfrm>
            <a:off x="0" y="-1"/>
            <a:ext cx="9144000" cy="511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矩形 6"/>
          <p:cNvSpPr>
            <a:spLocks noChangeArrowheads="1"/>
          </p:cNvSpPr>
          <p:nvPr/>
        </p:nvSpPr>
        <p:spPr bwMode="auto">
          <a:xfrm>
            <a:off x="0" y="29377"/>
            <a:ext cx="9144000" cy="5118538"/>
          </a:xfrm>
          <a:prstGeom prst="rect">
            <a:avLst/>
          </a:prstGeom>
          <a:solidFill>
            <a:srgbClr val="3892DC">
              <a:alpha val="20000"/>
            </a:srgbClr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 sz="1015">
              <a:solidFill>
                <a:srgbClr val="FFFFFF"/>
              </a:solidFill>
            </a:endParaRPr>
          </a:p>
        </p:txBody>
      </p:sp>
      <p:grpSp>
        <p:nvGrpSpPr>
          <p:cNvPr id="15366" name="组合 1"/>
          <p:cNvGrpSpPr/>
          <p:nvPr/>
        </p:nvGrpSpPr>
        <p:grpSpPr bwMode="auto">
          <a:xfrm>
            <a:off x="2644238" y="581725"/>
            <a:ext cx="3579019" cy="3965972"/>
            <a:chOff x="0" y="0"/>
            <a:chExt cx="3926934" cy="4352253"/>
          </a:xfrm>
        </p:grpSpPr>
        <p:sp>
          <p:nvSpPr>
            <p:cNvPr id="15376" name="等腰三角形 25"/>
            <p:cNvSpPr>
              <a:spLocks noChangeArrowheads="1"/>
            </p:cNvSpPr>
            <p:nvPr/>
          </p:nvSpPr>
          <p:spPr bwMode="auto">
            <a:xfrm rot="-4373613">
              <a:off x="-268014" y="268014"/>
              <a:ext cx="3886200" cy="33501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rgbClr val="F2F2F2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sz="1015">
                <a:solidFill>
                  <a:srgbClr val="FFFFFF"/>
                </a:solidFill>
              </a:endParaRPr>
            </a:p>
          </p:txBody>
        </p:sp>
        <p:sp>
          <p:nvSpPr>
            <p:cNvPr id="15377" name="等腰三角形 26"/>
            <p:cNvSpPr>
              <a:spLocks noChangeArrowheads="1"/>
            </p:cNvSpPr>
            <p:nvPr/>
          </p:nvSpPr>
          <p:spPr bwMode="auto">
            <a:xfrm rot="-5400000">
              <a:off x="-55590" y="665598"/>
              <a:ext cx="3565365" cy="3073590"/>
            </a:xfrm>
            <a:prstGeom prst="triangle">
              <a:avLst>
                <a:gd name="adj" fmla="val 50000"/>
              </a:avLst>
            </a:prstGeom>
            <a:solidFill>
              <a:srgbClr val="3892DC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sz="1015">
                <a:solidFill>
                  <a:srgbClr val="FFFFFF"/>
                </a:solidFill>
              </a:endParaRPr>
            </a:p>
          </p:txBody>
        </p:sp>
        <p:sp>
          <p:nvSpPr>
            <p:cNvPr id="15378" name="椭圆 28"/>
            <p:cNvSpPr>
              <a:spLocks noChangeArrowheads="1"/>
            </p:cNvSpPr>
            <p:nvPr/>
          </p:nvSpPr>
          <p:spPr bwMode="auto">
            <a:xfrm>
              <a:off x="25197" y="1363044"/>
              <a:ext cx="228600" cy="2286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1015">
                <a:solidFill>
                  <a:srgbClr val="FFFFFF"/>
                </a:solidFill>
              </a:endParaRPr>
            </a:p>
          </p:txBody>
        </p:sp>
        <p:sp>
          <p:nvSpPr>
            <p:cNvPr id="15379" name="椭圆 32"/>
            <p:cNvSpPr>
              <a:spLocks noChangeArrowheads="1"/>
            </p:cNvSpPr>
            <p:nvPr/>
          </p:nvSpPr>
          <p:spPr bwMode="auto">
            <a:xfrm>
              <a:off x="2577897" y="4123653"/>
              <a:ext cx="228600" cy="2286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1015">
                <a:solidFill>
                  <a:srgbClr val="FFFFFF"/>
                </a:solidFill>
              </a:endParaRPr>
            </a:p>
          </p:txBody>
        </p:sp>
        <p:sp>
          <p:nvSpPr>
            <p:cNvPr id="15380" name="椭圆 33"/>
            <p:cNvSpPr>
              <a:spLocks noChangeArrowheads="1"/>
            </p:cNvSpPr>
            <p:nvPr/>
          </p:nvSpPr>
          <p:spPr bwMode="auto">
            <a:xfrm>
              <a:off x="3698334" y="500199"/>
              <a:ext cx="228600" cy="2286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1015">
                <a:solidFill>
                  <a:srgbClr val="FFFFFF"/>
                </a:solidFill>
              </a:endParaRPr>
            </a:p>
          </p:txBody>
        </p:sp>
      </p:grpSp>
      <p:sp>
        <p:nvSpPr>
          <p:cNvPr id="15368" name="任意多边形 46"/>
          <p:cNvSpPr/>
          <p:nvPr/>
        </p:nvSpPr>
        <p:spPr bwMode="auto">
          <a:xfrm>
            <a:off x="0" y="4300537"/>
            <a:ext cx="789385" cy="842963"/>
          </a:xfrm>
          <a:custGeom>
            <a:avLst/>
            <a:gdLst>
              <a:gd name="T0" fmla="*/ 349450 w 1053177"/>
              <a:gd name="T1" fmla="*/ 0 h 1123422"/>
              <a:gd name="T2" fmla="*/ 1051849 w 1053177"/>
              <a:gd name="T3" fmla="*/ 703948 h 1123422"/>
              <a:gd name="T4" fmla="*/ 931891 w 1053177"/>
              <a:gd name="T5" fmla="*/ 1097531 h 1123422"/>
              <a:gd name="T6" fmla="*/ 909706 w 1053177"/>
              <a:gd name="T7" fmla="*/ 1124478 h 1123422"/>
              <a:gd name="T8" fmla="*/ 0 w 1053177"/>
              <a:gd name="T9" fmla="*/ 1124478 h 1123422"/>
              <a:gd name="T10" fmla="*/ 0 w 1053177"/>
              <a:gd name="T11" fmla="*/ 96686 h 1123422"/>
              <a:gd name="T12" fmla="*/ 76044 w 1053177"/>
              <a:gd name="T13" fmla="*/ 55320 h 1123422"/>
              <a:gd name="T14" fmla="*/ 349450 w 1053177"/>
              <a:gd name="T15" fmla="*/ 0 h 112342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53177"/>
              <a:gd name="T25" fmla="*/ 0 h 1123422"/>
              <a:gd name="T26" fmla="*/ 1053177 w 1053177"/>
              <a:gd name="T27" fmla="*/ 1123422 h 112342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53177" h="1123422">
                <a:moveTo>
                  <a:pt x="349891" y="0"/>
                </a:moveTo>
                <a:cubicBezTo>
                  <a:pt x="738305" y="0"/>
                  <a:pt x="1053177" y="314872"/>
                  <a:pt x="1053177" y="703286"/>
                </a:cubicBezTo>
                <a:cubicBezTo>
                  <a:pt x="1053177" y="848942"/>
                  <a:pt x="1008898" y="984255"/>
                  <a:pt x="933067" y="1096500"/>
                </a:cubicBezTo>
                <a:lnTo>
                  <a:pt x="910854" y="1123422"/>
                </a:lnTo>
                <a:lnTo>
                  <a:pt x="0" y="1123422"/>
                </a:lnTo>
                <a:lnTo>
                  <a:pt x="0" y="96596"/>
                </a:lnTo>
                <a:lnTo>
                  <a:pt x="76140" y="55268"/>
                </a:lnTo>
                <a:cubicBezTo>
                  <a:pt x="160280" y="19680"/>
                  <a:pt x="252788" y="0"/>
                  <a:pt x="349891" y="0"/>
                </a:cubicBezTo>
                <a:close/>
              </a:path>
            </a:pathLst>
          </a:custGeom>
          <a:solidFill>
            <a:schemeClr val="bg1">
              <a:alpha val="63136"/>
            </a:schemeClr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 sz="1015"/>
          </a:p>
        </p:txBody>
      </p:sp>
      <p:sp>
        <p:nvSpPr>
          <p:cNvPr id="15369" name="椭圆 37"/>
          <p:cNvSpPr>
            <a:spLocks noChangeArrowheads="1"/>
          </p:cNvSpPr>
          <p:nvPr/>
        </p:nvSpPr>
        <p:spPr bwMode="auto">
          <a:xfrm>
            <a:off x="728663" y="4015979"/>
            <a:ext cx="431006" cy="431006"/>
          </a:xfrm>
          <a:prstGeom prst="ellipse">
            <a:avLst/>
          </a:prstGeom>
          <a:solidFill>
            <a:schemeClr val="bg1">
              <a:alpha val="63136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 eaLnBrk="1" hangingPunct="1"/>
            <a:endParaRPr lang="zh-CN" altLang="en-US" sz="1015">
              <a:solidFill>
                <a:srgbClr val="FFFFFF"/>
              </a:solidFill>
            </a:endParaRPr>
          </a:p>
        </p:txBody>
      </p:sp>
      <p:sp>
        <p:nvSpPr>
          <p:cNvPr id="15370" name="椭圆 38"/>
          <p:cNvSpPr>
            <a:spLocks noChangeArrowheads="1"/>
          </p:cNvSpPr>
          <p:nvPr/>
        </p:nvSpPr>
        <p:spPr bwMode="auto">
          <a:xfrm>
            <a:off x="404813" y="3426619"/>
            <a:ext cx="170260" cy="171450"/>
          </a:xfrm>
          <a:prstGeom prst="ellipse">
            <a:avLst/>
          </a:prstGeom>
          <a:solidFill>
            <a:schemeClr val="bg1">
              <a:alpha val="63136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 eaLnBrk="1" hangingPunct="1"/>
            <a:endParaRPr lang="zh-CN" altLang="en-US" sz="1015">
              <a:solidFill>
                <a:srgbClr val="FFFFFF"/>
              </a:solidFill>
            </a:endParaRPr>
          </a:p>
        </p:txBody>
      </p:sp>
      <p:sp>
        <p:nvSpPr>
          <p:cNvPr id="15371" name="任意多边形 42"/>
          <p:cNvSpPr/>
          <p:nvPr/>
        </p:nvSpPr>
        <p:spPr bwMode="auto">
          <a:xfrm>
            <a:off x="1" y="2769394"/>
            <a:ext cx="307181" cy="785813"/>
          </a:xfrm>
          <a:custGeom>
            <a:avLst/>
            <a:gdLst>
              <a:gd name="T0" fmla="*/ 0 w 410033"/>
              <a:gd name="T1" fmla="*/ 0 h 1047702"/>
              <a:gd name="T2" fmla="*/ 78895 w 410033"/>
              <a:gd name="T3" fmla="*/ 24547 h 1047702"/>
              <a:gd name="T4" fmla="*/ 409118 w 410033"/>
              <a:gd name="T5" fmla="*/ 523899 h 1047702"/>
              <a:gd name="T6" fmla="*/ 78895 w 410033"/>
              <a:gd name="T7" fmla="*/ 1023251 h 1047702"/>
              <a:gd name="T8" fmla="*/ 0 w 410033"/>
              <a:gd name="T9" fmla="*/ 1047798 h 1047702"/>
              <a:gd name="T10" fmla="*/ 0 w 410033"/>
              <a:gd name="T11" fmla="*/ 0 h 10477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33"/>
              <a:gd name="T19" fmla="*/ 0 h 1047702"/>
              <a:gd name="T20" fmla="*/ 410033 w 410033"/>
              <a:gd name="T21" fmla="*/ 1047702 h 10477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10033" h="1047702">
                <a:moveTo>
                  <a:pt x="0" y="0"/>
                </a:moveTo>
                <a:lnTo>
                  <a:pt x="79071" y="24545"/>
                </a:lnTo>
                <a:cubicBezTo>
                  <a:pt x="273564" y="106809"/>
                  <a:pt x="410033" y="299393"/>
                  <a:pt x="410033" y="523851"/>
                </a:cubicBezTo>
                <a:cubicBezTo>
                  <a:pt x="410033" y="748310"/>
                  <a:pt x="273564" y="940894"/>
                  <a:pt x="79071" y="1023157"/>
                </a:cubicBezTo>
                <a:lnTo>
                  <a:pt x="0" y="104770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3136"/>
            </a:schemeClr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 sz="1015"/>
          </a:p>
        </p:txBody>
      </p:sp>
      <p:sp>
        <p:nvSpPr>
          <p:cNvPr id="15372" name="椭圆 40"/>
          <p:cNvSpPr>
            <a:spLocks noChangeArrowheads="1"/>
          </p:cNvSpPr>
          <p:nvPr/>
        </p:nvSpPr>
        <p:spPr bwMode="auto">
          <a:xfrm>
            <a:off x="48816" y="3709988"/>
            <a:ext cx="416719" cy="416719"/>
          </a:xfrm>
          <a:prstGeom prst="ellipse">
            <a:avLst/>
          </a:prstGeom>
          <a:solidFill>
            <a:schemeClr val="bg1">
              <a:alpha val="63136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 eaLnBrk="1" hangingPunct="1"/>
            <a:endParaRPr lang="zh-CN" altLang="en-US" sz="1015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2528" y="1582017"/>
            <a:ext cx="7557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en-US" altLang="zh-CN" sz="36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zh-CN" altLang="en-US" sz="36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84"/>
          <a:stretch>
            <a:fillRect/>
          </a:stretch>
        </p:blipFill>
        <p:spPr>
          <a:xfrm>
            <a:off x="-16722" y="-1"/>
            <a:ext cx="9160721" cy="524466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10391" y="728480"/>
            <a:ext cx="9160722" cy="401495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6386" name="组合 3"/>
          <p:cNvGrpSpPr/>
          <p:nvPr/>
        </p:nvGrpSpPr>
        <p:grpSpPr bwMode="auto">
          <a:xfrm>
            <a:off x="372843" y="493986"/>
            <a:ext cx="3577704" cy="3941379"/>
            <a:chOff x="0" y="0"/>
            <a:chExt cx="3926934" cy="4352253"/>
          </a:xfrm>
        </p:grpSpPr>
        <p:sp>
          <p:nvSpPr>
            <p:cNvPr id="16397" name="等腰三角形 4"/>
            <p:cNvSpPr>
              <a:spLocks noChangeArrowheads="1"/>
            </p:cNvSpPr>
            <p:nvPr/>
          </p:nvSpPr>
          <p:spPr bwMode="auto">
            <a:xfrm rot="-4373613">
              <a:off x="-268014" y="268014"/>
              <a:ext cx="3886200" cy="33501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rgbClr val="7F7F7F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sz="1015">
                <a:solidFill>
                  <a:srgbClr val="FFFFFF"/>
                </a:solidFill>
              </a:endParaRPr>
            </a:p>
          </p:txBody>
        </p:sp>
        <p:sp>
          <p:nvSpPr>
            <p:cNvPr id="16398" name="等腰三角形 5"/>
            <p:cNvSpPr>
              <a:spLocks noChangeArrowheads="1"/>
            </p:cNvSpPr>
            <p:nvPr/>
          </p:nvSpPr>
          <p:spPr bwMode="auto">
            <a:xfrm rot="-5400000">
              <a:off x="-55590" y="665598"/>
              <a:ext cx="3565365" cy="3073590"/>
            </a:xfrm>
            <a:prstGeom prst="triangle">
              <a:avLst>
                <a:gd name="adj" fmla="val 50000"/>
              </a:avLst>
            </a:prstGeom>
            <a:solidFill>
              <a:srgbClr val="287AC7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sz="1015">
                <a:solidFill>
                  <a:srgbClr val="FFFFFF"/>
                </a:solidFill>
              </a:endParaRPr>
            </a:p>
          </p:txBody>
        </p:sp>
        <p:sp>
          <p:nvSpPr>
            <p:cNvPr id="16399" name="椭圆 6"/>
            <p:cNvSpPr>
              <a:spLocks noChangeArrowheads="1"/>
            </p:cNvSpPr>
            <p:nvPr/>
          </p:nvSpPr>
          <p:spPr bwMode="auto">
            <a:xfrm>
              <a:off x="25197" y="1363044"/>
              <a:ext cx="228600" cy="228600"/>
            </a:xfrm>
            <a:prstGeom prst="ellipse">
              <a:avLst/>
            </a:prstGeom>
            <a:solidFill>
              <a:srgbClr val="7F7F7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1015">
                <a:solidFill>
                  <a:srgbClr val="FFFFFF"/>
                </a:solidFill>
              </a:endParaRPr>
            </a:p>
          </p:txBody>
        </p:sp>
        <p:sp>
          <p:nvSpPr>
            <p:cNvPr id="16400" name="椭圆 7"/>
            <p:cNvSpPr>
              <a:spLocks noChangeArrowheads="1"/>
            </p:cNvSpPr>
            <p:nvPr/>
          </p:nvSpPr>
          <p:spPr bwMode="auto">
            <a:xfrm>
              <a:off x="2577897" y="4123653"/>
              <a:ext cx="228600" cy="228600"/>
            </a:xfrm>
            <a:prstGeom prst="ellipse">
              <a:avLst/>
            </a:prstGeom>
            <a:solidFill>
              <a:srgbClr val="7F7F7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1015">
                <a:solidFill>
                  <a:srgbClr val="FFFFFF"/>
                </a:solidFill>
              </a:endParaRPr>
            </a:p>
          </p:txBody>
        </p:sp>
        <p:sp>
          <p:nvSpPr>
            <p:cNvPr id="16401" name="椭圆 8"/>
            <p:cNvSpPr>
              <a:spLocks noChangeArrowheads="1"/>
            </p:cNvSpPr>
            <p:nvPr/>
          </p:nvSpPr>
          <p:spPr bwMode="auto">
            <a:xfrm>
              <a:off x="3698334" y="500199"/>
              <a:ext cx="228600" cy="228600"/>
            </a:xfrm>
            <a:prstGeom prst="ellipse">
              <a:avLst/>
            </a:prstGeom>
            <a:solidFill>
              <a:srgbClr val="7F7F7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1015">
                <a:solidFill>
                  <a:srgbClr val="FFFFFF"/>
                </a:solidFill>
              </a:endParaRPr>
            </a:p>
          </p:txBody>
        </p:sp>
      </p:grpSp>
      <p:sp>
        <p:nvSpPr>
          <p:cNvPr id="16387" name="文本框 9"/>
          <p:cNvSpPr txBox="1">
            <a:spLocks noChangeArrowheads="1"/>
          </p:cNvSpPr>
          <p:nvPr/>
        </p:nvSpPr>
        <p:spPr bwMode="auto">
          <a:xfrm>
            <a:off x="1342281" y="2367877"/>
            <a:ext cx="1738313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 eaLnBrk="1" hangingPunct="1"/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文本框 10"/>
          <p:cNvSpPr txBox="1">
            <a:spLocks noChangeArrowheads="1"/>
          </p:cNvSpPr>
          <p:nvPr/>
        </p:nvSpPr>
        <p:spPr bwMode="auto">
          <a:xfrm>
            <a:off x="2032608" y="1946702"/>
            <a:ext cx="1047998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 eaLnBrk="1" hangingPunct="1"/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2"/>
          <p:cNvSpPr txBox="1">
            <a:spLocks noChangeArrowheads="1"/>
          </p:cNvSpPr>
          <p:nvPr/>
        </p:nvSpPr>
        <p:spPr bwMode="auto">
          <a:xfrm>
            <a:off x="4513276" y="1454860"/>
            <a:ext cx="3133599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2174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元数据平台指标定义</a:t>
            </a:r>
            <a:endParaRPr lang="zh-CN" altLang="en-US" sz="1600" b="1" dirty="0">
              <a:solidFill>
                <a:srgbClr val="2174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2"/>
          <p:cNvSpPr txBox="1">
            <a:spLocks noChangeArrowheads="1"/>
          </p:cNvSpPr>
          <p:nvPr/>
        </p:nvSpPr>
        <p:spPr bwMode="auto">
          <a:xfrm>
            <a:off x="4856275" y="2265587"/>
            <a:ext cx="303389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2174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指标应用</a:t>
            </a:r>
            <a:endParaRPr lang="zh-CN" altLang="en-US" sz="1600" b="1" dirty="0">
              <a:solidFill>
                <a:srgbClr val="2174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11"/>
          <p:cNvSpPr>
            <a:spLocks noChangeArrowheads="1"/>
          </p:cNvSpPr>
          <p:nvPr/>
        </p:nvSpPr>
        <p:spPr bwMode="auto">
          <a:xfrm rot="5400000">
            <a:off x="4165136" y="1556492"/>
            <a:ext cx="334566" cy="289322"/>
          </a:xfrm>
          <a:prstGeom prst="triangle">
            <a:avLst>
              <a:gd name="adj" fmla="val 50000"/>
            </a:avLst>
          </a:prstGeom>
          <a:solidFill>
            <a:srgbClr val="2174BA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 sz="1015">
              <a:solidFill>
                <a:srgbClr val="FFFFFF"/>
              </a:solidFill>
            </a:endParaRPr>
          </a:p>
        </p:txBody>
      </p:sp>
      <p:sp>
        <p:nvSpPr>
          <p:cNvPr id="28" name="等腰三角形 11"/>
          <p:cNvSpPr>
            <a:spLocks noChangeArrowheads="1"/>
          </p:cNvSpPr>
          <p:nvPr/>
        </p:nvSpPr>
        <p:spPr bwMode="auto">
          <a:xfrm rot="5400000">
            <a:off x="4490654" y="2383309"/>
            <a:ext cx="334566" cy="289322"/>
          </a:xfrm>
          <a:prstGeom prst="triangle">
            <a:avLst>
              <a:gd name="adj" fmla="val 50000"/>
            </a:avLst>
          </a:prstGeom>
          <a:solidFill>
            <a:srgbClr val="2174BA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 sz="1015">
              <a:solidFill>
                <a:srgbClr val="FFFF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66911" y="3134101"/>
            <a:ext cx="9982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2174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报表管理</a:t>
            </a:r>
            <a:endParaRPr lang="zh-CN" altLang="en-US" sz="1600" b="1" dirty="0">
              <a:solidFill>
                <a:srgbClr val="2174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1"/>
          <p:cNvSpPr>
            <a:spLocks noChangeArrowheads="1"/>
          </p:cNvSpPr>
          <p:nvPr/>
        </p:nvSpPr>
        <p:spPr bwMode="auto">
          <a:xfrm rot="5400000">
            <a:off x="4901992" y="3224423"/>
            <a:ext cx="334566" cy="289322"/>
          </a:xfrm>
          <a:prstGeom prst="triangle">
            <a:avLst>
              <a:gd name="adj" fmla="val 50000"/>
            </a:avLst>
          </a:prstGeom>
          <a:solidFill>
            <a:srgbClr val="2174BA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 sz="101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84"/>
          <a:stretch>
            <a:fillRect/>
          </a:stretch>
        </p:blipFill>
        <p:spPr>
          <a:xfrm>
            <a:off x="-16722" y="-1"/>
            <a:ext cx="9160721" cy="514350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-46160" y="1101242"/>
            <a:ext cx="9190160" cy="29146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" name="Text Placeholder 3"/>
          <p:cNvSpPr txBox="1"/>
          <p:nvPr/>
        </p:nvSpPr>
        <p:spPr>
          <a:xfrm>
            <a:off x="1156099" y="1910955"/>
            <a:ext cx="1231106" cy="1177528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8625" dirty="0">
                <a:solidFill>
                  <a:srgbClr val="287AC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01</a:t>
            </a:r>
            <a:endParaRPr lang="en-US" sz="8625" dirty="0">
              <a:solidFill>
                <a:srgbClr val="287AC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" name="文本框 58"/>
          <p:cNvSpPr txBox="1"/>
          <p:nvPr/>
        </p:nvSpPr>
        <p:spPr>
          <a:xfrm>
            <a:off x="2475735" y="2438503"/>
            <a:ext cx="4230198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2174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元数据平台指标定义</a:t>
            </a:r>
            <a:endParaRPr lang="zh-CN" altLang="en-US" sz="2400" b="1" dirty="0">
              <a:solidFill>
                <a:srgbClr val="2174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59"/>
          <p:cNvSpPr txBox="1"/>
          <p:nvPr/>
        </p:nvSpPr>
        <p:spPr>
          <a:xfrm>
            <a:off x="2522255" y="1983927"/>
            <a:ext cx="15449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pPr>
              <a:defRPr/>
            </a:pPr>
            <a:r>
              <a:rPr lang="en-US" altLang="zh-CN" sz="2400" dirty="0">
                <a:solidFill>
                  <a:srgbClr val="287AC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Part One</a:t>
            </a:r>
            <a:endParaRPr lang="zh-CN" altLang="en-US" sz="2400" dirty="0">
              <a:solidFill>
                <a:srgbClr val="287AC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cxnSp>
        <p:nvCxnSpPr>
          <p:cNvPr id="16" name="Straight Connector 13"/>
          <p:cNvCxnSpPr>
            <a:cxnSpLocks noChangeShapeType="1"/>
          </p:cNvCxnSpPr>
          <p:nvPr/>
        </p:nvCxnSpPr>
        <p:spPr bwMode="auto">
          <a:xfrm flipH="1">
            <a:off x="1143000" y="3082529"/>
            <a:ext cx="5049441" cy="0"/>
          </a:xfrm>
          <a:prstGeom prst="line">
            <a:avLst/>
          </a:prstGeom>
          <a:noFill/>
          <a:ln w="19050" cap="sq" algn="ctr">
            <a:solidFill>
              <a:srgbClr val="287AC7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等腰三角形 19"/>
          <p:cNvSpPr/>
          <p:nvPr/>
        </p:nvSpPr>
        <p:spPr>
          <a:xfrm rot="9233090">
            <a:off x="6532312" y="1876207"/>
            <a:ext cx="266700" cy="230188"/>
          </a:xfrm>
          <a:prstGeom prst="triangle">
            <a:avLst/>
          </a:prstGeom>
          <a:solidFill>
            <a:srgbClr val="287AC7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1" name="等腰三角形 20"/>
          <p:cNvSpPr/>
          <p:nvPr/>
        </p:nvSpPr>
        <p:spPr>
          <a:xfrm rot="15569576">
            <a:off x="6179888" y="2550895"/>
            <a:ext cx="396875" cy="342900"/>
          </a:xfrm>
          <a:prstGeom prst="triangle">
            <a:avLst/>
          </a:prstGeom>
          <a:solidFill>
            <a:srgbClr val="287AC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2" name="等腰三角形 21"/>
          <p:cNvSpPr/>
          <p:nvPr/>
        </p:nvSpPr>
        <p:spPr>
          <a:xfrm rot="21371394">
            <a:off x="6048125" y="1226921"/>
            <a:ext cx="266700" cy="230187"/>
          </a:xfrm>
          <a:prstGeom prst="triangle">
            <a:avLst/>
          </a:prstGeom>
          <a:solidFill>
            <a:srgbClr val="287AC7">
              <a:alpha val="1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3" name="等腰三角形 22"/>
          <p:cNvSpPr/>
          <p:nvPr/>
        </p:nvSpPr>
        <p:spPr>
          <a:xfrm rot="12912161">
            <a:off x="7089525" y="2909671"/>
            <a:ext cx="944562" cy="815975"/>
          </a:xfrm>
          <a:prstGeom prst="triangle">
            <a:avLst/>
          </a:prstGeom>
          <a:solidFill>
            <a:srgbClr val="287AC7"/>
          </a:solidFill>
          <a:ln w="12700" cap="flat" cmpd="sng" algn="ctr">
            <a:solidFill>
              <a:srgbClr val="287AC7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287AC7"/>
              </a:solidFill>
              <a:latin typeface="Calibri"/>
              <a:ea typeface="幼圆"/>
            </a:endParaRPr>
          </a:p>
        </p:txBody>
      </p:sp>
      <p:sp>
        <p:nvSpPr>
          <p:cNvPr id="24" name="等腰三角形 23"/>
          <p:cNvSpPr/>
          <p:nvPr/>
        </p:nvSpPr>
        <p:spPr>
          <a:xfrm rot="12912161">
            <a:off x="6957762" y="2849345"/>
            <a:ext cx="1176338" cy="1014412"/>
          </a:xfrm>
          <a:prstGeom prst="triangle">
            <a:avLst/>
          </a:prstGeom>
          <a:noFill/>
          <a:ln w="12700" cap="flat" cmpd="sng" algn="ctr">
            <a:solidFill>
              <a:srgbClr val="287AC7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5" name="椭圆 24"/>
          <p:cNvSpPr/>
          <p:nvPr/>
        </p:nvSpPr>
        <p:spPr>
          <a:xfrm rot="9110320">
            <a:off x="8278562" y="3214471"/>
            <a:ext cx="114300" cy="115887"/>
          </a:xfrm>
          <a:prstGeom prst="ellipse">
            <a:avLst/>
          </a:prstGeom>
          <a:solidFill>
            <a:srgbClr val="287AC7"/>
          </a:solidFill>
          <a:ln w="12700" cap="flat" cmpd="sng" algn="ctr">
            <a:solidFill>
              <a:srgbClr val="287AC7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26" name="椭圆 25"/>
          <p:cNvSpPr/>
          <p:nvPr/>
        </p:nvSpPr>
        <p:spPr>
          <a:xfrm rot="9110320">
            <a:off x="7189537" y="3717707"/>
            <a:ext cx="115888" cy="115888"/>
          </a:xfrm>
          <a:prstGeom prst="ellipse">
            <a:avLst/>
          </a:prstGeom>
          <a:solidFill>
            <a:srgbClr val="287AC7"/>
          </a:solidFill>
          <a:ln w="12700" cap="flat" cmpd="sng" algn="ctr">
            <a:solidFill>
              <a:srgbClr val="287AC7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27" name="椭圆 26"/>
          <p:cNvSpPr/>
          <p:nvPr/>
        </p:nvSpPr>
        <p:spPr>
          <a:xfrm rot="9110320">
            <a:off x="7307012" y="2554071"/>
            <a:ext cx="114300" cy="115887"/>
          </a:xfrm>
          <a:prstGeom prst="ellipse">
            <a:avLst/>
          </a:prstGeom>
          <a:solidFill>
            <a:srgbClr val="287AC7"/>
          </a:solidFill>
          <a:ln w="12700" cap="flat" cmpd="sng" algn="ctr">
            <a:solidFill>
              <a:srgbClr val="287AC7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28" name="等腰三角形 27"/>
          <p:cNvSpPr/>
          <p:nvPr/>
        </p:nvSpPr>
        <p:spPr>
          <a:xfrm rot="18210217">
            <a:off x="5639344" y="1584902"/>
            <a:ext cx="127000" cy="109537"/>
          </a:xfrm>
          <a:prstGeom prst="triangle">
            <a:avLst/>
          </a:prstGeom>
          <a:solidFill>
            <a:srgbClr val="287AC7">
              <a:alpha val="9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9" name="等腰三角形 28"/>
          <p:cNvSpPr/>
          <p:nvPr/>
        </p:nvSpPr>
        <p:spPr>
          <a:xfrm rot="8748521">
            <a:off x="5997326" y="1736507"/>
            <a:ext cx="128587" cy="109538"/>
          </a:xfrm>
          <a:prstGeom prst="triangle">
            <a:avLst/>
          </a:prstGeom>
          <a:solidFill>
            <a:srgbClr val="287AC7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/>
              <a:ea typeface="幼圆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 bwMode="auto">
          <a:xfrm>
            <a:off x="457200" y="778660"/>
            <a:ext cx="8229600" cy="41825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rPr>
              <a:t>指标概念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panose="020B0604020202090204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rPr>
              <a:t>        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rPr>
              <a:t>指标是指由某个反映社会经济现象总体数量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panose="020B0604020202090204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rPr>
              <a:t>特征的相对独立又相互联系的统计指标所组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panose="020B0604020202090204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rPr>
              <a:t>成整体。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panose="020B0604020202090204"/>
              <a:ea typeface="+mn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74" y="114869"/>
            <a:ext cx="4128535" cy="4714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元数据平台指标定义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4504690" y="-577215"/>
          <a:ext cx="3946525" cy="5538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 bwMode="auto">
          <a:xfrm>
            <a:off x="457200" y="778660"/>
            <a:ext cx="8229600" cy="41825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rPr>
              <a:t>银行金融业务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rPr>
              <a:t>指标概念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panose="020B0604020202090204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rPr>
              <a:t>        银行金融业务是指银行的一些业务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panose="020B0604020202090204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rPr>
              <a:t>例如：每日贷款情况、每日存款情况、贷款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panose="020B0604020202090204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rPr>
              <a:t>余额等等一系列业务。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panose="020B0604020202090204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rPr>
              <a:t>         业务指标就是具体业务下的属性类别，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panose="020B0604020202090204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rPr>
              <a:t>例如：每日贷款情况业务下有日均余额、比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panose="020B0604020202090204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rPr>
              <a:t>上日增减、比年初增减、贷款不良率等。每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panose="020B0604020202090204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rPr>
              <a:t>个类别属性有自己的算法公式，例如：日均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panose="020B0604020202090204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rPr>
              <a:t>余额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rPr>
              <a:t>=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rPr>
              <a:t>总余额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rPr>
              <a:t>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rPr>
              <a:t>天数、贷款不良率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rPr>
              <a:t>=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rPr>
              <a:t>不良贷款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panose="020B0604020202090204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rPr>
              <a:t>余额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rPr>
              <a:t>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rPr>
              <a:t>今日贷款余额等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panose="020B0604020202090204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panose="020B0604020202090204"/>
              <a:ea typeface="+mn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74" y="114869"/>
            <a:ext cx="4128535" cy="4714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元数据平台指标定义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5171440" y="955040"/>
          <a:ext cx="3133725" cy="3233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4" y="114869"/>
            <a:ext cx="4128535" cy="4714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元数据平台指标定义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11719" y="1101437"/>
            <a:ext cx="2192491" cy="3782292"/>
            <a:chOff x="405238" y="1101437"/>
            <a:chExt cx="2192491" cy="3782292"/>
          </a:xfrm>
        </p:grpSpPr>
        <p:sp>
          <p:nvSpPr>
            <p:cNvPr id="11" name="内容占位符 2"/>
            <p:cNvSpPr txBox="1"/>
            <p:nvPr/>
          </p:nvSpPr>
          <p:spPr>
            <a:xfrm>
              <a:off x="405238" y="1569371"/>
              <a:ext cx="2192490" cy="3314358"/>
            </a:xfrm>
            <a:prstGeom prst="rect">
              <a:avLst/>
            </a:prstGeom>
          </p:spPr>
          <p:txBody>
            <a:bodyPr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>
                  <a:solidFill>
                    <a:srgbClr val="0070C0"/>
                  </a:solidFill>
                </a:rPr>
                <a:t>理解</a:t>
              </a:r>
              <a:endParaRPr lang="zh-CN" altLang="en-US" sz="1600" b="1" dirty="0" smtClean="0">
                <a:solidFill>
                  <a:srgbClr val="0070C0"/>
                </a:solidFill>
              </a:endParaRPr>
            </a:p>
            <a:p>
              <a:pPr marL="0" indent="0">
                <a:buNone/>
              </a:pPr>
              <a:r>
                <a:rPr lang="zh-CN" altLang="zh-CN" sz="1400" dirty="0" smtClean="0">
                  <a:solidFill>
                    <a:srgbClr val="0070C0"/>
                  </a:solidFill>
                  <a:sym typeface="+mn-ea"/>
                </a:rPr>
                <a:t>      定义与维护元模型，浏览、查询元模型信息。 元模型是用来定义元数据的信息结构。模型是以类来表示的，包是用来组成与存储元模型的。</a:t>
              </a:r>
              <a:endParaRPr lang="zh-CN" altLang="en-US" sz="1600" b="1" dirty="0" smtClean="0">
                <a:solidFill>
                  <a:srgbClr val="0070C0"/>
                </a:solidFill>
              </a:endParaRPr>
            </a:p>
            <a:p>
              <a:r>
                <a:rPr lang="zh-CN" altLang="en-US" sz="1600" b="1" dirty="0" smtClean="0">
                  <a:solidFill>
                    <a:srgbClr val="0070C0"/>
                  </a:solidFill>
                </a:rPr>
                <a:t>操作</a:t>
              </a:r>
              <a:endParaRPr lang="zh-CN" altLang="en-US" sz="1600" b="1" dirty="0" smtClean="0">
                <a:solidFill>
                  <a:srgbClr val="0070C0"/>
                </a:solidFill>
              </a:endParaRPr>
            </a:p>
            <a:p>
              <a:pPr marL="0" indent="0">
                <a:buNone/>
              </a:pPr>
              <a:r>
                <a:rPr lang="zh-CN" altLang="zh-CN" sz="1200" dirty="0" smtClean="0">
                  <a:solidFill>
                    <a:srgbClr val="0070C0"/>
                  </a:solidFill>
                </a:rPr>
                <a:t>       创建元模型，对其维护管理。</a:t>
              </a:r>
              <a:endParaRPr lang="zh-CN" altLang="en-US" sz="1600" b="1" dirty="0" smtClean="0">
                <a:solidFill>
                  <a:srgbClr val="0070C0"/>
                </a:solidFill>
              </a:endParaRPr>
            </a:p>
            <a:p>
              <a:pPr marL="0" indent="0">
                <a:buNone/>
              </a:pP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05239" y="1101437"/>
              <a:ext cx="2192490" cy="39519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b="1" dirty="0"/>
                <a:t>元模型</a:t>
              </a:r>
              <a:endParaRPr lang="zh-CN" altLang="en-US" sz="1800" b="1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54926" y="1101436"/>
            <a:ext cx="2767443" cy="3314700"/>
            <a:chOff x="3148445" y="1101436"/>
            <a:chExt cx="2767443" cy="3314700"/>
          </a:xfrm>
        </p:grpSpPr>
        <p:sp>
          <p:nvSpPr>
            <p:cNvPr id="14" name="左大括号 13"/>
            <p:cNvSpPr/>
            <p:nvPr/>
          </p:nvSpPr>
          <p:spPr>
            <a:xfrm>
              <a:off x="3148446" y="1766455"/>
              <a:ext cx="342900" cy="2649681"/>
            </a:xfrm>
            <a:prstGeom prst="leftBrac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148445" y="1101436"/>
              <a:ext cx="2736273" cy="39519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b="1" dirty="0"/>
                <a:t>元数据</a:t>
              </a:r>
              <a:endParaRPr lang="zh-CN" altLang="en-US" sz="1800" b="1" dirty="0"/>
            </a:p>
          </p:txBody>
        </p:sp>
        <p:sp>
          <p:nvSpPr>
            <p:cNvPr id="16" name="Text Box 47"/>
            <p:cNvSpPr txBox="1">
              <a:spLocks noChangeArrowheads="1"/>
            </p:cNvSpPr>
            <p:nvPr/>
          </p:nvSpPr>
          <p:spPr bwMode="auto">
            <a:xfrm>
              <a:off x="3564083" y="1725532"/>
              <a:ext cx="2320636" cy="29908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algn="ctr"/>
              <a:r>
                <a:rPr lang="zh-CN" altLang="en-US" b="1" i="1" dirty="0">
                  <a:solidFill>
                    <a:srgbClr val="0070C0"/>
                  </a:solidFill>
                </a:rPr>
                <a:t>元数据管理</a:t>
              </a:r>
              <a:endParaRPr lang="zh-CN" alt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18" name="Text Box 47"/>
            <p:cNvSpPr txBox="1">
              <a:spLocks noChangeArrowheads="1"/>
            </p:cNvSpPr>
            <p:nvPr/>
          </p:nvSpPr>
          <p:spPr bwMode="auto">
            <a:xfrm>
              <a:off x="3588326" y="2803656"/>
              <a:ext cx="2320636" cy="50673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algn="ctr"/>
              <a:r>
                <a:rPr lang="zh-CN" altLang="en-US" b="1" i="1" dirty="0">
                  <a:solidFill>
                    <a:srgbClr val="0070C0"/>
                  </a:solidFill>
                </a:rPr>
                <a:t>定义自己所需要对元数据类型</a:t>
              </a:r>
              <a:endParaRPr lang="zh-CN" alt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19" name="Text Box 47"/>
            <p:cNvSpPr txBox="1">
              <a:spLocks noChangeArrowheads="1"/>
            </p:cNvSpPr>
            <p:nvPr/>
          </p:nvSpPr>
          <p:spPr bwMode="auto">
            <a:xfrm>
              <a:off x="3595252" y="4054553"/>
              <a:ext cx="2320636" cy="29908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algn="ctr"/>
              <a:r>
                <a:rPr lang="zh-CN" altLang="en-US" b="1" i="1" dirty="0">
                  <a:solidFill>
                    <a:srgbClr val="0070C0"/>
                  </a:solidFill>
                </a:rPr>
                <a:t>数据字典管理</a:t>
              </a:r>
              <a:endParaRPr lang="zh-CN" altLang="en-US" b="1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272646" y="1097971"/>
            <a:ext cx="2376049" cy="3307090"/>
            <a:chOff x="3148446" y="1101436"/>
            <a:chExt cx="2376049" cy="3307090"/>
          </a:xfrm>
        </p:grpSpPr>
        <p:sp>
          <p:nvSpPr>
            <p:cNvPr id="24" name="矩形 23"/>
            <p:cNvSpPr/>
            <p:nvPr/>
          </p:nvSpPr>
          <p:spPr>
            <a:xfrm>
              <a:off x="3148446" y="1101436"/>
              <a:ext cx="2192490" cy="39519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b="1" dirty="0"/>
                <a:t>指标</a:t>
              </a:r>
              <a:endParaRPr lang="zh-CN" altLang="en-US" sz="1800" b="1" dirty="0"/>
            </a:p>
          </p:txBody>
        </p:sp>
        <p:sp>
          <p:nvSpPr>
            <p:cNvPr id="25" name="Text Box 47"/>
            <p:cNvSpPr txBox="1">
              <a:spLocks noChangeArrowheads="1"/>
            </p:cNvSpPr>
            <p:nvPr/>
          </p:nvSpPr>
          <p:spPr bwMode="auto">
            <a:xfrm>
              <a:off x="3179616" y="1725532"/>
              <a:ext cx="2320636" cy="82994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zh-CN" altLang="en-US" sz="1100" b="1" dirty="0">
                  <a:solidFill>
                    <a:srgbClr val="0070C0"/>
                  </a:solidFill>
                </a:rPr>
                <a:t>指标模型</a:t>
              </a:r>
              <a:endParaRPr lang="en-US" altLang="zh-CN" sz="1100" b="1" dirty="0">
                <a:solidFill>
                  <a:srgbClr val="0070C0"/>
                </a:solidFill>
              </a:endParaRPr>
            </a:p>
            <a:p>
              <a:pPr marL="514350" lvl="1" indent="-1714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zh-CN" altLang="en-US" sz="1050" dirty="0">
                  <a:solidFill>
                    <a:srgbClr val="0070C0"/>
                  </a:solidFill>
                </a:rPr>
                <a:t>指标元模型定义</a:t>
              </a:r>
              <a:endParaRPr lang="en-US" altLang="zh-CN" sz="1050" dirty="0">
                <a:solidFill>
                  <a:srgbClr val="0070C0"/>
                </a:solidFill>
              </a:endParaRPr>
            </a:p>
            <a:p>
              <a:pPr marL="514350" lvl="1" indent="-1714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zh-CN" altLang="en-US" sz="1050" dirty="0">
                  <a:solidFill>
                    <a:srgbClr val="0070C0"/>
                  </a:solidFill>
                </a:rPr>
                <a:t>指标模型</a:t>
              </a:r>
              <a:endParaRPr lang="zh-CN" altLang="en-US" sz="1050" dirty="0">
                <a:solidFill>
                  <a:srgbClr val="0070C0"/>
                </a:solidFill>
              </a:endParaRPr>
            </a:p>
          </p:txBody>
        </p:sp>
        <p:sp>
          <p:nvSpPr>
            <p:cNvPr id="26" name="Text Box 47"/>
            <p:cNvSpPr txBox="1">
              <a:spLocks noChangeArrowheads="1"/>
            </p:cNvSpPr>
            <p:nvPr/>
          </p:nvSpPr>
          <p:spPr bwMode="auto">
            <a:xfrm>
              <a:off x="3186542" y="2672838"/>
              <a:ext cx="2320636" cy="82994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zh-CN" altLang="en-US" sz="1100" b="1" dirty="0">
                  <a:solidFill>
                    <a:srgbClr val="0070C0"/>
                  </a:solidFill>
                </a:rPr>
                <a:t>指标数据</a:t>
              </a:r>
              <a:endParaRPr lang="en-US" altLang="zh-CN" sz="1100" b="1" dirty="0">
                <a:solidFill>
                  <a:srgbClr val="0070C0"/>
                </a:solidFill>
              </a:endParaRPr>
            </a:p>
            <a:p>
              <a:pPr marL="514350" lvl="1" indent="-1714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zh-CN" altLang="en-US" sz="1050" dirty="0">
                  <a:solidFill>
                    <a:srgbClr val="0070C0"/>
                  </a:solidFill>
                </a:rPr>
                <a:t>指标元数据定义</a:t>
              </a:r>
              <a:endParaRPr lang="en-US" altLang="zh-CN" sz="1050" dirty="0">
                <a:solidFill>
                  <a:srgbClr val="0070C0"/>
                </a:solidFill>
              </a:endParaRPr>
            </a:p>
            <a:p>
              <a:pPr marL="514350" lvl="1" indent="-1714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zh-CN" altLang="en-US" sz="1050" dirty="0">
                  <a:solidFill>
                    <a:srgbClr val="0070C0"/>
                  </a:solidFill>
                </a:rPr>
                <a:t>指标数据</a:t>
              </a:r>
              <a:endParaRPr lang="zh-CN" altLang="en-US" sz="1050" dirty="0">
                <a:solidFill>
                  <a:srgbClr val="0070C0"/>
                </a:solidFill>
              </a:endParaRPr>
            </a:p>
          </p:txBody>
        </p:sp>
        <p:sp>
          <p:nvSpPr>
            <p:cNvPr id="27" name="Text Box 47"/>
            <p:cNvSpPr txBox="1">
              <a:spLocks noChangeArrowheads="1"/>
            </p:cNvSpPr>
            <p:nvPr/>
          </p:nvSpPr>
          <p:spPr bwMode="auto">
            <a:xfrm>
              <a:off x="3203859" y="3578581"/>
              <a:ext cx="2320636" cy="82994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zh-CN" altLang="en-US" sz="1100" b="1" dirty="0">
                  <a:solidFill>
                    <a:srgbClr val="0070C0"/>
                  </a:solidFill>
                </a:rPr>
                <a:t>业务</a:t>
              </a:r>
              <a:endParaRPr lang="en-US" altLang="zh-CN" sz="1100" b="1" dirty="0">
                <a:solidFill>
                  <a:srgbClr val="0070C0"/>
                </a:solidFill>
              </a:endParaRPr>
            </a:p>
            <a:p>
              <a:pPr marL="342900" lvl="1" indent="0">
                <a:lnSpc>
                  <a:spcPct val="150000"/>
                </a:lnSpc>
                <a:buFont typeface="Arial" panose="020B0604020202090204" pitchFamily="34" charset="0"/>
                <a:buNone/>
              </a:pPr>
              <a:r>
                <a:rPr lang="zh-CN" altLang="en-US" sz="1050" dirty="0">
                  <a:solidFill>
                    <a:srgbClr val="0070C0"/>
                  </a:solidFill>
                </a:rPr>
                <a:t>指标数据依赖与指标模型，是建立在元模型上的指标规范。</a:t>
              </a:r>
              <a:endParaRPr lang="zh-CN" altLang="en-US" sz="1050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 bwMode="auto">
          <a:xfrm>
            <a:off x="457200" y="778660"/>
            <a:ext cx="8229600" cy="41825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rPr>
              <a:t>指标元模型创建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panose="020B0604020202090204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rPr>
              <a:t>元模型管理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panose="020B0604020202090204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</a:rPr>
              <a:t>新增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panose="020B0604020202090204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</a:rPr>
              <a:t>修改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panose="020B0604020202090204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</a:rPr>
              <a:t>删除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panose="020B0604020202090204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rPr>
              <a:t>指标元数据创建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panose="020B0604020202090204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rPr>
              <a:t>元数据管理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panose="020B0604020202090204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1400" kern="0" noProof="0" dirty="0" smtClean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  <a:sym typeface="+mn-ea"/>
              </a:rPr>
              <a:t>新增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panose="020B0604020202090204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1400" kern="0" noProof="0" dirty="0" smtClean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  <a:sym typeface="+mn-ea"/>
              </a:rPr>
              <a:t>修改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panose="020B0604020202090204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1400" kern="0" noProof="0" dirty="0" smtClean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panose="020B0604020202090204"/>
                <a:sym typeface="+mn-ea"/>
              </a:rPr>
              <a:t>删除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panose="020B0604020202090204"/>
              <a:ea typeface="+mn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74" y="114869"/>
            <a:ext cx="4128535" cy="4714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元数据平台指标定义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3227" y="789708"/>
            <a:ext cx="7564582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2B84D5"/>
                </a:solidFill>
              </a:rPr>
              <a:t>         </a:t>
            </a:r>
            <a:r>
              <a:rPr lang="zh-CN" altLang="en-US" sz="1800" b="1" dirty="0" smtClean="0">
                <a:solidFill>
                  <a:srgbClr val="002060"/>
                </a:solidFill>
              </a:rPr>
              <a:t>指标基础模型需要设计具体的物理表，指标可分为三级：</a:t>
            </a:r>
            <a:endParaRPr lang="zh-CN" altLang="en-US" sz="18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2060"/>
                </a:solidFill>
              </a:rPr>
              <a:t>一级指标：一级指标是某一个大范围指标的集合，简称指标集。例如：A贷款余额。然而这个贷款余额里面还包括各种个样的余额，例如：普惠型小微企业法人贷款余额、普惠型其它组织贷款余额等；</a:t>
            </a:r>
            <a:endParaRPr lang="zh-CN" altLang="en-US" sz="18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2060"/>
                </a:solidFill>
              </a:rPr>
              <a:t>二级指标：二级指标就是上面所描述的普惠型小微企业法人贷款余额、普惠型其它组织贷款余额，而普惠型小微企业法人贷款余额其中还有：普惠型涉农小微企业法人贷款、小微企业法人创业担保贷款等；</a:t>
            </a:r>
            <a:endParaRPr lang="zh-CN" altLang="en-US" sz="18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2060"/>
                </a:solidFill>
              </a:rPr>
              <a:t>三级指标：就是二级指标下面的普惠型涉农小微企业法人贷款、小微企业法人创业担保贷款；</a:t>
            </a:r>
            <a:endParaRPr lang="zh-CN" altLang="en-US" sz="18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2060"/>
                </a:solidFill>
              </a:rPr>
              <a:t>指标的概率根据业务需要还可定义四级指标。</a:t>
            </a:r>
            <a:endParaRPr lang="zh-CN" altLang="en-US" sz="1800" b="1" dirty="0" smtClean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574" y="114869"/>
            <a:ext cx="4128535" cy="4714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元数据平台指标定义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84"/>
          <a:stretch>
            <a:fillRect/>
          </a:stretch>
        </p:blipFill>
        <p:spPr>
          <a:xfrm>
            <a:off x="-16722" y="-1"/>
            <a:ext cx="9160721" cy="514350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-46160" y="1101242"/>
            <a:ext cx="9190160" cy="29146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" name="Text Placeholder 3"/>
          <p:cNvSpPr txBox="1"/>
          <p:nvPr/>
        </p:nvSpPr>
        <p:spPr>
          <a:xfrm>
            <a:off x="1156099" y="1910955"/>
            <a:ext cx="1231106" cy="1177528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8625" dirty="0" smtClean="0">
                <a:solidFill>
                  <a:srgbClr val="287AC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0</a:t>
            </a:r>
            <a:r>
              <a:rPr lang="en-US" altLang="zh-CN" sz="8625" dirty="0" smtClean="0">
                <a:solidFill>
                  <a:srgbClr val="287AC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2</a:t>
            </a:r>
            <a:endParaRPr lang="en-US" sz="8625" dirty="0">
              <a:solidFill>
                <a:srgbClr val="287AC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" name="文本框 58"/>
          <p:cNvSpPr txBox="1"/>
          <p:nvPr/>
        </p:nvSpPr>
        <p:spPr>
          <a:xfrm>
            <a:off x="2475735" y="2438503"/>
            <a:ext cx="4230198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2174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指标应用系统</a:t>
            </a:r>
            <a:endParaRPr lang="zh-CN" altLang="en-US" sz="2400" b="1" dirty="0">
              <a:solidFill>
                <a:srgbClr val="2174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59"/>
          <p:cNvSpPr txBox="1"/>
          <p:nvPr/>
        </p:nvSpPr>
        <p:spPr>
          <a:xfrm>
            <a:off x="2522255" y="1983927"/>
            <a:ext cx="155549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pPr>
              <a:defRPr/>
            </a:pPr>
            <a:r>
              <a:rPr lang="en-US" altLang="zh-CN" sz="2400" dirty="0">
                <a:solidFill>
                  <a:srgbClr val="287AC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Part </a:t>
            </a:r>
            <a:r>
              <a:rPr lang="en-US" altLang="zh-CN" sz="2400" dirty="0" smtClean="0">
                <a:solidFill>
                  <a:srgbClr val="287AC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Two</a:t>
            </a:r>
            <a:endParaRPr lang="zh-CN" altLang="en-US" sz="2400" dirty="0">
              <a:solidFill>
                <a:srgbClr val="287AC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cxnSp>
        <p:nvCxnSpPr>
          <p:cNvPr id="16" name="Straight Connector 13"/>
          <p:cNvCxnSpPr>
            <a:cxnSpLocks noChangeShapeType="1"/>
          </p:cNvCxnSpPr>
          <p:nvPr/>
        </p:nvCxnSpPr>
        <p:spPr bwMode="auto">
          <a:xfrm flipH="1">
            <a:off x="1143000" y="3082529"/>
            <a:ext cx="5049441" cy="0"/>
          </a:xfrm>
          <a:prstGeom prst="line">
            <a:avLst/>
          </a:prstGeom>
          <a:noFill/>
          <a:ln w="19050" cap="sq" algn="ctr">
            <a:solidFill>
              <a:srgbClr val="287AC7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等腰三角形 19"/>
          <p:cNvSpPr/>
          <p:nvPr/>
        </p:nvSpPr>
        <p:spPr>
          <a:xfrm rot="9233090">
            <a:off x="6532312" y="1876207"/>
            <a:ext cx="266700" cy="230188"/>
          </a:xfrm>
          <a:prstGeom prst="triangle">
            <a:avLst/>
          </a:prstGeom>
          <a:solidFill>
            <a:srgbClr val="287AC7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1" name="等腰三角形 20"/>
          <p:cNvSpPr/>
          <p:nvPr/>
        </p:nvSpPr>
        <p:spPr>
          <a:xfrm rot="15569576">
            <a:off x="6179888" y="2550895"/>
            <a:ext cx="396875" cy="342900"/>
          </a:xfrm>
          <a:prstGeom prst="triangle">
            <a:avLst/>
          </a:prstGeom>
          <a:solidFill>
            <a:srgbClr val="287AC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2" name="等腰三角形 21"/>
          <p:cNvSpPr/>
          <p:nvPr/>
        </p:nvSpPr>
        <p:spPr>
          <a:xfrm rot="21371394">
            <a:off x="6048125" y="1226921"/>
            <a:ext cx="266700" cy="230187"/>
          </a:xfrm>
          <a:prstGeom prst="triangle">
            <a:avLst/>
          </a:prstGeom>
          <a:solidFill>
            <a:srgbClr val="287AC7">
              <a:alpha val="1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3" name="等腰三角形 22"/>
          <p:cNvSpPr/>
          <p:nvPr/>
        </p:nvSpPr>
        <p:spPr>
          <a:xfrm rot="12912161">
            <a:off x="7089525" y="2909671"/>
            <a:ext cx="944562" cy="815975"/>
          </a:xfrm>
          <a:prstGeom prst="triangle">
            <a:avLst/>
          </a:prstGeom>
          <a:solidFill>
            <a:srgbClr val="287AC7"/>
          </a:solidFill>
          <a:ln w="12700" cap="flat" cmpd="sng" algn="ctr">
            <a:solidFill>
              <a:srgbClr val="287AC7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287AC7"/>
              </a:solidFill>
              <a:latin typeface="Calibri"/>
              <a:ea typeface="幼圆"/>
            </a:endParaRPr>
          </a:p>
        </p:txBody>
      </p:sp>
      <p:sp>
        <p:nvSpPr>
          <p:cNvPr id="24" name="等腰三角形 23"/>
          <p:cNvSpPr/>
          <p:nvPr/>
        </p:nvSpPr>
        <p:spPr>
          <a:xfrm rot="12912161">
            <a:off x="6957762" y="2849345"/>
            <a:ext cx="1176338" cy="1014412"/>
          </a:xfrm>
          <a:prstGeom prst="triangle">
            <a:avLst/>
          </a:prstGeom>
          <a:noFill/>
          <a:ln w="12700" cap="flat" cmpd="sng" algn="ctr">
            <a:solidFill>
              <a:srgbClr val="287AC7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5" name="椭圆 24"/>
          <p:cNvSpPr/>
          <p:nvPr/>
        </p:nvSpPr>
        <p:spPr>
          <a:xfrm rot="9110320">
            <a:off x="8278562" y="3214471"/>
            <a:ext cx="114300" cy="115887"/>
          </a:xfrm>
          <a:prstGeom prst="ellipse">
            <a:avLst/>
          </a:prstGeom>
          <a:solidFill>
            <a:srgbClr val="287AC7"/>
          </a:solidFill>
          <a:ln w="12700" cap="flat" cmpd="sng" algn="ctr">
            <a:solidFill>
              <a:srgbClr val="287AC7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26" name="椭圆 25"/>
          <p:cNvSpPr/>
          <p:nvPr/>
        </p:nvSpPr>
        <p:spPr>
          <a:xfrm rot="9110320">
            <a:off x="7189537" y="3717707"/>
            <a:ext cx="115888" cy="115888"/>
          </a:xfrm>
          <a:prstGeom prst="ellipse">
            <a:avLst/>
          </a:prstGeom>
          <a:solidFill>
            <a:srgbClr val="287AC7"/>
          </a:solidFill>
          <a:ln w="12700" cap="flat" cmpd="sng" algn="ctr">
            <a:solidFill>
              <a:srgbClr val="287AC7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27" name="椭圆 26"/>
          <p:cNvSpPr/>
          <p:nvPr/>
        </p:nvSpPr>
        <p:spPr>
          <a:xfrm rot="9110320">
            <a:off x="7307012" y="2554071"/>
            <a:ext cx="114300" cy="115887"/>
          </a:xfrm>
          <a:prstGeom prst="ellipse">
            <a:avLst/>
          </a:prstGeom>
          <a:solidFill>
            <a:srgbClr val="287AC7"/>
          </a:solidFill>
          <a:ln w="12700" cap="flat" cmpd="sng" algn="ctr">
            <a:solidFill>
              <a:srgbClr val="287AC7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28" name="等腰三角形 27"/>
          <p:cNvSpPr/>
          <p:nvPr/>
        </p:nvSpPr>
        <p:spPr>
          <a:xfrm rot="18210217">
            <a:off x="5639344" y="1584902"/>
            <a:ext cx="127000" cy="109537"/>
          </a:xfrm>
          <a:prstGeom prst="triangle">
            <a:avLst/>
          </a:prstGeom>
          <a:solidFill>
            <a:srgbClr val="287AC7">
              <a:alpha val="9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9" name="等腰三角形 28"/>
          <p:cNvSpPr/>
          <p:nvPr/>
        </p:nvSpPr>
        <p:spPr>
          <a:xfrm rot="8748521">
            <a:off x="5997326" y="1736507"/>
            <a:ext cx="128587" cy="109538"/>
          </a:xfrm>
          <a:prstGeom prst="triangle">
            <a:avLst/>
          </a:prstGeom>
          <a:solidFill>
            <a:srgbClr val="287AC7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/>
              <a:ea typeface="幼圆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1707</Words>
  <Application>WPS 表格</Application>
  <PresentationFormat>全屏显示(16:9)</PresentationFormat>
  <Paragraphs>237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9" baseType="lpstr">
      <vt:lpstr>Arial</vt:lpstr>
      <vt:lpstr>方正书宋_GBK</vt:lpstr>
      <vt:lpstr>Wingdings</vt:lpstr>
      <vt:lpstr>微软雅黑</vt:lpstr>
      <vt:lpstr>Meiryo UI</vt:lpstr>
      <vt:lpstr>Calibri</vt:lpstr>
      <vt:lpstr>幼圆</vt:lpstr>
      <vt:lpstr>Arial</vt:lpstr>
      <vt:lpstr>微软雅黑</vt:lpstr>
      <vt:lpstr>Helvetica Neue</vt:lpstr>
      <vt:lpstr>汉仪旗黑KW</vt:lpstr>
      <vt:lpstr>宋体</vt:lpstr>
      <vt:lpstr>Arial Unicode MS</vt:lpstr>
      <vt:lpstr>汉仪书宋二KW</vt:lpstr>
      <vt:lpstr>Calibri Light</vt:lpstr>
      <vt:lpstr>等线</vt:lpstr>
      <vt:lpstr>汉仪中等线KW</vt:lpstr>
      <vt:lpstr>冬青黑体简体中文</vt:lpstr>
      <vt:lpstr>Thonburi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Angel</dc:creator>
  <cp:lastModifiedBy>jinrao</cp:lastModifiedBy>
  <cp:revision>544</cp:revision>
  <dcterms:created xsi:type="dcterms:W3CDTF">2019-05-05T03:25:31Z</dcterms:created>
  <dcterms:modified xsi:type="dcterms:W3CDTF">2019-05-05T03:25:31Z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2052-1.0.0.1304</vt:lpwstr>
  </property>
</Properties>
</file>