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media/image1.jpeg" ContentType="image/jpeg"/>
  <Override PartName="/ppt/media/image2.jpeg" ContentType="image/jpeg"/>
  <Override PartName="/ppt/media/image8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9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26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314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26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26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314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314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26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26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26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314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314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314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8C6865-90C9-4F52-AFA9-C986C7FCE1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I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60000" y="126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4EA376-7495-4E54-8BDF-45DE2FE8C7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I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360000" y="126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A4B562-9E8C-45CE-980A-498B7BF94A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I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360000" y="126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5920" y="126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1E31D2-440D-40F2-A78D-191C10F088D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I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AA2F9E-9969-44E5-A5A6-CA19AED2C25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I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0A374D-59DF-4731-8FFA-76394C1718B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I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60000" y="126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5920" y="126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60000" y="314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4F2CAC-B553-44BD-9483-63614B47DD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I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26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60000" y="126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5920" y="126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155920" y="314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17E3C8-5633-4F9A-B5A9-5F09AC16A4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I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60000" y="126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55920" y="126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360000" y="314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68414E-23CA-433D-A1CD-E8768E11A6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I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60000" y="126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60000" y="314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99DD3E-44F3-40E1-8E12-C5F04ED63AC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I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360000" y="126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5155920" y="126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360000" y="314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155920" y="314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DB4E67-9A40-4369-8EF6-112921B353E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I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360000" y="126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524760" y="126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689160" y="126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360000" y="314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524760" y="314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6689160" y="314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C95BC0-A297-435E-9B29-03B18BB27FD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I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00B096F-69D5-432D-8ACB-9C54958045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I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360000" y="126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29E84C1-B701-4197-B147-3CD56D4F4F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I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60000" y="126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C9C012-5959-4B1B-B6C0-390FAAAA563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I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60000" y="126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5155920" y="126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F7045BA-BB5E-4770-821F-E542A82151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I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135F751-24AB-4D93-83C0-8F10F4BC64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I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26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A671BCB-D9F4-4C8C-802F-08B1BFB87F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I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60000" y="126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5920" y="126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360000" y="314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ABEABF5-C2A3-443F-9B9C-83508C59DC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I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60000" y="126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5920" y="126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155920" y="314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AC95F50-4C5C-46F0-82F8-4E358969D4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I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60000" y="126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5920" y="126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60000" y="314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D8607E7-1D88-42DB-852A-023D77258E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I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60000" y="126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60000" y="314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B90FD7A-91BE-4994-BFE3-95B99947CAF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I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60000" y="126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55920" y="126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360000" y="314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5155920" y="314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85AB513-F658-4FFD-AC73-17A0D327088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I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60000" y="126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3524760" y="126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689160" y="126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360000" y="314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3524760" y="314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6689160" y="314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FB7AF9E-0A53-4840-A539-63CA8D287B3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I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26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26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26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26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314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26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26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314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26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26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314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000" spc="-1" strike="noStrike">
                <a:solidFill>
                  <a:srgbClr val="dd4100"/>
                </a:solidFill>
                <a:latin typeface="Calibri"/>
              </a:rPr>
              <a:t>Cliquez pour éditer le format du texte-titre</a:t>
            </a:r>
            <a:endParaRPr b="0" lang="fr-FR" sz="4000" spc="-1" strike="noStrike">
              <a:solidFill>
                <a:srgbClr val="dd41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9bdd"/>
                </a:solidFill>
                <a:latin typeface="Arial"/>
              </a:rPr>
              <a:t>Cliquez pour éditer le format du plan de texte</a:t>
            </a:r>
            <a:endParaRPr b="0" lang="fr-FR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100" spc="-1" strike="noStrike">
                <a:solidFill>
                  <a:srgbClr val="009bdd"/>
                </a:solidFill>
                <a:latin typeface="Arial"/>
              </a:rPr>
              <a:t>Second niveau de plan</a:t>
            </a:r>
            <a:endParaRPr b="0" lang="fr-FR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9bdd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500" spc="-1" strike="noStrike">
                <a:solidFill>
                  <a:srgbClr val="009bdd"/>
                </a:solidFill>
                <a:latin typeface="Arial"/>
              </a:rPr>
              <a:t>Quatrième niveau de plan</a:t>
            </a:r>
            <a:endParaRPr b="0" lang="fr-FR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500" spc="-1" strike="noStrike">
                <a:solidFill>
                  <a:srgbClr val="009bdd"/>
                </a:solidFill>
                <a:latin typeface="Arial"/>
              </a:rPr>
              <a:t>Cinquième niveau de plan</a:t>
            </a:r>
            <a:endParaRPr b="0" lang="fr-FR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500" spc="-1" strike="noStrike">
                <a:solidFill>
                  <a:srgbClr val="009bdd"/>
                </a:solidFill>
                <a:latin typeface="Arial"/>
              </a:rPr>
              <a:t>Sixième niveau de plan</a:t>
            </a:r>
            <a:endParaRPr b="0" lang="fr-FR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500" spc="-1" strike="noStrike">
                <a:solidFill>
                  <a:srgbClr val="009bdd"/>
                </a:solidFill>
                <a:latin typeface="Arial"/>
              </a:rPr>
              <a:t>Septième niveau de plan</a:t>
            </a:r>
            <a:endParaRPr b="0" lang="fr-FR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&lt;date/heure&gt;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&lt;pied de page&gt;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2F11182A-6DE7-42DF-AED6-3C6069003819}" type="slidenum">
              <a:rPr b="0" lang="fr-FR" sz="1400" spc="-1" strike="noStrike">
                <a:solidFill>
                  <a:srgbClr val="ffffff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Cliquez pour éditer le format du texte-titre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26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009bdd"/>
                </a:solidFill>
                <a:latin typeface="Calibri"/>
              </a:rPr>
              <a:t>Cliquez pour éditer le format du plan de texte</a:t>
            </a:r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9bdd"/>
                </a:solidFill>
                <a:latin typeface="Calibri"/>
              </a:rPr>
              <a:t>Second niveau de plan</a:t>
            </a:r>
            <a:endParaRPr b="0" lang="fr-FR" sz="2000" spc="-1" strike="noStrike">
              <a:solidFill>
                <a:srgbClr val="009bdd"/>
              </a:solidFill>
              <a:latin typeface="Calibri"/>
            </a:endParaRPr>
          </a:p>
          <a:p>
            <a:pPr lvl="2" marL="1296000" indent="-288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9bdd"/>
                </a:solidFill>
                <a:latin typeface="Calibri"/>
              </a:rPr>
              <a:t>Troisième niveau de plan</a:t>
            </a:r>
            <a:endParaRPr b="0" lang="fr-FR" sz="1600" spc="-1" strike="noStrike">
              <a:solidFill>
                <a:srgbClr val="009bdd"/>
              </a:solidFill>
              <a:latin typeface="Calibri"/>
            </a:endParaRPr>
          </a:p>
          <a:p>
            <a:pPr lvl="3" marL="1728000" indent="-216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500" spc="-1" strike="noStrike">
                <a:solidFill>
                  <a:srgbClr val="009bdd"/>
                </a:solidFill>
                <a:latin typeface="Calibri"/>
              </a:rPr>
              <a:t>Quatrième niveau de plan</a:t>
            </a:r>
            <a:endParaRPr b="0" lang="fr-FR" sz="1500" spc="-1" strike="noStrike">
              <a:solidFill>
                <a:srgbClr val="009bdd"/>
              </a:solidFill>
              <a:latin typeface="Calibri"/>
            </a:endParaRPr>
          </a:p>
          <a:p>
            <a:pPr lvl="4" marL="2160000" indent="-216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500" spc="-1" strike="noStrike">
                <a:solidFill>
                  <a:srgbClr val="009bdd"/>
                </a:solidFill>
                <a:latin typeface="Calibri"/>
              </a:rPr>
              <a:t>Cinquième niveau de plan</a:t>
            </a:r>
            <a:endParaRPr b="0" lang="fr-FR" sz="1500" spc="-1" strike="noStrike">
              <a:solidFill>
                <a:srgbClr val="009bdd"/>
              </a:solidFill>
              <a:latin typeface="Calibri"/>
            </a:endParaRPr>
          </a:p>
          <a:p>
            <a:pPr lvl="5" marL="2592000" indent="-216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500" spc="-1" strike="noStrike">
                <a:solidFill>
                  <a:srgbClr val="009bdd"/>
                </a:solidFill>
                <a:latin typeface="Calibri"/>
              </a:rPr>
              <a:t>Sixième niveau de plan</a:t>
            </a:r>
            <a:endParaRPr b="0" lang="fr-FR" sz="1500" spc="-1" strike="noStrike">
              <a:solidFill>
                <a:srgbClr val="009bdd"/>
              </a:solidFill>
              <a:latin typeface="Calibri"/>
            </a:endParaRPr>
          </a:p>
          <a:p>
            <a:pPr lvl="6" marL="3024000" indent="-216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500" spc="-1" strike="noStrike">
                <a:solidFill>
                  <a:srgbClr val="009bdd"/>
                </a:solidFill>
                <a:latin typeface="Calibri"/>
              </a:rPr>
              <a:t>Septième niveau de plan</a:t>
            </a:r>
            <a:endParaRPr b="0" lang="fr-FR" sz="15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fr-F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&lt;date/heure&gt;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fr-F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&lt;pied de page&gt;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fr-F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C6A62B17-9621-4C5A-BE9C-AF163F477709}" type="slidenum">
              <a:rPr b="0" lang="fr-FR" sz="1400" spc="-1" strike="noStrike">
                <a:solidFill>
                  <a:srgbClr val="ffffff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7560000" y="5120640"/>
            <a:ext cx="1080000" cy="459360"/>
          </a:xfrm>
          <a:prstGeom prst="rect">
            <a:avLst/>
          </a:prstGeom>
          <a:ln w="1800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Cliquez pour éditer le format du texte-titre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60000" y="126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009bdd"/>
                </a:solidFill>
                <a:latin typeface="Calibri"/>
              </a:rPr>
              <a:t>Cliquez pour éditer le format du plan de texte</a:t>
            </a:r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9bdd"/>
                </a:solidFill>
                <a:latin typeface="Calibri"/>
              </a:rPr>
              <a:t>Second niveau de plan</a:t>
            </a:r>
            <a:endParaRPr b="0" lang="fr-FR" sz="2000" spc="-1" strike="noStrike">
              <a:solidFill>
                <a:srgbClr val="009bdd"/>
              </a:solidFill>
              <a:latin typeface="Calibri"/>
            </a:endParaRPr>
          </a:p>
          <a:p>
            <a:pPr lvl="2" marL="1296000" indent="-288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9bdd"/>
                </a:solidFill>
                <a:latin typeface="Calibri"/>
              </a:rPr>
              <a:t>Troisième niveau de plan</a:t>
            </a:r>
            <a:endParaRPr b="0" lang="fr-FR" sz="1600" spc="-1" strike="noStrike">
              <a:solidFill>
                <a:srgbClr val="009bdd"/>
              </a:solidFill>
              <a:latin typeface="Calibri"/>
            </a:endParaRPr>
          </a:p>
          <a:p>
            <a:pPr lvl="3" marL="1728000" indent="-216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500" spc="-1" strike="noStrike">
                <a:solidFill>
                  <a:srgbClr val="009bdd"/>
                </a:solidFill>
                <a:latin typeface="Calibri"/>
              </a:rPr>
              <a:t>Quatrième niveau de plan</a:t>
            </a:r>
            <a:endParaRPr b="0" lang="fr-FR" sz="1500" spc="-1" strike="noStrike">
              <a:solidFill>
                <a:srgbClr val="009bdd"/>
              </a:solidFill>
              <a:latin typeface="Calibri"/>
            </a:endParaRPr>
          </a:p>
          <a:p>
            <a:pPr lvl="4" marL="2160000" indent="-216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500" spc="-1" strike="noStrike">
                <a:solidFill>
                  <a:srgbClr val="009bdd"/>
                </a:solidFill>
                <a:latin typeface="Calibri"/>
              </a:rPr>
              <a:t>Cinquième niveau de plan</a:t>
            </a:r>
            <a:endParaRPr b="0" lang="fr-FR" sz="1500" spc="-1" strike="noStrike">
              <a:solidFill>
                <a:srgbClr val="009bdd"/>
              </a:solidFill>
              <a:latin typeface="Calibri"/>
            </a:endParaRPr>
          </a:p>
          <a:p>
            <a:pPr lvl="5" marL="2592000" indent="-216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500" spc="-1" strike="noStrike">
                <a:solidFill>
                  <a:srgbClr val="009bdd"/>
                </a:solidFill>
                <a:latin typeface="Calibri"/>
              </a:rPr>
              <a:t>Sixième niveau de plan</a:t>
            </a:r>
            <a:endParaRPr b="0" lang="fr-FR" sz="1500" spc="-1" strike="noStrike">
              <a:solidFill>
                <a:srgbClr val="009bdd"/>
              </a:solidFill>
              <a:latin typeface="Calibri"/>
            </a:endParaRPr>
          </a:p>
          <a:p>
            <a:pPr lvl="6" marL="3024000" indent="-216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500" spc="-1" strike="noStrike">
                <a:solidFill>
                  <a:srgbClr val="009bdd"/>
                </a:solidFill>
                <a:latin typeface="Calibri"/>
              </a:rPr>
              <a:t>Septième niveau de plan</a:t>
            </a:r>
            <a:endParaRPr b="0" lang="fr-FR" sz="15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4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fr-F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&lt;date/heure&gt;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fr-F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&lt;pied de page&gt;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fr-F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C11C3BB9-4535-4641-9317-3DF13CB68C72}" type="slidenum">
              <a:rPr b="0" lang="fr-FR" sz="1400" spc="-1" strike="noStrike">
                <a:solidFill>
                  <a:srgbClr val="ffffff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7560000" y="5120640"/>
            <a:ext cx="1080000" cy="459360"/>
          </a:xfrm>
          <a:prstGeom prst="rect">
            <a:avLst/>
          </a:prstGeom>
          <a:ln w="1800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3600" spc="-1" strike="noStrike">
                <a:solidFill>
                  <a:srgbClr val="dd4100"/>
                </a:solidFill>
                <a:latin typeface="Calibri"/>
              </a:rPr>
              <a:t>PROJET TUTORE </a:t>
            </a:r>
            <a:br>
              <a:rPr sz="3600"/>
            </a:br>
            <a:r>
              <a:rPr b="0" lang="fr-FR" sz="2400" spc="-1" strike="noStrike">
                <a:solidFill>
                  <a:srgbClr val="dd4100"/>
                </a:solidFill>
                <a:latin typeface="Calibri"/>
              </a:rPr>
              <a:t>L3 MIAD-S6</a:t>
            </a:r>
            <a:endParaRPr b="0" lang="fr-FR" sz="2400" spc="-1" strike="noStrike">
              <a:solidFill>
                <a:srgbClr val="dd4100"/>
              </a:solidFill>
              <a:latin typeface="Calibri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6824880" y="4731480"/>
            <a:ext cx="1995120" cy="848520"/>
          </a:xfrm>
          <a:prstGeom prst="rect">
            <a:avLst/>
          </a:prstGeom>
          <a:ln w="18000">
            <a:noFill/>
          </a:ln>
        </p:spPr>
      </p:pic>
      <p:sp>
        <p:nvSpPr>
          <p:cNvPr id="132" name=""/>
          <p:cNvSpPr txBox="1"/>
          <p:nvPr/>
        </p:nvSpPr>
        <p:spPr>
          <a:xfrm>
            <a:off x="2520000" y="3060000"/>
            <a:ext cx="4500000" cy="8539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2000" spc="-1" strike="noStrike">
                <a:latin typeface="Calibri"/>
              </a:rPr>
              <a:t>Styvan Hauterville</a:t>
            </a:r>
            <a:endParaRPr b="0" lang="fr-FR" sz="2000" spc="-1" strike="noStrike"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2000" spc="-1" strike="noStrike">
                <a:latin typeface="Calibri"/>
              </a:rPr>
              <a:t>Emmanuel Jolivet</a:t>
            </a:r>
            <a:endParaRPr b="0" lang="fr-FR" sz="2000" spc="-1" strike="noStrike"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2000" spc="-1" strike="noStrike">
                <a:latin typeface="Calibri"/>
              </a:rPr>
              <a:t>Rubens </a:t>
            </a:r>
            <a:r>
              <a:rPr b="0" lang="fr-FR" sz="2000" spc="-1" strike="noStrike">
                <a:latin typeface="Calibri"/>
              </a:rPr>
              <a:t>Remy-Arecol</a:t>
            </a:r>
            <a:endParaRPr b="0" lang="fr-FR" sz="20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Planning médical : schéma fonctionnel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3240000" y="900000"/>
            <a:ext cx="3626640" cy="450000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B2D3EE8-020E-4451-A38E-1ACBDC607438}" type="slidenum">
              <a:t>10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6495BD09-A496-4436-9EEF-D7CD021E72F4}" type="datetime1">
              <a:rPr lang="fr-CI"/>
              <a:t>24/05/2022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Planning médical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360000" y="126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009bdd"/>
                </a:solidFill>
                <a:latin typeface="Calibri"/>
              </a:rPr>
              <a:t>Cahier des charges</a:t>
            </a:r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Problème posé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Objectif du projet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Schéma fonctionnel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9bdd"/>
                </a:solidFill>
                <a:latin typeface="Calibri"/>
              </a:rPr>
              <a:t>Règles de gestion</a:t>
            </a:r>
            <a:endParaRPr b="0" lang="fr-FR" sz="20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Fonctionnalités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Modèles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Spécificités techniques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1CFBF57-7B20-48B0-BFCC-D1D4694CF6D4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EEDB2EEC-737F-4091-8224-72D83A3D6AC1}" type="datetime1">
              <a:rPr lang="fr-CI"/>
              <a:t>24/05/2022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Planning médical : règles de gestion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360000" y="126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009bdd"/>
                </a:solidFill>
                <a:latin typeface="Calibri"/>
              </a:rPr>
              <a:t>Accès à l’application</a:t>
            </a:r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9bdd"/>
                </a:solidFill>
                <a:latin typeface="Calibri"/>
              </a:rPr>
              <a:t>Identifiants (login et mot de passe)</a:t>
            </a:r>
            <a:endParaRPr b="0" lang="fr-FR" sz="20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9bdd"/>
                </a:solidFill>
                <a:latin typeface="Calibri"/>
              </a:rPr>
              <a:t>Type d’utilisateur (médecin ou responsable)</a:t>
            </a:r>
            <a:endParaRPr b="0" lang="fr-FR" sz="2000" spc="-1" strike="noStrike">
              <a:solidFill>
                <a:srgbClr val="009bdd"/>
              </a:solidFill>
              <a:latin typeface="Calibri"/>
            </a:endParaRPr>
          </a:p>
          <a:p>
            <a:pPr marL="432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009bdd"/>
                </a:solidFill>
                <a:latin typeface="Calibri"/>
              </a:rPr>
              <a:t>Utilisateurs (médecin)</a:t>
            </a:r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9bdd"/>
                </a:solidFill>
                <a:latin typeface="Calibri"/>
              </a:rPr>
              <a:t>Identité</a:t>
            </a:r>
            <a:endParaRPr b="0" lang="fr-FR" sz="20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9bdd"/>
                </a:solidFill>
                <a:latin typeface="Calibri"/>
              </a:rPr>
              <a:t>Paramètres d’identification</a:t>
            </a:r>
            <a:endParaRPr b="0" lang="fr-FR" sz="20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9bdd"/>
                </a:solidFill>
                <a:latin typeface="Calibri"/>
              </a:rPr>
              <a:t>Paramètres d’activités</a:t>
            </a:r>
            <a:endParaRPr b="0" lang="fr-FR" sz="2000" spc="-1" strike="noStrike">
              <a:solidFill>
                <a:srgbClr val="009bdd"/>
              </a:solidFill>
              <a:latin typeface="Calibri"/>
            </a:endParaRPr>
          </a:p>
          <a:p>
            <a:pPr marL="432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009bdd"/>
                </a:solidFill>
                <a:latin typeface="Calibri"/>
              </a:rPr>
              <a:t>Activités saisies depuis l’application</a:t>
            </a:r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  <a:p>
            <a:pPr lvl="2" marL="1296000" indent="-288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9bdd"/>
                </a:solidFill>
                <a:latin typeface="Calibri"/>
              </a:rPr>
              <a:t>Date, Type, </a:t>
            </a:r>
            <a:endParaRPr b="0" lang="fr-FR" sz="1600" spc="-1" strike="noStrike">
              <a:solidFill>
                <a:srgbClr val="009bdd"/>
              </a:solidFill>
              <a:latin typeface="Calibri"/>
            </a:endParaRPr>
          </a:p>
          <a:p>
            <a:pPr lvl="2" marL="1296000" indent="-288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9bdd"/>
                </a:solidFill>
                <a:latin typeface="Calibri"/>
              </a:rPr>
              <a:t>Modes (urgent, répétition), </a:t>
            </a:r>
            <a:endParaRPr b="0" lang="fr-FR" sz="1600" spc="-1" strike="noStrike">
              <a:solidFill>
                <a:srgbClr val="009bdd"/>
              </a:solidFill>
              <a:latin typeface="Calibri"/>
            </a:endParaRPr>
          </a:p>
          <a:p>
            <a:pPr lvl="2" marL="1296000" indent="-288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9bdd"/>
                </a:solidFill>
                <a:latin typeface="Calibri"/>
              </a:rPr>
              <a:t>Contraintes</a:t>
            </a:r>
            <a:endParaRPr b="0" lang="fr-FR" sz="16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FE05E70-4BAA-4690-9948-B16354B86E72}" type="slidenum">
              <a:t>12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7F0C40F9-EF3D-40D0-9833-A077F373A389}" type="datetime1">
              <a:rPr lang="fr-CI"/>
              <a:t>24/05/2022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Planning médical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360000" y="126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009bdd"/>
                </a:solidFill>
                <a:latin typeface="Calibri"/>
              </a:rPr>
              <a:t>Cahier des charges</a:t>
            </a:r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Problème posé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Objectif du projet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Schéma fonctionnel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Règles de gestion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9bdd"/>
                </a:solidFill>
                <a:latin typeface="Calibri"/>
              </a:rPr>
              <a:t>Fonctionnalités</a:t>
            </a:r>
            <a:endParaRPr b="0" lang="fr-FR" sz="20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Modèles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Spécificités techniques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F9236DF-36E1-4142-9535-DF4B15333FCB}" type="slidenum">
              <a:t>13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A4E73F4D-E030-4879-8A33-51B9B6D282A9}" type="datetime1">
              <a:rPr lang="fr-CI"/>
              <a:t>24/05/2022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Planning médical : fonctionnalités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360000" y="900000"/>
            <a:ext cx="9360000" cy="3960000"/>
          </a:xfrm>
          <a:prstGeom prst="rect">
            <a:avLst/>
          </a:prstGeom>
          <a:noFill/>
          <a:ln w="0">
            <a:noFill/>
          </a:ln>
        </p:spPr>
        <p:txBody>
          <a:bodyPr numCol="2" spcCol="0" lIns="0" rIns="0" tIns="0" bIns="0" anchor="t">
            <a:noAutofit/>
          </a:bodyPr>
          <a:p>
            <a:pPr marL="432000" indent="-324000">
              <a:lnSpc>
                <a:spcPct val="115000"/>
              </a:lnSpc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009bdd"/>
                </a:solidFill>
                <a:latin typeface="Calibri"/>
              </a:rPr>
              <a:t>Identification</a:t>
            </a:r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  <a:p>
            <a:pPr marL="432000" indent="-324000">
              <a:lnSpc>
                <a:spcPct val="115000"/>
              </a:lnSpc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009bdd"/>
                </a:solidFill>
                <a:latin typeface="Calibri"/>
              </a:rPr>
              <a:t>Création activités</a:t>
            </a:r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34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9bdd"/>
                </a:solidFill>
                <a:latin typeface="Calibri"/>
              </a:rPr>
              <a:t>Ponctuelles</a:t>
            </a:r>
            <a:endParaRPr b="0" lang="fr-FR" sz="16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34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9bdd"/>
                </a:solidFill>
                <a:latin typeface="Calibri"/>
              </a:rPr>
              <a:t>Régulières</a:t>
            </a:r>
            <a:endParaRPr b="0" lang="fr-FR" sz="16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34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9bdd"/>
                </a:solidFill>
                <a:latin typeface="Calibri"/>
              </a:rPr>
              <a:t>Type</a:t>
            </a:r>
            <a:endParaRPr b="0" lang="fr-FR" sz="16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34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9bdd"/>
                </a:solidFill>
                <a:latin typeface="Calibri"/>
              </a:rPr>
              <a:t>Horodater</a:t>
            </a:r>
            <a:endParaRPr b="0" lang="fr-FR" sz="16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34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9bdd"/>
                </a:solidFill>
                <a:latin typeface="Calibri"/>
              </a:rPr>
              <a:t>Modifier</a:t>
            </a:r>
            <a:endParaRPr b="0" lang="fr-FR" sz="1600" spc="-1" strike="noStrike">
              <a:solidFill>
                <a:srgbClr val="009bdd"/>
              </a:solidFill>
              <a:latin typeface="Calibri"/>
            </a:endParaRPr>
          </a:p>
          <a:p>
            <a:pPr marL="432000" indent="-324000">
              <a:lnSpc>
                <a:spcPct val="115000"/>
              </a:lnSpc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009bdd"/>
                </a:solidFill>
                <a:latin typeface="Calibri"/>
              </a:rPr>
              <a:t>Création tableaux</a:t>
            </a:r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34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9bdd"/>
                </a:solidFill>
                <a:latin typeface="Calibri"/>
              </a:rPr>
              <a:t>indisponibilités (souhaitées)</a:t>
            </a:r>
            <a:endParaRPr b="0" lang="fr-FR" sz="16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34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9bdd"/>
                </a:solidFill>
                <a:latin typeface="Calibri"/>
              </a:rPr>
              <a:t>absences (= indisponibilités validées)</a:t>
            </a:r>
            <a:endParaRPr b="0" lang="fr-FR" sz="16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34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9bdd"/>
                </a:solidFill>
                <a:latin typeface="Calibri"/>
              </a:rPr>
              <a:t>gardes pour validation</a:t>
            </a:r>
            <a:endParaRPr b="0" lang="fr-FR" sz="16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34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9bdd"/>
                </a:solidFill>
                <a:latin typeface="Calibri"/>
              </a:rPr>
              <a:t>gardes validées</a:t>
            </a:r>
            <a:endParaRPr b="0" lang="fr-FR" sz="16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34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9bdd"/>
                </a:solidFill>
                <a:latin typeface="Calibri"/>
              </a:rPr>
              <a:t>Activités</a:t>
            </a:r>
            <a:endParaRPr b="0" lang="fr-FR" sz="16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34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9bdd"/>
                </a:solidFill>
                <a:latin typeface="Calibri"/>
              </a:rPr>
              <a:t>tableau de service (synthèse)</a:t>
            </a:r>
            <a:endParaRPr b="0" lang="fr-FR" sz="1600" spc="-1" strike="noStrike">
              <a:solidFill>
                <a:srgbClr val="009bdd"/>
              </a:solidFill>
              <a:latin typeface="Calibri"/>
            </a:endParaRPr>
          </a:p>
          <a:p>
            <a:pPr marL="432000" indent="-324000">
              <a:lnSpc>
                <a:spcPct val="115000"/>
              </a:lnSpc>
              <a:spcBef>
                <a:spcPts val="1531"/>
              </a:spcBef>
              <a:spcAft>
                <a:spcPts val="850"/>
              </a:spcAft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9bdd"/>
                </a:solidFill>
                <a:latin typeface="Calibri"/>
              </a:rPr>
              <a:t>Affichage tableaux </a:t>
            </a:r>
            <a:r>
              <a:rPr b="0" lang="fr-FR" sz="2000" spc="-1" strike="noStrike">
                <a:solidFill>
                  <a:srgbClr val="009bdd"/>
                </a:solidFill>
                <a:latin typeface="Calibri"/>
              </a:rPr>
              <a:t>(consultation)</a:t>
            </a:r>
            <a:endParaRPr b="0" lang="fr-FR" sz="2000" spc="-1" strike="noStrike">
              <a:solidFill>
                <a:srgbClr val="009bdd"/>
              </a:solidFill>
              <a:latin typeface="Calibri"/>
            </a:endParaRPr>
          </a:p>
          <a:p>
            <a:pPr marL="432000" indent="-324000">
              <a:lnSpc>
                <a:spcPct val="115000"/>
              </a:lnSpc>
              <a:spcBef>
                <a:spcPts val="1531"/>
              </a:spcBef>
              <a:spcAft>
                <a:spcPts val="850"/>
              </a:spcAft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9bdd"/>
                </a:solidFill>
                <a:latin typeface="Calibri"/>
              </a:rPr>
              <a:t>Édition tableaux</a:t>
            </a:r>
            <a:endParaRPr b="0" lang="fr-FR" sz="2400" spc="-1" strike="noStrike">
              <a:solidFill>
                <a:srgbClr val="009bdd"/>
              </a:solidFill>
              <a:latin typeface="Calibri"/>
            </a:endParaRPr>
          </a:p>
          <a:p>
            <a:pPr marL="432000" indent="-324000">
              <a:lnSpc>
                <a:spcPct val="115000"/>
              </a:lnSpc>
              <a:spcBef>
                <a:spcPts val="1531"/>
              </a:spcBef>
              <a:spcAft>
                <a:spcPts val="850"/>
              </a:spcAft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9bdd"/>
                </a:solidFill>
                <a:latin typeface="Calibri"/>
              </a:rPr>
              <a:t>Diffusion tableaux</a:t>
            </a:r>
            <a:endParaRPr b="0" lang="fr-FR" sz="2400" spc="-1" strike="noStrike">
              <a:solidFill>
                <a:srgbClr val="009bdd"/>
              </a:solidFill>
              <a:latin typeface="Calibri"/>
            </a:endParaRPr>
          </a:p>
          <a:p>
            <a:pPr marL="432000" indent="-324000">
              <a:lnSpc>
                <a:spcPct val="115000"/>
              </a:lnSpc>
              <a:spcBef>
                <a:spcPts val="1531"/>
              </a:spcBef>
              <a:spcAft>
                <a:spcPts val="850"/>
              </a:spcAft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9bdd"/>
                </a:solidFill>
                <a:latin typeface="Calibri"/>
              </a:rPr>
              <a:t>Procédure d’urgence de modification</a:t>
            </a:r>
            <a:endParaRPr b="0" lang="fr-FR" sz="2400" spc="-1" strike="noStrike">
              <a:solidFill>
                <a:srgbClr val="009bdd"/>
              </a:solidFill>
              <a:latin typeface="Calibri"/>
            </a:endParaRPr>
          </a:p>
          <a:p>
            <a:pPr marL="432000" indent="-324000">
              <a:lnSpc>
                <a:spcPct val="115000"/>
              </a:lnSpc>
              <a:spcBef>
                <a:spcPts val="1531"/>
              </a:spcBef>
              <a:spcAft>
                <a:spcPts val="850"/>
              </a:spcAft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9bdd"/>
                </a:solidFill>
                <a:latin typeface="Calibri"/>
              </a:rPr>
              <a:t>Remplissage automatisé du tableau de garde</a:t>
            </a:r>
            <a:endParaRPr b="0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8D92089-2E0B-490A-8F28-DCF2B52E8F5F}" type="slidenum">
              <a:t>14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C0703CBF-A2D5-4FA1-B2C1-515CEEEF394E}" type="datetime1">
              <a:rPr lang="fr-CI"/>
              <a:t>24/05/2022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Planning médical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360000" y="126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009bdd"/>
                </a:solidFill>
                <a:latin typeface="Calibri"/>
              </a:rPr>
              <a:t>Cahier des charges</a:t>
            </a:r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Problème posé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Objectif du projet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Schéma fonctionnel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Règles de gestion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Fonctionnalités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9bdd"/>
                </a:solidFill>
                <a:latin typeface="Calibri"/>
              </a:rPr>
              <a:t>Modèles</a:t>
            </a:r>
            <a:endParaRPr b="0" lang="fr-FR" sz="20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Spécificités techniques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65886A-25E6-4A97-A8A7-7784C76E4A0A}" type="slidenum">
              <a:t>15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85A3548D-D21C-486B-B2D1-04747D6F8FAB}" type="datetime1">
              <a:rPr lang="fr-CI"/>
              <a:t>24/05/2022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Planning médical : UML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360000" y="126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1080000" y="766800"/>
            <a:ext cx="7947000" cy="42732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9EDF866-F506-40E9-91CC-B2475B09F6ED}" type="slidenum">
              <a:t>16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201DF2B5-0627-4686-8EEA-9A142DBBBFB8}" type="datetime1">
              <a:rPr lang="fr-CI"/>
              <a:t>24/05/2022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Planning médical : MLD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360000" y="126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1080000" y="736200"/>
            <a:ext cx="7855200" cy="43038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5508E09-0EC1-4566-82E7-EE78E9C701CD}" type="slidenum">
              <a:t>17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AA92DECD-15EA-4803-B351-1B1694B20F91}" type="datetime1">
              <a:rPr lang="fr-CI"/>
              <a:t>24/05/2022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Planning médical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360000" y="126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009bdd"/>
                </a:solidFill>
                <a:latin typeface="Calibri"/>
              </a:rPr>
              <a:t>Cahier des charges</a:t>
            </a:r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Problème posé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Objectif du projet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Schéma fonctionnel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Règles de gestion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Fonctionnalités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Modèle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9bdd"/>
                </a:solidFill>
                <a:latin typeface="Calibri"/>
              </a:rPr>
              <a:t>Spécificités techniques</a:t>
            </a:r>
            <a:endParaRPr b="0" lang="fr-FR" sz="20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8DE0E2B-1776-4053-BA63-FE6E11204A9B}" type="slidenum">
              <a:t>18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16913CBE-7A99-4E2D-B6D4-12640B1038AB}" type="datetime1">
              <a:rPr lang="fr-CI"/>
              <a:t>24/05/2022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Planning médical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360000" y="126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009bdd"/>
                </a:solidFill>
                <a:latin typeface="Calibri"/>
              </a:rPr>
              <a:t>Cahier des charges</a:t>
            </a:r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9bdd"/>
                </a:solidFill>
                <a:latin typeface="Calibri"/>
              </a:rPr>
              <a:t>Problème posé</a:t>
            </a:r>
            <a:endParaRPr b="0" lang="fr-FR" sz="20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Objectif du projet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Schéma fonctionnel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Règles de gestion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Fonctionnalités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Modèle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Spécificités techniques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2B678E-2D4B-4F17-828D-07987036C430}" type="slidenum">
              <a:t>19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8F52865E-A565-4607-AC12-1C109C038C9E}" type="datetime1">
              <a:rPr lang="fr-CI"/>
              <a:t>24/05/2022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Planning médical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009bdd"/>
                </a:solidFill>
                <a:latin typeface="Calibri"/>
              </a:rPr>
              <a:t>Cahier des charges</a:t>
            </a:r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  <a:p>
            <a:pPr marL="432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009bdd"/>
                </a:solidFill>
                <a:latin typeface="Calibri"/>
              </a:rPr>
              <a:t>Présentation de la base</a:t>
            </a:r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  <a:p>
            <a:pPr marL="432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009bdd"/>
                </a:solidFill>
                <a:latin typeface="Calibri"/>
              </a:rPr>
              <a:t>Démonstration</a:t>
            </a:r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  <a:p>
            <a:pPr marL="432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009bdd"/>
                </a:solidFill>
                <a:latin typeface="Calibri"/>
              </a:rPr>
              <a:t>Analyse et projections</a:t>
            </a:r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  <a:p>
            <a:pPr marL="432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009bdd"/>
                </a:solidFill>
                <a:latin typeface="Calibri"/>
              </a:rPr>
              <a:t>Vécu</a:t>
            </a:r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14F97E-6E2B-456D-A0D2-FDDD3B35FA88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9FC14882-6BBA-40E2-A588-76959B3D8602}" type="datetime1">
              <a:rPr lang="fr-CI"/>
              <a:t>24/05/2022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Planning médical : spécificités techniques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360000" y="126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009bdd"/>
                </a:solidFill>
                <a:latin typeface="Calibri"/>
              </a:rPr>
              <a:t>Plate-forme de développement </a:t>
            </a:r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9bdd"/>
                </a:solidFill>
                <a:latin typeface="Calibri"/>
              </a:rPr>
              <a:t>Visual Studio Code, Sublime Text (Editeurs de texte)</a:t>
            </a:r>
            <a:endParaRPr b="0" lang="fr-FR" sz="2000" spc="-1" strike="noStrike">
              <a:solidFill>
                <a:srgbClr val="009bdd"/>
              </a:solidFill>
              <a:latin typeface="Calibri"/>
            </a:endParaRPr>
          </a:p>
          <a:p>
            <a:pPr marL="432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009bdd"/>
                </a:solidFill>
                <a:latin typeface="Calibri"/>
              </a:rPr>
              <a:t>Support Application</a:t>
            </a:r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9bdd"/>
                </a:solidFill>
                <a:latin typeface="Calibri"/>
              </a:rPr>
              <a:t>Système hôte : Android, Windows</a:t>
            </a:r>
            <a:endParaRPr b="0" lang="fr-FR" sz="20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9bdd"/>
                </a:solidFill>
                <a:latin typeface="Calibri"/>
              </a:rPr>
              <a:t>Base de données application</a:t>
            </a:r>
            <a:endParaRPr b="0" lang="fr-FR" sz="2000" spc="-1" strike="noStrike">
              <a:solidFill>
                <a:srgbClr val="009bdd"/>
              </a:solidFill>
              <a:latin typeface="Calibri"/>
            </a:endParaRPr>
          </a:p>
          <a:p>
            <a:pPr lvl="2" marL="1296000" indent="-288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9bdd"/>
                </a:solidFill>
                <a:latin typeface="Calibri"/>
              </a:rPr>
              <a:t>Stockage en Ligne</a:t>
            </a:r>
            <a:endParaRPr b="0" lang="fr-FR" sz="1600" spc="-1" strike="noStrike">
              <a:solidFill>
                <a:srgbClr val="009bdd"/>
              </a:solidFill>
              <a:latin typeface="Calibri"/>
            </a:endParaRPr>
          </a:p>
          <a:p>
            <a:pPr lvl="2" marL="1296000" indent="-288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9bdd"/>
                </a:solidFill>
                <a:latin typeface="Calibri"/>
              </a:rPr>
              <a:t>Localisation : *à définir* // Actuellement en Local</a:t>
            </a:r>
            <a:endParaRPr b="0" lang="fr-FR" sz="1600" spc="-1" strike="noStrike">
              <a:solidFill>
                <a:srgbClr val="009bdd"/>
              </a:solidFill>
              <a:latin typeface="Calibri"/>
            </a:endParaRPr>
          </a:p>
          <a:p>
            <a:pPr lvl="2" marL="1296000" indent="-288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9bdd"/>
                </a:solidFill>
                <a:latin typeface="Calibri"/>
              </a:rPr>
              <a:t>Type : MySQL</a:t>
            </a:r>
            <a:endParaRPr b="0" lang="fr-FR" sz="16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E0FED38-17D9-4610-91B3-678939F55D4D}" type="slidenum">
              <a:t>20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FD99ECF5-DF87-4BA9-BCEE-932FFF8BFDF0}" type="datetime1">
              <a:rPr lang="fr-CI"/>
              <a:t>24/05/2022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Planning médical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360000" y="126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009bdd"/>
                </a:solidFill>
                <a:latin typeface="Calibri"/>
              </a:rPr>
              <a:t>Cahier des charges</a:t>
            </a:r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9bdd"/>
                </a:solidFill>
                <a:latin typeface="Calibri"/>
              </a:rPr>
              <a:t>Problème posé</a:t>
            </a:r>
            <a:endParaRPr b="0" lang="fr-FR" sz="20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9bdd"/>
                </a:solidFill>
                <a:latin typeface="Calibri"/>
              </a:rPr>
              <a:t>Objectif du projet</a:t>
            </a:r>
            <a:endParaRPr b="0" lang="fr-FR" sz="20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9bdd"/>
                </a:solidFill>
                <a:latin typeface="Calibri"/>
              </a:rPr>
              <a:t>Schéma fonctionnel</a:t>
            </a:r>
            <a:endParaRPr b="0" lang="fr-FR" sz="20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9bdd"/>
                </a:solidFill>
                <a:latin typeface="Calibri"/>
              </a:rPr>
              <a:t>Règles de gestion</a:t>
            </a:r>
            <a:endParaRPr b="0" lang="fr-FR" sz="20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9bdd"/>
                </a:solidFill>
                <a:latin typeface="Calibri"/>
              </a:rPr>
              <a:t>Fonctionnalités</a:t>
            </a:r>
            <a:endParaRPr b="0" lang="fr-FR" sz="20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9bdd"/>
                </a:solidFill>
                <a:latin typeface="Calibri"/>
              </a:rPr>
              <a:t>Modèle</a:t>
            </a:r>
            <a:endParaRPr b="0" lang="fr-FR" sz="20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9bdd"/>
                </a:solidFill>
                <a:latin typeface="Calibri"/>
              </a:rPr>
              <a:t>Spécificités techniques</a:t>
            </a:r>
            <a:endParaRPr b="0" lang="fr-FR" sz="20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7B3D87-DA56-45AE-8F52-4DB3D01D7C25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81D56E8-3795-48CB-84DF-D1346B14A13F}" type="datetime1">
              <a:rPr lang="fr-CI"/>
              <a:t>24/05/2022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Planning médical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360000" y="126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009bdd"/>
                </a:solidFill>
                <a:latin typeface="Calibri"/>
              </a:rPr>
              <a:t>Cahier des charges</a:t>
            </a:r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9bdd"/>
                </a:solidFill>
                <a:latin typeface="Calibri"/>
              </a:rPr>
              <a:t>Problème posé</a:t>
            </a:r>
            <a:endParaRPr b="0" lang="fr-FR" sz="20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Objectif du projet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Schéma fonctionnel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Règles de gestion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Fonctionnalités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Modèle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Spécificités techniques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83B2043-3A6A-4B68-B522-1EB03244FEC5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076C762B-FEBD-45F1-BFD8-10BDD3248DD7}" type="datetime1">
              <a:rPr lang="fr-CI"/>
              <a:t>24/05/2022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Planning médical : problème posé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360000" y="126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009bdd"/>
                </a:solidFill>
                <a:latin typeface="Calibri"/>
              </a:rPr>
              <a:t>Service de réanimation néonatale et pédiatrique au Centre Hospitalier Universitaire de Martinique</a:t>
            </a:r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  <a:p>
            <a:pPr marL="432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009bdd"/>
                </a:solidFill>
                <a:latin typeface="Calibri"/>
              </a:rPr>
              <a:t>Tableaux d’activité au format Excel</a:t>
            </a:r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9bdd"/>
                </a:solidFill>
                <a:latin typeface="Calibri"/>
              </a:rPr>
              <a:t>Recensement</a:t>
            </a:r>
            <a:endParaRPr b="0" lang="fr-FR" sz="2000" spc="-1" strike="noStrike">
              <a:solidFill>
                <a:srgbClr val="009bdd"/>
              </a:solidFill>
              <a:latin typeface="Calibri"/>
            </a:endParaRPr>
          </a:p>
          <a:p>
            <a:pPr lvl="2" marL="1296000" indent="-288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9bdd"/>
                </a:solidFill>
                <a:latin typeface="Calibri"/>
              </a:rPr>
              <a:t>Congés</a:t>
            </a:r>
            <a:endParaRPr b="0" lang="fr-FR" sz="1600" spc="-1" strike="noStrike">
              <a:solidFill>
                <a:srgbClr val="009bdd"/>
              </a:solidFill>
              <a:latin typeface="Calibri"/>
            </a:endParaRPr>
          </a:p>
          <a:p>
            <a:pPr lvl="2" marL="1296000" indent="-288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9bdd"/>
                </a:solidFill>
                <a:latin typeface="Calibri"/>
              </a:rPr>
              <a:t>Permanence des soins (garde, astreinte)</a:t>
            </a:r>
            <a:endParaRPr b="0" lang="fr-FR" sz="1600" spc="-1" strike="noStrike">
              <a:solidFill>
                <a:srgbClr val="009bdd"/>
              </a:solidFill>
              <a:latin typeface="Calibri"/>
            </a:endParaRPr>
          </a:p>
          <a:p>
            <a:pPr lvl="2" marL="1296000" indent="-288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9bdd"/>
                </a:solidFill>
                <a:latin typeface="Calibri"/>
              </a:rPr>
              <a:t>Tâches quotidiennes</a:t>
            </a:r>
            <a:endParaRPr b="0" lang="fr-FR" sz="16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9bdd"/>
                </a:solidFill>
                <a:latin typeface="Calibri"/>
              </a:rPr>
              <a:t>Alimentation par d’autres tableaux modifiables</a:t>
            </a:r>
            <a:endParaRPr b="0" lang="fr-FR" sz="20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9bdd"/>
                </a:solidFill>
                <a:latin typeface="Calibri"/>
              </a:rPr>
              <a:t>Usages :</a:t>
            </a:r>
            <a:endParaRPr b="0" lang="fr-FR" sz="2000" spc="-1" strike="noStrike">
              <a:solidFill>
                <a:srgbClr val="009bdd"/>
              </a:solidFill>
              <a:latin typeface="Calibri"/>
            </a:endParaRPr>
          </a:p>
          <a:p>
            <a:pPr lvl="2" marL="1296000" indent="-288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9bdd"/>
                </a:solidFill>
                <a:latin typeface="Calibri"/>
              </a:rPr>
              <a:t>Planification a priori</a:t>
            </a:r>
            <a:endParaRPr b="0" lang="fr-FR" sz="1600" spc="-1" strike="noStrike">
              <a:solidFill>
                <a:srgbClr val="009bdd"/>
              </a:solidFill>
              <a:latin typeface="Calibri"/>
            </a:endParaRPr>
          </a:p>
          <a:p>
            <a:pPr lvl="2" marL="1296000" indent="-288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9bdd"/>
                </a:solidFill>
                <a:latin typeface="Calibri"/>
              </a:rPr>
              <a:t>Contrôle a posteriori pour envoi à l’administration</a:t>
            </a:r>
            <a:endParaRPr b="0" lang="fr-FR" sz="1600" spc="-1" strike="noStrike">
              <a:solidFill>
                <a:srgbClr val="009bdd"/>
              </a:solidFill>
              <a:latin typeface="Calibri"/>
            </a:endParaRPr>
          </a:p>
          <a:p>
            <a:pPr lvl="2" marL="1296000" indent="-288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9bdd"/>
                </a:solidFill>
                <a:latin typeface="Calibri"/>
              </a:rPr>
              <a:t>Statistiques</a:t>
            </a:r>
            <a:endParaRPr b="0" lang="fr-FR" sz="1600" spc="-1" strike="noStrike">
              <a:solidFill>
                <a:srgbClr val="009bdd"/>
              </a:solidFill>
              <a:latin typeface="Calibri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6297840" y="1800000"/>
            <a:ext cx="3782160" cy="14400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F7E338-E1F6-4C1E-A495-8539271043D8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EFB491F2-E52A-440F-B4EC-CB966B08FEC0}" type="datetime1">
              <a:rPr lang="fr-CI"/>
              <a:t>24/05/2022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Planning médical : problème posé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360000" y="126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750240" y="784440"/>
            <a:ext cx="8789760" cy="1555560"/>
          </a:xfrm>
          <a:prstGeom prst="rect">
            <a:avLst/>
          </a:prstGeom>
          <a:ln w="18000"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2063160" y="2340000"/>
            <a:ext cx="5676840" cy="317772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BB94823-BD42-42E7-95BD-3C72248E9A7E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1AE96870-B098-4BAD-B671-FE23CAE13979}" type="datetime1">
              <a:rPr lang="fr-CI"/>
              <a:t>24/05/2022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Planning médical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360000" y="126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009bdd"/>
                </a:solidFill>
                <a:latin typeface="Calibri"/>
              </a:rPr>
              <a:t>Cahier des charges</a:t>
            </a:r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Problème posé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9bdd"/>
                </a:solidFill>
                <a:latin typeface="Calibri"/>
              </a:rPr>
              <a:t>Objectif du projet</a:t>
            </a:r>
            <a:endParaRPr b="0" lang="fr-FR" sz="20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Schéma fonctionnel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Règles de gestion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Fonctionnalités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Modèles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Spécificités techniques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A4744CC-74CB-4B9B-9A63-D5D0915AF85C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CE71F4A9-CA5B-4751-B2C3-35CAF7DCAF9A}" type="datetime1">
              <a:rPr lang="fr-CI"/>
              <a:t>24/05/2022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Planning médical : objectif du projet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360000" y="126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009bdd"/>
                </a:solidFill>
                <a:latin typeface="Calibri"/>
              </a:rPr>
              <a:t>Solution applicative</a:t>
            </a:r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  <a:p>
            <a:pPr marL="432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009bdd"/>
                </a:solidFill>
                <a:latin typeface="Calibri"/>
              </a:rPr>
              <a:t>Dématérialisation des tableaux</a:t>
            </a:r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  <a:p>
            <a:pPr marL="432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009bdd"/>
                </a:solidFill>
                <a:latin typeface="Calibri"/>
              </a:rPr>
              <a:t>Enregistrement et modification en temps réel</a:t>
            </a:r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  <a:p>
            <a:pPr marL="432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009bdd"/>
                </a:solidFill>
                <a:latin typeface="Calibri"/>
              </a:rPr>
              <a:t>Dissocier alimentation et utilisation/traitement des données</a:t>
            </a:r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42FB6C-448B-4A61-A85B-C89A8B1A6568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B1B3EF71-F7DE-4205-B27A-A2A62F00514A}" type="datetime1">
              <a:rPr lang="fr-CI"/>
              <a:t>24/05/2022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3600" spc="-1" strike="noStrike">
                <a:solidFill>
                  <a:srgbClr val="ffffff"/>
                </a:solidFill>
                <a:latin typeface="Calibri"/>
              </a:rPr>
              <a:t>Planning médical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360000" y="126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009bdd"/>
                </a:solidFill>
                <a:latin typeface="Calibri"/>
              </a:rPr>
              <a:t>Cahier des charges</a:t>
            </a:r>
            <a:endParaRPr b="1" lang="fr-FR" sz="24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Problème posé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Objectif du projet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9bdd"/>
                </a:solidFill>
                <a:latin typeface="Calibri"/>
              </a:rPr>
              <a:t>Schéma fonctionnel</a:t>
            </a:r>
            <a:endParaRPr b="0" lang="fr-FR" sz="20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Règles de gestion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Fonctionnalités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Modèles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  <a:p>
            <a:pPr lvl="1" marL="864000" indent="-324000">
              <a:spcBef>
                <a:spcPts val="68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9bdd"/>
                </a:solidFill>
                <a:latin typeface="Calibri"/>
              </a:rPr>
              <a:t>Spécificités techniques</a:t>
            </a:r>
            <a:endParaRPr b="0" lang="fr-FR" sz="1200" spc="-1" strike="noStrike">
              <a:solidFill>
                <a:srgbClr val="009bdd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6D734D7-D314-4CD9-BD1D-9CCD2DDE9315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BFAC4047-BF97-46E3-BBF0-A9250C558E58}" type="datetime1">
              <a:rPr lang="fr-CI"/>
              <a:t>24/05/2022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LibreOffice/7.3.2.2$Windows_X86_64 LibreOffice_project/49f2b1bff42cfccbd8f788c8dc32c1c309559be0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2022-05-24T16:05:09Z</dcterms:created>
  <dc:creator/>
  <dc:description/>
  <dc:language>fr-CI</dc:language>
  <cp:lastModifiedBy/>
  <dcterms:modified xsi:type="dcterms:W3CDTF">2022-05-24T17:15:13Z</dcterms:modified>
  <cp:revision>7</cp:revision>
  <dc:subject/>
  <dc:title>Blue Curve</dc:title>
</cp:coreProperties>
</file>