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74" r:id="rId7"/>
    <p:sldId id="275" r:id="rId8"/>
    <p:sldId id="276" r:id="rId9"/>
    <p:sldId id="273" r:id="rId10"/>
    <p:sldId id="266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04" y="84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32A120-4950-4394-ABD3-322B3513D8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6516A9-AB1C-4CF8-B95B-1C0D375C61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A12B7D-2E56-444A-98A6-F9B0090D2B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46A9F-1C9B-4492-8F3E-4AD809AE1B8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2B93B0-C9A4-4E9C-AD67-B16191A696C6}" type="slidenum">
              <a:rPr/>
              <a:t>‹N°›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834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96C99B-64BB-4319-9186-A9AEFBF0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4DCFD4-17EB-4237-89F8-016FFDE0901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BE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4A0B88F1-E48D-45E6-9757-FD792141B3E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523E3A-1FC4-459B-9B9E-775A1B5B8FC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D8202-D89D-461A-B378-DEF42FC62A8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E6161-519C-4112-996C-CDCC880D6D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88F11EF-107C-4D6C-9FB3-6B9CB5DFFD36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4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B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75E1C77-905A-4DA2-B7FD-97725C67BF1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5CB815-113D-4929-84C9-97F39073D682}" type="slidenum">
              <a:rPr/>
              <a:t>1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C0941CB8-B477-4973-9542-F8E36A74E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BAB1E803-D9E7-42E6-93D9-36E72C8D7B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262BD97-DEA6-428F-9F0F-C46948CBE6E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835E75-7C4C-43D3-BF22-0C114041555E}" type="slidenum">
              <a:rPr/>
              <a:t>10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2F34561-CB29-49AD-9451-94284FB6F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97F11B6-FE47-4A95-B40B-32276716A4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2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3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413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4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65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5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154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6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8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7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84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8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803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4839459-D830-4B1D-AD24-E2D82850F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A96D63-F9EB-4B56-A16A-7F7A9316F152}" type="slidenum">
              <a:rPr/>
              <a:t>9</a:t>
            </a:fld>
            <a:endParaRPr lang="fr-B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6C9A6D-DE7D-466E-B7CD-CE6862F7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5C9CDEEA-E40B-407A-BFEF-8FD61190B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88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A5C8C-C4FE-473A-855D-9E7376E83B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325989-7E65-448F-8FDE-7DF6767542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EBC29-55AA-4D88-AE99-59D7DFD175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699A1-0E31-4C88-AF0E-B5276EBE48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1B1A7-A1CB-4936-B9F4-50C6B47C38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D64088-5607-40DB-9488-F1B6073064C5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36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C119E-F7F2-4266-A9BA-53FFFFE905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AE5914-C348-4936-BE00-E91716BC358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9E41A-DB7C-4CC7-90CC-BB04CC12E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1B672-A516-4C72-90F7-85479656E9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D81EF-CD85-4333-800D-BE5B6BE922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B25E3-9F18-4502-BD23-85BD56051199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7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FB30A1-DD52-4C5B-9937-7C7E395F016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02AFE-0080-4502-AA9C-25331A53FE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E2EDF-6C17-443E-AAEA-1E8B94139A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448FE-DE6E-4901-A1EA-88BAC9ADC7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75B77-CEFA-444E-B933-31C4E8967A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CFD68C-51C2-4CE5-AF02-5019364BCE00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146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9C501-0257-462D-8F93-B8D25C30B7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935C8-45E3-400C-BA25-316AB84129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1F14F-8350-44BF-A85B-69F2BA10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E3290-A4C6-452F-9DAF-68CD5D4F89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2005A-5EDE-4E42-9691-0C39ADA2EE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1C581-4122-451A-8B37-7A48ACF3F9D6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0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880A2-4874-4A8E-BF66-8082E6443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69236-2734-44A3-8C49-22B4BA539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4392A-632B-4A08-800D-3879C277B0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8310F-F4B4-4966-82A9-658747208B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71B00-ABBE-431D-895A-1CB52CFC4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BC21E9-3233-43DE-9B54-9FC6891E4164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02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44BA4-53B0-47D8-98A5-E48B5776A4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4751A-A3D5-4F6C-AE66-5AB977543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F529EA-D2D1-4F98-B328-52ADA961F6F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0CE3E-2049-49BA-AC6E-7722DF53A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3E4676-EC27-42E2-B7C9-BDCB43D14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35D02-167E-4DBE-912B-AAFEC5CED7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6B39D-4064-4E68-B63E-586B194A49EB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9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3AC4B-624C-4016-8E2C-772460571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CA246-B3AB-4B21-A935-A7299AF8C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E3C51-D89A-4441-8BAA-FF012378D0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8E4A2-F5F7-4029-910F-B939741BE8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858743-56C2-46ED-83F0-C542BD52EE5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6F3388-5A37-447C-B588-0FDDB08F50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1A2366-BD3E-4B99-8FA2-B6EC71EDB6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C0DBD-580B-489E-B6AC-63809DB28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6DDBF4-43AF-44D0-80B9-00C59AE98570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06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507A1-D46A-451A-A401-9490AEA576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534369-514F-4DAE-9542-48504428F4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ECA41B-52D1-4512-AFB8-62793C12BD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9C54A5-6BE3-4DE9-A761-79CD4509DE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DD275-462B-4F70-B779-15EAA4C6CEEE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03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32976C-4F49-45E5-A4E8-94188D41E3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CF6C61-7864-4971-BFEA-FF873D1F15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A2E29-95DE-4B63-A56B-C883F697D6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3C3B52-5FD2-4951-BDF0-2979148AD0BC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5564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23A7-1D46-44F0-A3FC-34987966A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28D37-7F98-4818-A96D-246EF8F21B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DF42B-52D5-4FC7-B22A-2EE5147AEE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D8A93-F66B-46E1-AD2E-42DE63384C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407B0-1599-443C-83D9-474CBA871D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82C056-1C97-45A8-ADF6-DDB4EDC464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C64CB-29B4-446A-B640-576E6FAF2F46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08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EB79E-B34A-476E-9146-6C04BFFC7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DBB59-D59A-4D31-9E44-158591BB7DA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fr-BE"/>
            </a:lvl1pPr>
          </a:lstStyle>
          <a:p>
            <a:pPr lvl="0"/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99EDC4-9A19-4C07-BE43-359F9C883C1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43C8A-A928-4A5A-AC1F-90CAA42169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9F7B9-F566-4A06-B670-B86D4EA036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F8827-5EB5-433E-913D-AC56DCAA8F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22CEA-19DF-4439-BA40-5DBAD8220EC2}" type="slidenum">
              <a:r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189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85183D-D394-4AB7-9577-4297E7F2B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0F95E7-8016-461C-BE10-CAC9F0B2F9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2CD0F-3255-49B1-BCCB-DF1F86C21DA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FF08C-4F50-48D1-A66C-B3C41AEE87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86063-FFA2-4BCF-9A3E-9B267922DB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C0F77AF-FDB0-47CE-9F1C-E34B1FB86F59}" type="slidenum">
              <a:r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fr-FR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s.gamebanana.com/sprays/7015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0DCF6A4-7636-48AB-9763-13C33525B3AF}"/>
              </a:ext>
            </a:extLst>
          </p:cNvPr>
          <p:cNvSpPr txBox="1"/>
          <p:nvPr/>
        </p:nvSpPr>
        <p:spPr>
          <a:xfrm>
            <a:off x="1457739" y="2888975"/>
            <a:ext cx="6493564" cy="15937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4800" b="1" i="0" strike="noStrike" kern="1200" cap="none" spc="0" baseline="0" dirty="0">
                <a:solidFill>
                  <a:srgbClr val="800000"/>
                </a:solidFill>
                <a:uFillTx/>
                <a:ea typeface="Microsoft YaHei" pitchFamily="2"/>
                <a:cs typeface="Mangal" pitchFamily="2"/>
              </a:rPr>
              <a:t>Soyez la </a:t>
            </a:r>
            <a:r>
              <a:rPr lang="fr-BE" sz="4800" b="1" i="0" strike="noStrike" kern="1200" cap="none" spc="0" baseline="0" dirty="0" err="1">
                <a:solidFill>
                  <a:srgbClr val="800000"/>
                </a:solidFill>
                <a:uFillTx/>
                <a:ea typeface="Microsoft YaHei" pitchFamily="2"/>
                <a:cs typeface="Mangal" pitchFamily="2"/>
              </a:rPr>
              <a:t>S.T.A.R</a:t>
            </a:r>
            <a:r>
              <a:rPr lang="fr-BE" sz="4800" b="1" i="0" strike="noStrike" kern="1200" cap="none" spc="0" baseline="0" dirty="0">
                <a:solidFill>
                  <a:srgbClr val="800000"/>
                </a:solidFill>
                <a:uFillTx/>
                <a:ea typeface="Microsoft YaHei" pitchFamily="2"/>
                <a:cs typeface="Mangal" pitchFamily="2"/>
              </a:rPr>
              <a:t> des entretiens d’embauche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86E4D4-B959-446E-88F7-F4FDFC55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6E0D46A8-1B19-451F-997A-310DE8FFE4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355" y="6446163"/>
            <a:ext cx="9071643" cy="1113510"/>
          </a:xfrm>
        </p:spPr>
        <p:txBody>
          <a:bodyPr anchor="ctr" anchorCtr="1"/>
          <a:lstStyle/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  <a:p>
            <a:pPr lvl="0"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F264A0-81BC-431F-A11E-76CD6B25F075}"/>
              </a:ext>
            </a:extLst>
          </p:cNvPr>
          <p:cNvSpPr txBox="1"/>
          <p:nvPr/>
        </p:nvSpPr>
        <p:spPr>
          <a:xfrm>
            <a:off x="4191901" y="7128004"/>
            <a:ext cx="1550730" cy="3256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1500" b="1" i="0" u="none" strike="noStrike" kern="1200" cap="none" spc="0" baseline="0" dirty="0">
                <a:solidFill>
                  <a:srgbClr val="800000"/>
                </a:solidFill>
                <a:uFillTx/>
                <a:ea typeface="Microsoft YaHei" pitchFamily="2"/>
                <a:cs typeface="Mangal" pitchFamily="2"/>
              </a:rPr>
              <a:t>Par Arnaud Want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0BBA7B-2166-489B-ABB1-74AC154EC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0645AA-679E-4BEC-BDD0-4F20ED095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01" y="144964"/>
            <a:ext cx="2278122" cy="217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B924446-87DA-4329-93E0-3F1E162C8D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ous-titre 3">
            <a:extLst>
              <a:ext uri="{FF2B5EF4-FFF2-40B4-BE49-F238E27FC236}">
                <a16:creationId xmlns:a16="http://schemas.microsoft.com/office/drawing/2014/main" id="{D6D66E15-1EF0-450B-A274-F02C08A8EE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38907"/>
            <a:ext cx="9071643" cy="3249036"/>
          </a:xfrm>
        </p:spPr>
        <p:txBody>
          <a:bodyPr anchorCtr="1"/>
          <a:lstStyle/>
          <a:p>
            <a:pPr lvl="0" algn="ctr"/>
            <a:endParaRPr lang="fr-BE" b="1" dirty="0">
              <a:solidFill>
                <a:srgbClr val="800000"/>
              </a:solidFill>
            </a:endParaRPr>
          </a:p>
          <a:p>
            <a:pPr lvl="0" algn="ctr"/>
            <a:endParaRPr lang="fr-BE" b="1" dirty="0">
              <a:solidFill>
                <a:srgbClr val="800000"/>
              </a:solidFill>
            </a:endParaRPr>
          </a:p>
          <a:p>
            <a:pPr lvl="0" algn="ctr"/>
            <a:r>
              <a:rPr lang="fr-BE" b="1" dirty="0">
                <a:solidFill>
                  <a:srgbClr val="800000"/>
                </a:solidFill>
                <a:latin typeface="+mn-lt"/>
              </a:rPr>
              <a:t>Merci pour votre attention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ABDB68-F820-4163-BFA1-A0B0906F7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99F474-50A8-4CD4-BA83-41A80C5BC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63713" y="2278320"/>
            <a:ext cx="3887060" cy="3887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16ED993-1C07-4A22-A527-360DB5162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60" y="4403719"/>
            <a:ext cx="3811109" cy="286627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06AB2B-C3AD-4F06-9881-F7F2D3BE79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Qu’est ce que c’est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1889580"/>
            <a:ext cx="9727661" cy="5162976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fr-BE" sz="1800" dirty="0">
                <a:solidFill>
                  <a:srgbClr val="800000"/>
                </a:solidFill>
                <a:latin typeface="+mn-lt"/>
              </a:rPr>
              <a:t>La méthode </a:t>
            </a:r>
            <a:r>
              <a:rPr lang="fr-BE" sz="1800" b="1" dirty="0">
                <a:solidFill>
                  <a:srgbClr val="800000"/>
                </a:solidFill>
                <a:latin typeface="+mn-lt"/>
              </a:rPr>
              <a:t>S.T.A.R</a:t>
            </a:r>
            <a:r>
              <a:rPr lang="fr-BE" sz="1800" dirty="0">
                <a:solidFill>
                  <a:srgbClr val="800000"/>
                </a:solidFill>
                <a:latin typeface="+mn-lt"/>
              </a:rPr>
              <a:t> est utilisée par les recruteurs afin de déterminer vos compétences en se basant sur des cas concrets rencontrés lors </a:t>
            </a:r>
            <a:r>
              <a:rPr lang="fr-BE" sz="1800">
                <a:solidFill>
                  <a:srgbClr val="800000"/>
                </a:solidFill>
                <a:latin typeface="+mn-lt"/>
              </a:rPr>
              <a:t>de vos </a:t>
            </a:r>
            <a:r>
              <a:rPr lang="fr-BE" sz="1800" dirty="0">
                <a:solidFill>
                  <a:srgbClr val="800000"/>
                </a:solidFill>
                <a:latin typeface="+mn-lt"/>
              </a:rPr>
              <a:t>parcours professionnel et privé.</a:t>
            </a:r>
          </a:p>
          <a:p>
            <a:pPr lvl="0" algn="l">
              <a:lnSpc>
                <a:spcPct val="150000"/>
              </a:lnSpc>
            </a:pPr>
            <a:r>
              <a:rPr lang="fr-BE" sz="1800" dirty="0">
                <a:solidFill>
                  <a:srgbClr val="800000"/>
                </a:solidFill>
                <a:latin typeface="+mn-lt"/>
              </a:rPr>
              <a:t>Se préparer à cette méthode d’interview vous permet d’être plus serein lors de l’entrevue.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8223658-2BC5-4D02-A34E-573F4998BDC3}"/>
              </a:ext>
            </a:extLst>
          </p:cNvPr>
          <p:cNvSpPr txBox="1"/>
          <p:nvPr/>
        </p:nvSpPr>
        <p:spPr>
          <a:xfrm>
            <a:off x="4381081" y="4764569"/>
            <a:ext cx="7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>
                <a:solidFill>
                  <a:srgbClr val="800000"/>
                </a:solidFill>
              </a:rPr>
              <a:t>S.T.A.R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2504A2-3AC1-4AE2-95D5-8E46E8060AA2}"/>
              </a:ext>
            </a:extLst>
          </p:cNvPr>
          <p:cNvSpPr txBox="1"/>
          <p:nvPr/>
        </p:nvSpPr>
        <p:spPr>
          <a:xfrm>
            <a:off x="5172595" y="4756203"/>
            <a:ext cx="7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>
                <a:solidFill>
                  <a:srgbClr val="800000"/>
                </a:solidFill>
              </a:rPr>
              <a:t>S.T.A.R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06AB2B-C3AD-4F06-9881-F7F2D3BE79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Concrètement 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1889580"/>
            <a:ext cx="9727661" cy="1374141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fr-BE" dirty="0">
                <a:solidFill>
                  <a:srgbClr val="800000"/>
                </a:solidFill>
                <a:latin typeface="+mn-lt"/>
              </a:rPr>
              <a:t>S.T.A.R est l’acronyme de</a:t>
            </a:r>
            <a:r>
              <a:rPr lang="fr-BE" sz="2400" dirty="0">
                <a:solidFill>
                  <a:srgbClr val="800000"/>
                </a:solidFill>
                <a:latin typeface="+mn-lt"/>
              </a:rPr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3030A229-A16E-44DB-9F45-A20025DD3734}"/>
              </a:ext>
            </a:extLst>
          </p:cNvPr>
          <p:cNvSpPr txBox="1">
            <a:spLocks/>
          </p:cNvSpPr>
          <p:nvPr/>
        </p:nvSpPr>
        <p:spPr>
          <a:xfrm>
            <a:off x="317769" y="5617026"/>
            <a:ext cx="9727661" cy="733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lang="fr-FR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BE" b="1" dirty="0">
                <a:solidFill>
                  <a:srgbClr val="800000"/>
                </a:solidFill>
                <a:latin typeface="+mn-lt"/>
              </a:rPr>
              <a:t>S</a:t>
            </a:r>
            <a:r>
              <a:rPr lang="fr-BE" dirty="0">
                <a:solidFill>
                  <a:srgbClr val="800000"/>
                </a:solidFill>
                <a:latin typeface="+mn-lt"/>
              </a:rPr>
              <a:t>ituation     </a:t>
            </a:r>
            <a:r>
              <a:rPr lang="fr-BE" b="1" dirty="0">
                <a:solidFill>
                  <a:srgbClr val="800000"/>
                </a:solidFill>
                <a:latin typeface="+mn-lt"/>
              </a:rPr>
              <a:t>T</a:t>
            </a:r>
            <a:r>
              <a:rPr lang="fr-BE" dirty="0">
                <a:solidFill>
                  <a:srgbClr val="800000"/>
                </a:solidFill>
                <a:latin typeface="+mn-lt"/>
              </a:rPr>
              <a:t>âche(s)     </a:t>
            </a:r>
            <a:r>
              <a:rPr lang="fr-BE" b="1" dirty="0">
                <a:solidFill>
                  <a:srgbClr val="800000"/>
                </a:solidFill>
                <a:latin typeface="+mn-lt"/>
              </a:rPr>
              <a:t>A</a:t>
            </a:r>
            <a:r>
              <a:rPr lang="fr-BE" dirty="0">
                <a:solidFill>
                  <a:srgbClr val="800000"/>
                </a:solidFill>
                <a:latin typeface="+mn-lt"/>
              </a:rPr>
              <a:t>ction(s)     </a:t>
            </a:r>
            <a:r>
              <a:rPr lang="fr-BE" b="1" dirty="0">
                <a:solidFill>
                  <a:srgbClr val="800000"/>
                </a:solidFill>
                <a:latin typeface="+mn-lt"/>
              </a:rPr>
              <a:t>R</a:t>
            </a:r>
            <a:r>
              <a:rPr lang="fr-BE" dirty="0">
                <a:solidFill>
                  <a:srgbClr val="800000"/>
                </a:solidFill>
                <a:latin typeface="+mn-lt"/>
              </a:rPr>
              <a:t>ésultat</a:t>
            </a:r>
            <a:r>
              <a:rPr lang="fr-BE" sz="2400" dirty="0">
                <a:solidFill>
                  <a:srgbClr val="800000"/>
                </a:solidFill>
                <a:latin typeface="+mn-lt"/>
              </a:rPr>
              <a:t>	</a:t>
            </a:r>
          </a:p>
        </p:txBody>
      </p:sp>
      <p:pic>
        <p:nvPicPr>
          <p:cNvPr id="7" name="Image 6" descr="Une image contenant trousse de secours, objet&#10;&#10;Description générée automatiquement">
            <a:extLst>
              <a:ext uri="{FF2B5EF4-FFF2-40B4-BE49-F238E27FC236}">
                <a16:creationId xmlns:a16="http://schemas.microsoft.com/office/drawing/2014/main" id="{4364E945-9F42-494E-98AD-3E8958E0F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31" y="2962281"/>
            <a:ext cx="5444848" cy="1936569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5FFD0CD2-44F4-4E51-9ADE-6681B31234C8}"/>
              </a:ext>
            </a:extLst>
          </p:cNvPr>
          <p:cNvSpPr/>
          <p:nvPr/>
        </p:nvSpPr>
        <p:spPr>
          <a:xfrm rot="1996144">
            <a:off x="2626565" y="4803112"/>
            <a:ext cx="389730" cy="917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80905BE1-622D-4AF1-BD3A-109F641BE31C}"/>
              </a:ext>
            </a:extLst>
          </p:cNvPr>
          <p:cNvSpPr/>
          <p:nvPr/>
        </p:nvSpPr>
        <p:spPr>
          <a:xfrm>
            <a:off x="4135493" y="4804792"/>
            <a:ext cx="389730" cy="917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992ED635-F8F5-4BC9-9990-22D356DDD2A9}"/>
              </a:ext>
            </a:extLst>
          </p:cNvPr>
          <p:cNvSpPr/>
          <p:nvPr/>
        </p:nvSpPr>
        <p:spPr>
          <a:xfrm>
            <a:off x="5532220" y="4814835"/>
            <a:ext cx="389730" cy="917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B5AD9D8-9C6B-436E-AAF6-E139410B094D}"/>
              </a:ext>
            </a:extLst>
          </p:cNvPr>
          <p:cNvSpPr/>
          <p:nvPr/>
        </p:nvSpPr>
        <p:spPr>
          <a:xfrm rot="19730151">
            <a:off x="6959092" y="4804790"/>
            <a:ext cx="389730" cy="917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10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06AB2B-C3AD-4F06-9881-F7F2D3BE79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En détail 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1668520"/>
            <a:ext cx="9727661" cy="1064635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fr-BE" dirty="0">
                <a:solidFill>
                  <a:srgbClr val="800000"/>
                </a:solidFill>
                <a:latin typeface="+mn-lt"/>
              </a:rPr>
              <a:t>Passons chaque point de la méthode en détail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F151A0-1ECD-4DD7-B4D2-ACAA2D58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4" y="2602531"/>
            <a:ext cx="4790849" cy="47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3055632"/>
            <a:ext cx="9727661" cy="4108700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Situation :</a:t>
            </a:r>
          </a:p>
          <a:p>
            <a:pPr lvl="0"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Expliquez de manière détaillée la situation de votre récit.</a:t>
            </a:r>
          </a:p>
          <a:p>
            <a:pPr lvl="0"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Qui ? Quoi ? Quand ? Où ? Comment ?</a:t>
            </a:r>
          </a:p>
          <a:p>
            <a:pPr lvl="0" algn="l">
              <a:lnSpc>
                <a:spcPct val="150000"/>
              </a:lnSpc>
            </a:pPr>
            <a:r>
              <a:rPr lang="fr-BE" sz="2000" u="sng" dirty="0">
                <a:solidFill>
                  <a:srgbClr val="800000"/>
                </a:solidFill>
                <a:latin typeface="+mn-lt"/>
              </a:rPr>
              <a:t>Exemples  de questions types : </a:t>
            </a:r>
          </a:p>
          <a:p>
            <a:pPr lvl="0"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Décrivez-moi, une situation ou vous avez… » </a:t>
            </a:r>
          </a:p>
          <a:p>
            <a:pPr lvl="0"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Pouvez-vous me citer un exemple ou vous avez…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rousse de secours, objet&#10;&#10;Description générée automatiquement">
            <a:extLst>
              <a:ext uri="{FF2B5EF4-FFF2-40B4-BE49-F238E27FC236}">
                <a16:creationId xmlns:a16="http://schemas.microsoft.com/office/drawing/2014/main" id="{190B5E64-6B20-43EB-9F60-6F00728CC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1" y="440124"/>
            <a:ext cx="5444848" cy="193656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1092AE2E-955F-48E7-871C-D94FB56E7752}"/>
              </a:ext>
            </a:extLst>
          </p:cNvPr>
          <p:cNvGrpSpPr/>
          <p:nvPr/>
        </p:nvGrpSpPr>
        <p:grpSpPr>
          <a:xfrm>
            <a:off x="2439390" y="523875"/>
            <a:ext cx="1288658" cy="2491530"/>
            <a:chOff x="2439390" y="523875"/>
            <a:chExt cx="1288658" cy="2491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B49DC8-2D6C-4DD3-99E4-AAEA23598274}"/>
                </a:ext>
              </a:extLst>
            </p:cNvPr>
            <p:cNvSpPr/>
            <p:nvPr/>
          </p:nvSpPr>
          <p:spPr>
            <a:xfrm>
              <a:off x="2452688" y="523875"/>
              <a:ext cx="1267779" cy="20288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>
              <a:extLst>
                <a:ext uri="{FF2B5EF4-FFF2-40B4-BE49-F238E27FC236}">
                  <a16:creationId xmlns:a16="http://schemas.microsoft.com/office/drawing/2014/main" id="{A88C0DDF-2A3A-4603-8B02-863F4A9CB4B8}"/>
                </a:ext>
              </a:extLst>
            </p:cNvPr>
            <p:cNvSpPr/>
            <p:nvPr/>
          </p:nvSpPr>
          <p:spPr>
            <a:xfrm rot="18915047">
              <a:off x="2439390" y="1737980"/>
              <a:ext cx="1288658" cy="127742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5215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rousse de secours, objet&#10;&#10;Description générée automatiquement">
            <a:extLst>
              <a:ext uri="{FF2B5EF4-FFF2-40B4-BE49-F238E27FC236}">
                <a16:creationId xmlns:a16="http://schemas.microsoft.com/office/drawing/2014/main" id="{190B5E64-6B20-43EB-9F60-6F00728CC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1" y="440124"/>
            <a:ext cx="5444848" cy="193656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1092AE2E-955F-48E7-871C-D94FB56E7752}"/>
              </a:ext>
            </a:extLst>
          </p:cNvPr>
          <p:cNvGrpSpPr/>
          <p:nvPr/>
        </p:nvGrpSpPr>
        <p:grpSpPr>
          <a:xfrm>
            <a:off x="3745664" y="523875"/>
            <a:ext cx="1288658" cy="2491530"/>
            <a:chOff x="2439390" y="523875"/>
            <a:chExt cx="1288658" cy="2491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B49DC8-2D6C-4DD3-99E4-AAEA23598274}"/>
                </a:ext>
              </a:extLst>
            </p:cNvPr>
            <p:cNvSpPr/>
            <p:nvPr/>
          </p:nvSpPr>
          <p:spPr>
            <a:xfrm>
              <a:off x="2452688" y="523875"/>
              <a:ext cx="1267779" cy="20288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>
              <a:extLst>
                <a:ext uri="{FF2B5EF4-FFF2-40B4-BE49-F238E27FC236}">
                  <a16:creationId xmlns:a16="http://schemas.microsoft.com/office/drawing/2014/main" id="{A88C0DDF-2A3A-4603-8B02-863F4A9CB4B8}"/>
                </a:ext>
              </a:extLst>
            </p:cNvPr>
            <p:cNvSpPr/>
            <p:nvPr/>
          </p:nvSpPr>
          <p:spPr>
            <a:xfrm rot="18915047">
              <a:off x="2439390" y="1737980"/>
              <a:ext cx="1288658" cy="127742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9" name="Sous-titre 4">
            <a:extLst>
              <a:ext uri="{FF2B5EF4-FFF2-40B4-BE49-F238E27FC236}">
                <a16:creationId xmlns:a16="http://schemas.microsoft.com/office/drawing/2014/main" id="{0E45DDE2-AF18-49A3-8C2F-A88652C48D3D}"/>
              </a:ext>
            </a:extLst>
          </p:cNvPr>
          <p:cNvSpPr txBox="1">
            <a:spLocks/>
          </p:cNvSpPr>
          <p:nvPr/>
        </p:nvSpPr>
        <p:spPr>
          <a:xfrm>
            <a:off x="165369" y="3055632"/>
            <a:ext cx="9727661" cy="4108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lang="fr-FR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Tâche(s) :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Quelles étaient les tâches/problématiques qui vous ont été demandées de résoudre ou quels défis deviez-vous relevé et pourquoi ?</a:t>
            </a:r>
          </a:p>
          <a:p>
            <a:pPr>
              <a:lnSpc>
                <a:spcPct val="150000"/>
              </a:lnSpc>
            </a:pPr>
            <a:r>
              <a:rPr lang="fr-BE" sz="2000" u="sng" dirty="0">
                <a:solidFill>
                  <a:srgbClr val="800000"/>
                </a:solidFill>
                <a:latin typeface="+mn-lt"/>
              </a:rPr>
              <a:t>Exemples  de questions types : 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Quel a été votre rôle dans cette situation ?  »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En quoi consistait votre/vos tâche(s) »</a:t>
            </a:r>
          </a:p>
        </p:txBody>
      </p:sp>
    </p:spTree>
    <p:extLst>
      <p:ext uri="{BB962C8B-B14F-4D97-AF65-F5344CB8AC3E}">
        <p14:creationId xmlns:p14="http://schemas.microsoft.com/office/powerpoint/2010/main" val="292777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rousse de secours, objet&#10;&#10;Description générée automatiquement">
            <a:extLst>
              <a:ext uri="{FF2B5EF4-FFF2-40B4-BE49-F238E27FC236}">
                <a16:creationId xmlns:a16="http://schemas.microsoft.com/office/drawing/2014/main" id="{190B5E64-6B20-43EB-9F60-6F00728CC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1" y="440124"/>
            <a:ext cx="5444848" cy="193656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1092AE2E-955F-48E7-871C-D94FB56E7752}"/>
              </a:ext>
            </a:extLst>
          </p:cNvPr>
          <p:cNvGrpSpPr/>
          <p:nvPr/>
        </p:nvGrpSpPr>
        <p:grpSpPr>
          <a:xfrm>
            <a:off x="5062006" y="523875"/>
            <a:ext cx="1288658" cy="2491530"/>
            <a:chOff x="2439390" y="523875"/>
            <a:chExt cx="1288658" cy="2491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B49DC8-2D6C-4DD3-99E4-AAEA23598274}"/>
                </a:ext>
              </a:extLst>
            </p:cNvPr>
            <p:cNvSpPr/>
            <p:nvPr/>
          </p:nvSpPr>
          <p:spPr>
            <a:xfrm>
              <a:off x="2452688" y="523875"/>
              <a:ext cx="1267779" cy="20288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>
              <a:extLst>
                <a:ext uri="{FF2B5EF4-FFF2-40B4-BE49-F238E27FC236}">
                  <a16:creationId xmlns:a16="http://schemas.microsoft.com/office/drawing/2014/main" id="{A88C0DDF-2A3A-4603-8B02-863F4A9CB4B8}"/>
                </a:ext>
              </a:extLst>
            </p:cNvPr>
            <p:cNvSpPr/>
            <p:nvPr/>
          </p:nvSpPr>
          <p:spPr>
            <a:xfrm rot="18915047">
              <a:off x="2439390" y="1737980"/>
              <a:ext cx="1288658" cy="127742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9" name="Sous-titre 4">
            <a:extLst>
              <a:ext uri="{FF2B5EF4-FFF2-40B4-BE49-F238E27FC236}">
                <a16:creationId xmlns:a16="http://schemas.microsoft.com/office/drawing/2014/main" id="{4AC208A9-98DE-4F35-B269-6F32168FC1A0}"/>
              </a:ext>
            </a:extLst>
          </p:cNvPr>
          <p:cNvSpPr txBox="1">
            <a:spLocks/>
          </p:cNvSpPr>
          <p:nvPr/>
        </p:nvSpPr>
        <p:spPr>
          <a:xfrm>
            <a:off x="165369" y="3055632"/>
            <a:ext cx="9727661" cy="4449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lang="fr-FR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Action(s) :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Quelles sont les actions que vous avez menées afin de résoudre le problème énoncé avant ? 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Pensez à bien décrire les actions et à mettre en valeurs les aptitudes en rapport avec la fonction demandée. </a:t>
            </a:r>
          </a:p>
          <a:p>
            <a:pPr>
              <a:lnSpc>
                <a:spcPct val="150000"/>
              </a:lnSpc>
            </a:pPr>
            <a:r>
              <a:rPr lang="fr-BE" sz="2000" u="sng" dirty="0">
                <a:solidFill>
                  <a:srgbClr val="800000"/>
                </a:solidFill>
                <a:latin typeface="+mn-lt"/>
              </a:rPr>
              <a:t>Exemples  de questions types : 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Comment avez-vous fait pour… »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De quelle façon vous y êtes-vous pris pour… » </a:t>
            </a:r>
          </a:p>
          <a:p>
            <a:pPr algn="l">
              <a:lnSpc>
                <a:spcPct val="150000"/>
              </a:lnSpc>
            </a:pPr>
            <a:endParaRPr lang="fr-BE" sz="2000" dirty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8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pic>
        <p:nvPicPr>
          <p:cNvPr id="7" name="Image 6" descr="Une image contenant trousse de secours, objet&#10;&#10;Description générée automatiquement">
            <a:extLst>
              <a:ext uri="{FF2B5EF4-FFF2-40B4-BE49-F238E27FC236}">
                <a16:creationId xmlns:a16="http://schemas.microsoft.com/office/drawing/2014/main" id="{190B5E64-6B20-43EB-9F60-6F00728CC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1" y="440124"/>
            <a:ext cx="5444848" cy="193656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1092AE2E-955F-48E7-871C-D94FB56E7752}"/>
              </a:ext>
            </a:extLst>
          </p:cNvPr>
          <p:cNvGrpSpPr/>
          <p:nvPr/>
        </p:nvGrpSpPr>
        <p:grpSpPr>
          <a:xfrm>
            <a:off x="6348200" y="523875"/>
            <a:ext cx="1288658" cy="2491530"/>
            <a:chOff x="2439390" y="523875"/>
            <a:chExt cx="1288658" cy="2491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B49DC8-2D6C-4DD3-99E4-AAEA23598274}"/>
                </a:ext>
              </a:extLst>
            </p:cNvPr>
            <p:cNvSpPr/>
            <p:nvPr/>
          </p:nvSpPr>
          <p:spPr>
            <a:xfrm>
              <a:off x="2452688" y="523875"/>
              <a:ext cx="1267779" cy="20288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>
              <a:extLst>
                <a:ext uri="{FF2B5EF4-FFF2-40B4-BE49-F238E27FC236}">
                  <a16:creationId xmlns:a16="http://schemas.microsoft.com/office/drawing/2014/main" id="{A88C0DDF-2A3A-4603-8B02-863F4A9CB4B8}"/>
                </a:ext>
              </a:extLst>
            </p:cNvPr>
            <p:cNvSpPr/>
            <p:nvPr/>
          </p:nvSpPr>
          <p:spPr>
            <a:xfrm rot="18915047">
              <a:off x="2439390" y="1737980"/>
              <a:ext cx="1288658" cy="127742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0" name="Sous-titre 4">
            <a:extLst>
              <a:ext uri="{FF2B5EF4-FFF2-40B4-BE49-F238E27FC236}">
                <a16:creationId xmlns:a16="http://schemas.microsoft.com/office/drawing/2014/main" id="{955030AE-2282-4C1D-A160-81C790AD95B1}"/>
              </a:ext>
            </a:extLst>
          </p:cNvPr>
          <p:cNvSpPr txBox="1">
            <a:spLocks/>
          </p:cNvSpPr>
          <p:nvPr/>
        </p:nvSpPr>
        <p:spPr>
          <a:xfrm>
            <a:off x="165369" y="3055632"/>
            <a:ext cx="9727661" cy="4449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lang="fr-FR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Mang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Résultat :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Donnez le résultat obtenu en expliquant en détail ce que cela vous a apporté tant à vous qu’à l’organisation. Lors de votre récit, soyez positif. 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Exemples  de questions types : 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Quels ont été les résultats de vos actions ? »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Qu’avez-vous appris de cette expérience ? »</a:t>
            </a:r>
          </a:p>
          <a:p>
            <a:pPr algn="l">
              <a:lnSpc>
                <a:spcPct val="150000"/>
              </a:lnSpc>
            </a:pPr>
            <a:r>
              <a:rPr lang="fr-BE" sz="2000" dirty="0">
                <a:solidFill>
                  <a:srgbClr val="800000"/>
                </a:solidFill>
                <a:latin typeface="+mn-lt"/>
              </a:rPr>
              <a:t>« Comment cela s’est-il terminé ? »</a:t>
            </a:r>
          </a:p>
        </p:txBody>
      </p:sp>
    </p:spTree>
    <p:extLst>
      <p:ext uri="{BB962C8B-B14F-4D97-AF65-F5344CB8AC3E}">
        <p14:creationId xmlns:p14="http://schemas.microsoft.com/office/powerpoint/2010/main" val="162789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4CF850F-DDE5-4F3E-8B4D-66B09A6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72156" y="-2520004"/>
            <a:ext cx="7143841" cy="10105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06AB2B-C3AD-4F06-9881-F7F2D3BE79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BE" sz="3600" b="1" u="sng" dirty="0">
                <a:solidFill>
                  <a:srgbClr val="800000"/>
                </a:solidFill>
                <a:latin typeface="+mn-lt"/>
              </a:rPr>
              <a:t>C’est à vous !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048CC-DE13-414D-863B-C261816209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5369" y="1668520"/>
            <a:ext cx="9727661" cy="5712941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fr-BE" sz="2800" dirty="0">
                <a:solidFill>
                  <a:srgbClr val="800000"/>
                </a:solidFill>
                <a:latin typeface="+mn-lt"/>
              </a:rPr>
              <a:t>Exercez-vous en prenant un exemple dans votre passé professionnel ou privé récent.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E0DCAB-AD73-464E-BCD4-8F3CBCFD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07" y="54143"/>
            <a:ext cx="838273" cy="838273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F1A7233-EF77-4D76-A837-50CBA804D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79395"/>
              </p:ext>
            </p:extLst>
          </p:nvPr>
        </p:nvGraphicFramePr>
        <p:xfrm>
          <a:off x="2012599" y="3527127"/>
          <a:ext cx="6098922" cy="315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461">
                  <a:extLst>
                    <a:ext uri="{9D8B030D-6E8A-4147-A177-3AD203B41FA5}">
                      <a16:colId xmlns:a16="http://schemas.microsoft.com/office/drawing/2014/main" val="354052619"/>
                    </a:ext>
                  </a:extLst>
                </a:gridCol>
                <a:gridCol w="3049461">
                  <a:extLst>
                    <a:ext uri="{9D8B030D-6E8A-4147-A177-3AD203B41FA5}">
                      <a16:colId xmlns:a16="http://schemas.microsoft.com/office/drawing/2014/main" val="1845892681"/>
                    </a:ext>
                  </a:extLst>
                </a:gridCol>
              </a:tblGrid>
              <a:tr h="1575785">
                <a:tc>
                  <a:txBody>
                    <a:bodyPr/>
                    <a:lstStyle/>
                    <a:p>
                      <a:r>
                        <a:rPr lang="fr-BE" sz="2000" u="sng" dirty="0">
                          <a:solidFill>
                            <a:srgbClr val="800000"/>
                          </a:solidFill>
                        </a:rPr>
                        <a:t>La situation est 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000" u="sng" dirty="0">
                          <a:solidFill>
                            <a:srgbClr val="800000"/>
                          </a:solidFill>
                        </a:rPr>
                        <a:t>On m’a demandé de faire 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44112"/>
                  </a:ext>
                </a:extLst>
              </a:tr>
              <a:tr h="1575785">
                <a:tc>
                  <a:txBody>
                    <a:bodyPr/>
                    <a:lstStyle/>
                    <a:p>
                      <a:r>
                        <a:rPr lang="fr-BE" sz="2000" b="1" u="sng" dirty="0">
                          <a:solidFill>
                            <a:srgbClr val="800000"/>
                          </a:solidFill>
                        </a:rPr>
                        <a:t>J’ai entrepris de :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000" b="1" u="sng" dirty="0">
                          <a:solidFill>
                            <a:srgbClr val="800000"/>
                          </a:solidFill>
                        </a:rPr>
                        <a:t>Le résultat final est 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7702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398</Words>
  <Application>Microsoft Office PowerPoint</Application>
  <PresentationFormat>Personnalisé</PresentationFormat>
  <Paragraphs>65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Liberation Sans</vt:lpstr>
      <vt:lpstr>Liberation Serif</vt:lpstr>
      <vt:lpstr>Standard</vt:lpstr>
      <vt:lpstr>Présentation PowerPoint</vt:lpstr>
      <vt:lpstr>Qu’est ce que c’est ?</vt:lpstr>
      <vt:lpstr>Concrètement :</vt:lpstr>
      <vt:lpstr>En détail :</vt:lpstr>
      <vt:lpstr>Présentation PowerPoint</vt:lpstr>
      <vt:lpstr>Présentation PowerPoint</vt:lpstr>
      <vt:lpstr>Présentation PowerPoint</vt:lpstr>
      <vt:lpstr>Présentation PowerPoint</vt:lpstr>
      <vt:lpstr>C’est à vous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 WANT</cp:lastModifiedBy>
  <cp:revision>73</cp:revision>
  <dcterms:created xsi:type="dcterms:W3CDTF">2017-02-12T13:52:40Z</dcterms:created>
  <dcterms:modified xsi:type="dcterms:W3CDTF">2021-04-07T18:53:20Z</dcterms:modified>
</cp:coreProperties>
</file>