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80" r:id="rId3"/>
    <p:sldId id="307" r:id="rId4"/>
    <p:sldId id="260" r:id="rId5"/>
    <p:sldId id="309" r:id="rId6"/>
    <p:sldId id="308" r:id="rId7"/>
    <p:sldId id="30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2020-07-20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16249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2020-07-20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85537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4D37D77-59F4-4F40-A7D2-FD1165658DD5}" type="datetimeFigureOut">
              <a:rPr lang="en-ZA" smtClean="0"/>
              <a:t>2020-07-20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4798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2020-07-20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1182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D37D77-59F4-4F40-A7D2-FD1165658DD5}" type="datetimeFigureOut">
              <a:rPr lang="en-ZA" smtClean="0"/>
              <a:t>2020-07-20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28988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2020-07-20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88122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2020-07-20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18687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2020-07-20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0011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2020-07-20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3940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2020-07-20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0258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2020-07-20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09159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E4D37D77-59F4-4F40-A7D2-FD1165658DD5}" type="datetimeFigureOut">
              <a:rPr lang="en-ZA" smtClean="0"/>
              <a:t>2020-07-20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33409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76226-0D96-4277-84D6-EC7C0BDAC7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Meeting 20/07/2020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A51CB3-505E-484F-A532-FB24B5BB86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Naudé</a:t>
            </a:r>
            <a:r>
              <a:rPr lang="en-US" dirty="0"/>
              <a:t> Conradie</a:t>
            </a:r>
          </a:p>
          <a:p>
            <a:r>
              <a:rPr lang="en-US" dirty="0"/>
              <a:t>19673418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03448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48AF4-5F0B-4184-98DC-7AE0350CC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L-System Vocabulary</a:t>
            </a:r>
            <a:endParaRPr lang="en-Z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5AB8E04-3162-4F16-9383-168FF58D8D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1349308"/>
              </p:ext>
            </p:extLst>
          </p:nvPr>
        </p:nvGraphicFramePr>
        <p:xfrm>
          <a:off x="1202918" y="2014536"/>
          <a:ext cx="9784080" cy="45592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5733">
                  <a:extLst>
                    <a:ext uri="{9D8B030D-6E8A-4147-A177-3AD203B41FA5}">
                      <a16:colId xmlns:a16="http://schemas.microsoft.com/office/drawing/2014/main" val="2375495979"/>
                    </a:ext>
                  </a:extLst>
                </a:gridCol>
                <a:gridCol w="8488347">
                  <a:extLst>
                    <a:ext uri="{9D8B030D-6E8A-4147-A177-3AD203B41FA5}">
                      <a16:colId xmlns:a16="http://schemas.microsoft.com/office/drawing/2014/main" val="2125878834"/>
                    </a:ext>
                  </a:extLst>
                </a:gridCol>
              </a:tblGrid>
              <a:tr h="506587">
                <a:tc>
                  <a:txBody>
                    <a:bodyPr/>
                    <a:lstStyle/>
                    <a:p>
                      <a:pPr algn="ctr" fontAlgn="b"/>
                      <a:r>
                        <a:rPr lang="en-ZA" sz="2000" b="1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Symbol</a:t>
                      </a:r>
                      <a:endParaRPr lang="en-ZA" sz="2000" b="1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2000" b="1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Translation</a:t>
                      </a:r>
                      <a:endParaRPr lang="en-ZA" sz="2000" b="1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330466"/>
                  </a:ext>
                </a:extLst>
              </a:tr>
              <a:tr h="506587">
                <a:tc>
                  <a:txBody>
                    <a:bodyPr/>
                    <a:lstStyle/>
                    <a:p>
                      <a:pPr algn="ctr" fontAlgn="b"/>
                      <a:r>
                        <a:rPr lang="en-ZA" sz="20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F</a:t>
                      </a:r>
                      <a:endParaRPr lang="en-ZA" sz="2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Create an element at the current position and increment the position</a:t>
                      </a:r>
                      <a:endParaRPr lang="en-ZA" sz="2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486962"/>
                  </a:ext>
                </a:extLst>
              </a:tr>
              <a:tr h="506587">
                <a:tc>
                  <a:txBody>
                    <a:bodyPr/>
                    <a:lstStyle/>
                    <a:p>
                      <a:pPr algn="ctr" fontAlgn="b"/>
                      <a:r>
                        <a:rPr lang="en-ZA" sz="20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f</a:t>
                      </a:r>
                      <a:endParaRPr lang="en-ZA" sz="2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20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Increment the position</a:t>
                      </a:r>
                      <a:endParaRPr lang="en-ZA" sz="2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544808"/>
                  </a:ext>
                </a:extLst>
              </a:tr>
              <a:tr h="5065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  <a:endParaRPr lang="en-ZA" sz="2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Rotate the current direction by 45 degrees counterclockwise</a:t>
                      </a:r>
                      <a:endParaRPr lang="en-ZA" sz="2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760718"/>
                  </a:ext>
                </a:extLst>
              </a:tr>
              <a:tr h="5065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ZA" sz="2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Rotate the current direction by 45 degrees clockwise</a:t>
                      </a:r>
                      <a:endParaRPr lang="en-ZA" sz="2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761522"/>
                  </a:ext>
                </a:extLst>
              </a:tr>
              <a:tr h="506587">
                <a:tc>
                  <a:txBody>
                    <a:bodyPr/>
                    <a:lstStyle/>
                    <a:p>
                      <a:pPr algn="ctr" fontAlgn="b"/>
                      <a:r>
                        <a:rPr lang="en-ZA" sz="20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[</a:t>
                      </a:r>
                      <a:endParaRPr lang="en-ZA" sz="2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20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Push the current position</a:t>
                      </a:r>
                      <a:endParaRPr lang="en-ZA" sz="2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469269"/>
                  </a:ext>
                </a:extLst>
              </a:tr>
              <a:tr h="506587">
                <a:tc>
                  <a:txBody>
                    <a:bodyPr/>
                    <a:lstStyle/>
                    <a:p>
                      <a:pPr algn="ctr" fontAlgn="b"/>
                      <a:r>
                        <a:rPr lang="en-ZA" sz="20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]</a:t>
                      </a:r>
                      <a:endParaRPr lang="en-ZA" sz="2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Pop to the previously pushed position</a:t>
                      </a:r>
                      <a:endParaRPr lang="en-ZA" sz="2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97197"/>
                  </a:ext>
                </a:extLst>
              </a:tr>
              <a:tr h="5065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endParaRPr lang="en-ZA" sz="2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0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Push and reflect the current position</a:t>
                      </a:r>
                      <a:endParaRPr lang="en-ZA" sz="2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794800"/>
                  </a:ext>
                </a:extLst>
              </a:tr>
              <a:tr h="5065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ZA" sz="2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Pop and unreflect to the previously pushed and reflected position</a:t>
                      </a:r>
                      <a:endParaRPr lang="en-ZA" sz="2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00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042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EF216-6CD5-434F-9E75-444F8A6C9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Rotational Symmetry Conditions</a:t>
            </a:r>
            <a:endParaRPr lang="en-Z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FA4A321-CDAC-4E3C-8997-51F329891A3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03325" y="2011363"/>
          <a:ext cx="6058712" cy="35461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70694">
                  <a:extLst>
                    <a:ext uri="{9D8B030D-6E8A-4147-A177-3AD203B41FA5}">
                      <a16:colId xmlns:a16="http://schemas.microsoft.com/office/drawing/2014/main" val="2375495979"/>
                    </a:ext>
                  </a:extLst>
                </a:gridCol>
                <a:gridCol w="2488018">
                  <a:extLst>
                    <a:ext uri="{9D8B030D-6E8A-4147-A177-3AD203B41FA5}">
                      <a16:colId xmlns:a16="http://schemas.microsoft.com/office/drawing/2014/main" val="2125878834"/>
                    </a:ext>
                  </a:extLst>
                </a:gridCol>
              </a:tblGrid>
              <a:tr h="5065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Axis</a:t>
                      </a:r>
                      <a:endParaRPr lang="en-ZA" sz="2000" b="1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2000" b="1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Axiom</a:t>
                      </a:r>
                      <a:endParaRPr lang="en-ZA" sz="2000" b="1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330466"/>
                  </a:ext>
                </a:extLst>
              </a:tr>
              <a:tr h="506587">
                <a:tc>
                  <a:txBody>
                    <a:bodyPr/>
                    <a:lstStyle/>
                    <a:p>
                      <a:pPr algn="l" fontAlgn="b"/>
                      <a:r>
                        <a:rPr lang="en-ZA" sz="20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Horizontal</a:t>
                      </a:r>
                      <a:endParaRPr lang="en-ZA" sz="2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[F]++++[F]</a:t>
                      </a:r>
                      <a:endParaRPr lang="en-ZA" sz="2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486962"/>
                  </a:ext>
                </a:extLst>
              </a:tr>
              <a:tr h="506587">
                <a:tc>
                  <a:txBody>
                    <a:bodyPr/>
                    <a:lstStyle/>
                    <a:p>
                      <a:pPr algn="l" fontAlgn="b"/>
                      <a:r>
                        <a:rPr lang="en-ZA" sz="20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Vertical</a:t>
                      </a:r>
                      <a:endParaRPr lang="en-ZA" sz="2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--[F]++++[F]</a:t>
                      </a:r>
                      <a:endParaRPr lang="en-ZA" sz="2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544808"/>
                  </a:ext>
                </a:extLst>
              </a:tr>
              <a:tr h="50658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Horizontal and vertical</a:t>
                      </a:r>
                      <a:endParaRPr lang="en-ZA" sz="2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[F]++[F]++[F]++[F]</a:t>
                      </a:r>
                      <a:endParaRPr lang="en-ZA" sz="2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760718"/>
                  </a:ext>
                </a:extLst>
              </a:tr>
              <a:tr h="50658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Diagonal</a:t>
                      </a:r>
                      <a:endParaRPr lang="en-ZA" sz="2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+[F]++++[F]</a:t>
                      </a:r>
                      <a:endParaRPr lang="en-ZA" sz="2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0663"/>
                  </a:ext>
                </a:extLst>
              </a:tr>
              <a:tr h="50658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Negative diagonal</a:t>
                      </a:r>
                      <a:endParaRPr lang="en-ZA" sz="2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-[F]++++[F]</a:t>
                      </a:r>
                      <a:endParaRPr lang="en-ZA" sz="2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761522"/>
                  </a:ext>
                </a:extLst>
              </a:tr>
              <a:tr h="50658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Diagonal and negative diagonal</a:t>
                      </a:r>
                      <a:endParaRPr lang="en-ZA" sz="2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+[F]++[F]++[F]++[F]</a:t>
                      </a:r>
                      <a:endParaRPr lang="en-ZA" sz="2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069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0256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EF216-6CD5-434F-9E75-444F8A6C9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Mirrored Symmetry Conditions</a:t>
            </a:r>
            <a:endParaRPr lang="en-Z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FA4A321-CDAC-4E3C-8997-51F329891A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9089594"/>
              </p:ext>
            </p:extLst>
          </p:nvPr>
        </p:nvGraphicFramePr>
        <p:xfrm>
          <a:off x="1203325" y="2011363"/>
          <a:ext cx="6058712" cy="35461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70694">
                  <a:extLst>
                    <a:ext uri="{9D8B030D-6E8A-4147-A177-3AD203B41FA5}">
                      <a16:colId xmlns:a16="http://schemas.microsoft.com/office/drawing/2014/main" val="2375495979"/>
                    </a:ext>
                  </a:extLst>
                </a:gridCol>
                <a:gridCol w="2488018">
                  <a:extLst>
                    <a:ext uri="{9D8B030D-6E8A-4147-A177-3AD203B41FA5}">
                      <a16:colId xmlns:a16="http://schemas.microsoft.com/office/drawing/2014/main" val="2125878834"/>
                    </a:ext>
                  </a:extLst>
                </a:gridCol>
              </a:tblGrid>
              <a:tr h="5065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Axis</a:t>
                      </a:r>
                      <a:endParaRPr lang="en-ZA" sz="2000" b="1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2000" b="1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Axiom</a:t>
                      </a:r>
                      <a:endParaRPr lang="en-ZA" sz="2000" b="1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330466"/>
                  </a:ext>
                </a:extLst>
              </a:tr>
              <a:tr h="506587">
                <a:tc>
                  <a:txBody>
                    <a:bodyPr/>
                    <a:lstStyle/>
                    <a:p>
                      <a:pPr algn="l" fontAlgn="b"/>
                      <a:r>
                        <a:rPr lang="en-ZA" sz="20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Horizontal</a:t>
                      </a:r>
                      <a:endParaRPr lang="en-ZA" sz="2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[F]++++(F)</a:t>
                      </a:r>
                      <a:endParaRPr lang="en-ZA" sz="2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486962"/>
                  </a:ext>
                </a:extLst>
              </a:tr>
              <a:tr h="506587">
                <a:tc>
                  <a:txBody>
                    <a:bodyPr/>
                    <a:lstStyle/>
                    <a:p>
                      <a:pPr algn="l" fontAlgn="b"/>
                      <a:r>
                        <a:rPr lang="en-ZA" sz="20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Vertical</a:t>
                      </a:r>
                      <a:endParaRPr lang="en-ZA" sz="2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--[F]++++(F)</a:t>
                      </a:r>
                      <a:endParaRPr lang="en-ZA" sz="2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544808"/>
                  </a:ext>
                </a:extLst>
              </a:tr>
              <a:tr h="50658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Horizontal and vertical</a:t>
                      </a:r>
                      <a:endParaRPr lang="en-ZA" sz="2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[F]++(F)++[F]++(F)</a:t>
                      </a:r>
                      <a:endParaRPr lang="en-ZA" sz="2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760718"/>
                  </a:ext>
                </a:extLst>
              </a:tr>
              <a:tr h="50658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Diagonal</a:t>
                      </a:r>
                      <a:endParaRPr lang="en-ZA" sz="2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+[F]++++(F)</a:t>
                      </a:r>
                      <a:endParaRPr lang="en-ZA" sz="2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0663"/>
                  </a:ext>
                </a:extLst>
              </a:tr>
              <a:tr h="50658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Negative diagonal</a:t>
                      </a:r>
                      <a:endParaRPr lang="en-ZA" sz="2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-[F]++++(F)</a:t>
                      </a:r>
                      <a:endParaRPr lang="en-ZA" sz="2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761522"/>
                  </a:ext>
                </a:extLst>
              </a:tr>
              <a:tr h="50658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Diagonal and negative diagonal</a:t>
                      </a:r>
                      <a:endParaRPr lang="en-ZA" sz="2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+[F]++(F)++[F]++(F)</a:t>
                      </a:r>
                      <a:endParaRPr lang="en-ZA" sz="2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069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5133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33C44-40CA-4B3E-BE6E-DD6FD98B0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CPPN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E1982-AC39-40E8-84CD-83175C641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4892040" cy="4206240"/>
          </a:xfrm>
        </p:spPr>
        <p:txBody>
          <a:bodyPr/>
          <a:lstStyle/>
          <a:p>
            <a:r>
              <a:rPr lang="en-US" dirty="0"/>
              <a:t>TensorFlow</a:t>
            </a:r>
            <a:endParaRPr lang="en-ZA" dirty="0"/>
          </a:p>
          <a:p>
            <a:pPr lvl="1"/>
            <a:r>
              <a:rPr lang="en-ZA" dirty="0"/>
              <a:t>More complexity and variety in implementation</a:t>
            </a:r>
          </a:p>
          <a:p>
            <a:pPr lvl="1"/>
            <a:r>
              <a:rPr lang="en-ZA" dirty="0"/>
              <a:t>More complicated and resource-intensive</a:t>
            </a:r>
          </a:p>
          <a:p>
            <a:pPr lvl="1"/>
            <a:endParaRPr lang="en-ZA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95E94C-14EA-4983-9E2F-6DD631C67825}"/>
              </a:ext>
            </a:extLst>
          </p:cNvPr>
          <p:cNvSpPr txBox="1">
            <a:spLocks/>
          </p:cNvSpPr>
          <p:nvPr/>
        </p:nvSpPr>
        <p:spPr>
          <a:xfrm>
            <a:off x="6094959" y="2011680"/>
            <a:ext cx="489204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 err="1"/>
              <a:t>Numpy</a:t>
            </a:r>
            <a:endParaRPr lang="en-ZA" dirty="0"/>
          </a:p>
          <a:p>
            <a:pPr lvl="1"/>
            <a:r>
              <a:rPr lang="en-ZA" dirty="0"/>
              <a:t>Simple and easy implementation</a:t>
            </a:r>
          </a:p>
          <a:p>
            <a:pPr lvl="1"/>
            <a:r>
              <a:rPr lang="en-ZA" dirty="0"/>
              <a:t>Limited in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754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E3F4C-AE25-482F-B6AE-DF3963279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A22C7-4818-40DA-B3BE-788CF540A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case 3 and 4</a:t>
            </a:r>
          </a:p>
          <a:p>
            <a:pPr lvl="1"/>
            <a:r>
              <a:rPr lang="en-US" dirty="0"/>
              <a:t>Elongation of one side</a:t>
            </a:r>
          </a:p>
          <a:p>
            <a:pPr lvl="1"/>
            <a:r>
              <a:rPr lang="en-US" dirty="0"/>
              <a:t>Reshape into a circle</a:t>
            </a:r>
          </a:p>
          <a:p>
            <a:pPr lvl="1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03464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B9581-F315-4263-8278-052A527FF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76F4D-7FAA-43B4-BD81-468DC6AB4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Demi</a:t>
            </a:r>
          </a:p>
          <a:p>
            <a:pPr lvl="1"/>
            <a:r>
              <a:rPr lang="en-US" dirty="0"/>
              <a:t>Head demi for Introductory Machine Design 244</a:t>
            </a:r>
          </a:p>
          <a:p>
            <a:pPr lvl="2"/>
            <a:r>
              <a:rPr lang="en-US" dirty="0"/>
              <a:t>Industrial module</a:t>
            </a:r>
          </a:p>
          <a:p>
            <a:pPr lvl="2"/>
            <a:r>
              <a:rPr lang="en-US" dirty="0"/>
              <a:t>Project</a:t>
            </a:r>
          </a:p>
          <a:p>
            <a:r>
              <a:rPr lang="en-US" dirty="0"/>
              <a:t>Lab work</a:t>
            </a:r>
          </a:p>
          <a:p>
            <a:pPr lvl="1"/>
            <a:r>
              <a:rPr lang="en-US" dirty="0"/>
              <a:t>Wednesday</a:t>
            </a:r>
          </a:p>
          <a:p>
            <a:pPr lvl="2"/>
            <a:r>
              <a:rPr lang="en-US" dirty="0"/>
              <a:t>Tuesday already booked</a:t>
            </a:r>
          </a:p>
        </p:txBody>
      </p:sp>
    </p:spTree>
    <p:extLst>
      <p:ext uri="{BB962C8B-B14F-4D97-AF65-F5344CB8AC3E}">
        <p14:creationId xmlns:p14="http://schemas.microsoft.com/office/powerpoint/2010/main" val="23988190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235</Words>
  <Application>Microsoft Office PowerPoint</Application>
  <PresentationFormat>Widescreen</PresentationFormat>
  <Paragraphs>71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Corbel</vt:lpstr>
      <vt:lpstr>Wingdings</vt:lpstr>
      <vt:lpstr>Banded</vt:lpstr>
      <vt:lpstr>Meeting 20/07/2020</vt:lpstr>
      <vt:lpstr>L-System Vocabulary</vt:lpstr>
      <vt:lpstr>Rotational Symmetry Conditions</vt:lpstr>
      <vt:lpstr>Mirrored Symmetry Conditions</vt:lpstr>
      <vt:lpstr>CPPN</vt:lpstr>
      <vt:lpstr>Code</vt:lpstr>
      <vt:lpstr>Admin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06/07/2020</dc:title>
  <dc:creator>Conradie, NT, Mnr [19673418@sun.ac.za]</dc:creator>
  <cp:lastModifiedBy>Conradie, NT, Mnr [19673418@sun.ac.za]</cp:lastModifiedBy>
  <cp:revision>22</cp:revision>
  <dcterms:created xsi:type="dcterms:W3CDTF">2020-07-06T08:04:11Z</dcterms:created>
  <dcterms:modified xsi:type="dcterms:W3CDTF">2020-07-20T10:05:05Z</dcterms:modified>
</cp:coreProperties>
</file>