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08" r:id="rId3"/>
    <p:sldId id="315" r:id="rId4"/>
    <p:sldId id="322" r:id="rId5"/>
    <p:sldId id="314" r:id="rId6"/>
    <p:sldId id="310" r:id="rId7"/>
    <p:sldId id="313" r:id="rId8"/>
    <p:sldId id="317" r:id="rId9"/>
    <p:sldId id="318" r:id="rId10"/>
    <p:sldId id="319" r:id="rId11"/>
    <p:sldId id="320" r:id="rId12"/>
    <p:sldId id="309" r:id="rId13"/>
    <p:sldId id="316" r:id="rId14"/>
    <p:sldId id="30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2020-07-31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2020-07-31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2020-07-31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2020-07-31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2020-07-31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2020-07-31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03/08/2020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BD5B-49CA-4443-A150-23F99E78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 Examples – Case 2</a:t>
            </a:r>
            <a:endParaRPr lang="en-Z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645838C-03B9-4313-B812-81C9FC6BF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040554"/>
              </p:ext>
            </p:extLst>
          </p:nvPr>
        </p:nvGraphicFramePr>
        <p:xfrm>
          <a:off x="1202919" y="1945640"/>
          <a:ext cx="9769881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256228">
                  <a:extLst>
                    <a:ext uri="{9D8B030D-6E8A-4147-A177-3AD203B41FA5}">
                      <a16:colId xmlns:a16="http://schemas.microsoft.com/office/drawing/2014/main" val="2821679564"/>
                    </a:ext>
                  </a:extLst>
                </a:gridCol>
                <a:gridCol w="2133039">
                  <a:extLst>
                    <a:ext uri="{9D8B030D-6E8A-4147-A177-3AD203B41FA5}">
                      <a16:colId xmlns:a16="http://schemas.microsoft.com/office/drawing/2014/main" val="491641465"/>
                    </a:ext>
                  </a:extLst>
                </a:gridCol>
                <a:gridCol w="4380614">
                  <a:extLst>
                    <a:ext uri="{9D8B030D-6E8A-4147-A177-3AD203B41FA5}">
                      <a16:colId xmlns:a16="http://schemas.microsoft.com/office/drawing/2014/main" val="2823318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Number of elements removed:</a:t>
                      </a:r>
                      <a:endParaRPr lang="en-ZA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30</a:t>
                      </a:r>
                      <a:endParaRPr lang="en-ZA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28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Axiom:</a:t>
                      </a:r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="0" dirty="0"/>
                        <a:t>+[F]++(F)++[F]++(F)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Mirrored diagonally and negative diagonally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9043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Rules:</a:t>
                      </a:r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FFf--+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511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fF[+F][f]+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10926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F169A83-36BD-4645-B9BD-D61389274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45" r="26341"/>
          <a:stretch/>
        </p:blipFill>
        <p:spPr>
          <a:xfrm>
            <a:off x="1202920" y="3581705"/>
            <a:ext cx="3198960" cy="3138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64475E-441A-4097-89D6-D1FF9FC733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60" t="13158" r="26279" b="7620"/>
          <a:stretch/>
        </p:blipFill>
        <p:spPr>
          <a:xfrm>
            <a:off x="6996943" y="3581704"/>
            <a:ext cx="3975857" cy="313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9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866C-EF68-4CFF-B874-3ECB3D07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3B93-2881-4DB2-BECE-6EAB73896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Prove similar behaviour at different scales</a:t>
            </a:r>
          </a:p>
          <a:p>
            <a:r>
              <a:rPr lang="en-ZA" dirty="0"/>
              <a:t>Decrease number of recursions</a:t>
            </a:r>
          </a:p>
          <a:p>
            <a:r>
              <a:rPr lang="en-ZA" dirty="0"/>
              <a:t>Decrease complexity of rules</a:t>
            </a:r>
          </a:p>
        </p:txBody>
      </p:sp>
    </p:spTree>
    <p:extLst>
      <p:ext uri="{BB962C8B-B14F-4D97-AF65-F5344CB8AC3E}">
        <p14:creationId xmlns:p14="http://schemas.microsoft.com/office/powerpoint/2010/main" val="207951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F2B0-CCE5-4D7A-8172-FAAC9F78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D23C5-37FE-4E0B-AD6E-2E2C9A058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Use David’s model for now</a:t>
            </a:r>
          </a:p>
          <a:p>
            <a:pPr lvl="1"/>
            <a:r>
              <a:rPr lang="en-ZA" dirty="0"/>
              <a:t>Potentially do some testing near the end of the project</a:t>
            </a:r>
          </a:p>
          <a:p>
            <a:r>
              <a:rPr lang="en-ZA" dirty="0"/>
              <a:t>Testing procedure for models</a:t>
            </a:r>
          </a:p>
          <a:p>
            <a:pPr lvl="1"/>
            <a:r>
              <a:rPr lang="en-ZA" dirty="0"/>
              <a:t>Safety report</a:t>
            </a:r>
          </a:p>
          <a:p>
            <a:pPr lvl="1"/>
            <a:r>
              <a:rPr lang="en-ZA" dirty="0"/>
              <a:t>3D printed moulds</a:t>
            </a:r>
          </a:p>
          <a:p>
            <a:pPr lvl="1"/>
            <a:r>
              <a:rPr lang="en-ZA" dirty="0"/>
              <a:t>Glass plate fixture</a:t>
            </a:r>
          </a:p>
          <a:p>
            <a:pPr lvl="1"/>
            <a:r>
              <a:rPr lang="en-ZA" dirty="0"/>
              <a:t>Pressurise</a:t>
            </a:r>
          </a:p>
        </p:txBody>
      </p:sp>
    </p:spTree>
    <p:extLst>
      <p:ext uri="{BB962C8B-B14F-4D97-AF65-F5344CB8AC3E}">
        <p14:creationId xmlns:p14="http://schemas.microsoft.com/office/powerpoint/2010/main" val="273921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2F6D-F88D-4422-8985-2AE1AB01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2DE9-20FC-482C-A674-9BFF99ED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Lodric</a:t>
            </a:r>
            <a:r>
              <a:rPr lang="en-US" dirty="0"/>
              <a:t> Roux</a:t>
            </a:r>
          </a:p>
          <a:p>
            <a:pPr lvl="1"/>
            <a:r>
              <a:rPr lang="en-US" dirty="0"/>
              <a:t>Online meeting</a:t>
            </a:r>
          </a:p>
          <a:p>
            <a:pPr lvl="2"/>
            <a:r>
              <a:rPr lang="en-US" dirty="0"/>
              <a:t>Discussed L-systems and coding</a:t>
            </a:r>
          </a:p>
          <a:p>
            <a:pPr lvl="2"/>
            <a:r>
              <a:rPr lang="en-US" dirty="0"/>
              <a:t>Meeting again this week</a:t>
            </a:r>
          </a:p>
          <a:p>
            <a:r>
              <a:rPr lang="en-ZA" dirty="0"/>
              <a:t>Cornel Herbst</a:t>
            </a:r>
          </a:p>
          <a:p>
            <a:pPr lvl="1"/>
            <a:r>
              <a:rPr lang="en-ZA" dirty="0"/>
              <a:t>No communication yet</a:t>
            </a:r>
          </a:p>
        </p:txBody>
      </p:sp>
    </p:spTree>
    <p:extLst>
      <p:ext uri="{BB962C8B-B14F-4D97-AF65-F5344CB8AC3E}">
        <p14:creationId xmlns:p14="http://schemas.microsoft.com/office/powerpoint/2010/main" val="294833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9581-F315-4263-8278-052A527F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76F4D-7FAA-43B4-BD81-468DC6AB4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meeting time</a:t>
            </a:r>
          </a:p>
          <a:p>
            <a:pPr lvl="1"/>
            <a:r>
              <a:rPr lang="en-US" dirty="0"/>
              <a:t>Mondays 10:00</a:t>
            </a:r>
          </a:p>
          <a:p>
            <a:r>
              <a:rPr lang="en-US" dirty="0"/>
              <a:t>Demi hours</a:t>
            </a:r>
          </a:p>
          <a:p>
            <a:pPr lvl="1"/>
            <a:r>
              <a:rPr lang="en-US" dirty="0"/>
              <a:t>Wednesdays 09:00-11:00</a:t>
            </a:r>
          </a:p>
          <a:p>
            <a:pPr lvl="1"/>
            <a:r>
              <a:rPr lang="en-US" dirty="0"/>
              <a:t>One other hour (TBD)</a:t>
            </a:r>
          </a:p>
          <a:p>
            <a:r>
              <a:rPr lang="en-US" dirty="0"/>
              <a:t>Examination procedures</a:t>
            </a:r>
          </a:p>
          <a:p>
            <a:pPr lvl="1"/>
            <a:r>
              <a:rPr lang="en-US" dirty="0"/>
              <a:t>Online oral examination</a:t>
            </a:r>
          </a:p>
          <a:p>
            <a:pPr lvl="1"/>
            <a:r>
              <a:rPr lang="en-US" dirty="0"/>
              <a:t>Submission date</a:t>
            </a:r>
          </a:p>
        </p:txBody>
      </p:sp>
    </p:spTree>
    <p:extLst>
      <p:ext uri="{BB962C8B-B14F-4D97-AF65-F5344CB8AC3E}">
        <p14:creationId xmlns:p14="http://schemas.microsoft.com/office/powerpoint/2010/main" val="239881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3F4C-AE25-482F-B6AE-DF396327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CpPN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22C7-4818-40DA-B3BE-788CF540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Numpy</a:t>
            </a:r>
          </a:p>
          <a:p>
            <a:r>
              <a:rPr lang="en-US" dirty="0"/>
              <a:t>Scale</a:t>
            </a:r>
          </a:p>
          <a:p>
            <a:pPr lvl="1"/>
            <a:r>
              <a:rPr lang="en-US" dirty="0"/>
              <a:t>1:1</a:t>
            </a:r>
          </a:p>
          <a:p>
            <a:r>
              <a:rPr lang="en-US" dirty="0"/>
              <a:t>Activation functions</a:t>
            </a:r>
          </a:p>
          <a:p>
            <a:pPr lvl="1"/>
            <a:r>
              <a:rPr lang="en-US" dirty="0"/>
              <a:t>Sin</a:t>
            </a:r>
          </a:p>
          <a:p>
            <a:pPr lvl="1"/>
            <a:r>
              <a:rPr lang="en-US" dirty="0"/>
              <a:t>Cos</a:t>
            </a:r>
          </a:p>
          <a:p>
            <a:pPr lvl="1"/>
            <a:r>
              <a:rPr lang="en-US" dirty="0"/>
              <a:t>Tanh</a:t>
            </a:r>
          </a:p>
          <a:p>
            <a:pPr lvl="1"/>
            <a:r>
              <a:rPr lang="en-US" dirty="0"/>
              <a:t>Sigmoid</a:t>
            </a:r>
          </a:p>
          <a:p>
            <a:pPr lvl="1"/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Number of layers</a:t>
            </a:r>
          </a:p>
          <a:p>
            <a:endParaRPr lang="en-US" dirty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0346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0E33-81E0-42CB-8927-241D0576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CPPN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4729-4F58-41C0-93D6-58BA54B9B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Resulting grid</a:t>
            </a:r>
          </a:p>
          <a:p>
            <a:pPr lvl="1"/>
            <a:r>
              <a:rPr lang="en-US" dirty="0"/>
              <a:t>Managed with random seed</a:t>
            </a:r>
          </a:p>
          <a:p>
            <a:pPr lvl="1"/>
            <a:r>
              <a:rPr lang="en-US" dirty="0"/>
              <a:t>Desired dimensions</a:t>
            </a:r>
          </a:p>
          <a:p>
            <a:pPr lvl="1"/>
            <a:r>
              <a:rPr lang="en-ZA" dirty="0"/>
              <a:t>Array of floats between 0 and 1</a:t>
            </a:r>
          </a:p>
          <a:p>
            <a:pPr lvl="2"/>
            <a:r>
              <a:rPr lang="en-ZA" dirty="0"/>
              <a:t>Round up or down</a:t>
            </a:r>
          </a:p>
          <a:p>
            <a:r>
              <a:rPr lang="en-ZA" dirty="0"/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val="230618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8497-E537-4950-94E5-F3CD90D4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4A28-C804-4EFC-9011-A08174C1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generation</a:t>
            </a:r>
          </a:p>
          <a:p>
            <a:pPr lvl="1"/>
            <a:r>
              <a:rPr lang="en-US" dirty="0"/>
              <a:t>Select random axiom</a:t>
            </a:r>
          </a:p>
          <a:p>
            <a:pPr lvl="1"/>
            <a:r>
              <a:rPr lang="en-US" dirty="0"/>
              <a:t>1 or 2 rules</a:t>
            </a:r>
          </a:p>
          <a:p>
            <a:pPr lvl="2"/>
            <a:r>
              <a:rPr lang="en-US" dirty="0"/>
              <a:t>F</a:t>
            </a:r>
          </a:p>
          <a:p>
            <a:pPr lvl="2"/>
            <a:r>
              <a:rPr lang="en-US" dirty="0"/>
              <a:t>Possibly f</a:t>
            </a:r>
          </a:p>
          <a:p>
            <a:pPr lvl="1"/>
            <a:r>
              <a:rPr lang="en-US" dirty="0"/>
              <a:t>Rules constructed from subunits</a:t>
            </a:r>
          </a:p>
          <a:p>
            <a:pPr lvl="1"/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B713C4-5DDE-4033-BA93-5ADDEC9596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919270"/>
              </p:ext>
            </p:extLst>
          </p:nvPr>
        </p:nvGraphicFramePr>
        <p:xfrm>
          <a:off x="1202919" y="4114800"/>
          <a:ext cx="3060332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65083">
                  <a:extLst>
                    <a:ext uri="{9D8B030D-6E8A-4147-A177-3AD203B41FA5}">
                      <a16:colId xmlns:a16="http://schemas.microsoft.com/office/drawing/2014/main" val="3130332714"/>
                    </a:ext>
                  </a:extLst>
                </a:gridCol>
                <a:gridCol w="765083">
                  <a:extLst>
                    <a:ext uri="{9D8B030D-6E8A-4147-A177-3AD203B41FA5}">
                      <a16:colId xmlns:a16="http://schemas.microsoft.com/office/drawing/2014/main" val="525836814"/>
                    </a:ext>
                  </a:extLst>
                </a:gridCol>
                <a:gridCol w="765083">
                  <a:extLst>
                    <a:ext uri="{9D8B030D-6E8A-4147-A177-3AD203B41FA5}">
                      <a16:colId xmlns:a16="http://schemas.microsoft.com/office/drawing/2014/main" val="4292050256"/>
                    </a:ext>
                  </a:extLst>
                </a:gridCol>
                <a:gridCol w="765083">
                  <a:extLst>
                    <a:ext uri="{9D8B030D-6E8A-4147-A177-3AD203B41FA5}">
                      <a16:colId xmlns:a16="http://schemas.microsoft.com/office/drawing/2014/main" val="4037705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42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++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--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61587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[F]</a:t>
                      </a:r>
                      <a:endParaRPr lang="en-ZA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ZA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[f]</a:t>
                      </a:r>
                      <a:endParaRPr lang="en-ZA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5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[+F]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[+fF]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[-F]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[-fF]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968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5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BD5B-49CA-4443-A150-23F99E78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 Examples – Case 1</a:t>
            </a:r>
            <a:endParaRPr lang="en-Z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645838C-03B9-4313-B812-81C9FC6BF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570064"/>
              </p:ext>
            </p:extLst>
          </p:nvPr>
        </p:nvGraphicFramePr>
        <p:xfrm>
          <a:off x="1202919" y="1945640"/>
          <a:ext cx="6658647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256228">
                  <a:extLst>
                    <a:ext uri="{9D8B030D-6E8A-4147-A177-3AD203B41FA5}">
                      <a16:colId xmlns:a16="http://schemas.microsoft.com/office/drawing/2014/main" val="2821679564"/>
                    </a:ext>
                  </a:extLst>
                </a:gridCol>
                <a:gridCol w="1378127">
                  <a:extLst>
                    <a:ext uri="{9D8B030D-6E8A-4147-A177-3AD203B41FA5}">
                      <a16:colId xmlns:a16="http://schemas.microsoft.com/office/drawing/2014/main" val="491641465"/>
                    </a:ext>
                  </a:extLst>
                </a:gridCol>
                <a:gridCol w="2024292">
                  <a:extLst>
                    <a:ext uri="{9D8B030D-6E8A-4147-A177-3AD203B41FA5}">
                      <a16:colId xmlns:a16="http://schemas.microsoft.com/office/drawing/2014/main" val="2823318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Number of elements removed:</a:t>
                      </a:r>
                      <a:endParaRPr lang="en-ZA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38</a:t>
                      </a:r>
                      <a:endParaRPr lang="en-ZA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28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Axiom:</a:t>
                      </a:r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="0" dirty="0"/>
                        <a:t>--[F]++++[F]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Rotated vertically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9043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Rules:</a:t>
                      </a:r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FFf[f]--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511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[+fF][f][+F][+F]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10926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1734884-9061-46ED-9619-B046C4FFF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68" r="26279"/>
          <a:stretch/>
        </p:blipFill>
        <p:spPr>
          <a:xfrm>
            <a:off x="7974419" y="1945640"/>
            <a:ext cx="3969723" cy="4631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66826E-77E6-4D03-9D93-766D1D4C31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79" r="26155"/>
          <a:stretch/>
        </p:blipFill>
        <p:spPr>
          <a:xfrm>
            <a:off x="4774019" y="3585911"/>
            <a:ext cx="3087547" cy="29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BD5B-49CA-4443-A150-23F99E78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 Examples – Case 1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F7D8D-2931-4497-8439-C0AC76850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3" r="26248"/>
          <a:stretch/>
        </p:blipFill>
        <p:spPr>
          <a:xfrm>
            <a:off x="7949611" y="1939459"/>
            <a:ext cx="3990752" cy="4634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489C58-6EC2-4342-B3AE-605621E0B1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41" r="26279"/>
          <a:stretch/>
        </p:blipFill>
        <p:spPr>
          <a:xfrm>
            <a:off x="4822094" y="3620855"/>
            <a:ext cx="3039472" cy="2952969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645838C-03B9-4313-B812-81C9FC6BF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105966"/>
              </p:ext>
            </p:extLst>
          </p:nvPr>
        </p:nvGraphicFramePr>
        <p:xfrm>
          <a:off x="1202919" y="1945640"/>
          <a:ext cx="6658647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256228">
                  <a:extLst>
                    <a:ext uri="{9D8B030D-6E8A-4147-A177-3AD203B41FA5}">
                      <a16:colId xmlns:a16="http://schemas.microsoft.com/office/drawing/2014/main" val="2821679564"/>
                    </a:ext>
                  </a:extLst>
                </a:gridCol>
                <a:gridCol w="1260763">
                  <a:extLst>
                    <a:ext uri="{9D8B030D-6E8A-4147-A177-3AD203B41FA5}">
                      <a16:colId xmlns:a16="http://schemas.microsoft.com/office/drawing/2014/main" val="491641465"/>
                    </a:ext>
                  </a:extLst>
                </a:gridCol>
                <a:gridCol w="2141656">
                  <a:extLst>
                    <a:ext uri="{9D8B030D-6E8A-4147-A177-3AD203B41FA5}">
                      <a16:colId xmlns:a16="http://schemas.microsoft.com/office/drawing/2014/main" val="2823318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Number of elements removed:</a:t>
                      </a:r>
                      <a:endParaRPr lang="en-ZA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34</a:t>
                      </a:r>
                      <a:endParaRPr lang="en-ZA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28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Axiom:</a:t>
                      </a:r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="0" dirty="0"/>
                        <a:t>[F]++++[F]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Rotated horizontally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9043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Rules:</a:t>
                      </a:r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[-F]F--f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511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[f]+fFf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109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73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BD5B-49CA-4443-A150-23F99E78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 Examples – Case 1</a:t>
            </a:r>
            <a:endParaRPr lang="en-Z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645838C-03B9-4313-B812-81C9FC6BF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968599"/>
              </p:ext>
            </p:extLst>
          </p:nvPr>
        </p:nvGraphicFramePr>
        <p:xfrm>
          <a:off x="1202918" y="1945640"/>
          <a:ext cx="6633277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399808">
                  <a:extLst>
                    <a:ext uri="{9D8B030D-6E8A-4147-A177-3AD203B41FA5}">
                      <a16:colId xmlns:a16="http://schemas.microsoft.com/office/drawing/2014/main" val="2821679564"/>
                    </a:ext>
                  </a:extLst>
                </a:gridCol>
                <a:gridCol w="1316355">
                  <a:extLst>
                    <a:ext uri="{9D8B030D-6E8A-4147-A177-3AD203B41FA5}">
                      <a16:colId xmlns:a16="http://schemas.microsoft.com/office/drawing/2014/main" val="491641465"/>
                    </a:ext>
                  </a:extLst>
                </a:gridCol>
                <a:gridCol w="1917114">
                  <a:extLst>
                    <a:ext uri="{9D8B030D-6E8A-4147-A177-3AD203B41FA5}">
                      <a16:colId xmlns:a16="http://schemas.microsoft.com/office/drawing/2014/main" val="2823318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Number of elements removed:</a:t>
                      </a:r>
                      <a:endParaRPr lang="en-ZA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  <a:endParaRPr lang="en-ZA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28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Axiom:</a:t>
                      </a:r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="0" dirty="0"/>
                        <a:t>--[F]++++(F)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Mirrored vertically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9043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Rules:</a:t>
                      </a:r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--+++Ff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511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[+F]F[+F]F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10926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F5B9F25-D065-4C30-9A65-77F0924F3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76" r="26372"/>
          <a:stretch/>
        </p:blipFill>
        <p:spPr>
          <a:xfrm>
            <a:off x="7974419" y="1945641"/>
            <a:ext cx="3966673" cy="4628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74CAA9-D94C-498A-8BE9-F13D26981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59" r="26434"/>
          <a:stretch/>
        </p:blipFill>
        <p:spPr>
          <a:xfrm>
            <a:off x="4784651" y="3585597"/>
            <a:ext cx="3051544" cy="298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5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BD5B-49CA-4443-A150-23F99E78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 Examples – Case 2</a:t>
            </a:r>
            <a:endParaRPr lang="en-Z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645838C-03B9-4313-B812-81C9FC6BF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714741"/>
              </p:ext>
            </p:extLst>
          </p:nvPr>
        </p:nvGraphicFramePr>
        <p:xfrm>
          <a:off x="1202919" y="1945640"/>
          <a:ext cx="6658647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256228">
                  <a:extLst>
                    <a:ext uri="{9D8B030D-6E8A-4147-A177-3AD203B41FA5}">
                      <a16:colId xmlns:a16="http://schemas.microsoft.com/office/drawing/2014/main" val="2821679564"/>
                    </a:ext>
                  </a:extLst>
                </a:gridCol>
                <a:gridCol w="1378127">
                  <a:extLst>
                    <a:ext uri="{9D8B030D-6E8A-4147-A177-3AD203B41FA5}">
                      <a16:colId xmlns:a16="http://schemas.microsoft.com/office/drawing/2014/main" val="491641465"/>
                    </a:ext>
                  </a:extLst>
                </a:gridCol>
                <a:gridCol w="2024292">
                  <a:extLst>
                    <a:ext uri="{9D8B030D-6E8A-4147-A177-3AD203B41FA5}">
                      <a16:colId xmlns:a16="http://schemas.microsoft.com/office/drawing/2014/main" val="2823318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Number of elements removed:</a:t>
                      </a:r>
                      <a:endParaRPr lang="en-ZA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40</a:t>
                      </a:r>
                      <a:endParaRPr lang="en-ZA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28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Axiom:</a:t>
                      </a:r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="0" dirty="0"/>
                        <a:t>+[F]++++[F]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Rotated diagonally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9043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Rules:</a:t>
                      </a:r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FFFf[f]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511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++--F+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10926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E357651-3358-4F80-A8AB-4FB4AED7B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32" r="26528"/>
          <a:stretch/>
        </p:blipFill>
        <p:spPr>
          <a:xfrm>
            <a:off x="1202919" y="3581704"/>
            <a:ext cx="3220225" cy="31850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534EE0-A0AC-4769-8C58-ADF11A411F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28" t="14395" r="26331" b="7598"/>
          <a:stretch/>
        </p:blipFill>
        <p:spPr>
          <a:xfrm>
            <a:off x="5798849" y="3583760"/>
            <a:ext cx="4125433" cy="318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BD5B-49CA-4443-A150-23F99E78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 Examples – Case 2</a:t>
            </a:r>
            <a:endParaRPr lang="en-Z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645838C-03B9-4313-B812-81C9FC6BF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655842"/>
              </p:ext>
            </p:extLst>
          </p:nvPr>
        </p:nvGraphicFramePr>
        <p:xfrm>
          <a:off x="1202919" y="1945640"/>
          <a:ext cx="6658647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256228">
                  <a:extLst>
                    <a:ext uri="{9D8B030D-6E8A-4147-A177-3AD203B41FA5}">
                      <a16:colId xmlns:a16="http://schemas.microsoft.com/office/drawing/2014/main" val="2821679564"/>
                    </a:ext>
                  </a:extLst>
                </a:gridCol>
                <a:gridCol w="1378127">
                  <a:extLst>
                    <a:ext uri="{9D8B030D-6E8A-4147-A177-3AD203B41FA5}">
                      <a16:colId xmlns:a16="http://schemas.microsoft.com/office/drawing/2014/main" val="491641465"/>
                    </a:ext>
                  </a:extLst>
                </a:gridCol>
                <a:gridCol w="2024292">
                  <a:extLst>
                    <a:ext uri="{9D8B030D-6E8A-4147-A177-3AD203B41FA5}">
                      <a16:colId xmlns:a16="http://schemas.microsoft.com/office/drawing/2014/main" val="2823318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Number of elements removed:</a:t>
                      </a:r>
                      <a:endParaRPr lang="en-ZA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38</a:t>
                      </a:r>
                      <a:endParaRPr lang="en-ZA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28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Axiom:</a:t>
                      </a:r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="0" dirty="0"/>
                        <a:t>--[F]++++[F]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Rotated vertically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9043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Rules:</a:t>
                      </a:r>
                      <a:endParaRPr lang="en-Z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FfFf-[+F]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511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  <a:endParaRPr lang="en-Z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F[-F][F][-fF]</a:t>
                      </a:r>
                      <a:endParaRPr lang="en-ZA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10926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14448E0-56C0-4010-AF1D-F13D99C7E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18" r="26528"/>
          <a:stretch/>
        </p:blipFill>
        <p:spPr>
          <a:xfrm>
            <a:off x="1202919" y="3581704"/>
            <a:ext cx="3124532" cy="31027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2595A1-1CA4-484F-9E1D-328116E39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67" t="12549" r="26279" b="7823"/>
          <a:stretch/>
        </p:blipFill>
        <p:spPr>
          <a:xfrm>
            <a:off x="5901245" y="3584272"/>
            <a:ext cx="3920642" cy="310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38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5789</TotalTime>
  <Words>382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Wingdings</vt:lpstr>
      <vt:lpstr>Banded</vt:lpstr>
      <vt:lpstr>Meeting 03/08/2020</vt:lpstr>
      <vt:lpstr>CpPN</vt:lpstr>
      <vt:lpstr>CPPN</vt:lpstr>
      <vt:lpstr>L-Systems</vt:lpstr>
      <vt:lpstr>L-System Examples – Case 1</vt:lpstr>
      <vt:lpstr>L-System Examples – Case 1</vt:lpstr>
      <vt:lpstr>L-System Examples – Case 1</vt:lpstr>
      <vt:lpstr>L-System Examples – Case 2</vt:lpstr>
      <vt:lpstr>L-System Examples – Case 2</vt:lpstr>
      <vt:lpstr>L-System Examples – Case 2</vt:lpstr>
      <vt:lpstr>L-Systems</vt:lpstr>
      <vt:lpstr>Lab Work</vt:lpstr>
      <vt:lpstr>Admin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06/07/2020</dc:title>
  <dc:creator>Conradie, NT, Mnr [19673418@sun.ac.za]</dc:creator>
  <cp:lastModifiedBy>Conradie, NT, Mnr [19673418@sun.ac.za]</cp:lastModifiedBy>
  <cp:revision>33</cp:revision>
  <dcterms:created xsi:type="dcterms:W3CDTF">2020-07-06T08:04:11Z</dcterms:created>
  <dcterms:modified xsi:type="dcterms:W3CDTF">2020-08-03T08:46:53Z</dcterms:modified>
</cp:coreProperties>
</file>