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28" r:id="rId3"/>
    <p:sldId id="333" r:id="rId4"/>
    <p:sldId id="334" r:id="rId5"/>
    <p:sldId id="335" r:id="rId6"/>
    <p:sldId id="329" r:id="rId7"/>
    <p:sldId id="332" r:id="rId8"/>
    <p:sldId id="336" r:id="rId9"/>
    <p:sldId id="33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2020-09-03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2020-09-03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2020-09-03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07/09/2020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A9F5-C722-45D1-8AA0-5693278E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4765-6CC1-4DEA-9ADB-B1BC632F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number control</a:t>
            </a:r>
          </a:p>
          <a:p>
            <a:r>
              <a:rPr lang="en-US" dirty="0"/>
              <a:t>Functions are applied per layer</a:t>
            </a:r>
          </a:p>
          <a:p>
            <a:r>
              <a:rPr lang="en-US" dirty="0"/>
              <a:t>Percentage of elements is kept</a:t>
            </a:r>
          </a:p>
          <a:p>
            <a:r>
              <a:rPr lang="en-US" dirty="0"/>
              <a:t>Symmetry problem solved</a:t>
            </a:r>
          </a:p>
          <a:p>
            <a:pPr lvl="1"/>
            <a:r>
              <a:rPr lang="en-US" dirty="0"/>
              <a:t>Incremented seeds are applied</a:t>
            </a:r>
          </a:p>
          <a:p>
            <a:r>
              <a:rPr lang="en-US" dirty="0"/>
              <a:t>Layer size is dependent on final resolution</a:t>
            </a:r>
          </a:p>
          <a:p>
            <a:pPr lvl="1"/>
            <a:r>
              <a:rPr lang="en-US" dirty="0"/>
              <a:t>Hidden vector size only used to generate unique starting vector</a:t>
            </a:r>
          </a:p>
        </p:txBody>
      </p:sp>
    </p:spTree>
    <p:extLst>
      <p:ext uri="{BB962C8B-B14F-4D97-AF65-F5344CB8AC3E}">
        <p14:creationId xmlns:p14="http://schemas.microsoft.com/office/powerpoint/2010/main" val="23666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9444-58B0-42D2-8C00-3E2FB066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CPPN Example</a:t>
            </a:r>
            <a:endParaRPr lang="en-ZA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9B22CD3-81C1-4CEC-8C1A-A14F686CA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702976"/>
              </p:ext>
            </p:extLst>
          </p:nvPr>
        </p:nvGraphicFramePr>
        <p:xfrm>
          <a:off x="1203325" y="2011363"/>
          <a:ext cx="5110614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6177">
                  <a:extLst>
                    <a:ext uri="{9D8B030D-6E8A-4147-A177-3AD203B41FA5}">
                      <a16:colId xmlns:a16="http://schemas.microsoft.com/office/drawing/2014/main" val="743067059"/>
                    </a:ext>
                  </a:extLst>
                </a:gridCol>
                <a:gridCol w="2174437">
                  <a:extLst>
                    <a:ext uri="{9D8B030D-6E8A-4147-A177-3AD203B41FA5}">
                      <a16:colId xmlns:a16="http://schemas.microsoft.com/office/drawing/2014/main" val="2851810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Variables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2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models per CPPN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62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36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Size of initial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56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56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55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Percentage of elements kept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80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ID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37632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8E91A39-46BE-4F4E-A015-3FF40A700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02" r="29419"/>
          <a:stretch/>
        </p:blipFill>
        <p:spPr>
          <a:xfrm>
            <a:off x="6372469" y="2011363"/>
            <a:ext cx="4614530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246F-14C0-43D2-979E-E4808355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18A9-374C-42F8-9785-12BB7AFB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4576762"/>
            <a:ext cx="9784080" cy="1641157"/>
          </a:xfrm>
        </p:spPr>
        <p:txBody>
          <a:bodyPr/>
          <a:lstStyle/>
          <a:p>
            <a:r>
              <a:rPr lang="en-US" dirty="0"/>
              <a:t>Points are prioritized over probability</a:t>
            </a:r>
          </a:p>
          <a:p>
            <a:r>
              <a:rPr lang="en-US" dirty="0"/>
              <a:t>Biased mutation</a:t>
            </a:r>
          </a:p>
          <a:p>
            <a:pPr lvl="1"/>
            <a:r>
              <a:rPr lang="en-US" dirty="0"/>
              <a:t>Value is shifted up or down by 1</a:t>
            </a:r>
            <a:endParaRPr lang="en-ZA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ECE85A2-6E1F-48D2-8BEC-A2791FD1E3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1975454"/>
              </p:ext>
            </p:extLst>
          </p:nvPr>
        </p:nvGraphicFramePr>
        <p:xfrm>
          <a:off x="1203325" y="2011363"/>
          <a:ext cx="3831591" cy="256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8318">
                  <a:extLst>
                    <a:ext uri="{9D8B030D-6E8A-4147-A177-3AD203B41FA5}">
                      <a16:colId xmlns:a16="http://schemas.microsoft.com/office/drawing/2014/main" val="743067059"/>
                    </a:ext>
                  </a:extLst>
                </a:gridCol>
                <a:gridCol w="1260793">
                  <a:extLst>
                    <a:ext uri="{9D8B030D-6E8A-4147-A177-3AD203B41FA5}">
                      <a16:colId xmlns:a16="http://schemas.microsoft.com/office/drawing/2014/main" val="285181092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563105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Variables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2099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dirty="0"/>
                        <a:t>Crossover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62774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0,9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58424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36440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0,1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9510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Biased mutation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56562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0,5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93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0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387A-8A99-4696-A45C-46B95607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endParaRPr lang="en-Z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1177F-A324-4530-AE58-0B7BEC7BA1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Parent fitness evaluation</a:t>
                </a: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relative fitness of the parent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population size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the fitness function constant, usually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rank of the parent</a:t>
                </a:r>
              </a:p>
              <a:p>
                <a:pPr marL="228600" lvl="1" indent="0">
                  <a:buNone/>
                </a:pPr>
                <a:endParaRPr lang="en-US" dirty="0"/>
              </a:p>
              <a:p>
                <a:endParaRPr lang="en-Z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1177F-A324-4530-AE58-0B7BEC7BA1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188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35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41F0-34F9-4F30-9D5E-64ECA5D9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A1BEFB-6B33-4839-B4D9-7F6270894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942306"/>
              </p:ext>
            </p:extLst>
          </p:nvPr>
        </p:nvGraphicFramePr>
        <p:xfrm>
          <a:off x="1203325" y="2011363"/>
          <a:ext cx="9589008" cy="295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5668">
                  <a:extLst>
                    <a:ext uri="{9D8B030D-6E8A-4147-A177-3AD203B41FA5}">
                      <a16:colId xmlns:a16="http://schemas.microsoft.com/office/drawing/2014/main" val="222272620"/>
                    </a:ext>
                  </a:extLst>
                </a:gridCol>
                <a:gridCol w="2269680">
                  <a:extLst>
                    <a:ext uri="{9D8B030D-6E8A-4147-A177-3AD203B41FA5}">
                      <a16:colId xmlns:a16="http://schemas.microsoft.com/office/drawing/2014/main" val="3704541889"/>
                    </a:ext>
                  </a:extLst>
                </a:gridCol>
                <a:gridCol w="3062605">
                  <a:extLst>
                    <a:ext uri="{9D8B030D-6E8A-4147-A177-3AD203B41FA5}">
                      <a16:colId xmlns:a16="http://schemas.microsoft.com/office/drawing/2014/main" val="3962150568"/>
                    </a:ext>
                  </a:extLst>
                </a:gridCol>
                <a:gridCol w="2091055">
                  <a:extLst>
                    <a:ext uri="{9D8B030D-6E8A-4147-A177-3AD203B41FA5}">
                      <a16:colId xmlns:a16="http://schemas.microsoft.com/office/drawing/2014/main" val="223560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Generation Method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Variables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Variables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Fitness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74208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  <a:endParaRPr lang="en-ZA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removed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Maximize to a point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46007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 locations removed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654431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/>
                        <a:t>L-System</a:t>
                      </a:r>
                      <a:endParaRPr lang="en-ZA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Axes of symmetry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1530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grammatical rules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Minimize to a point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5109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Length of rules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Minimize to a point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7571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Rule 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0292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Iterations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Minimize to a point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67839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4E831E-43CD-430D-AC55-FA52B8E4D5BE}"/>
              </a:ext>
            </a:extLst>
          </p:cNvPr>
          <p:cNvSpPr txBox="1">
            <a:spLocks/>
          </p:cNvSpPr>
          <p:nvPr/>
        </p:nvSpPr>
        <p:spPr>
          <a:xfrm>
            <a:off x="1202919" y="4967922"/>
            <a:ext cx="9784080" cy="1249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L-System rule units</a:t>
            </a:r>
          </a:p>
          <a:p>
            <a:pPr lvl="1"/>
            <a:r>
              <a:rPr lang="en-ZA" dirty="0"/>
              <a:t>"F", "f", "+", "-", "++", "--", "</a:t>
            </a:r>
            <a:r>
              <a:rPr lang="en-ZA" dirty="0" err="1"/>
              <a:t>fF</a:t>
            </a:r>
            <a:r>
              <a:rPr lang="en-ZA" dirty="0"/>
              <a:t>", "Ff", "[F]", "[f]", "[+F]", "[+</a:t>
            </a:r>
            <a:r>
              <a:rPr lang="en-ZA" dirty="0" err="1"/>
              <a:t>fF</a:t>
            </a:r>
            <a:r>
              <a:rPr lang="en-ZA" dirty="0"/>
              <a:t>]", "[-F]", "[-</a:t>
            </a:r>
            <a:r>
              <a:rPr lang="en-ZA" dirty="0" err="1"/>
              <a:t>fF</a:t>
            </a:r>
            <a:r>
              <a:rPr lang="en-ZA" dirty="0"/>
              <a:t>]“</a:t>
            </a:r>
          </a:p>
        </p:txBody>
      </p:sp>
    </p:spTree>
    <p:extLst>
      <p:ext uri="{BB962C8B-B14F-4D97-AF65-F5344CB8AC3E}">
        <p14:creationId xmlns:p14="http://schemas.microsoft.com/office/powerpoint/2010/main" val="192421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0A33-4076-4DD0-8B2B-26635AC4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55D002-00EE-4FDB-A194-CF8FB122D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926134"/>
              </p:ext>
            </p:extLst>
          </p:nvPr>
        </p:nvGraphicFramePr>
        <p:xfrm>
          <a:off x="1203325" y="2011363"/>
          <a:ext cx="9628696" cy="295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5668">
                  <a:extLst>
                    <a:ext uri="{9D8B030D-6E8A-4147-A177-3AD203B41FA5}">
                      <a16:colId xmlns:a16="http://schemas.microsoft.com/office/drawing/2014/main" val="697532745"/>
                    </a:ext>
                  </a:extLst>
                </a:gridCol>
                <a:gridCol w="2269680">
                  <a:extLst>
                    <a:ext uri="{9D8B030D-6E8A-4147-A177-3AD203B41FA5}">
                      <a16:colId xmlns:a16="http://schemas.microsoft.com/office/drawing/2014/main" val="1023702888"/>
                    </a:ext>
                  </a:extLst>
                </a:gridCol>
                <a:gridCol w="3146743">
                  <a:extLst>
                    <a:ext uri="{9D8B030D-6E8A-4147-A177-3AD203B41FA5}">
                      <a16:colId xmlns:a16="http://schemas.microsoft.com/office/drawing/2014/main" val="743067059"/>
                    </a:ext>
                  </a:extLst>
                </a:gridCol>
                <a:gridCol w="2046605">
                  <a:extLst>
                    <a:ext uri="{9D8B030D-6E8A-4147-A177-3AD203B41FA5}">
                      <a16:colId xmlns:a16="http://schemas.microsoft.com/office/drawing/2014/main" val="2851810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Generation Method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Variables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Variables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Fitness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20994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US" dirty="0"/>
                        <a:t>CPPNs</a:t>
                      </a:r>
                      <a:endParaRPr lang="en-ZA" dirty="0"/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models per CPPN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6277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network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Minimize to a point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3644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Size of initial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Minimize to a point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5656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5627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55426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Percentage of elements kept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Minimize to a point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8090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Functions applied to each layer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79571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BAA4CA-CF4D-42C3-9DD4-FB3E5FC9FAC1}"/>
              </a:ext>
            </a:extLst>
          </p:cNvPr>
          <p:cNvSpPr txBox="1">
            <a:spLocks/>
          </p:cNvSpPr>
          <p:nvPr/>
        </p:nvSpPr>
        <p:spPr>
          <a:xfrm>
            <a:off x="1202919" y="4967923"/>
            <a:ext cx="9784080" cy="1249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Overall fitness evaluation</a:t>
            </a:r>
          </a:p>
          <a:p>
            <a:pPr lvl="1"/>
            <a:r>
              <a:rPr lang="en-US" dirty="0"/>
              <a:t>Minimum constraint energy</a:t>
            </a:r>
          </a:p>
          <a:p>
            <a:pPr lvl="1"/>
            <a:r>
              <a:rPr lang="en-US" dirty="0"/>
              <a:t>Minimum strain energy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942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DCB3-9FBD-4384-9248-EEFBF7CA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8EE8-4137-4B36-948C-767EA3A6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Fitness evaluation</a:t>
            </a:r>
          </a:p>
          <a:p>
            <a:pPr lvl="1"/>
            <a:r>
              <a:rPr lang="en-US" dirty="0"/>
              <a:t>Rank according to minimums in ascending order of importance</a:t>
            </a:r>
          </a:p>
          <a:p>
            <a:pPr lvl="1"/>
            <a:r>
              <a:rPr lang="en-US" dirty="0"/>
              <a:t>Boundary conditions and </a:t>
            </a:r>
            <a:r>
              <a:rPr lang="en-US" dirty="0" err="1"/>
              <a:t>loadcases</a:t>
            </a:r>
            <a:endParaRPr lang="en-US" dirty="0"/>
          </a:p>
          <a:p>
            <a:r>
              <a:rPr lang="en-US" dirty="0"/>
              <a:t>Unique modification</a:t>
            </a:r>
          </a:p>
          <a:p>
            <a:pPr lvl="1"/>
            <a:r>
              <a:rPr lang="en-US" dirty="0"/>
              <a:t>Random</a:t>
            </a:r>
          </a:p>
          <a:p>
            <a:pPr lvl="2"/>
            <a:r>
              <a:rPr lang="en-US" dirty="0"/>
              <a:t>Element locations removed</a:t>
            </a:r>
          </a:p>
          <a:p>
            <a:pPr lvl="1"/>
            <a:r>
              <a:rPr lang="en-US" dirty="0"/>
              <a:t>L-Systems</a:t>
            </a:r>
          </a:p>
          <a:p>
            <a:pPr lvl="2"/>
            <a:r>
              <a:rPr lang="en-ZA" dirty="0"/>
              <a:t>Rule units</a:t>
            </a:r>
          </a:p>
          <a:p>
            <a:pPr lvl="1"/>
            <a:r>
              <a:rPr lang="en-ZA" dirty="0"/>
              <a:t>CPPNs</a:t>
            </a:r>
          </a:p>
          <a:p>
            <a:pPr lvl="2"/>
            <a:r>
              <a:rPr lang="en-ZA" dirty="0"/>
              <a:t>Functions applied to each layer</a:t>
            </a:r>
          </a:p>
          <a:p>
            <a:pPr lvl="2"/>
            <a:endParaRPr lang="en-ZA" dirty="0"/>
          </a:p>
          <a:p>
            <a:pPr lvl="2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3616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4375-D4A4-42CC-9C1E-EDFCF992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53646-C236-4A64-AD92-5E4688D3D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Journal</a:t>
            </a:r>
          </a:p>
          <a:p>
            <a:pPr lvl="1"/>
            <a:r>
              <a:rPr lang="en-US" dirty="0"/>
              <a:t>Specific journal</a:t>
            </a:r>
          </a:p>
          <a:p>
            <a:pPr lvl="1"/>
            <a:r>
              <a:rPr lang="en-US" dirty="0"/>
              <a:t>Content</a:t>
            </a:r>
          </a:p>
          <a:p>
            <a:pPr lvl="2"/>
            <a:r>
              <a:rPr lang="en-ZA" dirty="0"/>
              <a:t>Entire project</a:t>
            </a:r>
          </a:p>
          <a:p>
            <a:pPr lvl="2"/>
            <a:r>
              <a:rPr lang="en-ZA" dirty="0"/>
              <a:t>Single aspect</a:t>
            </a:r>
          </a:p>
          <a:p>
            <a:pPr lvl="1"/>
            <a:r>
              <a:rPr lang="en-ZA" dirty="0"/>
              <a:t>Style</a:t>
            </a:r>
          </a:p>
          <a:p>
            <a:pPr lvl="1"/>
            <a:r>
              <a:rPr lang="en-ZA" dirty="0"/>
              <a:t>Literature</a:t>
            </a:r>
          </a:p>
          <a:p>
            <a:pPr lvl="1"/>
            <a:r>
              <a:rPr lang="en-ZA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328876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11712</TotalTime>
  <Words>334</Words>
  <Application>Microsoft Office PowerPoint</Application>
  <PresentationFormat>Widescreen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Cambria Math</vt:lpstr>
      <vt:lpstr>Corbel</vt:lpstr>
      <vt:lpstr>Wingdings</vt:lpstr>
      <vt:lpstr>Banded</vt:lpstr>
      <vt:lpstr>Meeting 07/09/2020</vt:lpstr>
      <vt:lpstr>CPPNs</vt:lpstr>
      <vt:lpstr>CPPN Example</vt:lpstr>
      <vt:lpstr>Genetic Algorithms</vt:lpstr>
      <vt:lpstr>Genetic Algorithms</vt:lpstr>
      <vt:lpstr>Genetic Algorithms</vt:lpstr>
      <vt:lpstr>Genetic Algorithms</vt:lpstr>
      <vt:lpstr>Genetic Algorithms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06/07/2020</dc:title>
  <dc:creator>Conradie, NT, Mnr [19673418@sun.ac.za]</dc:creator>
  <cp:lastModifiedBy>Conradie, NT, Mnr [19673418@sun.ac.za]</cp:lastModifiedBy>
  <cp:revision>58</cp:revision>
  <dcterms:created xsi:type="dcterms:W3CDTF">2020-07-06T08:04:11Z</dcterms:created>
  <dcterms:modified xsi:type="dcterms:W3CDTF">2020-09-07T07:55:14Z</dcterms:modified>
</cp:coreProperties>
</file>