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 id="2147486927" r:id="rId2"/>
    <p:sldMasterId id="2147485882" r:id="rId3"/>
    <p:sldMasterId id="2147485884" r:id="rId4"/>
  </p:sldMasterIdLst>
  <p:notesMasterIdLst>
    <p:notesMasterId r:id="rId26"/>
  </p:notesMasterIdLst>
  <p:sldIdLst>
    <p:sldId id="294" r:id="rId5"/>
    <p:sldId id="295" r:id="rId6"/>
    <p:sldId id="426" r:id="rId7"/>
    <p:sldId id="533" r:id="rId8"/>
    <p:sldId id="534" r:id="rId9"/>
    <p:sldId id="535" r:id="rId10"/>
    <p:sldId id="536" r:id="rId11"/>
    <p:sldId id="473" r:id="rId12"/>
    <p:sldId id="537" r:id="rId13"/>
    <p:sldId id="497" r:id="rId14"/>
    <p:sldId id="539" r:id="rId15"/>
    <p:sldId id="538" r:id="rId16"/>
    <p:sldId id="498" r:id="rId17"/>
    <p:sldId id="540" r:id="rId18"/>
    <p:sldId id="541" r:id="rId19"/>
    <p:sldId id="499" r:id="rId20"/>
    <p:sldId id="542" r:id="rId21"/>
    <p:sldId id="500" r:id="rId22"/>
    <p:sldId id="543" r:id="rId23"/>
    <p:sldId id="454" r:id="rId24"/>
    <p:sldId id="381" r:id="rId25"/>
  </p:sldIdLst>
  <p:sldSz cx="9144000" cy="5143500" type="screen16x9"/>
  <p:notesSz cx="6858000" cy="9144000"/>
  <p:custDataLst>
    <p:tags r:id="rId27"/>
  </p:custDataLst>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gusto Zadra" initials="AZ" lastIdx="1" clrIdx="0">
    <p:extLst>
      <p:ext uri="{19B8F6BF-5375-455C-9EA6-DF929625EA0E}">
        <p15:presenceInfo xmlns:p15="http://schemas.microsoft.com/office/powerpoint/2012/main" userId="17b5daf4e1a4b5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3836"/>
    <a:srgbClr val="71893F"/>
    <a:srgbClr val="9BBB59"/>
    <a:srgbClr val="C0504D"/>
    <a:srgbClr val="FFFD83"/>
    <a:srgbClr val="FFFF09"/>
    <a:srgbClr val="161AAE"/>
    <a:srgbClr val="897AFA"/>
    <a:srgbClr val="3B22F6"/>
    <a:srgbClr val="7A0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3" autoAdjust="0"/>
    <p:restoredTop sz="96263" autoAdjust="0"/>
  </p:normalViewPr>
  <p:slideViewPr>
    <p:cSldViewPr>
      <p:cViewPr varScale="1">
        <p:scale>
          <a:sx n="147" d="100"/>
          <a:sy n="147" d="100"/>
        </p:scale>
        <p:origin x="372" y="12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8EC03B03-98E1-4286-BDB3-FAAE03558CD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pt-BR" dirty="0"/>
          </a:p>
        </p:txBody>
      </p:sp>
      <p:sp>
        <p:nvSpPr>
          <p:cNvPr id="3" name="Espaço Reservado para Data 2">
            <a:extLst>
              <a:ext uri="{FF2B5EF4-FFF2-40B4-BE49-F238E27FC236}">
                <a16:creationId xmlns:a16="http://schemas.microsoft.com/office/drawing/2014/main" id="{307DDB68-66E9-4892-B08B-72841DCC733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360BFEA4-D71E-4F15-9041-DBB4930D682A}" type="datetimeFigureOut">
              <a:rPr lang="pt-BR"/>
              <a:pPr>
                <a:defRPr/>
              </a:pPr>
              <a:t>24/10/2021</a:t>
            </a:fld>
            <a:endParaRPr lang="pt-BR" dirty="0"/>
          </a:p>
        </p:txBody>
      </p:sp>
      <p:sp>
        <p:nvSpPr>
          <p:cNvPr id="4" name="Espaço Reservado para Imagem de Slide 3">
            <a:extLst>
              <a:ext uri="{FF2B5EF4-FFF2-40B4-BE49-F238E27FC236}">
                <a16:creationId xmlns:a16="http://schemas.microsoft.com/office/drawing/2014/main" id="{65B21A66-E0E5-42E0-901C-6E55DEEF9D7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a:extLst>
              <a:ext uri="{FF2B5EF4-FFF2-40B4-BE49-F238E27FC236}">
                <a16:creationId xmlns:a16="http://schemas.microsoft.com/office/drawing/2014/main" id="{594B04BD-C1F7-4F91-94C1-255250F1B9A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a:extLst>
              <a:ext uri="{FF2B5EF4-FFF2-40B4-BE49-F238E27FC236}">
                <a16:creationId xmlns:a16="http://schemas.microsoft.com/office/drawing/2014/main" id="{9D6DA9D0-05E6-489D-A2A8-2508B71355A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pt-BR" dirty="0"/>
          </a:p>
        </p:txBody>
      </p:sp>
      <p:sp>
        <p:nvSpPr>
          <p:cNvPr id="7" name="Espaço Reservado para Número de Slide 6">
            <a:extLst>
              <a:ext uri="{FF2B5EF4-FFF2-40B4-BE49-F238E27FC236}">
                <a16:creationId xmlns:a16="http://schemas.microsoft.com/office/drawing/2014/main" id="{DBC63048-DBB6-49C3-B87F-6D8712DA580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7CA808D-36B2-4082-9675-234D3FB599F7}" type="slidenum">
              <a:rPr lang="pt-BR" altLang="pt-BR"/>
              <a:pPr>
                <a:defRPr/>
              </a:pPr>
              <a:t>‹nº›</a:t>
            </a:fld>
            <a:endParaRPr lang="pt-BR" altLang="pt-B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ço Reservado para Imagem de Slide 1">
            <a:extLst>
              <a:ext uri="{FF2B5EF4-FFF2-40B4-BE49-F238E27FC236}">
                <a16:creationId xmlns:a16="http://schemas.microsoft.com/office/drawing/2014/main" id="{3763749A-18A7-4B62-A0C8-09909AD912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Espaço Reservado para Anotações 2">
            <a:extLst>
              <a:ext uri="{FF2B5EF4-FFF2-40B4-BE49-F238E27FC236}">
                <a16:creationId xmlns:a16="http://schemas.microsoft.com/office/drawing/2014/main" id="{B6BAECD5-A618-4C97-B418-ADB1E1724F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65540" name="Espaço Reservado para Número de Slide 3">
            <a:extLst>
              <a:ext uri="{FF2B5EF4-FFF2-40B4-BE49-F238E27FC236}">
                <a16:creationId xmlns:a16="http://schemas.microsoft.com/office/drawing/2014/main" id="{C908B7D7-3958-478D-A163-4EF2A9D8A4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69C557-14FB-4222-A624-865F24693519}" type="slidenum">
              <a:rPr lang="pt-BR" altLang="pt-BR">
                <a:latin typeface="Arial" panose="020B0604020202020204" pitchFamily="34" charset="0"/>
              </a:rPr>
              <a:pPr>
                <a:spcBef>
                  <a:spcPct val="0"/>
                </a:spcBef>
              </a:pPr>
              <a:t>1</a:t>
            </a:fld>
            <a:endParaRPr lang="pt-BR" altLang="pt-BR"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10</a:t>
            </a:fld>
            <a:endParaRPr lang="pt-BR" altLang="pt-BR" dirty="0">
              <a:latin typeface="Arial" panose="020B0604020202020204" pitchFamily="34" charset="0"/>
            </a:endParaRPr>
          </a:p>
        </p:txBody>
      </p:sp>
    </p:spTree>
    <p:extLst>
      <p:ext uri="{BB962C8B-B14F-4D97-AF65-F5344CB8AC3E}">
        <p14:creationId xmlns:p14="http://schemas.microsoft.com/office/powerpoint/2010/main" val="133767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11</a:t>
            </a:fld>
            <a:endParaRPr lang="pt-BR" altLang="pt-BR" dirty="0">
              <a:latin typeface="Arial" panose="020B0604020202020204" pitchFamily="34" charset="0"/>
            </a:endParaRPr>
          </a:p>
        </p:txBody>
      </p:sp>
    </p:spTree>
    <p:extLst>
      <p:ext uri="{BB962C8B-B14F-4D97-AF65-F5344CB8AC3E}">
        <p14:creationId xmlns:p14="http://schemas.microsoft.com/office/powerpoint/2010/main" val="103602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12</a:t>
            </a:fld>
            <a:endParaRPr lang="pt-BR" altLang="pt-BR" dirty="0">
              <a:latin typeface="Arial" panose="020B0604020202020204" pitchFamily="34" charset="0"/>
            </a:endParaRPr>
          </a:p>
        </p:txBody>
      </p:sp>
    </p:spTree>
    <p:extLst>
      <p:ext uri="{BB962C8B-B14F-4D97-AF65-F5344CB8AC3E}">
        <p14:creationId xmlns:p14="http://schemas.microsoft.com/office/powerpoint/2010/main" val="2082503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13</a:t>
            </a:fld>
            <a:endParaRPr lang="pt-BR" altLang="pt-BR" dirty="0">
              <a:latin typeface="Arial" panose="020B0604020202020204" pitchFamily="34" charset="0"/>
            </a:endParaRPr>
          </a:p>
        </p:txBody>
      </p:sp>
    </p:spTree>
    <p:extLst>
      <p:ext uri="{BB962C8B-B14F-4D97-AF65-F5344CB8AC3E}">
        <p14:creationId xmlns:p14="http://schemas.microsoft.com/office/powerpoint/2010/main" val="2209275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14</a:t>
            </a:fld>
            <a:endParaRPr lang="pt-BR" altLang="pt-BR" dirty="0">
              <a:latin typeface="Arial" panose="020B0604020202020204" pitchFamily="34" charset="0"/>
            </a:endParaRPr>
          </a:p>
        </p:txBody>
      </p:sp>
    </p:spTree>
    <p:extLst>
      <p:ext uri="{BB962C8B-B14F-4D97-AF65-F5344CB8AC3E}">
        <p14:creationId xmlns:p14="http://schemas.microsoft.com/office/powerpoint/2010/main" val="2959695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15</a:t>
            </a:fld>
            <a:endParaRPr lang="pt-BR" altLang="pt-BR" dirty="0">
              <a:latin typeface="Arial" panose="020B0604020202020204" pitchFamily="34" charset="0"/>
            </a:endParaRPr>
          </a:p>
        </p:txBody>
      </p:sp>
    </p:spTree>
    <p:extLst>
      <p:ext uri="{BB962C8B-B14F-4D97-AF65-F5344CB8AC3E}">
        <p14:creationId xmlns:p14="http://schemas.microsoft.com/office/powerpoint/2010/main" val="1918379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16</a:t>
            </a:fld>
            <a:endParaRPr lang="pt-BR" altLang="pt-BR" dirty="0">
              <a:latin typeface="Arial" panose="020B0604020202020204" pitchFamily="34" charset="0"/>
            </a:endParaRPr>
          </a:p>
        </p:txBody>
      </p:sp>
    </p:spTree>
    <p:extLst>
      <p:ext uri="{BB962C8B-B14F-4D97-AF65-F5344CB8AC3E}">
        <p14:creationId xmlns:p14="http://schemas.microsoft.com/office/powerpoint/2010/main" val="384546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17</a:t>
            </a:fld>
            <a:endParaRPr lang="pt-BR" altLang="pt-BR" dirty="0">
              <a:latin typeface="Arial" panose="020B0604020202020204" pitchFamily="34" charset="0"/>
            </a:endParaRPr>
          </a:p>
        </p:txBody>
      </p:sp>
    </p:spTree>
    <p:extLst>
      <p:ext uri="{BB962C8B-B14F-4D97-AF65-F5344CB8AC3E}">
        <p14:creationId xmlns:p14="http://schemas.microsoft.com/office/powerpoint/2010/main" val="417196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18</a:t>
            </a:fld>
            <a:endParaRPr lang="pt-BR" altLang="pt-BR" dirty="0">
              <a:latin typeface="Arial" panose="020B0604020202020204" pitchFamily="34" charset="0"/>
            </a:endParaRPr>
          </a:p>
        </p:txBody>
      </p:sp>
    </p:spTree>
    <p:extLst>
      <p:ext uri="{BB962C8B-B14F-4D97-AF65-F5344CB8AC3E}">
        <p14:creationId xmlns:p14="http://schemas.microsoft.com/office/powerpoint/2010/main" val="2134642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19</a:t>
            </a:fld>
            <a:endParaRPr lang="pt-BR" altLang="pt-BR" dirty="0">
              <a:latin typeface="Arial" panose="020B0604020202020204" pitchFamily="34" charset="0"/>
            </a:endParaRPr>
          </a:p>
        </p:txBody>
      </p:sp>
    </p:spTree>
    <p:extLst>
      <p:ext uri="{BB962C8B-B14F-4D97-AF65-F5344CB8AC3E}">
        <p14:creationId xmlns:p14="http://schemas.microsoft.com/office/powerpoint/2010/main" val="59165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ço Reservado para Imagem de Slide 1">
            <a:extLst>
              <a:ext uri="{FF2B5EF4-FFF2-40B4-BE49-F238E27FC236}">
                <a16:creationId xmlns:a16="http://schemas.microsoft.com/office/drawing/2014/main" id="{34A80653-8293-4930-BD17-57EB0AAC8C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Espaço Reservado para Anotações 2">
            <a:extLst>
              <a:ext uri="{FF2B5EF4-FFF2-40B4-BE49-F238E27FC236}">
                <a16:creationId xmlns:a16="http://schemas.microsoft.com/office/drawing/2014/main" id="{96401A3A-98C9-4D10-B66E-FA6C2F60C5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69636" name="Espaço Reservado para Número de Slide 3">
            <a:extLst>
              <a:ext uri="{FF2B5EF4-FFF2-40B4-BE49-F238E27FC236}">
                <a16:creationId xmlns:a16="http://schemas.microsoft.com/office/drawing/2014/main" id="{DA703A9D-E830-4C00-B495-B6F4E1BF68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007083-A3FC-484E-9D0C-0A3A4178BA4C}" type="slidenum">
              <a:rPr lang="pt-BR" altLang="pt-BR">
                <a:latin typeface="Arial" panose="020B0604020202020204" pitchFamily="34" charset="0"/>
              </a:rPr>
              <a:pPr>
                <a:spcBef>
                  <a:spcPct val="0"/>
                </a:spcBef>
              </a:pPr>
              <a:t>2</a:t>
            </a:fld>
            <a:endParaRPr lang="pt-BR" altLang="pt-B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ço Reservado para Imagem de Slide 1">
            <a:extLst>
              <a:ext uri="{FF2B5EF4-FFF2-40B4-BE49-F238E27FC236}">
                <a16:creationId xmlns:a16="http://schemas.microsoft.com/office/drawing/2014/main" id="{34A80653-8293-4930-BD17-57EB0AAC8C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Espaço Reservado para Anotações 2">
            <a:extLst>
              <a:ext uri="{FF2B5EF4-FFF2-40B4-BE49-F238E27FC236}">
                <a16:creationId xmlns:a16="http://schemas.microsoft.com/office/drawing/2014/main" id="{96401A3A-98C9-4D10-B66E-FA6C2F60C5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69636" name="Espaço Reservado para Número de Slide 3">
            <a:extLst>
              <a:ext uri="{FF2B5EF4-FFF2-40B4-BE49-F238E27FC236}">
                <a16:creationId xmlns:a16="http://schemas.microsoft.com/office/drawing/2014/main" id="{DA703A9D-E830-4C00-B495-B6F4E1BF68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007083-A3FC-484E-9D0C-0A3A4178BA4C}" type="slidenum">
              <a:rPr lang="pt-BR" altLang="pt-BR">
                <a:latin typeface="Arial" panose="020B0604020202020204" pitchFamily="34" charset="0"/>
              </a:rPr>
              <a:pPr>
                <a:spcBef>
                  <a:spcPct val="0"/>
                </a:spcBef>
              </a:pPr>
              <a:t>20</a:t>
            </a:fld>
            <a:endParaRPr lang="pt-BR" altLang="pt-BR" dirty="0">
              <a:latin typeface="Arial" panose="020B0604020202020204" pitchFamily="34" charset="0"/>
            </a:endParaRPr>
          </a:p>
        </p:txBody>
      </p:sp>
    </p:spTree>
    <p:extLst>
      <p:ext uri="{BB962C8B-B14F-4D97-AF65-F5344CB8AC3E}">
        <p14:creationId xmlns:p14="http://schemas.microsoft.com/office/powerpoint/2010/main" val="4127553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3</a:t>
            </a:fld>
            <a:endParaRPr lang="pt-BR" altLang="pt-BR" dirty="0">
              <a:latin typeface="Arial" panose="020B0604020202020204" pitchFamily="34" charset="0"/>
            </a:endParaRPr>
          </a:p>
        </p:txBody>
      </p:sp>
    </p:spTree>
    <p:extLst>
      <p:ext uri="{BB962C8B-B14F-4D97-AF65-F5344CB8AC3E}">
        <p14:creationId xmlns:p14="http://schemas.microsoft.com/office/powerpoint/2010/main" val="395646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4</a:t>
            </a:fld>
            <a:endParaRPr lang="pt-BR" altLang="pt-BR" dirty="0">
              <a:latin typeface="Arial" panose="020B0604020202020204" pitchFamily="34" charset="0"/>
            </a:endParaRPr>
          </a:p>
        </p:txBody>
      </p:sp>
    </p:spTree>
    <p:extLst>
      <p:ext uri="{BB962C8B-B14F-4D97-AF65-F5344CB8AC3E}">
        <p14:creationId xmlns:p14="http://schemas.microsoft.com/office/powerpoint/2010/main" val="266196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5</a:t>
            </a:fld>
            <a:endParaRPr lang="pt-BR" altLang="pt-BR" dirty="0">
              <a:latin typeface="Arial" panose="020B0604020202020204" pitchFamily="34" charset="0"/>
            </a:endParaRPr>
          </a:p>
        </p:txBody>
      </p:sp>
    </p:spTree>
    <p:extLst>
      <p:ext uri="{BB962C8B-B14F-4D97-AF65-F5344CB8AC3E}">
        <p14:creationId xmlns:p14="http://schemas.microsoft.com/office/powerpoint/2010/main" val="44106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6</a:t>
            </a:fld>
            <a:endParaRPr lang="pt-BR" altLang="pt-BR" dirty="0">
              <a:latin typeface="Arial" panose="020B0604020202020204" pitchFamily="34" charset="0"/>
            </a:endParaRPr>
          </a:p>
        </p:txBody>
      </p:sp>
    </p:spTree>
    <p:extLst>
      <p:ext uri="{BB962C8B-B14F-4D97-AF65-F5344CB8AC3E}">
        <p14:creationId xmlns:p14="http://schemas.microsoft.com/office/powerpoint/2010/main" val="48341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7</a:t>
            </a:fld>
            <a:endParaRPr lang="pt-BR" altLang="pt-BR" dirty="0">
              <a:latin typeface="Arial" panose="020B0604020202020204" pitchFamily="34" charset="0"/>
            </a:endParaRPr>
          </a:p>
        </p:txBody>
      </p:sp>
    </p:spTree>
    <p:extLst>
      <p:ext uri="{BB962C8B-B14F-4D97-AF65-F5344CB8AC3E}">
        <p14:creationId xmlns:p14="http://schemas.microsoft.com/office/powerpoint/2010/main" val="136349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8</a:t>
            </a:fld>
            <a:endParaRPr lang="pt-BR" altLang="pt-BR" dirty="0">
              <a:latin typeface="Arial" panose="020B0604020202020204" pitchFamily="34" charset="0"/>
            </a:endParaRPr>
          </a:p>
        </p:txBody>
      </p:sp>
    </p:spTree>
    <p:extLst>
      <p:ext uri="{BB962C8B-B14F-4D97-AF65-F5344CB8AC3E}">
        <p14:creationId xmlns:p14="http://schemas.microsoft.com/office/powerpoint/2010/main" val="3430439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ço Reservado para Imagem de Slide 1">
            <a:extLst>
              <a:ext uri="{FF2B5EF4-FFF2-40B4-BE49-F238E27FC236}">
                <a16:creationId xmlns:a16="http://schemas.microsoft.com/office/drawing/2014/main" id="{5479ABAD-748B-4DD4-B907-EE6268101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ço Reservado para Anotações 2">
            <a:extLst>
              <a:ext uri="{FF2B5EF4-FFF2-40B4-BE49-F238E27FC236}">
                <a16:creationId xmlns:a16="http://schemas.microsoft.com/office/drawing/2014/main" id="{B082781F-6CDB-4C85-8986-EDA73FA6D9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dirty="0"/>
          </a:p>
        </p:txBody>
      </p:sp>
      <p:sp>
        <p:nvSpPr>
          <p:cNvPr id="75780" name="Espaço Reservado para Número de Slide 3">
            <a:extLst>
              <a:ext uri="{FF2B5EF4-FFF2-40B4-BE49-F238E27FC236}">
                <a16:creationId xmlns:a16="http://schemas.microsoft.com/office/drawing/2014/main" id="{BC617473-B4B2-45C9-A621-41B5267CEB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505679-0D4E-481A-8438-83599A14FA71}" type="slidenum">
              <a:rPr lang="pt-BR" altLang="pt-BR">
                <a:latin typeface="Arial" panose="020B0604020202020204" pitchFamily="34" charset="0"/>
              </a:rPr>
              <a:pPr>
                <a:spcBef>
                  <a:spcPct val="0"/>
                </a:spcBef>
              </a:pPr>
              <a:t>9</a:t>
            </a:fld>
            <a:endParaRPr lang="pt-BR" altLang="pt-BR" dirty="0">
              <a:latin typeface="Arial" panose="020B0604020202020204" pitchFamily="34" charset="0"/>
            </a:endParaRPr>
          </a:p>
        </p:txBody>
      </p:sp>
    </p:spTree>
    <p:extLst>
      <p:ext uri="{BB962C8B-B14F-4D97-AF65-F5344CB8AC3E}">
        <p14:creationId xmlns:p14="http://schemas.microsoft.com/office/powerpoint/2010/main" val="427585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22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58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84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85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901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E8BD9B5-F8B9-48DC-B2F0-1A7D49EBE79F}"/>
              </a:ext>
            </a:extLst>
          </p:cNvPr>
          <p:cNvPicPr>
            <a:picLocks noChangeAspect="1"/>
          </p:cNvPicPr>
          <p:nvPr userDrawn="1"/>
        </p:nvPicPr>
        <p:blipFill>
          <a:blip r:embed="rId4"/>
          <a:stretch>
            <a:fillRect/>
          </a:stretch>
        </p:blipFill>
        <p:spPr>
          <a:xfrm>
            <a:off x="7236296" y="4659982"/>
            <a:ext cx="1790700" cy="381000"/>
          </a:xfrm>
          <a:prstGeom prst="rect">
            <a:avLst/>
          </a:prstGeom>
        </p:spPr>
      </p:pic>
      <p:sp>
        <p:nvSpPr>
          <p:cNvPr id="5" name="CaixaDeTexto 4">
            <a:extLst>
              <a:ext uri="{FF2B5EF4-FFF2-40B4-BE49-F238E27FC236}">
                <a16:creationId xmlns:a16="http://schemas.microsoft.com/office/drawing/2014/main" id="{1E7F870A-6B21-4711-83BA-7A7A2DAEC11B}"/>
              </a:ext>
            </a:extLst>
          </p:cNvPr>
          <p:cNvSpPr txBox="1"/>
          <p:nvPr userDrawn="1"/>
        </p:nvSpPr>
        <p:spPr>
          <a:xfrm>
            <a:off x="25109" y="4785281"/>
            <a:ext cx="1217000" cy="230832"/>
          </a:xfrm>
          <a:prstGeom prst="rect">
            <a:avLst/>
          </a:prstGeom>
          <a:noFill/>
        </p:spPr>
        <p:txBody>
          <a:bodyPr wrap="none" rtlCol="0">
            <a:spAutoFit/>
          </a:bodyPr>
          <a:lstStyle/>
          <a:p>
            <a:r>
              <a:rPr lang="pt-BR" sz="900" dirty="0">
                <a:solidFill>
                  <a:schemeClr val="bg1">
                    <a:lumMod val="85000"/>
                  </a:schemeClr>
                </a:solidFill>
              </a:rPr>
              <a:t>Prof. Augusto Zadra</a:t>
            </a:r>
          </a:p>
        </p:txBody>
      </p:sp>
    </p:spTree>
  </p:cSld>
  <p:clrMap bg1="lt1" tx1="dk1" bg2="lt2" tx2="dk2" accent1="accent1" accent2="accent2" accent3="accent3" accent4="accent4" accent5="accent5" accent6="accent6" hlink="hlink" folHlink="folHlink"/>
  <p:sldLayoutIdLst>
    <p:sldLayoutId id="2147487975"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085E46C3-E4E8-4E7B-BD77-C9A2161812C0}"/>
              </a:ext>
            </a:extLst>
          </p:cNvPr>
          <p:cNvPicPr>
            <a:picLocks noChangeAspect="1"/>
          </p:cNvPicPr>
          <p:nvPr userDrawn="1"/>
        </p:nvPicPr>
        <p:blipFill>
          <a:blip r:embed="rId3"/>
          <a:stretch>
            <a:fillRect/>
          </a:stretch>
        </p:blipFill>
        <p:spPr>
          <a:xfrm>
            <a:off x="0" y="10671"/>
            <a:ext cx="9144000" cy="5122158"/>
          </a:xfrm>
          <a:prstGeom prst="rect">
            <a:avLst/>
          </a:prstGeom>
        </p:spPr>
      </p:pic>
    </p:spTree>
  </p:cSld>
  <p:clrMap bg1="lt1" tx1="dk1" bg2="lt2" tx2="dk2" accent1="accent1" accent2="accent2" accent3="accent3" accent4="accent4" accent5="accent5" accent6="accent6" hlink="hlink" folHlink="folHlink"/>
  <p:sldLayoutIdLst>
    <p:sldLayoutId id="2147487976"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740AB4F3-B2D2-4C40-922E-5DEB94A7F81F}"/>
              </a:ext>
            </a:extLst>
          </p:cNvPr>
          <p:cNvSpPr/>
          <p:nvPr userDrawn="1"/>
        </p:nvSpPr>
        <p:spPr>
          <a:xfrm>
            <a:off x="0" y="3651250"/>
            <a:ext cx="9144000" cy="14922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cSld>
  <p:clrMap bg1="lt1" tx1="dk1" bg2="lt2" tx2="dk2" accent1="accent1" accent2="accent2" accent3="accent3" accent4="accent4" accent5="accent5" accent6="accent6" hlink="hlink" folHlink="folHlink"/>
  <p:sldLayoutIdLst>
    <p:sldLayoutId id="2147487977"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5122" name="Imagem 13">
            <a:extLst>
              <a:ext uri="{FF2B5EF4-FFF2-40B4-BE49-F238E27FC236}">
                <a16:creationId xmlns:a16="http://schemas.microsoft.com/office/drawing/2014/main" id="{C97043FD-4C76-46AF-B48F-BF308E9E514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4725" y="2220913"/>
            <a:ext cx="71945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tângulo 15">
            <a:extLst>
              <a:ext uri="{FF2B5EF4-FFF2-40B4-BE49-F238E27FC236}">
                <a16:creationId xmlns:a16="http://schemas.microsoft.com/office/drawing/2014/main" id="{E14B2FB5-F576-496E-A13B-02930E29C7C7}"/>
              </a:ext>
            </a:extLst>
          </p:cNvPr>
          <p:cNvSpPr/>
          <p:nvPr userDrawn="1"/>
        </p:nvSpPr>
        <p:spPr>
          <a:xfrm>
            <a:off x="1609725" y="1446213"/>
            <a:ext cx="5924550" cy="4603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17" name="Retângulo 16">
            <a:extLst>
              <a:ext uri="{FF2B5EF4-FFF2-40B4-BE49-F238E27FC236}">
                <a16:creationId xmlns:a16="http://schemas.microsoft.com/office/drawing/2014/main" id="{969B16D1-DC3F-4A47-A704-9885CB4168BA}"/>
              </a:ext>
            </a:extLst>
          </p:cNvPr>
          <p:cNvSpPr/>
          <p:nvPr userDrawn="1"/>
        </p:nvSpPr>
        <p:spPr>
          <a:xfrm>
            <a:off x="1606550" y="3579813"/>
            <a:ext cx="5924550" cy="4603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cSld>
  <p:clrMap bg1="lt1" tx1="dk1" bg2="lt2" tx2="dk2" accent1="accent1" accent2="accent2" accent3="accent3" accent4="accent4" accent5="accent5" accent6="accent6" hlink="hlink" folHlink="folHlink"/>
  <p:sldLayoutIdLst>
    <p:sldLayoutId id="2147487978" r:id="rId1"/>
    <p:sldLayoutId id="2147487979"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ev.mysql.com/doc/refman/8.0/en/insert-on-duplicate.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wnloads.mysql.com/docs/sakila-db.zi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ownloads.mysql.com/docs/menagerie-db.zip" TargetMode="External"/><Relationship Id="rId4" Type="http://schemas.openxmlformats.org/officeDocument/2006/relationships/hyperlink" Target="https://downloads.mysql.com/docs/world_x-db.zi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aixaDeTexto 2">
            <a:extLst>
              <a:ext uri="{FF2B5EF4-FFF2-40B4-BE49-F238E27FC236}">
                <a16:creationId xmlns:a16="http://schemas.microsoft.com/office/drawing/2014/main" id="{3EFCB5B0-9D0A-41A8-BFE6-1C812B01E735}"/>
              </a:ext>
            </a:extLst>
          </p:cNvPr>
          <p:cNvSpPr txBox="1">
            <a:spLocks noChangeArrowheads="1"/>
          </p:cNvSpPr>
          <p:nvPr/>
        </p:nvSpPr>
        <p:spPr bwMode="auto">
          <a:xfrm>
            <a:off x="107504" y="3795713"/>
            <a:ext cx="871582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pt-BR" altLang="pt-BR" sz="3800" b="1" dirty="0">
                <a:solidFill>
                  <a:schemeClr val="bg1"/>
                </a:solidFill>
                <a:latin typeface="Trebuchet MS" panose="020B0603020202020204" pitchFamily="34" charset="0"/>
              </a:rPr>
              <a:t>Bancos de Dados Relacionais e Linguagem SQL   </a:t>
            </a:r>
          </a:p>
        </p:txBody>
      </p:sp>
      <p:sp>
        <p:nvSpPr>
          <p:cNvPr id="14" name="CaixaDeTexto 2">
            <a:extLst>
              <a:ext uri="{FF2B5EF4-FFF2-40B4-BE49-F238E27FC236}">
                <a16:creationId xmlns:a16="http://schemas.microsoft.com/office/drawing/2014/main" id="{43B2138A-8E9E-466C-BF11-33B954D95225}"/>
              </a:ext>
            </a:extLst>
          </p:cNvPr>
          <p:cNvSpPr txBox="1">
            <a:spLocks noChangeArrowheads="1"/>
          </p:cNvSpPr>
          <p:nvPr/>
        </p:nvSpPr>
        <p:spPr bwMode="auto">
          <a:xfrm>
            <a:off x="2123728" y="1679328"/>
            <a:ext cx="6799263" cy="707886"/>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pt-BR" sz="4000" b="1" dirty="0">
                <a:solidFill>
                  <a:schemeClr val="bg1">
                    <a:lumMod val="50000"/>
                  </a:schemeClr>
                </a:solidFill>
                <a:latin typeface="Trebuchet MS" pitchFamily="34" charset="0"/>
              </a:rPr>
              <a:t>Unidade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958903"/>
            <a:ext cx="8784976" cy="316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Falamos de instrução das instruções DML apenas de forma simples, porém há possibilidade de utilizarmos em ambientes de </a:t>
            </a:r>
            <a:r>
              <a:rPr lang="pt-BR" altLang="pt-BR" sz="2000" i="1" dirty="0">
                <a:latin typeface="Verdana" panose="020B0604030504040204" pitchFamily="34" charset="0"/>
                <a:ea typeface="Verdana" panose="020B0604030504040204" pitchFamily="34" charset="0"/>
                <a:cs typeface="Verdana" panose="020B0604030504040204" pitchFamily="34" charset="0"/>
              </a:rPr>
              <a:t>Data Warehouse (DW)</a:t>
            </a:r>
            <a:r>
              <a:rPr lang="pt-BR" altLang="pt-BR" sz="2000" dirty="0">
                <a:latin typeface="Verdana" panose="020B0604030504040204" pitchFamily="34" charset="0"/>
                <a:ea typeface="Verdana" panose="020B0604030504040204" pitchFamily="34" charset="0"/>
                <a:cs typeface="Verdana" panose="020B0604030504040204" pitchFamily="34" charset="0"/>
              </a:rPr>
              <a:t>.</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Nestes ambientes temos várias origens de dados e não só uma tabela como vimos no comando exemplificado, que tem possui vários donos e, mais que isso várias pessoas gerenciando.</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Data Manipulation Language </a:t>
            </a:r>
            <a:r>
              <a:rPr lang="pt-BR" altLang="pt-BR" sz="3200" b="1" dirty="0">
                <a:solidFill>
                  <a:schemeClr val="bg1"/>
                </a:solidFill>
                <a:latin typeface="Trebuchet MS" panose="020B0603020202020204" pitchFamily="34" charset="0"/>
              </a:rPr>
              <a:t>- DML</a:t>
            </a: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3150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958903"/>
            <a:ext cx="8784976" cy="302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Um data Warehouse é uma coleção de dados feitos para auxiliar no processo de tomada de decisão do gerenciamento de negócios. Ele contém uma grande variedade de dados (como dados pessoais, de vendas, de clientes, de folhas de pagamento e de contabilidade) que apresentam uma imagem coerente das condições dos negócios em um ponto único no tempo.</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Data Warehouse (DW)</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45044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778035"/>
            <a:ext cx="8784976" cy="380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Aprender um método mais eficiente de atualizar e inserir dados usando uma sequência de comandos INSERT e UPDATE condicionais em uma única instrução atômica seria uma boa!</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Podemos recuperar dados de uma única subconsulta e inserir as linhas retornadas em mais de uma tabela de destino. </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Vamos aumentando o conhecimento e descobrindo novas maneiras de fazer os trabalhos!</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Data Manipulation Language </a:t>
            </a:r>
            <a:r>
              <a:rPr lang="pt-BR" altLang="pt-BR" sz="3200" b="1" dirty="0">
                <a:solidFill>
                  <a:schemeClr val="bg1"/>
                </a:solidFill>
                <a:latin typeface="Trebuchet MS" panose="020B0603020202020204" pitchFamily="34" charset="0"/>
              </a:rPr>
              <a:t>- DML</a:t>
            </a: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374940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843558"/>
            <a:ext cx="8784976" cy="3803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Cada coluna em uma tabela pode ter um valor padrão especificado</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No caso de uma nova linha ser inserida e não ser atribuído um valor para a coluna, o valor padrão será atribuído no lugar do valor nulo</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O uso de valores padrão permite controlar onde e quando eles serão aplicados</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O Valor DEFAULT</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122533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843558"/>
            <a:ext cx="8784976" cy="36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Relembrando, cada coluna em uma tabela pode ter um valor padrão especificado e no caso de uma nova linha ser inserida e não ser atribuído um valor para a coluna, o valor padrão será atribuído.</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O uso de valores padrão permite controlar onde e quando eles serão aplicados e pode ser um valor literal, uma expressão ou uma função SQL como o SYSDATE(), por exemplo. </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O Valor DEFAULT</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21113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843558"/>
            <a:ext cx="8784976" cy="15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O valor padrão deve ser equivalente ao tipo de dados da coluna </a:t>
            </a:r>
            <a:r>
              <a:rPr lang="pt-BR" altLang="pt-BR" sz="2000" b="1" i="1" dirty="0">
                <a:latin typeface="Verdana" panose="020B0604030504040204" pitchFamily="34" charset="0"/>
                <a:ea typeface="Verdana" panose="020B0604030504040204" pitchFamily="34" charset="0"/>
                <a:cs typeface="Verdana" panose="020B0604030504040204" pitchFamily="34" charset="0"/>
              </a:rPr>
              <a:t>DEFAULT</a:t>
            </a:r>
            <a:r>
              <a:rPr lang="pt-BR" altLang="pt-BR" sz="2000" dirty="0">
                <a:latin typeface="Verdana" panose="020B0604030504040204" pitchFamily="34" charset="0"/>
                <a:ea typeface="Verdana" panose="020B0604030504040204" pitchFamily="34" charset="0"/>
                <a:cs typeface="Verdana" panose="020B0604030504040204" pitchFamily="34" charset="0"/>
              </a:rPr>
              <a:t> pode ser especifica do para uma coluna quando a tabela é criada ou alterada.</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O Valor DEFAULT</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pic>
        <p:nvPicPr>
          <p:cNvPr id="4" name="Imagem 3">
            <a:extLst>
              <a:ext uri="{FF2B5EF4-FFF2-40B4-BE49-F238E27FC236}">
                <a16:creationId xmlns:a16="http://schemas.microsoft.com/office/drawing/2014/main" id="{96AC0F8F-9156-4407-8EB9-1C9123A17139}"/>
              </a:ext>
            </a:extLst>
          </p:cNvPr>
          <p:cNvPicPr>
            <a:picLocks noChangeAspect="1"/>
          </p:cNvPicPr>
          <p:nvPr/>
        </p:nvPicPr>
        <p:blipFill>
          <a:blip r:embed="rId3"/>
          <a:stretch>
            <a:fillRect/>
          </a:stretch>
        </p:blipFill>
        <p:spPr>
          <a:xfrm>
            <a:off x="1433512" y="2504250"/>
            <a:ext cx="6419850" cy="628650"/>
          </a:xfrm>
          <a:prstGeom prst="rect">
            <a:avLst/>
          </a:prstGeom>
        </p:spPr>
      </p:pic>
      <p:pic>
        <p:nvPicPr>
          <p:cNvPr id="6" name="Imagem 5">
            <a:extLst>
              <a:ext uri="{FF2B5EF4-FFF2-40B4-BE49-F238E27FC236}">
                <a16:creationId xmlns:a16="http://schemas.microsoft.com/office/drawing/2014/main" id="{01D8EBD1-A573-4053-9C48-24CC08907FD7}"/>
              </a:ext>
            </a:extLst>
          </p:cNvPr>
          <p:cNvPicPr>
            <a:picLocks noChangeAspect="1"/>
          </p:cNvPicPr>
          <p:nvPr/>
        </p:nvPicPr>
        <p:blipFill>
          <a:blip r:embed="rId4"/>
          <a:stretch>
            <a:fillRect/>
          </a:stretch>
        </p:blipFill>
        <p:spPr>
          <a:xfrm>
            <a:off x="435737" y="3435846"/>
            <a:ext cx="8272526" cy="524971"/>
          </a:xfrm>
          <a:prstGeom prst="rect">
            <a:avLst/>
          </a:prstGeom>
        </p:spPr>
      </p:pic>
    </p:spTree>
    <p:extLst>
      <p:ext uri="{BB962C8B-B14F-4D97-AF65-F5344CB8AC3E}">
        <p14:creationId xmlns:p14="http://schemas.microsoft.com/office/powerpoint/2010/main" val="194277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771550"/>
            <a:ext cx="8784976" cy="366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b="1" i="1" dirty="0">
                <a:latin typeface="Verdana" panose="020B0604030504040204" pitchFamily="34" charset="0"/>
                <a:ea typeface="Verdana" panose="020B0604030504040204" pitchFamily="34" charset="0"/>
                <a:cs typeface="Verdana" panose="020B0604030504040204" pitchFamily="34" charset="0"/>
              </a:rPr>
              <a:t>MERGE</a:t>
            </a:r>
            <a:r>
              <a:rPr lang="pt-BR" altLang="pt-BR" sz="2000" dirty="0">
                <a:latin typeface="Verdana" panose="020B0604030504040204" pitchFamily="34" charset="0"/>
                <a:ea typeface="Verdana" panose="020B0604030504040204" pitchFamily="34" charset="0"/>
                <a:cs typeface="Verdana" panose="020B0604030504040204" pitchFamily="34" charset="0"/>
              </a:rPr>
              <a:t> faz uma inserção e atualização simultaneamente e, se um valor estiver faltando, um novo será inserido.</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Caso o valor exista, mas precise ser alterado, </a:t>
            </a:r>
            <a:r>
              <a:rPr lang="pt-BR" altLang="pt-BR" sz="2000" b="1" i="1" dirty="0">
                <a:latin typeface="Verdana" panose="020B0604030504040204" pitchFamily="34" charset="0"/>
                <a:ea typeface="Verdana" panose="020B0604030504040204" pitchFamily="34" charset="0"/>
                <a:cs typeface="Verdana" panose="020B0604030504040204" pitchFamily="34" charset="0"/>
              </a:rPr>
              <a:t>MERGE </a:t>
            </a:r>
            <a:r>
              <a:rPr lang="pt-BR" altLang="pt-BR" sz="2000" dirty="0">
                <a:latin typeface="Verdana" panose="020B0604030504040204" pitchFamily="34" charset="0"/>
                <a:ea typeface="Verdana" panose="020B0604030504040204" pitchFamily="34" charset="0"/>
                <a:cs typeface="Verdana" panose="020B0604030504040204" pitchFamily="34" charset="0"/>
              </a:rPr>
              <a:t>vai atualizá-lo e fará as alterações nas tabelas de bancos de dados, desde que você possua privilégios para usar </a:t>
            </a:r>
            <a:r>
              <a:rPr lang="pt-BR" altLang="pt-BR" sz="2000" b="1" i="1" dirty="0">
                <a:latin typeface="Verdana" panose="020B0604030504040204" pitchFamily="34" charset="0"/>
                <a:ea typeface="Verdana" panose="020B0604030504040204" pitchFamily="34" charset="0"/>
                <a:cs typeface="Verdana" panose="020B0604030504040204" pitchFamily="34" charset="0"/>
              </a:rPr>
              <a:t>INSERT </a:t>
            </a:r>
            <a:r>
              <a:rPr lang="pt-BR" altLang="pt-BR" sz="2000" dirty="0">
                <a:latin typeface="Verdana" panose="020B0604030504040204" pitchFamily="34" charset="0"/>
                <a:ea typeface="Verdana" panose="020B0604030504040204" pitchFamily="34" charset="0"/>
                <a:cs typeface="Verdana" panose="020B0604030504040204" pitchFamily="34" charset="0"/>
              </a:rPr>
              <a:t>e </a:t>
            </a:r>
            <a:r>
              <a:rPr lang="pt-BR" altLang="pt-BR" sz="2000" b="1" i="1" dirty="0">
                <a:latin typeface="Verdana" panose="020B0604030504040204" pitchFamily="34" charset="0"/>
                <a:ea typeface="Verdana" panose="020B0604030504040204" pitchFamily="34" charset="0"/>
                <a:cs typeface="Verdana" panose="020B0604030504040204" pitchFamily="34" charset="0"/>
              </a:rPr>
              <a:t>UPDATE </a:t>
            </a:r>
            <a:r>
              <a:rPr lang="pt-BR" altLang="pt-BR" sz="2000" dirty="0">
                <a:latin typeface="Verdana" panose="020B0604030504040204" pitchFamily="34" charset="0"/>
                <a:ea typeface="Verdana" panose="020B0604030504040204" pitchFamily="34" charset="0"/>
                <a:cs typeface="Verdana" panose="020B0604030504040204" pitchFamily="34" charset="0"/>
              </a:rPr>
              <a:t>na tabela de destino além do </a:t>
            </a:r>
            <a:r>
              <a:rPr lang="pt-BR" altLang="pt-BR" sz="2000" b="1" i="1" dirty="0">
                <a:latin typeface="Verdana" panose="020B0604030504040204" pitchFamily="34" charset="0"/>
                <a:ea typeface="Verdana" panose="020B0604030504040204" pitchFamily="34" charset="0"/>
                <a:cs typeface="Verdana" panose="020B0604030504040204" pitchFamily="34" charset="0"/>
              </a:rPr>
              <a:t>SELECT </a:t>
            </a:r>
            <a:r>
              <a:rPr lang="pt-BR" altLang="pt-BR" sz="2000" dirty="0">
                <a:latin typeface="Verdana" panose="020B0604030504040204" pitchFamily="34" charset="0"/>
                <a:ea typeface="Verdana" panose="020B0604030504040204" pitchFamily="34" charset="0"/>
                <a:cs typeface="Verdana" panose="020B0604030504040204" pitchFamily="34" charset="0"/>
              </a:rPr>
              <a:t>na tabela de origem.</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MERGE – Linguagem SQL</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85256"/>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309039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771550"/>
            <a:ext cx="8784976" cy="216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Pode-se utilizar </a:t>
            </a:r>
            <a:r>
              <a:rPr lang="pt-BR" altLang="pt-BR" sz="2000" i="1" dirty="0">
                <a:latin typeface="Verdana" panose="020B0604030504040204" pitchFamily="34" charset="0"/>
                <a:ea typeface="Verdana" panose="020B0604030504040204" pitchFamily="34" charset="0"/>
                <a:cs typeface="Verdana" panose="020B0604030504040204" pitchFamily="34" charset="0"/>
              </a:rPr>
              <a:t>aliases</a:t>
            </a:r>
            <a:r>
              <a:rPr lang="pt-BR" altLang="pt-BR" sz="2000" dirty="0">
                <a:latin typeface="Verdana" panose="020B0604030504040204" pitchFamily="34" charset="0"/>
                <a:ea typeface="Verdana" panose="020B0604030504040204" pitchFamily="34" charset="0"/>
                <a:cs typeface="Verdana" panose="020B0604030504040204" pitchFamily="34" charset="0"/>
              </a:rPr>
              <a:t> no comando </a:t>
            </a:r>
            <a:r>
              <a:rPr lang="pt-BR" altLang="pt-BR" sz="2000" b="1" i="1" dirty="0">
                <a:latin typeface="Verdana" panose="020B0604030504040204" pitchFamily="34" charset="0"/>
                <a:ea typeface="Verdana" panose="020B0604030504040204" pitchFamily="34" charset="0"/>
                <a:cs typeface="Verdana" panose="020B0604030504040204" pitchFamily="34" charset="0"/>
              </a:rPr>
              <a:t>MERGE.</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No banco de dados MySQL não é possível a utilização da cláusula merge como programação, ela é um configuração do tipo da tabela e veremos mais a frente. </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MERGE</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85256"/>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pic>
        <p:nvPicPr>
          <p:cNvPr id="4" name="Imagem 3">
            <a:extLst>
              <a:ext uri="{FF2B5EF4-FFF2-40B4-BE49-F238E27FC236}">
                <a16:creationId xmlns:a16="http://schemas.microsoft.com/office/drawing/2014/main" id="{E4E9A19E-071E-4C64-8079-CC44B8D6C59D}"/>
              </a:ext>
            </a:extLst>
          </p:cNvPr>
          <p:cNvPicPr>
            <a:picLocks noChangeAspect="1"/>
          </p:cNvPicPr>
          <p:nvPr/>
        </p:nvPicPr>
        <p:blipFill>
          <a:blip r:embed="rId3"/>
          <a:stretch>
            <a:fillRect/>
          </a:stretch>
        </p:blipFill>
        <p:spPr>
          <a:xfrm>
            <a:off x="842962" y="2933617"/>
            <a:ext cx="7458075" cy="1676400"/>
          </a:xfrm>
          <a:prstGeom prst="rect">
            <a:avLst/>
          </a:prstGeom>
        </p:spPr>
      </p:pic>
    </p:spTree>
    <p:extLst>
      <p:ext uri="{BB962C8B-B14F-4D97-AF65-F5344CB8AC3E}">
        <p14:creationId xmlns:p14="http://schemas.microsoft.com/office/powerpoint/2010/main" val="1995835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899030"/>
            <a:ext cx="8784976" cy="316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As instruções INSERT  em várias tabelas são usadas quando os mesmos dados de origem devem ser inseridos em mais de uma tabela de destino.</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Nos ambientes DW é comum o processo de extração  regular dos dados dos sistemas transacionais para o DW para geração de relatórios.</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INSERT EM VÁRIAS TABELAS</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272990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899030"/>
            <a:ext cx="8784976" cy="15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Um problema que pode acontecer é  duplicidade de chaves no caso da necessidade de ter que importa-las! Pode-se utilizar o seguinte recurso:</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INSERT EM VÁRIAS TABELAS</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pic>
        <p:nvPicPr>
          <p:cNvPr id="4" name="Imagem 3">
            <a:hlinkClick r:id="rId3"/>
            <a:extLst>
              <a:ext uri="{FF2B5EF4-FFF2-40B4-BE49-F238E27FC236}">
                <a16:creationId xmlns:a16="http://schemas.microsoft.com/office/drawing/2014/main" id="{3BDBF250-B136-423B-83FB-2631A5F480A7}"/>
              </a:ext>
            </a:extLst>
          </p:cNvPr>
          <p:cNvPicPr>
            <a:picLocks noChangeAspect="1"/>
          </p:cNvPicPr>
          <p:nvPr/>
        </p:nvPicPr>
        <p:blipFill>
          <a:blip r:embed="rId4"/>
          <a:stretch>
            <a:fillRect/>
          </a:stretch>
        </p:blipFill>
        <p:spPr>
          <a:xfrm>
            <a:off x="2267744" y="2746036"/>
            <a:ext cx="4143375" cy="1162050"/>
          </a:xfrm>
          <a:prstGeom prst="rect">
            <a:avLst/>
          </a:prstGeom>
        </p:spPr>
      </p:pic>
    </p:spTree>
    <p:extLst>
      <p:ext uri="{BB962C8B-B14F-4D97-AF65-F5344CB8AC3E}">
        <p14:creationId xmlns:p14="http://schemas.microsoft.com/office/powerpoint/2010/main" val="271296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6">
            <a:extLst>
              <a:ext uri="{FF2B5EF4-FFF2-40B4-BE49-F238E27FC236}">
                <a16:creationId xmlns:a16="http://schemas.microsoft.com/office/drawing/2014/main" id="{CA7DF6FB-C56B-4B71-BEE4-6330E41CF193}"/>
              </a:ext>
            </a:extLst>
          </p:cNvPr>
          <p:cNvSpPr txBox="1">
            <a:spLocks noChangeArrowheads="1"/>
          </p:cNvSpPr>
          <p:nvPr/>
        </p:nvSpPr>
        <p:spPr bwMode="auto">
          <a:xfrm>
            <a:off x="834069" y="1354099"/>
            <a:ext cx="7344817" cy="225548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ts val="5800"/>
              </a:lnSpc>
              <a:defRPr/>
            </a:pPr>
            <a:r>
              <a:rPr lang="pt-BR" sz="4000" b="1" dirty="0">
                <a:solidFill>
                  <a:schemeClr val="bg1">
                    <a:lumMod val="50000"/>
                  </a:schemeClr>
                </a:solidFill>
                <a:latin typeface="Trebuchet MS" pitchFamily="34" charset="0"/>
              </a:rPr>
              <a:t>2.3 Gerenciando os dados relacionais: DDL, DML, </a:t>
            </a:r>
          </a:p>
          <a:p>
            <a:pPr algn="ctr" eaLnBrk="1" hangingPunct="1">
              <a:lnSpc>
                <a:spcPts val="5800"/>
              </a:lnSpc>
              <a:defRPr/>
            </a:pPr>
            <a:r>
              <a:rPr lang="pt-BR" sz="4000" b="1" dirty="0">
                <a:solidFill>
                  <a:schemeClr val="bg1">
                    <a:lumMod val="50000"/>
                  </a:schemeClr>
                </a:solidFill>
                <a:latin typeface="Trebuchet MS" pitchFamily="34" charset="0"/>
              </a:rPr>
              <a:t>DCL e TCL - DML.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6">
            <a:extLst>
              <a:ext uri="{FF2B5EF4-FFF2-40B4-BE49-F238E27FC236}">
                <a16:creationId xmlns:a16="http://schemas.microsoft.com/office/drawing/2014/main" id="{CA7DF6FB-C56B-4B71-BEE4-6330E41CF193}"/>
              </a:ext>
            </a:extLst>
          </p:cNvPr>
          <p:cNvSpPr txBox="1">
            <a:spLocks noChangeArrowheads="1"/>
          </p:cNvSpPr>
          <p:nvPr/>
        </p:nvSpPr>
        <p:spPr bwMode="auto">
          <a:xfrm>
            <a:off x="1115615" y="1815902"/>
            <a:ext cx="6912769" cy="1511696"/>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ts val="5800"/>
              </a:lnSpc>
              <a:defRPr/>
            </a:pPr>
            <a:r>
              <a:rPr lang="pt-BR" sz="4000" b="1" i="1" dirty="0">
                <a:solidFill>
                  <a:schemeClr val="tx1">
                    <a:lumMod val="75000"/>
                    <a:lumOff val="25000"/>
                  </a:schemeClr>
                </a:solidFill>
                <a:latin typeface="Trebuchet MS" pitchFamily="34" charset="0"/>
              </a:rPr>
              <a:t>Now, we need to pratice with our exercises!</a:t>
            </a:r>
          </a:p>
        </p:txBody>
      </p:sp>
    </p:spTree>
    <p:extLst>
      <p:ext uri="{BB962C8B-B14F-4D97-AF65-F5344CB8AC3E}">
        <p14:creationId xmlns:p14="http://schemas.microsoft.com/office/powerpoint/2010/main" val="2788075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de cantos arredondados 2">
            <a:extLst>
              <a:ext uri="{FF2B5EF4-FFF2-40B4-BE49-F238E27FC236}">
                <a16:creationId xmlns:a16="http://schemas.microsoft.com/office/drawing/2014/main" id="{666F0CCA-0D64-4104-8DB9-2803F0B229A9}"/>
              </a:ext>
            </a:extLst>
          </p:cNvPr>
          <p:cNvSpPr/>
          <p:nvPr/>
        </p:nvSpPr>
        <p:spPr bwMode="auto">
          <a:xfrm>
            <a:off x="466725" y="842963"/>
            <a:ext cx="8281988" cy="3600450"/>
          </a:xfrm>
          <a:prstGeom prst="roundRect">
            <a:avLst>
              <a:gd name="adj" fmla="val 7727"/>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4" name="CaixaDeTexto 2">
            <a:extLst>
              <a:ext uri="{FF2B5EF4-FFF2-40B4-BE49-F238E27FC236}">
                <a16:creationId xmlns:a16="http://schemas.microsoft.com/office/drawing/2014/main" id="{023B40D5-D4E1-43A3-BABE-1155148C132B}"/>
              </a:ext>
            </a:extLst>
          </p:cNvPr>
          <p:cNvSpPr txBox="1">
            <a:spLocks noChangeArrowheads="1"/>
          </p:cNvSpPr>
          <p:nvPr/>
        </p:nvSpPr>
        <p:spPr bwMode="auto">
          <a:xfrm>
            <a:off x="0" y="195263"/>
            <a:ext cx="9144000" cy="58420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pt-BR" sz="3200" b="1" dirty="0">
                <a:solidFill>
                  <a:schemeClr val="tx1">
                    <a:lumMod val="75000"/>
                    <a:lumOff val="25000"/>
                  </a:schemeClr>
                </a:solidFill>
                <a:latin typeface="Trebuchet MS" pitchFamily="34" charset="0"/>
              </a:rPr>
              <a:t>Referências bibliográficas</a:t>
            </a:r>
          </a:p>
        </p:txBody>
      </p:sp>
      <p:sp>
        <p:nvSpPr>
          <p:cNvPr id="5" name="CaixaDeTexto 7">
            <a:extLst>
              <a:ext uri="{FF2B5EF4-FFF2-40B4-BE49-F238E27FC236}">
                <a16:creationId xmlns:a16="http://schemas.microsoft.com/office/drawing/2014/main" id="{A4B76307-153F-414D-8F4D-1C3C50C283B0}"/>
              </a:ext>
            </a:extLst>
          </p:cNvPr>
          <p:cNvSpPr txBox="1">
            <a:spLocks noChangeArrowheads="1"/>
          </p:cNvSpPr>
          <p:nvPr/>
        </p:nvSpPr>
        <p:spPr bwMode="auto">
          <a:xfrm>
            <a:off x="715963" y="1001713"/>
            <a:ext cx="7848600" cy="1600438"/>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0"/>
              </a:spcBef>
              <a:spcAft>
                <a:spcPts val="0"/>
              </a:spcAft>
              <a:buSzPct val="110000"/>
              <a:defRPr/>
            </a:pPr>
            <a:r>
              <a:rPr lang="pt-BR" sz="1400" b="1" dirty="0">
                <a:solidFill>
                  <a:schemeClr val="tx1">
                    <a:lumMod val="85000"/>
                    <a:lumOff val="15000"/>
                  </a:schemeClr>
                </a:solidFill>
                <a:latin typeface="Verdana" pitchFamily="34" charset="0"/>
                <a:ea typeface="Verdana" pitchFamily="34" charset="0"/>
              </a:rPr>
              <a:t>MySQL, </a:t>
            </a:r>
            <a:r>
              <a:rPr lang="pt-BR" sz="1400" dirty="0">
                <a:solidFill>
                  <a:schemeClr val="tx1">
                    <a:lumMod val="85000"/>
                    <a:lumOff val="15000"/>
                  </a:schemeClr>
                </a:solidFill>
                <a:latin typeface="Verdana" pitchFamily="34" charset="0"/>
                <a:ea typeface="Verdana" pitchFamily="34" charset="0"/>
              </a:rPr>
              <a:t>Channel, 2021</a:t>
            </a:r>
            <a:r>
              <a:rPr lang="pt-BR" sz="1400" b="1" dirty="0">
                <a:solidFill>
                  <a:schemeClr val="tx1">
                    <a:lumMod val="85000"/>
                    <a:lumOff val="15000"/>
                  </a:schemeClr>
                </a:solidFill>
                <a:latin typeface="Verdana" pitchFamily="34" charset="0"/>
                <a:ea typeface="Verdana" pitchFamily="34" charset="0"/>
              </a:rPr>
              <a:t>.</a:t>
            </a:r>
            <a:r>
              <a:rPr lang="pt-BR" sz="1400" dirty="0">
                <a:solidFill>
                  <a:schemeClr val="tx1">
                    <a:lumMod val="85000"/>
                    <a:lumOff val="15000"/>
                  </a:schemeClr>
                </a:solidFill>
                <a:latin typeface="Verdana" pitchFamily="34" charset="0"/>
                <a:ea typeface="Verdana" pitchFamily="34" charset="0"/>
              </a:rPr>
              <a:t> MySQL Workbench Tutorial. Disponível  em: &lt;https://www.youtube.com/watch?v=X_umYKqKaF0&gt;. Acesso em: 04 out. 2021.</a:t>
            </a:r>
          </a:p>
          <a:p>
            <a:pPr eaLnBrk="1" hangingPunct="1">
              <a:spcBef>
                <a:spcPts val="0"/>
              </a:spcBef>
              <a:spcAft>
                <a:spcPts val="0"/>
              </a:spcAft>
              <a:buSzPct val="110000"/>
              <a:defRPr/>
            </a:pPr>
            <a:endParaRPr lang="pt-BR" sz="1400" dirty="0">
              <a:solidFill>
                <a:schemeClr val="tx1">
                  <a:lumMod val="85000"/>
                  <a:lumOff val="15000"/>
                </a:schemeClr>
              </a:solidFill>
              <a:latin typeface="Verdana" pitchFamily="34" charset="0"/>
              <a:ea typeface="Verdana" pitchFamily="34" charset="0"/>
            </a:endParaRPr>
          </a:p>
          <a:p>
            <a:pPr eaLnBrk="1" hangingPunct="1">
              <a:spcBef>
                <a:spcPts val="0"/>
              </a:spcBef>
              <a:spcAft>
                <a:spcPts val="0"/>
              </a:spcAft>
              <a:buSzPct val="110000"/>
              <a:defRPr/>
            </a:pPr>
            <a:r>
              <a:rPr lang="pt-BR" sz="1400" b="1" dirty="0">
                <a:solidFill>
                  <a:schemeClr val="tx1">
                    <a:lumMod val="85000"/>
                    <a:lumOff val="15000"/>
                  </a:schemeClr>
                </a:solidFill>
                <a:latin typeface="Verdana" pitchFamily="34" charset="0"/>
                <a:ea typeface="Verdana" pitchFamily="34" charset="0"/>
              </a:rPr>
              <a:t>MySQL, </a:t>
            </a:r>
            <a:r>
              <a:rPr lang="pt-BR" sz="1400" dirty="0">
                <a:solidFill>
                  <a:schemeClr val="tx1">
                    <a:lumMod val="85000"/>
                    <a:lumOff val="15000"/>
                  </a:schemeClr>
                </a:solidFill>
                <a:latin typeface="Verdana" pitchFamily="34" charset="0"/>
                <a:ea typeface="Verdana" pitchFamily="34" charset="0"/>
              </a:rPr>
              <a:t>Manual 2021. MySQL Documentation Archive. Disponível  em: &lt;https://dev.mysql.com/doc/index-archive.html&gt;. Acesso em: 04 out. 2021.</a:t>
            </a:r>
          </a:p>
          <a:p>
            <a:pPr eaLnBrk="1" hangingPunct="1">
              <a:spcBef>
                <a:spcPts val="0"/>
              </a:spcBef>
              <a:spcAft>
                <a:spcPts val="0"/>
              </a:spcAft>
              <a:buSzPct val="110000"/>
              <a:defRPr/>
            </a:pPr>
            <a:endParaRPr lang="pt-BR" sz="1400" b="1" dirty="0">
              <a:solidFill>
                <a:schemeClr val="tx1">
                  <a:lumMod val="85000"/>
                  <a:lumOff val="15000"/>
                </a:schemeClr>
              </a:solidFill>
              <a:latin typeface="Verdana" pitchFamily="34" charset="0"/>
              <a:ea typeface="Verdana" pitchFamily="34" charset="0"/>
            </a:endParaRPr>
          </a:p>
          <a:p>
            <a:pPr eaLnBrk="1" hangingPunct="1">
              <a:spcBef>
                <a:spcPts val="0"/>
              </a:spcBef>
              <a:spcAft>
                <a:spcPts val="0"/>
              </a:spcAft>
              <a:buSzPct val="110000"/>
              <a:defRPr/>
            </a:pPr>
            <a:endParaRPr lang="pt-BR" sz="1400" dirty="0">
              <a:solidFill>
                <a:schemeClr val="tx1">
                  <a:lumMod val="85000"/>
                  <a:lumOff val="15000"/>
                </a:schemeClr>
              </a:solidFill>
              <a:latin typeface="Verdana" pitchFamily="34" charset="0"/>
              <a:ea typeface="Verdana" pitchFamily="34" charset="0"/>
            </a:endParaRPr>
          </a:p>
        </p:txBody>
      </p:sp>
    </p:spTree>
    <p:extLst>
      <p:ext uri="{BB962C8B-B14F-4D97-AF65-F5344CB8AC3E}">
        <p14:creationId xmlns:p14="http://schemas.microsoft.com/office/powerpoint/2010/main" val="220823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1059582"/>
            <a:ext cx="8784976" cy="3085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Vamos criar a estrutura a partir do arquivo .mwb</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hlinkClick r:id="rId3"/>
              </a:rPr>
              <a:t>https://downloads.mysql.com/docs/sakila-db.zip</a:t>
            </a:r>
            <a:endParaRPr lang="pt-BR" altLang="pt-BR" sz="2000" dirty="0">
              <a:latin typeface="Verdana" panose="020B0604030504040204" pitchFamily="34" charset="0"/>
              <a:ea typeface="Verdana" panose="020B0604030504040204" pitchFamily="34" charset="0"/>
              <a:cs typeface="Verdana" panose="020B0604030504040204" pitchFamily="34" charset="0"/>
            </a:endParaRP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E importar os dados dos bancos:</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hlinkClick r:id="rId4"/>
              </a:rPr>
              <a:t>https://downloads.mysql.com/docs/world_x-db.zip</a:t>
            </a:r>
            <a:endParaRPr lang="pt-BR" altLang="pt-BR" sz="2000" dirty="0">
              <a:latin typeface="Verdana" panose="020B0604030504040204" pitchFamily="34" charset="0"/>
              <a:ea typeface="Verdana" panose="020B0604030504040204" pitchFamily="34" charset="0"/>
              <a:cs typeface="Verdana" panose="020B0604030504040204" pitchFamily="34" charset="0"/>
            </a:endParaRP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hlinkClick r:id="rId5"/>
              </a:rPr>
              <a:t>https://downloads.mysql.com/docs/menagerie-db.zip</a:t>
            </a:r>
            <a:endParaRPr lang="pt-BR" altLang="pt-BR" sz="2000" dirty="0">
              <a:latin typeface="Verdana" panose="020B0604030504040204" pitchFamily="34" charset="0"/>
              <a:ea typeface="Verdana" panose="020B0604030504040204" pitchFamily="34" charset="0"/>
              <a:cs typeface="Verdana" panose="020B0604030504040204" pitchFamily="34" charset="0"/>
            </a:endParaRP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dirty="0">
                <a:solidFill>
                  <a:schemeClr val="bg1"/>
                </a:solidFill>
                <a:latin typeface="Trebuchet MS" panose="020B0603020202020204" pitchFamily="34" charset="0"/>
              </a:rPr>
              <a:t>Não se esqueça de importar os bancos!</a:t>
            </a: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468687"/>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Tree>
    <p:extLst>
      <p:ext uri="{BB962C8B-B14F-4D97-AF65-F5344CB8AC3E}">
        <p14:creationId xmlns:p14="http://schemas.microsoft.com/office/powerpoint/2010/main" val="220533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UPDATE</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8" name="CaixaDeTexto 7">
            <a:extLst>
              <a:ext uri="{FF2B5EF4-FFF2-40B4-BE49-F238E27FC236}">
                <a16:creationId xmlns:a16="http://schemas.microsoft.com/office/drawing/2014/main" id="{A4A04869-8830-4A9D-88CF-09F1C2A307EC}"/>
              </a:ext>
            </a:extLst>
          </p:cNvPr>
          <p:cNvSpPr txBox="1">
            <a:spLocks noChangeArrowheads="1"/>
          </p:cNvSpPr>
          <p:nvPr/>
        </p:nvSpPr>
        <p:spPr bwMode="auto">
          <a:xfrm>
            <a:off x="179512" y="784432"/>
            <a:ext cx="8784976" cy="165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cs typeface="Verdana" panose="020B0604030504040204" pitchFamily="34" charset="0"/>
              </a:rPr>
              <a:t>Podemos mudar várias colunas e/ou linhas em uma instrução UPDATE.</a:t>
            </a:r>
            <a:endParaRPr lang="pt-BR" altLang="pt-BR"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rPr>
              <a:t>E podemos também utilizar uma subconsulta (</a:t>
            </a:r>
            <a:r>
              <a:rPr lang="pt-BR" altLang="pt-BR" b="1" i="1" dirty="0">
                <a:latin typeface="Verdana" panose="020B0604030504040204" pitchFamily="34" charset="0"/>
                <a:ea typeface="Verdana" panose="020B0604030504040204" pitchFamily="34" charset="0"/>
              </a:rPr>
              <a:t>select</a:t>
            </a:r>
            <a:r>
              <a:rPr lang="pt-BR" altLang="pt-BR" dirty="0">
                <a:latin typeface="Verdana" panose="020B0604030504040204" pitchFamily="34" charset="0"/>
                <a:ea typeface="Verdana" panose="020B0604030504040204" pitchFamily="34" charset="0"/>
              </a:rPr>
              <a:t>) de linha única para fornecer o valor de condição de uma cláusula .</a:t>
            </a:r>
          </a:p>
        </p:txBody>
      </p:sp>
      <p:pic>
        <p:nvPicPr>
          <p:cNvPr id="5" name="Imagem 4">
            <a:extLst>
              <a:ext uri="{FF2B5EF4-FFF2-40B4-BE49-F238E27FC236}">
                <a16:creationId xmlns:a16="http://schemas.microsoft.com/office/drawing/2014/main" id="{C90BB625-A0E9-4D67-A64C-7E281EBE0737}"/>
              </a:ext>
            </a:extLst>
          </p:cNvPr>
          <p:cNvPicPr>
            <a:picLocks noChangeAspect="1"/>
          </p:cNvPicPr>
          <p:nvPr/>
        </p:nvPicPr>
        <p:blipFill>
          <a:blip r:embed="rId3"/>
          <a:stretch>
            <a:fillRect/>
          </a:stretch>
        </p:blipFill>
        <p:spPr>
          <a:xfrm>
            <a:off x="2411760" y="2414949"/>
            <a:ext cx="3729878" cy="2056215"/>
          </a:xfrm>
          <a:prstGeom prst="rect">
            <a:avLst/>
          </a:prstGeom>
        </p:spPr>
      </p:pic>
    </p:spTree>
    <p:extLst>
      <p:ext uri="{BB962C8B-B14F-4D97-AF65-F5344CB8AC3E}">
        <p14:creationId xmlns:p14="http://schemas.microsoft.com/office/powerpoint/2010/main" val="279458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UPDATE</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8" name="CaixaDeTexto 7">
            <a:extLst>
              <a:ext uri="{FF2B5EF4-FFF2-40B4-BE49-F238E27FC236}">
                <a16:creationId xmlns:a16="http://schemas.microsoft.com/office/drawing/2014/main" id="{A4A04869-8830-4A9D-88CF-09F1C2A307EC}"/>
              </a:ext>
            </a:extLst>
          </p:cNvPr>
          <p:cNvSpPr txBox="1">
            <a:spLocks noChangeArrowheads="1"/>
          </p:cNvSpPr>
          <p:nvPr/>
        </p:nvSpPr>
        <p:spPr bwMode="auto">
          <a:xfrm>
            <a:off x="179512" y="789755"/>
            <a:ext cx="8784976" cy="379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cs typeface="Verdana" panose="020B0604030504040204" pitchFamily="34" charset="0"/>
              </a:rPr>
              <a:t>Lembre-se de que sempre o </a:t>
            </a:r>
            <a:r>
              <a:rPr lang="pt-BR" altLang="pt-BR" i="1" dirty="0">
                <a:latin typeface="Verdana" panose="020B0604030504040204" pitchFamily="34" charset="0"/>
                <a:ea typeface="Verdana" panose="020B0604030504040204" pitchFamily="34" charset="0"/>
                <a:cs typeface="Verdana" panose="020B0604030504040204" pitchFamily="34" charset="0"/>
              </a:rPr>
              <a:t>sub-select </a:t>
            </a:r>
            <a:r>
              <a:rPr lang="pt-BR" altLang="pt-BR" dirty="0">
                <a:latin typeface="Verdana" panose="020B0604030504040204" pitchFamily="34" charset="0"/>
                <a:ea typeface="Verdana" panose="020B0604030504040204" pitchFamily="34" charset="0"/>
                <a:cs typeface="Verdana" panose="020B0604030504040204" pitchFamily="34" charset="0"/>
              </a:rPr>
              <a:t>que está subsidiando o valor que atualizará o campo deverá retornar sempre uma linha</a:t>
            </a:r>
            <a:r>
              <a:rPr lang="pt-BR" altLang="pt-BR" dirty="0">
                <a:latin typeface="Verdana" panose="020B0604030504040204" pitchFamily="34" charset="0"/>
                <a:ea typeface="Verdana" panose="020B0604030504040204" pitchFamily="34" charset="0"/>
              </a:rPr>
              <a:t>.</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rPr>
              <a:t>Os </a:t>
            </a:r>
            <a:r>
              <a:rPr lang="pt-BR" altLang="pt-BR" i="1" dirty="0">
                <a:latin typeface="Verdana" panose="020B0604030504040204" pitchFamily="34" charset="0"/>
                <a:ea typeface="Verdana" panose="020B0604030504040204" pitchFamily="34" charset="0"/>
              </a:rPr>
              <a:t>sub-selects </a:t>
            </a:r>
            <a:r>
              <a:rPr lang="pt-BR" altLang="pt-BR" dirty="0">
                <a:latin typeface="Verdana" panose="020B0604030504040204" pitchFamily="34" charset="0"/>
                <a:ea typeface="Verdana" panose="020B0604030504040204" pitchFamily="34" charset="0"/>
              </a:rPr>
              <a:t>que estão subsidiando a cláusula de seleção de linhas a serem atualizadas podem retornar várias linhas porém: </a:t>
            </a:r>
            <a:r>
              <a:rPr lang="pt-BR" altLang="pt-BR" b="1" dirty="0">
                <a:solidFill>
                  <a:srgbClr val="FF0000"/>
                </a:solidFill>
                <a:latin typeface="Verdana" panose="020B0604030504040204" pitchFamily="34" charset="0"/>
                <a:ea typeface="Verdana" panose="020B0604030504040204" pitchFamily="34" charset="0"/>
              </a:rPr>
              <a:t>tome cuidado para não atualizar registros indevidos!</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rPr>
              <a:t>Podem ocorrer erros de </a:t>
            </a:r>
            <a:r>
              <a:rPr lang="pt-BR" altLang="pt-BR" i="1" dirty="0">
                <a:latin typeface="Verdana" panose="020B0604030504040204" pitchFamily="34" charset="0"/>
                <a:ea typeface="Verdana" panose="020B0604030504040204" pitchFamily="34" charset="0"/>
              </a:rPr>
              <a:t>constriants</a:t>
            </a:r>
            <a:r>
              <a:rPr lang="pt-BR" altLang="pt-BR" dirty="0">
                <a:latin typeface="Verdana" panose="020B0604030504040204" pitchFamily="34" charset="0"/>
                <a:ea typeface="Verdana" panose="020B0604030504040204" pitchFamily="34" charset="0"/>
              </a:rPr>
              <a:t> de chave primária e/ou estrangeira portanto fique atento também à repetição dos valores.</a:t>
            </a:r>
          </a:p>
        </p:txBody>
      </p:sp>
    </p:spTree>
    <p:extLst>
      <p:ext uri="{BB962C8B-B14F-4D97-AF65-F5344CB8AC3E}">
        <p14:creationId xmlns:p14="http://schemas.microsoft.com/office/powerpoint/2010/main" val="319805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CLÁUSULA FORUPDATE NO SELECT</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8" name="CaixaDeTexto 7">
            <a:extLst>
              <a:ext uri="{FF2B5EF4-FFF2-40B4-BE49-F238E27FC236}">
                <a16:creationId xmlns:a16="http://schemas.microsoft.com/office/drawing/2014/main" id="{A4A04869-8830-4A9D-88CF-09F1C2A307EC}"/>
              </a:ext>
            </a:extLst>
          </p:cNvPr>
          <p:cNvSpPr txBox="1">
            <a:spLocks noChangeArrowheads="1"/>
          </p:cNvSpPr>
          <p:nvPr/>
        </p:nvSpPr>
        <p:spPr bwMode="auto">
          <a:xfrm>
            <a:off x="179512" y="789755"/>
            <a:ext cx="8784976" cy="3798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rPr>
              <a:t>Existem situações específicas onde precisamos fazer a recuperação de um certo registro com vias de atualização. </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rPr>
              <a:t>É necessário desta forma, que as linhas retornadas fiquem bloqueadas pois, enquanto a transação está ocorrendo seu estado não pode ser modificado. </a:t>
            </a:r>
          </a:p>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rPr>
              <a:t>Para satisfazer esta condição você deve utilizar a cláusula </a:t>
            </a:r>
            <a:r>
              <a:rPr lang="pt-BR" altLang="pt-BR" i="1" dirty="0">
                <a:latin typeface="Verdana" panose="020B0604030504040204" pitchFamily="34" charset="0"/>
                <a:ea typeface="Verdana" panose="020B0604030504040204" pitchFamily="34" charset="0"/>
              </a:rPr>
              <a:t>FOR UPDATE </a:t>
            </a:r>
            <a:r>
              <a:rPr lang="pt-BR" altLang="pt-BR" dirty="0">
                <a:latin typeface="Verdana" panose="020B0604030504040204" pitchFamily="34" charset="0"/>
                <a:ea typeface="Verdana" panose="020B0604030504040204" pitchFamily="34" charset="0"/>
              </a:rPr>
              <a:t> juntamente com a instrução </a:t>
            </a:r>
            <a:r>
              <a:rPr lang="pt-BR" altLang="pt-BR" i="1" dirty="0">
                <a:latin typeface="Verdana" panose="020B0604030504040204" pitchFamily="34" charset="0"/>
                <a:ea typeface="Verdana" panose="020B0604030504040204" pitchFamily="34" charset="0"/>
              </a:rPr>
              <a:t>select</a:t>
            </a:r>
            <a:r>
              <a:rPr lang="pt-BR" altLang="pt-BR" dirty="0">
                <a:latin typeface="Verdana" panose="020B0604030504040204" pitchFamily="34" charset="0"/>
                <a:ea typeface="Verdana" panose="020B0604030504040204" pitchFamily="34" charset="0"/>
              </a:rPr>
              <a:t>.</a:t>
            </a:r>
            <a:endParaRPr lang="pt-BR" altLang="pt-BR" i="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7084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CLÁUSULA FORUPDATE NO SELECT</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8" name="CaixaDeTexto 7">
            <a:extLst>
              <a:ext uri="{FF2B5EF4-FFF2-40B4-BE49-F238E27FC236}">
                <a16:creationId xmlns:a16="http://schemas.microsoft.com/office/drawing/2014/main" id="{A4A04869-8830-4A9D-88CF-09F1C2A307EC}"/>
              </a:ext>
            </a:extLst>
          </p:cNvPr>
          <p:cNvSpPr txBox="1">
            <a:spLocks noChangeArrowheads="1"/>
          </p:cNvSpPr>
          <p:nvPr/>
        </p:nvSpPr>
        <p:spPr bwMode="auto">
          <a:xfrm>
            <a:off x="143285" y="2924496"/>
            <a:ext cx="8784976" cy="101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dirty="0">
                <a:latin typeface="Verdana" panose="020B0604030504040204" pitchFamily="34" charset="0"/>
                <a:ea typeface="Verdana" panose="020B0604030504040204" pitchFamily="34" charset="0"/>
              </a:rPr>
              <a:t>A utilização desta cláusula garante o bloqueio do registro até o comando de liberação da transação!</a:t>
            </a:r>
            <a:endParaRPr lang="pt-BR" altLang="pt-BR" i="1" dirty="0">
              <a:latin typeface="Verdana" panose="020B0604030504040204" pitchFamily="34" charset="0"/>
              <a:ea typeface="Verdana" panose="020B0604030504040204" pitchFamily="34" charset="0"/>
            </a:endParaRPr>
          </a:p>
        </p:txBody>
      </p:sp>
      <p:pic>
        <p:nvPicPr>
          <p:cNvPr id="4" name="Imagem 3">
            <a:extLst>
              <a:ext uri="{FF2B5EF4-FFF2-40B4-BE49-F238E27FC236}">
                <a16:creationId xmlns:a16="http://schemas.microsoft.com/office/drawing/2014/main" id="{D3EC0BDB-33DF-4CC8-AF19-7935EEAB4233}"/>
              </a:ext>
            </a:extLst>
          </p:cNvPr>
          <p:cNvPicPr>
            <a:picLocks noChangeAspect="1"/>
          </p:cNvPicPr>
          <p:nvPr/>
        </p:nvPicPr>
        <p:blipFill>
          <a:blip r:embed="rId3"/>
          <a:stretch>
            <a:fillRect/>
          </a:stretch>
        </p:blipFill>
        <p:spPr>
          <a:xfrm>
            <a:off x="2483768" y="1203598"/>
            <a:ext cx="3848100" cy="1485900"/>
          </a:xfrm>
          <a:prstGeom prst="rect">
            <a:avLst/>
          </a:prstGeom>
        </p:spPr>
      </p:pic>
    </p:spTree>
    <p:extLst>
      <p:ext uri="{BB962C8B-B14F-4D97-AF65-F5344CB8AC3E}">
        <p14:creationId xmlns:p14="http://schemas.microsoft.com/office/powerpoint/2010/main" val="271992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179512" y="857201"/>
            <a:ext cx="8784976" cy="408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dirty="0">
                <a:latin typeface="Verdana" panose="020B0604030504040204" pitchFamily="34" charset="0"/>
                <a:ea typeface="Verdana" panose="020B0604030504040204" pitchFamily="34" charset="0"/>
                <a:cs typeface="Verdana" panose="020B0604030504040204" pitchFamily="34" charset="0"/>
              </a:rPr>
              <a:t>A instrução </a:t>
            </a:r>
            <a:r>
              <a:rPr lang="pt-BR" altLang="pt-BR" sz="2000" b="1" i="1" dirty="0">
                <a:latin typeface="Verdana" panose="020B0604030504040204" pitchFamily="34" charset="0"/>
                <a:ea typeface="Verdana" panose="020B0604030504040204" pitchFamily="34" charset="0"/>
                <a:cs typeface="Verdana" panose="020B0604030504040204" pitchFamily="34" charset="0"/>
              </a:rPr>
              <a:t>DELETE</a:t>
            </a:r>
            <a:r>
              <a:rPr lang="pt-BR" altLang="pt-BR" sz="2000" dirty="0">
                <a:latin typeface="Verdana" panose="020B0604030504040204" pitchFamily="34" charset="0"/>
                <a:ea typeface="Verdana" panose="020B0604030504040204" pitchFamily="34" charset="0"/>
                <a:cs typeface="Verdana" panose="020B0604030504040204" pitchFamily="34" charset="0"/>
              </a:rPr>
              <a:t> é usada para remover as linhas existentes em uma tabela e requer dois valores:</a:t>
            </a:r>
          </a:p>
          <a:p>
            <a:pPr marL="1485900" lvl="2" indent="-342900" algn="just" eaLnBrk="1" hangingPunct="1">
              <a:lnSpc>
                <a:spcPts val="3900"/>
              </a:lnSpc>
              <a:spcBef>
                <a:spcPts val="300"/>
              </a:spcBef>
              <a:spcAft>
                <a:spcPts val="800"/>
              </a:spcAft>
              <a:buSzPct val="110000"/>
              <a:buFont typeface="Wingdings" panose="05000000000000000000" pitchFamily="2" charset="2"/>
              <a:buChar char="Ø"/>
            </a:pPr>
            <a:r>
              <a:rPr lang="pt-BR" altLang="pt-BR" sz="2000" dirty="0">
                <a:latin typeface="Verdana" panose="020B0604030504040204" pitchFamily="34" charset="0"/>
                <a:ea typeface="Verdana" panose="020B0604030504040204" pitchFamily="34" charset="0"/>
                <a:cs typeface="Verdana" panose="020B0604030504040204" pitchFamily="34" charset="0"/>
              </a:rPr>
              <a:t>o nome da tabela;</a:t>
            </a:r>
          </a:p>
          <a:p>
            <a:pPr marL="1485900" lvl="2" indent="-342900" algn="just" eaLnBrk="1" hangingPunct="1">
              <a:lnSpc>
                <a:spcPts val="3900"/>
              </a:lnSpc>
              <a:spcBef>
                <a:spcPts val="300"/>
              </a:spcBef>
              <a:spcAft>
                <a:spcPts val="800"/>
              </a:spcAft>
              <a:buSzPct val="110000"/>
              <a:buFont typeface="Wingdings" panose="05000000000000000000" pitchFamily="2" charset="2"/>
              <a:buChar char="Ø"/>
            </a:pPr>
            <a:r>
              <a:rPr lang="pt-BR" altLang="pt-BR" sz="2000" dirty="0">
                <a:latin typeface="Verdana" panose="020B0604030504040204" pitchFamily="34" charset="0"/>
                <a:ea typeface="Verdana" panose="020B0604030504040204" pitchFamily="34" charset="0"/>
                <a:cs typeface="Verdana" panose="020B0604030504040204" pitchFamily="34" charset="0"/>
              </a:rPr>
              <a:t>a condição que identifica as linhas a serem excluídas;</a:t>
            </a:r>
          </a:p>
          <a:p>
            <a:pPr marL="342900" lvl="2"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      ATENÇÃO: Todas as linhas na tabela serão excluídas se você omitir a cláusula WHERE       </a:t>
            </a:r>
          </a:p>
          <a:p>
            <a:pPr marL="1485900" lvl="2" indent="-342900" algn="just" eaLnBrk="1" hangingPunct="1">
              <a:lnSpc>
                <a:spcPts val="3900"/>
              </a:lnSpc>
              <a:spcBef>
                <a:spcPts val="300"/>
              </a:spcBef>
              <a:spcAft>
                <a:spcPts val="800"/>
              </a:spcAft>
              <a:buSzPct val="110000"/>
              <a:buFont typeface="Wingdings" panose="05000000000000000000" pitchFamily="2" charset="2"/>
              <a:buChar char="Ø"/>
            </a:pPr>
            <a:endParaRPr lang="pt-BR" altLang="pt-BR" sz="2000" b="1"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DELETE</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pic>
        <p:nvPicPr>
          <p:cNvPr id="4" name="Gráfico 3" descr="Contorno de rosto de anjo estrutura de tópicos">
            <a:extLst>
              <a:ext uri="{FF2B5EF4-FFF2-40B4-BE49-F238E27FC236}">
                <a16:creationId xmlns:a16="http://schemas.microsoft.com/office/drawing/2014/main" id="{30C96C83-1352-48AB-B111-495D01EC0E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552" y="3363838"/>
            <a:ext cx="565427" cy="565427"/>
          </a:xfrm>
          <a:prstGeom prst="rect">
            <a:avLst/>
          </a:prstGeom>
        </p:spPr>
      </p:pic>
    </p:spTree>
    <p:extLst>
      <p:ext uri="{BB962C8B-B14F-4D97-AF65-F5344CB8AC3E}">
        <p14:creationId xmlns:p14="http://schemas.microsoft.com/office/powerpoint/2010/main" val="323576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F0598239-F083-40E0-B841-C6A4449E9D60}"/>
              </a:ext>
            </a:extLst>
          </p:cNvPr>
          <p:cNvSpPr/>
          <p:nvPr/>
        </p:nvSpPr>
        <p:spPr>
          <a:xfrm>
            <a:off x="0" y="0"/>
            <a:ext cx="9144000" cy="9525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sp>
        <p:nvSpPr>
          <p:cNvPr id="74755" name="CaixaDeTexto 7">
            <a:extLst>
              <a:ext uri="{FF2B5EF4-FFF2-40B4-BE49-F238E27FC236}">
                <a16:creationId xmlns:a16="http://schemas.microsoft.com/office/drawing/2014/main" id="{82EF4D9E-300B-4493-A3C7-327E3F07A8E2}"/>
              </a:ext>
            </a:extLst>
          </p:cNvPr>
          <p:cNvSpPr txBox="1">
            <a:spLocks noChangeArrowheads="1"/>
          </p:cNvSpPr>
          <p:nvPr/>
        </p:nvSpPr>
        <p:spPr bwMode="auto">
          <a:xfrm>
            <a:off x="-20155" y="3089334"/>
            <a:ext cx="8784976" cy="15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lvl="2" indent="-342900" algn="just" eaLnBrk="1" hangingPunct="1">
              <a:lnSpc>
                <a:spcPts val="3900"/>
              </a:lnSpc>
              <a:spcBef>
                <a:spcPts val="300"/>
              </a:spcBef>
              <a:spcAft>
                <a:spcPts val="800"/>
              </a:spcAft>
              <a:buSzPct val="110000"/>
              <a:buFont typeface="Arial" panose="020B0604020202020204" pitchFamily="34" charset="0"/>
              <a:buChar char="•"/>
            </a:pPr>
            <a:r>
              <a:rPr lang="pt-BR" altLang="pt-BR" sz="2000" b="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pt-BR" altLang="pt-BR" sz="2000" b="1" dirty="0">
                <a:solidFill>
                  <a:srgbClr val="FF0000"/>
                </a:solidFill>
                <a:latin typeface="Verdana" panose="020B0604030504040204" pitchFamily="34" charset="0"/>
                <a:ea typeface="Verdana" panose="020B0604030504040204" pitchFamily="34" charset="0"/>
              </a:rPr>
              <a:t>Da mesma forma como o update podem ser utilizadas </a:t>
            </a:r>
            <a:r>
              <a:rPr lang="pt-BR" altLang="pt-BR" sz="2000" b="1" i="1" dirty="0">
                <a:solidFill>
                  <a:srgbClr val="FF0000"/>
                </a:solidFill>
                <a:latin typeface="Verdana" panose="020B0604030504040204" pitchFamily="34" charset="0"/>
                <a:ea typeface="Verdana" panose="020B0604030504040204" pitchFamily="34" charset="0"/>
              </a:rPr>
              <a:t>sub-queries</a:t>
            </a:r>
            <a:r>
              <a:rPr lang="pt-BR" altLang="pt-BR" sz="2000" b="1" dirty="0">
                <a:solidFill>
                  <a:srgbClr val="FF0000"/>
                </a:solidFill>
                <a:latin typeface="Verdana" panose="020B0604030504040204" pitchFamily="34" charset="0"/>
                <a:ea typeface="Verdana" panose="020B0604030504040204" pitchFamily="34" charset="0"/>
              </a:rPr>
              <a:t> para seleção dos registros a serem excluídos na tabela</a:t>
            </a:r>
            <a:r>
              <a:rPr lang="pt-BR" altLang="pt-BR" sz="2000" b="1" dirty="0">
                <a:solidFill>
                  <a:srgbClr val="FF0000"/>
                </a:solidFill>
                <a:latin typeface="Verdana" panose="020B0604030504040204" pitchFamily="34" charset="0"/>
                <a:ea typeface="Verdana" panose="020B0604030504040204" pitchFamily="34" charset="0"/>
                <a:cs typeface="Verdana" panose="020B0604030504040204" pitchFamily="34" charset="0"/>
              </a:rPr>
              <a:t>.</a:t>
            </a:r>
          </a:p>
        </p:txBody>
      </p:sp>
      <p:sp>
        <p:nvSpPr>
          <p:cNvPr id="74756" name="CaixaDeTexto 2">
            <a:extLst>
              <a:ext uri="{FF2B5EF4-FFF2-40B4-BE49-F238E27FC236}">
                <a16:creationId xmlns:a16="http://schemas.microsoft.com/office/drawing/2014/main" id="{A79D013B-87DD-40E9-8066-41337D007F4F}"/>
              </a:ext>
            </a:extLst>
          </p:cNvPr>
          <p:cNvSpPr txBox="1">
            <a:spLocks noChangeArrowheads="1"/>
          </p:cNvSpPr>
          <p:nvPr/>
        </p:nvSpPr>
        <p:spPr bwMode="auto">
          <a:xfrm>
            <a:off x="250825" y="195263"/>
            <a:ext cx="87852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3200" b="1" i="1" dirty="0">
                <a:solidFill>
                  <a:schemeClr val="bg1"/>
                </a:solidFill>
                <a:latin typeface="Trebuchet MS" panose="020B0603020202020204" pitchFamily="34" charset="0"/>
              </a:rPr>
              <a:t>DELETE</a:t>
            </a:r>
            <a:endParaRPr lang="pt-BR" altLang="pt-BR" sz="3200" b="1" dirty="0">
              <a:solidFill>
                <a:schemeClr val="bg1"/>
              </a:solidFill>
              <a:latin typeface="Trebuchet MS" panose="020B0603020202020204" pitchFamily="34" charset="0"/>
            </a:endParaRPr>
          </a:p>
        </p:txBody>
      </p:sp>
      <p:sp>
        <p:nvSpPr>
          <p:cNvPr id="13" name="Retângulo de cantos arredondados 12">
            <a:extLst>
              <a:ext uri="{FF2B5EF4-FFF2-40B4-BE49-F238E27FC236}">
                <a16:creationId xmlns:a16="http://schemas.microsoft.com/office/drawing/2014/main" id="{315989F5-EBAD-4C8E-88B8-BDF9684D1B22}"/>
              </a:ext>
            </a:extLst>
          </p:cNvPr>
          <p:cNvSpPr/>
          <p:nvPr/>
        </p:nvSpPr>
        <p:spPr bwMode="auto">
          <a:xfrm>
            <a:off x="35496" y="974726"/>
            <a:ext cx="9000554" cy="3613248"/>
          </a:xfrm>
          <a:prstGeom prst="roundRect">
            <a:avLst>
              <a:gd name="adj" fmla="val 9404"/>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dirty="0"/>
          </a:p>
        </p:txBody>
      </p:sp>
      <p:pic>
        <p:nvPicPr>
          <p:cNvPr id="4" name="Gráfico 3" descr="Contorno de rosto de anjo estrutura de tópicos">
            <a:extLst>
              <a:ext uri="{FF2B5EF4-FFF2-40B4-BE49-F238E27FC236}">
                <a16:creationId xmlns:a16="http://schemas.microsoft.com/office/drawing/2014/main" id="{30C96C83-1352-48AB-B111-495D01EC0E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998" y="3219822"/>
            <a:ext cx="565427" cy="565427"/>
          </a:xfrm>
          <a:prstGeom prst="rect">
            <a:avLst/>
          </a:prstGeom>
        </p:spPr>
      </p:pic>
      <p:pic>
        <p:nvPicPr>
          <p:cNvPr id="7" name="Imagem 6">
            <a:extLst>
              <a:ext uri="{FF2B5EF4-FFF2-40B4-BE49-F238E27FC236}">
                <a16:creationId xmlns:a16="http://schemas.microsoft.com/office/drawing/2014/main" id="{C9324579-2C00-4378-BF2E-40BD94D9B44F}"/>
              </a:ext>
            </a:extLst>
          </p:cNvPr>
          <p:cNvPicPr>
            <a:picLocks noChangeAspect="1"/>
          </p:cNvPicPr>
          <p:nvPr/>
        </p:nvPicPr>
        <p:blipFill>
          <a:blip r:embed="rId5"/>
          <a:stretch>
            <a:fillRect/>
          </a:stretch>
        </p:blipFill>
        <p:spPr>
          <a:xfrm>
            <a:off x="1835696" y="1007591"/>
            <a:ext cx="4901158" cy="1911143"/>
          </a:xfrm>
          <a:prstGeom prst="rect">
            <a:avLst/>
          </a:prstGeom>
        </p:spPr>
      </p:pic>
    </p:spTree>
    <p:extLst>
      <p:ext uri="{BB962C8B-B14F-4D97-AF65-F5344CB8AC3E}">
        <p14:creationId xmlns:p14="http://schemas.microsoft.com/office/powerpoint/2010/main" val="3884844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6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9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11183</TotalTime>
  <Words>1003</Words>
  <Application>Microsoft Office PowerPoint</Application>
  <PresentationFormat>Apresentação na tela (16:9)</PresentationFormat>
  <Paragraphs>84</Paragraphs>
  <Slides>21</Slides>
  <Notes>20</Notes>
  <HiddenSlides>0</HiddenSlides>
  <MMClips>0</MMClips>
  <ScaleCrop>false</ScaleCrop>
  <HeadingPairs>
    <vt:vector size="6" baseType="variant">
      <vt:variant>
        <vt:lpstr>Fontes usadas</vt:lpstr>
      </vt:variant>
      <vt:variant>
        <vt:i4>5</vt:i4>
      </vt:variant>
      <vt:variant>
        <vt:lpstr>Tema</vt:lpstr>
      </vt:variant>
      <vt:variant>
        <vt:i4>4</vt:i4>
      </vt:variant>
      <vt:variant>
        <vt:lpstr>Títulos de slides</vt:lpstr>
      </vt:variant>
      <vt:variant>
        <vt:i4>21</vt:i4>
      </vt:variant>
    </vt:vector>
  </HeadingPairs>
  <TitlesOfParts>
    <vt:vector size="30" baseType="lpstr">
      <vt:lpstr>Arial</vt:lpstr>
      <vt:lpstr>Calibri</vt:lpstr>
      <vt:lpstr>Trebuchet MS</vt:lpstr>
      <vt:lpstr>Verdana</vt:lpstr>
      <vt:lpstr>Wingdings</vt:lpstr>
      <vt:lpstr>6_Personalizar design</vt:lpstr>
      <vt:lpstr>Personalizar design</vt:lpstr>
      <vt:lpstr>8_Personalizar design</vt:lpstr>
      <vt:lpstr>9_Personalizar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Sociedade Mineira de Cultura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Exemplo de Slides que podem  ser utilizados em vídeo-aulas</dc:title>
  <dc:creator>Administrador</dc:creator>
  <cp:lastModifiedBy>Augusto Zadra</cp:lastModifiedBy>
  <cp:revision>645</cp:revision>
  <dcterms:created xsi:type="dcterms:W3CDTF">2010-05-21T18:33:30Z</dcterms:created>
  <dcterms:modified xsi:type="dcterms:W3CDTF">2021-10-24T21:33:29Z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Exemplo_slide_azul</vt:lpwstr>
  </property>
  <property fmtid="{D5CDD505-2E9C-101B-9397-08002B2CF9AE}" pid="4" name="ArticulateGUID">
    <vt:lpwstr>E716465D-DF01-4F30-99D2-F8B716B338E6</vt:lpwstr>
  </property>
  <property fmtid="{D5CDD505-2E9C-101B-9397-08002B2CF9AE}" pid="5" name="ArticulateProjectFull">
    <vt:lpwstr>H:\materiais_didaticos\videos\Manual de elaboracao de slides\manual.ppta</vt:lpwstr>
  </property>
</Properties>
</file>