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E3B36-474B-443B-BC1D-5B2BD805D64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CA-037A-42A1-8B6A-AC440B24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6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8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6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75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0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0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2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588050-2EB7-4076-9AE6-E4F98D43BFDC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470A90E-995B-434F-8707-523DFA9D0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udi\Downloads\Supporting%20Data%20Set.xlsx!Weekly%20!R4C2:R22C5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%20files\Omnify-Analyst-Intership-Task\Omnify-Analyst-Intership-Task_Final.xlsx!return%20on%20keyword!R3C2:R11C9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file:///C:\Users\naudi\Downloads\Supporting%20Data%20Set.xlsx!return%20on%20keyword!%5bSupporting%20Data%20Set.xlsx%5dreturn%20on%20keyword%20Chart%201" TargetMode="Externa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udi\Downloads\Supporting%20Data%20Set.xlsx!geo-impact!%5bSupporting%20Data%20Set.xlsx%5dgeo-impact%20Chart%20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udi\Downloads\Supporting%20Data%20Set.xlsx!categoriewise%20payout!%5bSupporting%20Data%20Set.xlsx%5dcategoriewise%20payout%20Chart%201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udi\Downloads\Supporting%20Data%20Set.xlsx!channel!%5bSupporting%20Data%20Set.xlsx%5dchannel%20Chart%20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sz="4400" dirty="0"/>
            </a:br>
            <a:r>
              <a:rPr lang="en-IN" sz="4400" dirty="0"/>
              <a:t>Google ADS DATA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328087" y="5993437"/>
            <a:ext cx="527221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rgbClr val="FF0000"/>
                </a:solidFill>
              </a:rPr>
              <a:t>Double click on Tables and Graphs to change parameters according to your needs</a:t>
            </a:r>
          </a:p>
        </p:txBody>
      </p:sp>
    </p:spTree>
    <p:extLst>
      <p:ext uri="{BB962C8B-B14F-4D97-AF65-F5344CB8AC3E}">
        <p14:creationId xmlns:p14="http://schemas.microsoft.com/office/powerpoint/2010/main" val="133818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914" y="269620"/>
            <a:ext cx="8991600" cy="1040196"/>
          </a:xfrm>
        </p:spPr>
        <p:txBody>
          <a:bodyPr>
            <a:normAutofit/>
          </a:bodyPr>
          <a:lstStyle/>
          <a:p>
            <a:r>
              <a:rPr lang="en-IN" sz="2800" dirty="0"/>
              <a:t>Spends and returns %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35" y="1400431"/>
            <a:ext cx="11442356" cy="4613189"/>
          </a:xfrm>
        </p:spPr>
        <p:txBody>
          <a:bodyPr>
            <a:normAutofit/>
          </a:bodyPr>
          <a:lstStyle/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4213" y="2212443"/>
            <a:ext cx="30346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looking at the data sets of Ads Campaign and their revenue and expense stats weekly wise ,it clearly shows that ,</a:t>
            </a:r>
          </a:p>
          <a:p>
            <a:r>
              <a:rPr lang="en-US" sz="1600" dirty="0" err="1"/>
              <a:t>EK_Generic_Quad-Tok_Yoga</a:t>
            </a:r>
            <a:endParaRPr lang="en-US" sz="1600" dirty="0"/>
          </a:p>
          <a:p>
            <a:r>
              <a:rPr lang="en-US" sz="1600" dirty="0" err="1"/>
              <a:t>EK_Generic_Swimming</a:t>
            </a:r>
            <a:endParaRPr lang="en-US" sz="1600" dirty="0"/>
          </a:p>
          <a:p>
            <a:r>
              <a:rPr lang="en-US" sz="1600" dirty="0" err="1"/>
              <a:t>EK_Generic_Tri-Tok_Reservation</a:t>
            </a:r>
            <a:endParaRPr lang="en-US" sz="1600" dirty="0"/>
          </a:p>
          <a:p>
            <a:r>
              <a:rPr lang="en-US" sz="1600" dirty="0" err="1"/>
              <a:t>EK_Generic_Tri-Tok_Yoga</a:t>
            </a:r>
            <a:endParaRPr lang="en-US" sz="1600" dirty="0"/>
          </a:p>
          <a:p>
            <a:r>
              <a:rPr lang="en-US" sz="1600" dirty="0"/>
              <a:t>are the most profitable campaigns having ROIs are shown in the table: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50E7C6-446B-3A2A-45EA-05E958D05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20774"/>
              </p:ext>
            </p:extLst>
          </p:nvPr>
        </p:nvGraphicFramePr>
        <p:xfrm>
          <a:off x="367612" y="1890514"/>
          <a:ext cx="6826289" cy="413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5753065" imgH="3482309" progId="Excel.Sheet.12">
                  <p:link updateAutomatic="1"/>
                </p:oleObj>
              </mc:Choice>
              <mc:Fallback>
                <p:oleObj name="Worksheet" r:id="rId3" imgW="5753065" imgH="34823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12" y="1890514"/>
                        <a:ext cx="6826289" cy="4132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0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35" y="1400431"/>
            <a:ext cx="11442356" cy="4613189"/>
          </a:xfrm>
        </p:spPr>
        <p:txBody>
          <a:bodyPr>
            <a:normAutofit/>
          </a:bodyPr>
          <a:lstStyle/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40243" y="302571"/>
            <a:ext cx="8474676" cy="512975"/>
          </a:xfrm>
        </p:spPr>
        <p:txBody>
          <a:bodyPr>
            <a:normAutofit fontScale="90000"/>
          </a:bodyPr>
          <a:lstStyle/>
          <a:p>
            <a:r>
              <a:rPr lang="en-IN" dirty="0"/>
              <a:t>Keywords and Their Statistics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70329"/>
              </p:ext>
            </p:extLst>
          </p:nvPr>
        </p:nvGraphicFramePr>
        <p:xfrm>
          <a:off x="617838" y="1001884"/>
          <a:ext cx="10865708" cy="156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19583471" imgH="2476555" progId="Excel.Sheet.12">
                  <p:link updateAutomatic="1"/>
                </p:oleObj>
              </mc:Choice>
              <mc:Fallback>
                <p:oleObj name="Worksheet" r:id="rId3" imgW="19583471" imgH="247655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838" y="1001884"/>
                        <a:ext cx="10865708" cy="1568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9524" y="3429000"/>
            <a:ext cx="366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of 'Phrase' type Keyword while searching surpasses the other two in numbers.</a:t>
            </a:r>
          </a:p>
          <a:p>
            <a:endParaRPr lang="en-US" dirty="0"/>
          </a:p>
          <a:p>
            <a:r>
              <a:rPr lang="en-US" dirty="0"/>
              <a:t>The most number of impressions or footfall is tracked in 'Phrase' and 'Broad' keyword type.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BB3582F-B47C-50A9-A42D-D79B7EDD0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46258"/>
              </p:ext>
            </p:extLst>
          </p:nvPr>
        </p:nvGraphicFramePr>
        <p:xfrm>
          <a:off x="617838" y="2842153"/>
          <a:ext cx="5901807" cy="357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5" imgW="8096970" imgH="4896891" progId="Excel.Sheet.12">
                  <p:link updateAutomatic="1"/>
                </p:oleObj>
              </mc:Choice>
              <mc:Fallback>
                <p:oleObj name="Worksheet" r:id="rId5" imgW="8096970" imgH="48968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838" y="2842153"/>
                        <a:ext cx="5901807" cy="3570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5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35" y="1400431"/>
            <a:ext cx="11442356" cy="4613189"/>
          </a:xfrm>
        </p:spPr>
        <p:txBody>
          <a:bodyPr>
            <a:normAutofit/>
          </a:bodyPr>
          <a:lstStyle/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66102" y="2526787"/>
            <a:ext cx="8474676" cy="966056"/>
          </a:xfrm>
        </p:spPr>
        <p:txBody>
          <a:bodyPr>
            <a:normAutofit/>
          </a:bodyPr>
          <a:lstStyle/>
          <a:p>
            <a:r>
              <a:rPr lang="en-IN" dirty="0"/>
              <a:t>Listing Site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8087" y="5993437"/>
            <a:ext cx="527221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rgbClr val="FF0000"/>
                </a:solidFill>
              </a:rPr>
              <a:t>Double click on Tables and Graphs to change parameters according to your needs</a:t>
            </a:r>
          </a:p>
        </p:txBody>
      </p:sp>
    </p:spTree>
    <p:extLst>
      <p:ext uri="{BB962C8B-B14F-4D97-AF65-F5344CB8AC3E}">
        <p14:creationId xmlns:p14="http://schemas.microsoft.com/office/powerpoint/2010/main" val="323970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62" y="1219198"/>
            <a:ext cx="11570043" cy="5362834"/>
          </a:xfrm>
        </p:spPr>
        <p:txBody>
          <a:bodyPr>
            <a:normAutofit/>
          </a:bodyPr>
          <a:lstStyle/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40243" y="302571"/>
            <a:ext cx="8474676" cy="512975"/>
          </a:xfrm>
        </p:spPr>
        <p:txBody>
          <a:bodyPr>
            <a:normAutofit fontScale="90000"/>
          </a:bodyPr>
          <a:lstStyle/>
          <a:p>
            <a:r>
              <a:rPr lang="en-IN" dirty="0"/>
              <a:t>Categories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16328"/>
            <a:ext cx="1210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into the trend gives the deduction that more the money spent on campaign more will be the probability of its impact.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is the category where most clicks and impressions were made preceding with Reservation , the second most Valuable channel where Money has been spent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7FCAC6A-F739-E0A4-AFE8-9E2B2ED35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40880"/>
              </p:ext>
            </p:extLst>
          </p:nvPr>
        </p:nvGraphicFramePr>
        <p:xfrm>
          <a:off x="2001499" y="1046411"/>
          <a:ext cx="6405381" cy="446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3" imgW="5873560" imgH="4098347" progId="Excel.Sheet.12">
                  <p:link updateAutomatic="1"/>
                </p:oleObj>
              </mc:Choice>
              <mc:Fallback>
                <p:oleObj name="Worksheet" r:id="rId3" imgW="5873560" imgH="409834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499" y="1046411"/>
                        <a:ext cx="6405381" cy="446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84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62" y="1219198"/>
            <a:ext cx="11570043" cy="5362834"/>
          </a:xfrm>
        </p:spPr>
        <p:txBody>
          <a:bodyPr>
            <a:normAutofit/>
          </a:bodyPr>
          <a:lstStyle/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3681" y="195882"/>
            <a:ext cx="8474676" cy="512975"/>
          </a:xfrm>
        </p:spPr>
        <p:txBody>
          <a:bodyPr>
            <a:normAutofit fontScale="90000"/>
          </a:bodyPr>
          <a:lstStyle/>
          <a:p>
            <a:r>
              <a:rPr lang="en-IN" dirty="0"/>
              <a:t>IMPACT OF GEOGRAPHY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653" y="1681191"/>
            <a:ext cx="5156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Profitability is a by-product of Money Spent and Revenue clocked. Taking this and number of impressions(i.e., engagement) into consideration,</a:t>
            </a:r>
          </a:p>
          <a:p>
            <a:r>
              <a:rPr lang="en-US" dirty="0"/>
              <a:t>Reservations, Fitness and Scheduling are the most profitable categories.</a:t>
            </a:r>
          </a:p>
          <a:p>
            <a:endParaRPr lang="en-US" dirty="0"/>
          </a:p>
          <a:p>
            <a:r>
              <a:rPr lang="en-US" dirty="0"/>
              <a:t>Analyzing the payments geographically, major chunk of revenue is coming from USA and Singapore.</a:t>
            </a:r>
          </a:p>
          <a:p>
            <a:endParaRPr lang="en-US" dirty="0"/>
          </a:p>
          <a:p>
            <a:r>
              <a:rPr lang="en-US" dirty="0"/>
              <a:t>Small investments in Ads weren't fruitful; maybe due to the impact of it on people.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9056B6-548E-9CE9-D3B3-8A1DA8213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98057"/>
              </p:ext>
            </p:extLst>
          </p:nvPr>
        </p:nvGraphicFramePr>
        <p:xfrm>
          <a:off x="167631" y="1559022"/>
          <a:ext cx="6542087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3" imgW="6542490" imgH="4188116" progId="Excel.Sheet.12">
                  <p:link updateAutomatic="1"/>
                </p:oleObj>
              </mc:Choice>
              <mc:Fallback>
                <p:oleObj name="Worksheet" r:id="rId3" imgW="6542490" imgH="418811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1" y="1559022"/>
                        <a:ext cx="6542087" cy="418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24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62" y="1219198"/>
            <a:ext cx="11570043" cy="5362834"/>
          </a:xfrm>
        </p:spPr>
        <p:txBody>
          <a:bodyPr>
            <a:normAutofit/>
          </a:bodyPr>
          <a:lstStyle/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4245" y="227109"/>
            <a:ext cx="8474676" cy="512975"/>
          </a:xfrm>
        </p:spPr>
        <p:txBody>
          <a:bodyPr>
            <a:normAutofit fontScale="90000"/>
          </a:bodyPr>
          <a:lstStyle/>
          <a:p>
            <a:r>
              <a:rPr lang="en-IN" dirty="0"/>
              <a:t>Channels and Their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167" y="4254191"/>
            <a:ext cx="10898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coming from the channels is no where satisfying the amount which is being spent on advertising.</a:t>
            </a:r>
          </a:p>
          <a:p>
            <a:r>
              <a:rPr lang="en-US" dirty="0"/>
              <a:t>But, if number of clicks and comparison in channels is taken as a parameter , Capterra comes out as a winner.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big percentage of cashflow is diverted towards United States and United Kingdom through many channels like Capterra, </a:t>
            </a:r>
            <a:r>
              <a:rPr lang="en-US" dirty="0" err="1"/>
              <a:t>GetAPP</a:t>
            </a:r>
            <a:r>
              <a:rPr lang="en-US" dirty="0"/>
              <a:t> , etc.</a:t>
            </a:r>
          </a:p>
          <a:p>
            <a:r>
              <a:rPr lang="en-US" dirty="0"/>
              <a:t>But the market there isn't respond well to the AD campaigns. In fact, the revenue through Capterra was negligible in United Kingdom ; though it is our most profitable channel.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B45FD8-5C5B-26B7-AF42-0CE185DF0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11690"/>
              </p:ext>
            </p:extLst>
          </p:nvPr>
        </p:nvGraphicFramePr>
        <p:xfrm>
          <a:off x="3468665" y="961716"/>
          <a:ext cx="5427663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r:id="rId3" imgW="5427006" imgH="3194533" progId="Excel.Sheet.12">
                  <p:link updateAutomatic="1"/>
                </p:oleObj>
              </mc:Choice>
              <mc:Fallback>
                <p:oleObj name="Worksheet" r:id="rId3" imgW="5427006" imgH="31945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8665" y="961716"/>
                        <a:ext cx="5427663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2762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120</TotalTime>
  <Words>363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file:///D:\college%20files\Omnify-Analyst-Intership-Task\Omnify-Analyst-Intership-Task_Final.xlsx!return%20on%20keyword!R3C2:R11C9</vt:lpstr>
      <vt:lpstr>C:\Users\naudi\Downloads\Supporting Data Set.xlsx!Weekly !R4C2:R22C5</vt:lpstr>
      <vt:lpstr>C:\Users\naudi\Downloads\Supporting Data Set.xlsx!return on keyword![Supporting Data Set.xlsx]return on keyword Chart 1</vt:lpstr>
      <vt:lpstr>C:\Users\naudi\Downloads\Supporting Data Set.xlsx!geo-impact![Supporting Data Set.xlsx]geo-impact Chart 2</vt:lpstr>
      <vt:lpstr>C:\Users\naudi\Downloads\Supporting Data Set.xlsx!categoriewise payout![Supporting Data Set.xlsx]categoriewise payout Chart 1</vt:lpstr>
      <vt:lpstr>C:\Users\naudi\Downloads\Supporting Data Set.xlsx!channel![Supporting Data Set.xlsx]channel Chart 2</vt:lpstr>
      <vt:lpstr> Google ADS DATA </vt:lpstr>
      <vt:lpstr>Spends and returns %</vt:lpstr>
      <vt:lpstr>Keywords and Their Statistics</vt:lpstr>
      <vt:lpstr>Listing Site Data</vt:lpstr>
      <vt:lpstr>Categories</vt:lpstr>
      <vt:lpstr>IMPACT OF GEOGRAPHY</vt:lpstr>
      <vt:lpstr>Channels and Their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Omnify Analyst-Internship task</dc:title>
  <dc:creator>deepanshu</dc:creator>
  <cp:lastModifiedBy>Shubham Naudiyal</cp:lastModifiedBy>
  <cp:revision>14</cp:revision>
  <dcterms:created xsi:type="dcterms:W3CDTF">2022-04-30T09:10:25Z</dcterms:created>
  <dcterms:modified xsi:type="dcterms:W3CDTF">2022-05-01T07:59:30Z</dcterms:modified>
</cp:coreProperties>
</file>