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1.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2.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3.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4.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8" r:id="rId3"/>
    <p:sldId id="297" r:id="rId4"/>
    <p:sldId id="2032092734" r:id="rId5"/>
    <p:sldId id="261" r:id="rId6"/>
    <p:sldId id="262" r:id="rId7"/>
    <p:sldId id="263" r:id="rId8"/>
    <p:sldId id="2032092735" r:id="rId9"/>
    <p:sldId id="2032092736" r:id="rId10"/>
    <p:sldId id="2032092737" r:id="rId11"/>
    <p:sldId id="2032092739" r:id="rId12"/>
    <p:sldId id="2032092740" r:id="rId13"/>
    <p:sldId id="2032092741" r:id="rId14"/>
    <p:sldId id="2032092747" r:id="rId15"/>
    <p:sldId id="2032092748" r:id="rId16"/>
    <p:sldId id="2032092738" r:id="rId17"/>
    <p:sldId id="2032092742" r:id="rId18"/>
    <p:sldId id="2032092743" r:id="rId19"/>
    <p:sldId id="2032092744" r:id="rId20"/>
    <p:sldId id="2032092745" r:id="rId21"/>
    <p:sldId id="203209274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tanya\Downloads\2021%20Case%20Challenge_Data%20set%20(BO)%20(1).xlsx" TargetMode="External"/><Relationship Id="rId2" Type="http://schemas.microsoft.com/office/2011/relationships/chartColorStyle" Target="colors11.xml"/><Relationship Id="rId1" Type="http://schemas.microsoft.com/office/2011/relationships/chartStyle" Target="style11.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tanya\Downloads\2021%20Case%20Challenge_Data%20set%20(BO)%20(1).xlsx" TargetMode="External"/><Relationship Id="rId2" Type="http://schemas.microsoft.com/office/2011/relationships/chartColorStyle" Target="colors12.xml"/><Relationship Id="rId1" Type="http://schemas.microsoft.com/office/2011/relationships/chartStyle" Target="style12.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tanya\Downloads\2021%20Case%20Challenge_Data%20set%20(BO)%20(1).xlsx" TargetMode="External"/><Relationship Id="rId2" Type="http://schemas.microsoft.com/office/2011/relationships/chartColorStyle" Target="colors13.xml"/><Relationship Id="rId1" Type="http://schemas.microsoft.com/office/2011/relationships/chartStyle" Target="style13.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4.xml"/><Relationship Id="rId1" Type="http://schemas.microsoft.com/office/2011/relationships/chartStyle" Target="style14.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tanya\Downloads\TAble-2%20(ROI).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anya\Downloads\2021%20Case%20Challenge_Data%20set%20(BO)%20(1).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anya\Downloads\2021%20Case%20Challenge_Data%20set%20(BO)%20(1).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anya\Downloads\2021%20Case%20Challenge_Data%20set%20(BO)%20(1).xlsx"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file:///C:\Users\tanya\Downloads\2021%20Case%20Challenge_Data%20set%20(BO)%20(1).xlsx"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file:///C:\Users\tanya\Downloads\2021%20Case%20Challenge_Data%20set%20(BO)%20(1).xlsx"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file:///C:\Users\tanya\Downloads\2021%20Case%20Challenge_Data%20set%20(BO)%20(1).xlsx"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file:///C:\Users\tanya\Downloads\2021%20Case%20Challenge_Data%20set%20(BO)%20(1).xlsx" TargetMode="External"/><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oleObject" Target="file:///C:\Users\tanya\Downloads\2021%20Case%20Challenge_Data%20set%20(BO)%20(1).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2075910433070868E-2"/>
          <c:y val="1.7121184970399547E-2"/>
          <c:w val="0.90792408956692916"/>
          <c:h val="0.76748654235442038"/>
        </c:manualLayout>
      </c:layout>
      <c:lineChart>
        <c:grouping val="standard"/>
        <c:varyColors val="0"/>
        <c:ser>
          <c:idx val="0"/>
          <c:order val="0"/>
          <c:tx>
            <c:strRef>
              <c:f>Sheet1!$B$1</c:f>
              <c:strCache>
                <c:ptCount val="1"/>
                <c:pt idx="0">
                  <c:v>TARGET CUSTOMER</c:v>
                </c:pt>
              </c:strCache>
            </c:strRef>
          </c:tx>
          <c:spPr>
            <a:ln w="28575" cap="rnd">
              <a:solidFill>
                <a:schemeClr val="accent1"/>
              </a:solidFill>
              <a:round/>
            </a:ln>
            <a:effectLst/>
          </c:spPr>
          <c:marker>
            <c:symbol val="none"/>
          </c:marker>
          <c:cat>
            <c:strRef>
              <c:f>Sheet1!$A$2:$A$4</c:f>
              <c:strCache>
                <c:ptCount val="3"/>
                <c:pt idx="0">
                  <c:v>REGION 1</c:v>
                </c:pt>
                <c:pt idx="1">
                  <c:v>REGION 2</c:v>
                </c:pt>
                <c:pt idx="2">
                  <c:v>REGION 3</c:v>
                </c:pt>
              </c:strCache>
            </c:strRef>
          </c:cat>
          <c:val>
            <c:numRef>
              <c:f>Sheet1!$B$2:$B$4</c:f>
              <c:numCache>
                <c:formatCode>General</c:formatCode>
                <c:ptCount val="3"/>
                <c:pt idx="0">
                  <c:v>19523</c:v>
                </c:pt>
                <c:pt idx="1">
                  <c:v>56608</c:v>
                </c:pt>
                <c:pt idx="2">
                  <c:v>57024</c:v>
                </c:pt>
              </c:numCache>
            </c:numRef>
          </c:val>
          <c:smooth val="0"/>
          <c:extLst>
            <c:ext xmlns:c16="http://schemas.microsoft.com/office/drawing/2014/chart" uri="{C3380CC4-5D6E-409C-BE32-E72D297353CC}">
              <c16:uniqueId val="{00000000-F36D-4455-91A7-AC53B7434568}"/>
            </c:ext>
          </c:extLst>
        </c:ser>
        <c:dLbls>
          <c:showLegendKey val="0"/>
          <c:showVal val="0"/>
          <c:showCatName val="0"/>
          <c:showSerName val="0"/>
          <c:showPercent val="0"/>
          <c:showBubbleSize val="0"/>
        </c:dLbls>
        <c:smooth val="0"/>
        <c:axId val="1452504463"/>
        <c:axId val="1419996879"/>
      </c:lineChart>
      <c:catAx>
        <c:axId val="14525044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419996879"/>
        <c:crosses val="autoZero"/>
        <c:auto val="1"/>
        <c:lblAlgn val="ctr"/>
        <c:lblOffset val="100"/>
        <c:noMultiLvlLbl val="0"/>
      </c:catAx>
      <c:valAx>
        <c:axId val="14199968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4525044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solidFill>
                  <a:schemeClr val="tx1"/>
                </a:solidFill>
              </a:rPr>
              <a:t>ENGAGEMENT ON THE BASIS OF TIME OF AD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Sheet6!$A$3</c:f>
              <c:strCache>
                <c:ptCount val="1"/>
                <c:pt idx="0">
                  <c:v>5:00-7:00</c:v>
                </c:pt>
              </c:strCache>
            </c:strRef>
          </c:tx>
          <c:spPr>
            <a:solidFill>
              <a:schemeClr val="accent1"/>
            </a:solidFill>
            <a:ln>
              <a:noFill/>
            </a:ln>
            <a:effectLst/>
          </c:spPr>
          <c:invertIfNegative val="0"/>
          <c:cat>
            <c:strRef>
              <c:f>Sheet6!$B$2:$E$2</c:f>
              <c:strCache>
                <c:ptCount val="4"/>
                <c:pt idx="0">
                  <c:v>S1</c:v>
                </c:pt>
                <c:pt idx="1">
                  <c:v>S2</c:v>
                </c:pt>
                <c:pt idx="2">
                  <c:v>S3</c:v>
                </c:pt>
                <c:pt idx="3">
                  <c:v>S4</c:v>
                </c:pt>
              </c:strCache>
            </c:strRef>
          </c:cat>
          <c:val>
            <c:numRef>
              <c:f>Sheet6!$B$3:$E$3</c:f>
              <c:numCache>
                <c:formatCode>General</c:formatCode>
                <c:ptCount val="4"/>
                <c:pt idx="0">
                  <c:v>1</c:v>
                </c:pt>
                <c:pt idx="1">
                  <c:v>1</c:v>
                </c:pt>
                <c:pt idx="2">
                  <c:v>2</c:v>
                </c:pt>
                <c:pt idx="3">
                  <c:v>0</c:v>
                </c:pt>
              </c:numCache>
            </c:numRef>
          </c:val>
          <c:extLst>
            <c:ext xmlns:c16="http://schemas.microsoft.com/office/drawing/2014/chart" uri="{C3380CC4-5D6E-409C-BE32-E72D297353CC}">
              <c16:uniqueId val="{00000000-5D13-4EDE-9A9A-872D95EE9C42}"/>
            </c:ext>
          </c:extLst>
        </c:ser>
        <c:ser>
          <c:idx val="1"/>
          <c:order val="1"/>
          <c:tx>
            <c:strRef>
              <c:f>Sheet6!$A$4</c:f>
              <c:strCache>
                <c:ptCount val="1"/>
                <c:pt idx="0">
                  <c:v>7:00-10:00</c:v>
                </c:pt>
              </c:strCache>
            </c:strRef>
          </c:tx>
          <c:spPr>
            <a:solidFill>
              <a:schemeClr val="accent2"/>
            </a:solidFill>
            <a:ln>
              <a:noFill/>
            </a:ln>
            <a:effectLst/>
          </c:spPr>
          <c:invertIfNegative val="0"/>
          <c:cat>
            <c:strRef>
              <c:f>Sheet6!$B$2:$E$2</c:f>
              <c:strCache>
                <c:ptCount val="4"/>
                <c:pt idx="0">
                  <c:v>S1</c:v>
                </c:pt>
                <c:pt idx="1">
                  <c:v>S2</c:v>
                </c:pt>
                <c:pt idx="2">
                  <c:v>S3</c:v>
                </c:pt>
                <c:pt idx="3">
                  <c:v>S4</c:v>
                </c:pt>
              </c:strCache>
            </c:strRef>
          </c:cat>
          <c:val>
            <c:numRef>
              <c:f>Sheet6!$B$4:$E$4</c:f>
              <c:numCache>
                <c:formatCode>General</c:formatCode>
                <c:ptCount val="4"/>
                <c:pt idx="0">
                  <c:v>2</c:v>
                </c:pt>
                <c:pt idx="1">
                  <c:v>3</c:v>
                </c:pt>
                <c:pt idx="2">
                  <c:v>4</c:v>
                </c:pt>
                <c:pt idx="3">
                  <c:v>2</c:v>
                </c:pt>
              </c:numCache>
            </c:numRef>
          </c:val>
          <c:extLst>
            <c:ext xmlns:c16="http://schemas.microsoft.com/office/drawing/2014/chart" uri="{C3380CC4-5D6E-409C-BE32-E72D297353CC}">
              <c16:uniqueId val="{00000001-5D13-4EDE-9A9A-872D95EE9C42}"/>
            </c:ext>
          </c:extLst>
        </c:ser>
        <c:ser>
          <c:idx val="2"/>
          <c:order val="2"/>
          <c:tx>
            <c:strRef>
              <c:f>Sheet6!$A$5</c:f>
              <c:strCache>
                <c:ptCount val="1"/>
                <c:pt idx="0">
                  <c:v>10:00-11:59</c:v>
                </c:pt>
              </c:strCache>
            </c:strRef>
          </c:tx>
          <c:spPr>
            <a:solidFill>
              <a:schemeClr val="accent3"/>
            </a:solidFill>
            <a:ln>
              <a:noFill/>
            </a:ln>
            <a:effectLst/>
          </c:spPr>
          <c:invertIfNegative val="0"/>
          <c:cat>
            <c:strRef>
              <c:f>Sheet6!$B$2:$E$2</c:f>
              <c:strCache>
                <c:ptCount val="4"/>
                <c:pt idx="0">
                  <c:v>S1</c:v>
                </c:pt>
                <c:pt idx="1">
                  <c:v>S2</c:v>
                </c:pt>
                <c:pt idx="2">
                  <c:v>S3</c:v>
                </c:pt>
                <c:pt idx="3">
                  <c:v>S4</c:v>
                </c:pt>
              </c:strCache>
            </c:strRef>
          </c:cat>
          <c:val>
            <c:numRef>
              <c:f>Sheet6!$B$5:$E$5</c:f>
              <c:numCache>
                <c:formatCode>General</c:formatCode>
                <c:ptCount val="4"/>
                <c:pt idx="0">
                  <c:v>2</c:v>
                </c:pt>
                <c:pt idx="1">
                  <c:v>1</c:v>
                </c:pt>
                <c:pt idx="2">
                  <c:v>1</c:v>
                </c:pt>
                <c:pt idx="3">
                  <c:v>2</c:v>
                </c:pt>
              </c:numCache>
            </c:numRef>
          </c:val>
          <c:extLst>
            <c:ext xmlns:c16="http://schemas.microsoft.com/office/drawing/2014/chart" uri="{C3380CC4-5D6E-409C-BE32-E72D297353CC}">
              <c16:uniqueId val="{00000002-5D13-4EDE-9A9A-872D95EE9C42}"/>
            </c:ext>
          </c:extLst>
        </c:ser>
        <c:dLbls>
          <c:showLegendKey val="0"/>
          <c:showVal val="0"/>
          <c:showCatName val="0"/>
          <c:showSerName val="0"/>
          <c:showPercent val="0"/>
          <c:showBubbleSize val="0"/>
        </c:dLbls>
        <c:gapWidth val="219"/>
        <c:overlap val="-27"/>
        <c:axId val="592030832"/>
        <c:axId val="592038048"/>
      </c:barChart>
      <c:catAx>
        <c:axId val="592030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2038048"/>
        <c:crosses val="autoZero"/>
        <c:auto val="1"/>
        <c:lblAlgn val="ctr"/>
        <c:lblOffset val="100"/>
        <c:noMultiLvlLbl val="0"/>
      </c:catAx>
      <c:valAx>
        <c:axId val="592038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2030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solidFill>
                  <a:schemeClr val="tx1"/>
                </a:solidFill>
              </a:rPr>
              <a:t>ENGAGEMENT ON THE BASIS OF DURATION OF ADS: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Sheet7!$C$1</c:f>
              <c:strCache>
                <c:ptCount val="1"/>
                <c:pt idx="0">
                  <c:v>S1</c:v>
                </c:pt>
              </c:strCache>
            </c:strRef>
          </c:tx>
          <c:spPr>
            <a:solidFill>
              <a:schemeClr val="accent1"/>
            </a:solidFill>
            <a:ln>
              <a:noFill/>
            </a:ln>
            <a:effectLst/>
          </c:spPr>
          <c:invertIfNegative val="0"/>
          <c:cat>
            <c:numRef>
              <c:f>Sheet7!$B$2:$B$7</c:f>
              <c:numCache>
                <c:formatCode>General</c:formatCode>
                <c:ptCount val="6"/>
                <c:pt idx="0">
                  <c:v>60</c:v>
                </c:pt>
                <c:pt idx="1">
                  <c:v>90</c:v>
                </c:pt>
                <c:pt idx="2">
                  <c:v>120</c:v>
                </c:pt>
                <c:pt idx="3">
                  <c:v>150</c:v>
                </c:pt>
                <c:pt idx="4">
                  <c:v>180</c:v>
                </c:pt>
                <c:pt idx="5">
                  <c:v>300</c:v>
                </c:pt>
              </c:numCache>
            </c:numRef>
          </c:cat>
          <c:val>
            <c:numRef>
              <c:f>Sheet7!$C$2:$C$7</c:f>
              <c:numCache>
                <c:formatCode>0%</c:formatCode>
                <c:ptCount val="6"/>
                <c:pt idx="0">
                  <c:v>1</c:v>
                </c:pt>
                <c:pt idx="1">
                  <c:v>0.66669999999999996</c:v>
                </c:pt>
                <c:pt idx="2">
                  <c:v>1</c:v>
                </c:pt>
                <c:pt idx="3">
                  <c:v>0</c:v>
                </c:pt>
                <c:pt idx="4">
                  <c:v>0</c:v>
                </c:pt>
                <c:pt idx="5">
                  <c:v>0</c:v>
                </c:pt>
              </c:numCache>
            </c:numRef>
          </c:val>
          <c:extLst>
            <c:ext xmlns:c16="http://schemas.microsoft.com/office/drawing/2014/chart" uri="{C3380CC4-5D6E-409C-BE32-E72D297353CC}">
              <c16:uniqueId val="{00000000-9804-4E01-874B-A3B2FFB7E091}"/>
            </c:ext>
          </c:extLst>
        </c:ser>
        <c:ser>
          <c:idx val="1"/>
          <c:order val="1"/>
          <c:tx>
            <c:strRef>
              <c:f>Sheet7!$D$1</c:f>
              <c:strCache>
                <c:ptCount val="1"/>
                <c:pt idx="0">
                  <c:v>S2</c:v>
                </c:pt>
              </c:strCache>
            </c:strRef>
          </c:tx>
          <c:spPr>
            <a:solidFill>
              <a:schemeClr val="accent2"/>
            </a:solidFill>
            <a:ln>
              <a:noFill/>
            </a:ln>
            <a:effectLst/>
          </c:spPr>
          <c:invertIfNegative val="0"/>
          <c:cat>
            <c:numRef>
              <c:f>Sheet7!$B$2:$B$7</c:f>
              <c:numCache>
                <c:formatCode>General</c:formatCode>
                <c:ptCount val="6"/>
                <c:pt idx="0">
                  <c:v>60</c:v>
                </c:pt>
                <c:pt idx="1">
                  <c:v>90</c:v>
                </c:pt>
                <c:pt idx="2">
                  <c:v>120</c:v>
                </c:pt>
                <c:pt idx="3">
                  <c:v>150</c:v>
                </c:pt>
                <c:pt idx="4">
                  <c:v>180</c:v>
                </c:pt>
                <c:pt idx="5">
                  <c:v>300</c:v>
                </c:pt>
              </c:numCache>
            </c:numRef>
          </c:cat>
          <c:val>
            <c:numRef>
              <c:f>Sheet7!$D$2:$D$7</c:f>
              <c:numCache>
                <c:formatCode>0%</c:formatCode>
                <c:ptCount val="6"/>
                <c:pt idx="0">
                  <c:v>0.5</c:v>
                </c:pt>
                <c:pt idx="1">
                  <c:v>0.33329999999999999</c:v>
                </c:pt>
                <c:pt idx="2">
                  <c:v>0</c:v>
                </c:pt>
                <c:pt idx="3">
                  <c:v>0.33</c:v>
                </c:pt>
                <c:pt idx="4">
                  <c:v>1</c:v>
                </c:pt>
                <c:pt idx="5">
                  <c:v>0.5</c:v>
                </c:pt>
              </c:numCache>
            </c:numRef>
          </c:val>
          <c:extLst>
            <c:ext xmlns:c16="http://schemas.microsoft.com/office/drawing/2014/chart" uri="{C3380CC4-5D6E-409C-BE32-E72D297353CC}">
              <c16:uniqueId val="{00000001-9804-4E01-874B-A3B2FFB7E091}"/>
            </c:ext>
          </c:extLst>
        </c:ser>
        <c:ser>
          <c:idx val="2"/>
          <c:order val="2"/>
          <c:tx>
            <c:strRef>
              <c:f>Sheet7!$E$1</c:f>
              <c:strCache>
                <c:ptCount val="1"/>
                <c:pt idx="0">
                  <c:v>S3</c:v>
                </c:pt>
              </c:strCache>
            </c:strRef>
          </c:tx>
          <c:spPr>
            <a:solidFill>
              <a:schemeClr val="accent3"/>
            </a:solidFill>
            <a:ln>
              <a:noFill/>
            </a:ln>
            <a:effectLst/>
          </c:spPr>
          <c:invertIfNegative val="0"/>
          <c:cat>
            <c:numRef>
              <c:f>Sheet7!$B$2:$B$7</c:f>
              <c:numCache>
                <c:formatCode>General</c:formatCode>
                <c:ptCount val="6"/>
                <c:pt idx="0">
                  <c:v>60</c:v>
                </c:pt>
                <c:pt idx="1">
                  <c:v>90</c:v>
                </c:pt>
                <c:pt idx="2">
                  <c:v>120</c:v>
                </c:pt>
                <c:pt idx="3">
                  <c:v>150</c:v>
                </c:pt>
                <c:pt idx="4">
                  <c:v>180</c:v>
                </c:pt>
                <c:pt idx="5">
                  <c:v>300</c:v>
                </c:pt>
              </c:numCache>
            </c:numRef>
          </c:cat>
          <c:val>
            <c:numRef>
              <c:f>Sheet7!$E$2:$E$7</c:f>
              <c:numCache>
                <c:formatCode>0%</c:formatCode>
                <c:ptCount val="6"/>
                <c:pt idx="0">
                  <c:v>0.5</c:v>
                </c:pt>
                <c:pt idx="1">
                  <c:v>0.66669999999999996</c:v>
                </c:pt>
                <c:pt idx="2">
                  <c:v>1</c:v>
                </c:pt>
                <c:pt idx="3">
                  <c:v>0.67</c:v>
                </c:pt>
                <c:pt idx="4">
                  <c:v>1</c:v>
                </c:pt>
                <c:pt idx="5">
                  <c:v>0</c:v>
                </c:pt>
              </c:numCache>
            </c:numRef>
          </c:val>
          <c:extLst>
            <c:ext xmlns:c16="http://schemas.microsoft.com/office/drawing/2014/chart" uri="{C3380CC4-5D6E-409C-BE32-E72D297353CC}">
              <c16:uniqueId val="{00000002-9804-4E01-874B-A3B2FFB7E091}"/>
            </c:ext>
          </c:extLst>
        </c:ser>
        <c:ser>
          <c:idx val="3"/>
          <c:order val="3"/>
          <c:tx>
            <c:strRef>
              <c:f>Sheet7!$F$1</c:f>
              <c:strCache>
                <c:ptCount val="1"/>
                <c:pt idx="0">
                  <c:v>S4</c:v>
                </c:pt>
              </c:strCache>
            </c:strRef>
          </c:tx>
          <c:spPr>
            <a:solidFill>
              <a:schemeClr val="accent4"/>
            </a:solidFill>
            <a:ln>
              <a:noFill/>
            </a:ln>
            <a:effectLst/>
          </c:spPr>
          <c:invertIfNegative val="0"/>
          <c:cat>
            <c:numRef>
              <c:f>Sheet7!$B$2:$B$7</c:f>
              <c:numCache>
                <c:formatCode>General</c:formatCode>
                <c:ptCount val="6"/>
                <c:pt idx="0">
                  <c:v>60</c:v>
                </c:pt>
                <c:pt idx="1">
                  <c:v>90</c:v>
                </c:pt>
                <c:pt idx="2">
                  <c:v>120</c:v>
                </c:pt>
                <c:pt idx="3">
                  <c:v>150</c:v>
                </c:pt>
                <c:pt idx="4">
                  <c:v>180</c:v>
                </c:pt>
                <c:pt idx="5">
                  <c:v>300</c:v>
                </c:pt>
              </c:numCache>
            </c:numRef>
          </c:cat>
          <c:val>
            <c:numRef>
              <c:f>Sheet7!$F$2:$F$7</c:f>
              <c:numCache>
                <c:formatCode>0%</c:formatCode>
                <c:ptCount val="6"/>
                <c:pt idx="0">
                  <c:v>0.5</c:v>
                </c:pt>
                <c:pt idx="1">
                  <c:v>0.33</c:v>
                </c:pt>
                <c:pt idx="2">
                  <c:v>0</c:v>
                </c:pt>
                <c:pt idx="3">
                  <c:v>0.67</c:v>
                </c:pt>
                <c:pt idx="4">
                  <c:v>0</c:v>
                </c:pt>
                <c:pt idx="5">
                  <c:v>0</c:v>
                </c:pt>
              </c:numCache>
            </c:numRef>
          </c:val>
          <c:extLst>
            <c:ext xmlns:c16="http://schemas.microsoft.com/office/drawing/2014/chart" uri="{C3380CC4-5D6E-409C-BE32-E72D297353CC}">
              <c16:uniqueId val="{00000003-9804-4E01-874B-A3B2FFB7E091}"/>
            </c:ext>
          </c:extLst>
        </c:ser>
        <c:dLbls>
          <c:showLegendKey val="0"/>
          <c:showVal val="0"/>
          <c:showCatName val="0"/>
          <c:showSerName val="0"/>
          <c:showPercent val="0"/>
          <c:showBubbleSize val="0"/>
        </c:dLbls>
        <c:gapWidth val="219"/>
        <c:overlap val="-27"/>
        <c:axId val="535146120"/>
        <c:axId val="535143168"/>
      </c:barChart>
      <c:catAx>
        <c:axId val="535146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5143168"/>
        <c:crosses val="autoZero"/>
        <c:auto val="1"/>
        <c:lblAlgn val="ctr"/>
        <c:lblOffset val="100"/>
        <c:noMultiLvlLbl val="0"/>
      </c:catAx>
      <c:valAx>
        <c:axId val="53514316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51461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solidFill>
                  <a:schemeClr val="tx1"/>
                </a:solidFill>
              </a:rPr>
              <a:t>ENGAGEMENT IN THE BASIS OF</a:t>
            </a:r>
            <a:r>
              <a:rPr lang="en-US" baseline="0">
                <a:solidFill>
                  <a:schemeClr val="tx1"/>
                </a:solidFill>
              </a:rPr>
              <a:t> UPBEAT MUSIC:</a:t>
            </a:r>
            <a:endParaRPr lang="en-US">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Sheet8!$A$2</c:f>
              <c:strCache>
                <c:ptCount val="1"/>
                <c:pt idx="0">
                  <c:v>WITH MUSIC</c:v>
                </c:pt>
              </c:strCache>
            </c:strRef>
          </c:tx>
          <c:spPr>
            <a:solidFill>
              <a:schemeClr val="accent1"/>
            </a:solidFill>
            <a:ln>
              <a:noFill/>
            </a:ln>
            <a:effectLst/>
          </c:spPr>
          <c:invertIfNegative val="0"/>
          <c:cat>
            <c:strRef>
              <c:f>Sheet8!$B$1:$E$1</c:f>
              <c:strCache>
                <c:ptCount val="4"/>
                <c:pt idx="0">
                  <c:v>S1</c:v>
                </c:pt>
                <c:pt idx="1">
                  <c:v>S2</c:v>
                </c:pt>
                <c:pt idx="2">
                  <c:v>S3</c:v>
                </c:pt>
                <c:pt idx="3">
                  <c:v>S4</c:v>
                </c:pt>
              </c:strCache>
            </c:strRef>
          </c:cat>
          <c:val>
            <c:numRef>
              <c:f>Sheet8!$B$2:$E$2</c:f>
              <c:numCache>
                <c:formatCode>0%</c:formatCode>
                <c:ptCount val="4"/>
                <c:pt idx="0">
                  <c:v>0.4</c:v>
                </c:pt>
                <c:pt idx="1">
                  <c:v>0.4</c:v>
                </c:pt>
                <c:pt idx="2">
                  <c:v>0.71</c:v>
                </c:pt>
                <c:pt idx="3">
                  <c:v>0.5</c:v>
                </c:pt>
              </c:numCache>
            </c:numRef>
          </c:val>
          <c:extLst>
            <c:ext xmlns:c16="http://schemas.microsoft.com/office/drawing/2014/chart" uri="{C3380CC4-5D6E-409C-BE32-E72D297353CC}">
              <c16:uniqueId val="{00000000-37F3-4F7A-B01B-49DA43B6186B}"/>
            </c:ext>
          </c:extLst>
        </c:ser>
        <c:ser>
          <c:idx val="1"/>
          <c:order val="1"/>
          <c:tx>
            <c:strRef>
              <c:f>Sheet8!$A$3</c:f>
              <c:strCache>
                <c:ptCount val="1"/>
                <c:pt idx="0">
                  <c:v>WITHOUT MUSIC</c:v>
                </c:pt>
              </c:strCache>
            </c:strRef>
          </c:tx>
          <c:spPr>
            <a:solidFill>
              <a:schemeClr val="accent2"/>
            </a:solidFill>
            <a:ln>
              <a:noFill/>
            </a:ln>
            <a:effectLst/>
          </c:spPr>
          <c:invertIfNegative val="0"/>
          <c:cat>
            <c:strRef>
              <c:f>Sheet8!$B$1:$E$1</c:f>
              <c:strCache>
                <c:ptCount val="4"/>
                <c:pt idx="0">
                  <c:v>S1</c:v>
                </c:pt>
                <c:pt idx="1">
                  <c:v>S2</c:v>
                </c:pt>
                <c:pt idx="2">
                  <c:v>S3</c:v>
                </c:pt>
                <c:pt idx="3">
                  <c:v>S4</c:v>
                </c:pt>
              </c:strCache>
            </c:strRef>
          </c:cat>
          <c:val>
            <c:numRef>
              <c:f>Sheet8!$B$3:$E$3</c:f>
              <c:numCache>
                <c:formatCode>0%</c:formatCode>
                <c:ptCount val="4"/>
                <c:pt idx="0">
                  <c:v>0.6</c:v>
                </c:pt>
                <c:pt idx="1">
                  <c:v>0.6</c:v>
                </c:pt>
                <c:pt idx="2">
                  <c:v>0.28999999999999998</c:v>
                </c:pt>
                <c:pt idx="3">
                  <c:v>0.5</c:v>
                </c:pt>
              </c:numCache>
            </c:numRef>
          </c:val>
          <c:extLst>
            <c:ext xmlns:c16="http://schemas.microsoft.com/office/drawing/2014/chart" uri="{C3380CC4-5D6E-409C-BE32-E72D297353CC}">
              <c16:uniqueId val="{00000001-37F3-4F7A-B01B-49DA43B6186B}"/>
            </c:ext>
          </c:extLst>
        </c:ser>
        <c:dLbls>
          <c:showLegendKey val="0"/>
          <c:showVal val="0"/>
          <c:showCatName val="0"/>
          <c:showSerName val="0"/>
          <c:showPercent val="0"/>
          <c:showBubbleSize val="0"/>
        </c:dLbls>
        <c:gapWidth val="219"/>
        <c:overlap val="-27"/>
        <c:axId val="593143808"/>
        <c:axId val="593144136"/>
      </c:barChart>
      <c:catAx>
        <c:axId val="59314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144136"/>
        <c:crosses val="autoZero"/>
        <c:auto val="1"/>
        <c:lblAlgn val="ctr"/>
        <c:lblOffset val="100"/>
        <c:noMultiLvlLbl val="0"/>
      </c:catAx>
      <c:valAx>
        <c:axId val="5931441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143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ROI</c:v>
                </c:pt>
              </c:strCache>
            </c:strRef>
          </c:tx>
          <c:spPr>
            <a:solidFill>
              <a:schemeClr val="accent1"/>
            </a:solidFill>
            <a:ln>
              <a:noFill/>
            </a:ln>
            <a:effectLst/>
          </c:spPr>
          <c:invertIfNegative val="0"/>
          <c:cat>
            <c:strRef>
              <c:f>Sheet1!$A$2:$A$6</c:f>
              <c:strCache>
                <c:ptCount val="5"/>
                <c:pt idx="0">
                  <c:v>TV ADS</c:v>
                </c:pt>
                <c:pt idx="1">
                  <c:v>WEB DISPLAY</c:v>
                </c:pt>
                <c:pt idx="2">
                  <c:v>SOCIAL MEDIA</c:v>
                </c:pt>
                <c:pt idx="3">
                  <c:v>PRINT ADS</c:v>
                </c:pt>
                <c:pt idx="4">
                  <c:v>EVENTS</c:v>
                </c:pt>
              </c:strCache>
            </c:strRef>
          </c:cat>
          <c:val>
            <c:numRef>
              <c:f>Sheet1!$B$2:$B$6</c:f>
              <c:numCache>
                <c:formatCode>General</c:formatCode>
                <c:ptCount val="5"/>
                <c:pt idx="0">
                  <c:v>4.75</c:v>
                </c:pt>
                <c:pt idx="1">
                  <c:v>4.0419999999999998</c:v>
                </c:pt>
                <c:pt idx="2">
                  <c:v>3.63</c:v>
                </c:pt>
                <c:pt idx="3">
                  <c:v>4.76</c:v>
                </c:pt>
                <c:pt idx="4">
                  <c:v>1.242</c:v>
                </c:pt>
              </c:numCache>
            </c:numRef>
          </c:val>
          <c:extLst>
            <c:ext xmlns:c16="http://schemas.microsoft.com/office/drawing/2014/chart" uri="{C3380CC4-5D6E-409C-BE32-E72D297353CC}">
              <c16:uniqueId val="{00000000-5DCE-4695-9F85-D0066C80EE28}"/>
            </c:ext>
          </c:extLst>
        </c:ser>
        <c:dLbls>
          <c:showLegendKey val="0"/>
          <c:showVal val="0"/>
          <c:showCatName val="0"/>
          <c:showSerName val="0"/>
          <c:showPercent val="0"/>
          <c:showBubbleSize val="0"/>
        </c:dLbls>
        <c:gapWidth val="219"/>
        <c:overlap val="-27"/>
        <c:axId val="1474642719"/>
        <c:axId val="1419983151"/>
      </c:barChart>
      <c:catAx>
        <c:axId val="14746427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419983151"/>
        <c:crosses val="autoZero"/>
        <c:auto val="1"/>
        <c:lblAlgn val="ctr"/>
        <c:lblOffset val="100"/>
        <c:noMultiLvlLbl val="0"/>
      </c:catAx>
      <c:valAx>
        <c:axId val="1419983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4746427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ADS VS R.O.I.</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Sheet2!$B$1</c:f>
              <c:strCache>
                <c:ptCount val="1"/>
                <c:pt idx="0">
                  <c:v>R.O.I. TV ADS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Sheet2!$A$2:$A$11</c:f>
              <c:numCache>
                <c:formatCode>General</c:formatCode>
                <c:ptCount val="10"/>
                <c:pt idx="0">
                  <c:v>40</c:v>
                </c:pt>
                <c:pt idx="1">
                  <c:v>80</c:v>
                </c:pt>
                <c:pt idx="2">
                  <c:v>120</c:v>
                </c:pt>
                <c:pt idx="3">
                  <c:v>160</c:v>
                </c:pt>
                <c:pt idx="4">
                  <c:v>200</c:v>
                </c:pt>
                <c:pt idx="5">
                  <c:v>240</c:v>
                </c:pt>
                <c:pt idx="6">
                  <c:v>280</c:v>
                </c:pt>
                <c:pt idx="7">
                  <c:v>320</c:v>
                </c:pt>
                <c:pt idx="8">
                  <c:v>360</c:v>
                </c:pt>
                <c:pt idx="9">
                  <c:v>400</c:v>
                </c:pt>
              </c:numCache>
            </c:numRef>
          </c:xVal>
          <c:yVal>
            <c:numRef>
              <c:f>Sheet2!$B$2:$B$11</c:f>
              <c:numCache>
                <c:formatCode>General</c:formatCode>
                <c:ptCount val="10"/>
                <c:pt idx="0">
                  <c:v>5</c:v>
                </c:pt>
                <c:pt idx="1">
                  <c:v>5</c:v>
                </c:pt>
                <c:pt idx="2">
                  <c:v>5</c:v>
                </c:pt>
                <c:pt idx="3">
                  <c:v>5</c:v>
                </c:pt>
                <c:pt idx="4">
                  <c:v>4.5</c:v>
                </c:pt>
                <c:pt idx="5">
                  <c:v>5</c:v>
                </c:pt>
                <c:pt idx="6">
                  <c:v>4.6428571429999996</c:v>
                </c:pt>
                <c:pt idx="7">
                  <c:v>5</c:v>
                </c:pt>
                <c:pt idx="8">
                  <c:v>4.4444444440000002</c:v>
                </c:pt>
                <c:pt idx="9">
                  <c:v>4</c:v>
                </c:pt>
              </c:numCache>
            </c:numRef>
          </c:yVal>
          <c:smooth val="0"/>
          <c:extLst>
            <c:ext xmlns:c16="http://schemas.microsoft.com/office/drawing/2014/chart" uri="{C3380CC4-5D6E-409C-BE32-E72D297353CC}">
              <c16:uniqueId val="{00000000-329D-4B5D-8822-B3A44F60C89D}"/>
            </c:ext>
          </c:extLst>
        </c:ser>
        <c:ser>
          <c:idx val="1"/>
          <c:order val="1"/>
          <c:tx>
            <c:strRef>
              <c:f>Sheet2!$C$1</c:f>
              <c:strCache>
                <c:ptCount val="1"/>
                <c:pt idx="0">
                  <c:v>R.O.I. WEB DISPLAY</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Sheet2!$A$2:$A$11</c:f>
              <c:numCache>
                <c:formatCode>General</c:formatCode>
                <c:ptCount val="10"/>
                <c:pt idx="0">
                  <c:v>40</c:v>
                </c:pt>
                <c:pt idx="1">
                  <c:v>80</c:v>
                </c:pt>
                <c:pt idx="2">
                  <c:v>120</c:v>
                </c:pt>
                <c:pt idx="3">
                  <c:v>160</c:v>
                </c:pt>
                <c:pt idx="4">
                  <c:v>200</c:v>
                </c:pt>
                <c:pt idx="5">
                  <c:v>240</c:v>
                </c:pt>
                <c:pt idx="6">
                  <c:v>280</c:v>
                </c:pt>
                <c:pt idx="7">
                  <c:v>320</c:v>
                </c:pt>
                <c:pt idx="8">
                  <c:v>360</c:v>
                </c:pt>
                <c:pt idx="9">
                  <c:v>400</c:v>
                </c:pt>
              </c:numCache>
            </c:numRef>
          </c:xVal>
          <c:yVal>
            <c:numRef>
              <c:f>Sheet2!$C$2:$C$11</c:f>
              <c:numCache>
                <c:formatCode>General</c:formatCode>
                <c:ptCount val="10"/>
                <c:pt idx="0">
                  <c:v>8</c:v>
                </c:pt>
                <c:pt idx="1">
                  <c:v>16</c:v>
                </c:pt>
                <c:pt idx="2">
                  <c:v>24</c:v>
                </c:pt>
                <c:pt idx="3">
                  <c:v>32</c:v>
                </c:pt>
                <c:pt idx="4">
                  <c:v>44.444444444444443</c:v>
                </c:pt>
                <c:pt idx="5">
                  <c:v>48</c:v>
                </c:pt>
                <c:pt idx="6">
                  <c:v>60.307692305836689</c:v>
                </c:pt>
                <c:pt idx="7">
                  <c:v>64</c:v>
                </c:pt>
                <c:pt idx="8">
                  <c:v>81.000000008100002</c:v>
                </c:pt>
                <c:pt idx="9">
                  <c:v>100</c:v>
                </c:pt>
              </c:numCache>
            </c:numRef>
          </c:yVal>
          <c:smooth val="0"/>
          <c:extLst>
            <c:ext xmlns:c16="http://schemas.microsoft.com/office/drawing/2014/chart" uri="{C3380CC4-5D6E-409C-BE32-E72D297353CC}">
              <c16:uniqueId val="{00000001-329D-4B5D-8822-B3A44F60C89D}"/>
            </c:ext>
          </c:extLst>
        </c:ser>
        <c:ser>
          <c:idx val="2"/>
          <c:order val="2"/>
          <c:tx>
            <c:strRef>
              <c:f>Sheet2!$D$1</c:f>
              <c:strCache>
                <c:ptCount val="1"/>
                <c:pt idx="0">
                  <c:v>R.O.I. SOCIAL MEDI</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Sheet2!$A$2:$A$11</c:f>
              <c:numCache>
                <c:formatCode>General</c:formatCode>
                <c:ptCount val="10"/>
                <c:pt idx="0">
                  <c:v>40</c:v>
                </c:pt>
                <c:pt idx="1">
                  <c:v>80</c:v>
                </c:pt>
                <c:pt idx="2">
                  <c:v>120</c:v>
                </c:pt>
                <c:pt idx="3">
                  <c:v>160</c:v>
                </c:pt>
                <c:pt idx="4">
                  <c:v>200</c:v>
                </c:pt>
                <c:pt idx="5">
                  <c:v>240</c:v>
                </c:pt>
                <c:pt idx="6">
                  <c:v>280</c:v>
                </c:pt>
                <c:pt idx="7">
                  <c:v>320</c:v>
                </c:pt>
                <c:pt idx="8">
                  <c:v>360</c:v>
                </c:pt>
                <c:pt idx="9">
                  <c:v>400</c:v>
                </c:pt>
              </c:numCache>
            </c:numRef>
          </c:xVal>
          <c:yVal>
            <c:numRef>
              <c:f>Sheet2!$D$2:$D$11</c:f>
              <c:numCache>
                <c:formatCode>General</c:formatCode>
                <c:ptCount val="10"/>
                <c:pt idx="0">
                  <c:v>1.25</c:v>
                </c:pt>
                <c:pt idx="1">
                  <c:v>0.625</c:v>
                </c:pt>
                <c:pt idx="2">
                  <c:v>0.41666666666666669</c:v>
                </c:pt>
                <c:pt idx="3">
                  <c:v>0.3125</c:v>
                </c:pt>
                <c:pt idx="4">
                  <c:v>0.22500000000000001</c:v>
                </c:pt>
                <c:pt idx="5">
                  <c:v>0.20833333333333334</c:v>
                </c:pt>
                <c:pt idx="6">
                  <c:v>0.16581632653571429</c:v>
                </c:pt>
                <c:pt idx="7">
                  <c:v>0.15625</c:v>
                </c:pt>
                <c:pt idx="8">
                  <c:v>0.1234567901111111</c:v>
                </c:pt>
                <c:pt idx="9">
                  <c:v>0.1</c:v>
                </c:pt>
              </c:numCache>
            </c:numRef>
          </c:yVal>
          <c:smooth val="0"/>
          <c:extLst>
            <c:ext xmlns:c16="http://schemas.microsoft.com/office/drawing/2014/chart" uri="{C3380CC4-5D6E-409C-BE32-E72D297353CC}">
              <c16:uniqueId val="{00000002-329D-4B5D-8822-B3A44F60C89D}"/>
            </c:ext>
          </c:extLst>
        </c:ser>
        <c:ser>
          <c:idx val="3"/>
          <c:order val="3"/>
          <c:tx>
            <c:strRef>
              <c:f>Sheet2!$E$1</c:f>
              <c:strCache>
                <c:ptCount val="1"/>
                <c:pt idx="0">
                  <c:v>R.O.I. PRINT ADS</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Sheet2!$A$2:$A$11</c:f>
              <c:numCache>
                <c:formatCode>General</c:formatCode>
                <c:ptCount val="10"/>
                <c:pt idx="0">
                  <c:v>40</c:v>
                </c:pt>
                <c:pt idx="1">
                  <c:v>80</c:v>
                </c:pt>
                <c:pt idx="2">
                  <c:v>120</c:v>
                </c:pt>
                <c:pt idx="3">
                  <c:v>160</c:v>
                </c:pt>
                <c:pt idx="4">
                  <c:v>200</c:v>
                </c:pt>
                <c:pt idx="5">
                  <c:v>240</c:v>
                </c:pt>
                <c:pt idx="6">
                  <c:v>280</c:v>
                </c:pt>
                <c:pt idx="7">
                  <c:v>320</c:v>
                </c:pt>
                <c:pt idx="8">
                  <c:v>360</c:v>
                </c:pt>
                <c:pt idx="9">
                  <c:v>400</c:v>
                </c:pt>
              </c:numCache>
            </c:numRef>
          </c:xVal>
          <c:yVal>
            <c:numRef>
              <c:f>Sheet2!$E$2:$E$11</c:f>
              <c:numCache>
                <c:formatCode>General</c:formatCode>
                <c:ptCount val="10"/>
                <c:pt idx="0">
                  <c:v>6.4</c:v>
                </c:pt>
                <c:pt idx="1">
                  <c:v>25.6</c:v>
                </c:pt>
                <c:pt idx="2">
                  <c:v>57.599999999999994</c:v>
                </c:pt>
                <c:pt idx="3">
                  <c:v>102.4</c:v>
                </c:pt>
                <c:pt idx="4">
                  <c:v>197.53086419753086</c:v>
                </c:pt>
                <c:pt idx="5">
                  <c:v>230.39999999999998</c:v>
                </c:pt>
                <c:pt idx="6">
                  <c:v>363.70177512554733</c:v>
                </c:pt>
                <c:pt idx="7">
                  <c:v>409.6</c:v>
                </c:pt>
                <c:pt idx="8">
                  <c:v>656.1000001312201</c:v>
                </c:pt>
                <c:pt idx="9">
                  <c:v>1000</c:v>
                </c:pt>
              </c:numCache>
            </c:numRef>
          </c:yVal>
          <c:smooth val="0"/>
          <c:extLst>
            <c:ext xmlns:c16="http://schemas.microsoft.com/office/drawing/2014/chart" uri="{C3380CC4-5D6E-409C-BE32-E72D297353CC}">
              <c16:uniqueId val="{00000003-329D-4B5D-8822-B3A44F60C89D}"/>
            </c:ext>
          </c:extLst>
        </c:ser>
        <c:ser>
          <c:idx val="4"/>
          <c:order val="4"/>
          <c:tx>
            <c:strRef>
              <c:f>Sheet2!$F$1</c:f>
              <c:strCache>
                <c:ptCount val="1"/>
                <c:pt idx="0">
                  <c:v>R.O.I. EVENTS</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Sheet2!$A$2:$A$11</c:f>
              <c:numCache>
                <c:formatCode>General</c:formatCode>
                <c:ptCount val="10"/>
                <c:pt idx="0">
                  <c:v>40</c:v>
                </c:pt>
                <c:pt idx="1">
                  <c:v>80</c:v>
                </c:pt>
                <c:pt idx="2">
                  <c:v>120</c:v>
                </c:pt>
                <c:pt idx="3">
                  <c:v>160</c:v>
                </c:pt>
                <c:pt idx="4">
                  <c:v>200</c:v>
                </c:pt>
                <c:pt idx="5">
                  <c:v>240</c:v>
                </c:pt>
                <c:pt idx="6">
                  <c:v>280</c:v>
                </c:pt>
                <c:pt idx="7">
                  <c:v>320</c:v>
                </c:pt>
                <c:pt idx="8">
                  <c:v>360</c:v>
                </c:pt>
                <c:pt idx="9">
                  <c:v>400</c:v>
                </c:pt>
              </c:numCache>
            </c:numRef>
          </c:xVal>
          <c:yVal>
            <c:numRef>
              <c:f>Sheet2!$F$2:$F$11</c:f>
              <c:numCache>
                <c:formatCode>General</c:formatCode>
                <c:ptCount val="10"/>
                <c:pt idx="0">
                  <c:v>0.1953125</c:v>
                </c:pt>
                <c:pt idx="1">
                  <c:v>2.44140625E-2</c:v>
                </c:pt>
                <c:pt idx="2">
                  <c:v>7.2337962962962972E-3</c:v>
                </c:pt>
                <c:pt idx="3">
                  <c:v>3.0517578125E-3</c:v>
                </c:pt>
                <c:pt idx="4">
                  <c:v>1.1390625000000001E-3</c:v>
                </c:pt>
                <c:pt idx="5">
                  <c:v>9.0422453703703715E-4</c:v>
                </c:pt>
                <c:pt idx="6">
                  <c:v>4.5591288763568901E-4</c:v>
                </c:pt>
                <c:pt idx="7">
                  <c:v>3.814697265625E-4</c:v>
                </c:pt>
                <c:pt idx="8">
                  <c:v>1.8816764225944175E-4</c:v>
                </c:pt>
                <c:pt idx="9">
                  <c:v>1E-4</c:v>
                </c:pt>
              </c:numCache>
            </c:numRef>
          </c:yVal>
          <c:smooth val="0"/>
          <c:extLst>
            <c:ext xmlns:c16="http://schemas.microsoft.com/office/drawing/2014/chart" uri="{C3380CC4-5D6E-409C-BE32-E72D297353CC}">
              <c16:uniqueId val="{00000004-329D-4B5D-8822-B3A44F60C89D}"/>
            </c:ext>
          </c:extLst>
        </c:ser>
        <c:dLbls>
          <c:showLegendKey val="0"/>
          <c:showVal val="0"/>
          <c:showCatName val="0"/>
          <c:showSerName val="0"/>
          <c:showPercent val="0"/>
          <c:showBubbleSize val="0"/>
        </c:dLbls>
        <c:axId val="401054544"/>
        <c:axId val="401054872"/>
      </c:scatterChart>
      <c:valAx>
        <c:axId val="401054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054872"/>
        <c:crosses val="autoZero"/>
        <c:crossBetween val="midCat"/>
      </c:valAx>
      <c:valAx>
        <c:axId val="401054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054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chemeClr val="tx1"/>
                </a:solidFill>
              </a:rPr>
              <a:t>ENGAGEMENT ON THE BASIS OF</a:t>
            </a:r>
            <a:r>
              <a:rPr lang="en-US" baseline="0" dirty="0">
                <a:solidFill>
                  <a:schemeClr val="tx1"/>
                </a:solidFill>
              </a:rPr>
              <a:t> MUSIC</a:t>
            </a:r>
            <a:endParaRPr lang="en-US"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Sheet8!$A$3</c:f>
              <c:strCache>
                <c:ptCount val="1"/>
                <c:pt idx="0">
                  <c:v>ENGAGEMENT</c:v>
                </c:pt>
              </c:strCache>
            </c:strRef>
          </c:tx>
          <c:spPr>
            <a:solidFill>
              <a:schemeClr val="accent1"/>
            </a:solidFill>
            <a:ln>
              <a:noFill/>
            </a:ln>
            <a:effectLst/>
          </c:spPr>
          <c:invertIfNegative val="0"/>
          <c:val>
            <c:numRef>
              <c:f>Sheet8!$B$3:$C$3</c:f>
              <c:numCache>
                <c:formatCode>General</c:formatCode>
                <c:ptCount val="2"/>
                <c:pt idx="0">
                  <c:v>2</c:v>
                </c:pt>
                <c:pt idx="1">
                  <c:v>3</c:v>
                </c:pt>
              </c:numCache>
            </c:numRef>
          </c:val>
          <c:extLst>
            <c:ext xmlns:c16="http://schemas.microsoft.com/office/drawing/2014/chart" uri="{C3380CC4-5D6E-409C-BE32-E72D297353CC}">
              <c16:uniqueId val="{00000000-F02A-4E25-9831-701B99875E14}"/>
            </c:ext>
          </c:extLst>
        </c:ser>
        <c:ser>
          <c:idx val="1"/>
          <c:order val="1"/>
          <c:tx>
            <c:strRef>
              <c:f>Sheet8!$A$4</c:f>
              <c:strCache>
                <c:ptCount val="1"/>
                <c:pt idx="0">
                  <c:v>NO ENGAGEMENT</c:v>
                </c:pt>
              </c:strCache>
            </c:strRef>
          </c:tx>
          <c:spPr>
            <a:solidFill>
              <a:schemeClr val="accent2"/>
            </a:solidFill>
            <a:ln>
              <a:noFill/>
            </a:ln>
            <a:effectLst/>
          </c:spPr>
          <c:invertIfNegative val="0"/>
          <c:val>
            <c:numRef>
              <c:f>Sheet8!$B$4:$C$4</c:f>
              <c:numCache>
                <c:formatCode>General</c:formatCode>
                <c:ptCount val="2"/>
                <c:pt idx="0">
                  <c:v>3</c:v>
                </c:pt>
                <c:pt idx="1">
                  <c:v>4</c:v>
                </c:pt>
              </c:numCache>
            </c:numRef>
          </c:val>
          <c:extLst>
            <c:ext xmlns:c16="http://schemas.microsoft.com/office/drawing/2014/chart" uri="{C3380CC4-5D6E-409C-BE32-E72D297353CC}">
              <c16:uniqueId val="{00000001-F02A-4E25-9831-701B99875E14}"/>
            </c:ext>
          </c:extLst>
        </c:ser>
        <c:dLbls>
          <c:showLegendKey val="0"/>
          <c:showVal val="0"/>
          <c:showCatName val="0"/>
          <c:showSerName val="0"/>
          <c:showPercent val="0"/>
          <c:showBubbleSize val="0"/>
        </c:dLbls>
        <c:gapWidth val="219"/>
        <c:overlap val="-27"/>
        <c:axId val="559597688"/>
        <c:axId val="559598344"/>
      </c:barChart>
      <c:catAx>
        <c:axId val="55959768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9598344"/>
        <c:crosses val="autoZero"/>
        <c:auto val="1"/>
        <c:lblAlgn val="ctr"/>
        <c:lblOffset val="100"/>
        <c:noMultiLvlLbl val="0"/>
      </c:catAx>
      <c:valAx>
        <c:axId val="559598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95976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solidFill>
                  <a:schemeClr val="tx1"/>
                </a:solidFill>
              </a:rPr>
              <a:t>ENGAGEMENT W.R.T LENGTH OF AD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Sheet1!$C$23:$C$24</c:f>
              <c:strCache>
                <c:ptCount val="2"/>
                <c:pt idx="1">
                  <c:v>Engagement</c:v>
                </c:pt>
              </c:strCache>
            </c:strRef>
          </c:tx>
          <c:spPr>
            <a:solidFill>
              <a:schemeClr val="accent1"/>
            </a:solidFill>
            <a:ln>
              <a:noFill/>
            </a:ln>
            <a:effectLst/>
          </c:spPr>
          <c:invertIfNegative val="0"/>
          <c:cat>
            <c:numRef>
              <c:f>Sheet1!$B$25:$B$30</c:f>
              <c:numCache>
                <c:formatCode>General</c:formatCode>
                <c:ptCount val="6"/>
                <c:pt idx="0">
                  <c:v>60</c:v>
                </c:pt>
                <c:pt idx="1">
                  <c:v>90</c:v>
                </c:pt>
                <c:pt idx="2">
                  <c:v>120</c:v>
                </c:pt>
                <c:pt idx="3">
                  <c:v>150</c:v>
                </c:pt>
                <c:pt idx="4">
                  <c:v>180</c:v>
                </c:pt>
                <c:pt idx="5">
                  <c:v>300</c:v>
                </c:pt>
              </c:numCache>
            </c:numRef>
          </c:cat>
          <c:val>
            <c:numRef>
              <c:f>Sheet1!$C$25:$C$30</c:f>
              <c:numCache>
                <c:formatCode>0.00%</c:formatCode>
                <c:ptCount val="6"/>
                <c:pt idx="0" formatCode="0%">
                  <c:v>1</c:v>
                </c:pt>
                <c:pt idx="1">
                  <c:v>0.67</c:v>
                </c:pt>
                <c:pt idx="2" formatCode="0%">
                  <c:v>1</c:v>
                </c:pt>
                <c:pt idx="3" formatCode="0%">
                  <c:v>0</c:v>
                </c:pt>
                <c:pt idx="4" formatCode="0%">
                  <c:v>0</c:v>
                </c:pt>
                <c:pt idx="5" formatCode="0%">
                  <c:v>0</c:v>
                </c:pt>
              </c:numCache>
            </c:numRef>
          </c:val>
          <c:extLst>
            <c:ext xmlns:c16="http://schemas.microsoft.com/office/drawing/2014/chart" uri="{C3380CC4-5D6E-409C-BE32-E72D297353CC}">
              <c16:uniqueId val="{00000000-243B-42CB-9214-DC73EB07D9A2}"/>
            </c:ext>
          </c:extLst>
        </c:ser>
        <c:ser>
          <c:idx val="1"/>
          <c:order val="1"/>
          <c:tx>
            <c:strRef>
              <c:f>Sheet1!$D$23:$D$24</c:f>
              <c:strCache>
                <c:ptCount val="2"/>
                <c:pt idx="1">
                  <c:v>No Engagement</c:v>
                </c:pt>
              </c:strCache>
            </c:strRef>
          </c:tx>
          <c:spPr>
            <a:solidFill>
              <a:schemeClr val="accent2"/>
            </a:solidFill>
            <a:ln>
              <a:noFill/>
            </a:ln>
            <a:effectLst/>
          </c:spPr>
          <c:invertIfNegative val="0"/>
          <c:cat>
            <c:numRef>
              <c:f>Sheet1!$B$25:$B$30</c:f>
              <c:numCache>
                <c:formatCode>General</c:formatCode>
                <c:ptCount val="6"/>
                <c:pt idx="0">
                  <c:v>60</c:v>
                </c:pt>
                <c:pt idx="1">
                  <c:v>90</c:v>
                </c:pt>
                <c:pt idx="2">
                  <c:v>120</c:v>
                </c:pt>
                <c:pt idx="3">
                  <c:v>150</c:v>
                </c:pt>
                <c:pt idx="4">
                  <c:v>180</c:v>
                </c:pt>
                <c:pt idx="5">
                  <c:v>300</c:v>
                </c:pt>
              </c:numCache>
            </c:numRef>
          </c:cat>
          <c:val>
            <c:numRef>
              <c:f>Sheet1!$D$25:$D$30</c:f>
              <c:numCache>
                <c:formatCode>0.00%</c:formatCode>
                <c:ptCount val="6"/>
                <c:pt idx="0" formatCode="0%">
                  <c:v>0</c:v>
                </c:pt>
                <c:pt idx="1">
                  <c:v>0.33</c:v>
                </c:pt>
                <c:pt idx="2" formatCode="0%">
                  <c:v>0</c:v>
                </c:pt>
                <c:pt idx="3" formatCode="0%">
                  <c:v>1</c:v>
                </c:pt>
                <c:pt idx="4" formatCode="0%">
                  <c:v>1</c:v>
                </c:pt>
                <c:pt idx="5" formatCode="0%">
                  <c:v>1</c:v>
                </c:pt>
              </c:numCache>
            </c:numRef>
          </c:val>
          <c:extLst>
            <c:ext xmlns:c16="http://schemas.microsoft.com/office/drawing/2014/chart" uri="{C3380CC4-5D6E-409C-BE32-E72D297353CC}">
              <c16:uniqueId val="{00000001-243B-42CB-9214-DC73EB07D9A2}"/>
            </c:ext>
          </c:extLst>
        </c:ser>
        <c:dLbls>
          <c:showLegendKey val="0"/>
          <c:showVal val="0"/>
          <c:showCatName val="0"/>
          <c:showSerName val="0"/>
          <c:showPercent val="0"/>
          <c:showBubbleSize val="0"/>
        </c:dLbls>
        <c:gapWidth val="219"/>
        <c:overlap val="-27"/>
        <c:axId val="535153664"/>
        <c:axId val="535153992"/>
      </c:barChart>
      <c:catAx>
        <c:axId val="535153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5153992"/>
        <c:crosses val="autoZero"/>
        <c:auto val="1"/>
        <c:lblAlgn val="ctr"/>
        <c:lblOffset val="100"/>
        <c:noMultiLvlLbl val="0"/>
      </c:catAx>
      <c:valAx>
        <c:axId val="5351539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5153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solidFill>
                  <a:schemeClr val="tx1"/>
                </a:solidFill>
              </a:rPr>
              <a:t>ENGAGEMENT ON</a:t>
            </a:r>
            <a:r>
              <a:rPr lang="en-US" baseline="0">
                <a:solidFill>
                  <a:schemeClr val="tx1"/>
                </a:solidFill>
              </a:rPr>
              <a:t> THE BASIS OF AIRED DURING </a:t>
            </a:r>
            <a:endParaRPr lang="en-US">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Sheet4!$B$2</c:f>
              <c:strCache>
                <c:ptCount val="1"/>
                <c:pt idx="0">
                  <c:v>Engagement</c:v>
                </c:pt>
              </c:strCache>
            </c:strRef>
          </c:tx>
          <c:spPr>
            <a:solidFill>
              <a:schemeClr val="accent1"/>
            </a:solidFill>
            <a:ln>
              <a:noFill/>
            </a:ln>
            <a:effectLst/>
          </c:spPr>
          <c:invertIfNegative val="0"/>
          <c:cat>
            <c:strRef>
              <c:f>Sheet4!$A$3:$A$6</c:f>
              <c:strCache>
                <c:ptCount val="4"/>
                <c:pt idx="0">
                  <c:v>CARTOONS</c:v>
                </c:pt>
                <c:pt idx="1">
                  <c:v>SPORTS EVENTS</c:v>
                </c:pt>
                <c:pt idx="2">
                  <c:v>TV SHOWS</c:v>
                </c:pt>
                <c:pt idx="3">
                  <c:v>MOVIES</c:v>
                </c:pt>
              </c:strCache>
            </c:strRef>
          </c:cat>
          <c:val>
            <c:numRef>
              <c:f>Sheet4!$B$3:$B$6</c:f>
              <c:numCache>
                <c:formatCode>0%</c:formatCode>
                <c:ptCount val="4"/>
                <c:pt idx="0" formatCode="0.00%">
                  <c:v>0</c:v>
                </c:pt>
                <c:pt idx="1">
                  <c:v>1</c:v>
                </c:pt>
                <c:pt idx="2">
                  <c:v>0</c:v>
                </c:pt>
                <c:pt idx="3">
                  <c:v>0</c:v>
                </c:pt>
              </c:numCache>
            </c:numRef>
          </c:val>
          <c:extLst>
            <c:ext xmlns:c16="http://schemas.microsoft.com/office/drawing/2014/chart" uri="{C3380CC4-5D6E-409C-BE32-E72D297353CC}">
              <c16:uniqueId val="{00000000-52F8-4C5B-960E-3D7C3BCDDD9C}"/>
            </c:ext>
          </c:extLst>
        </c:ser>
        <c:ser>
          <c:idx val="1"/>
          <c:order val="1"/>
          <c:tx>
            <c:strRef>
              <c:f>Sheet4!$C$2</c:f>
              <c:strCache>
                <c:ptCount val="1"/>
                <c:pt idx="0">
                  <c:v>No Engagement</c:v>
                </c:pt>
              </c:strCache>
            </c:strRef>
          </c:tx>
          <c:spPr>
            <a:solidFill>
              <a:schemeClr val="accent2"/>
            </a:solidFill>
            <a:ln>
              <a:noFill/>
            </a:ln>
            <a:effectLst/>
          </c:spPr>
          <c:invertIfNegative val="0"/>
          <c:cat>
            <c:strRef>
              <c:f>Sheet4!$A$3:$A$6</c:f>
              <c:strCache>
                <c:ptCount val="4"/>
                <c:pt idx="0">
                  <c:v>CARTOONS</c:v>
                </c:pt>
                <c:pt idx="1">
                  <c:v>SPORTS EVENTS</c:v>
                </c:pt>
                <c:pt idx="2">
                  <c:v>TV SHOWS</c:v>
                </c:pt>
                <c:pt idx="3">
                  <c:v>MOVIES</c:v>
                </c:pt>
              </c:strCache>
            </c:strRef>
          </c:cat>
          <c:val>
            <c:numRef>
              <c:f>Sheet4!$C$3:$C$6</c:f>
              <c:numCache>
                <c:formatCode>0%</c:formatCode>
                <c:ptCount val="4"/>
                <c:pt idx="0" formatCode="0.00%">
                  <c:v>1</c:v>
                </c:pt>
                <c:pt idx="1">
                  <c:v>0</c:v>
                </c:pt>
                <c:pt idx="2">
                  <c:v>1</c:v>
                </c:pt>
                <c:pt idx="3">
                  <c:v>1</c:v>
                </c:pt>
              </c:numCache>
            </c:numRef>
          </c:val>
          <c:extLst>
            <c:ext xmlns:c16="http://schemas.microsoft.com/office/drawing/2014/chart" uri="{C3380CC4-5D6E-409C-BE32-E72D297353CC}">
              <c16:uniqueId val="{00000001-52F8-4C5B-960E-3D7C3BCDDD9C}"/>
            </c:ext>
          </c:extLst>
        </c:ser>
        <c:dLbls>
          <c:showLegendKey val="0"/>
          <c:showVal val="0"/>
          <c:showCatName val="0"/>
          <c:showSerName val="0"/>
          <c:showPercent val="0"/>
          <c:showBubbleSize val="0"/>
        </c:dLbls>
        <c:gapWidth val="219"/>
        <c:overlap val="-27"/>
        <c:axId val="436972272"/>
        <c:axId val="436981456"/>
      </c:barChart>
      <c:catAx>
        <c:axId val="436972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6981456"/>
        <c:crosses val="autoZero"/>
        <c:auto val="1"/>
        <c:lblAlgn val="ctr"/>
        <c:lblOffset val="100"/>
        <c:noMultiLvlLbl val="0"/>
      </c:catAx>
      <c:valAx>
        <c:axId val="43698145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69722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solidFill>
                  <a:schemeClr val="tx1"/>
                </a:solidFill>
              </a:rPr>
              <a:t>ENGAGEMENT ON</a:t>
            </a:r>
            <a:r>
              <a:rPr lang="en-US" baseline="0">
                <a:solidFill>
                  <a:schemeClr val="tx1"/>
                </a:solidFill>
              </a:rPr>
              <a:t> THE BASIS OF AIRED DURING </a:t>
            </a:r>
            <a:endParaRPr lang="en-US">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Sheet4!$B$2</c:f>
              <c:strCache>
                <c:ptCount val="1"/>
                <c:pt idx="0">
                  <c:v>Engagement</c:v>
                </c:pt>
              </c:strCache>
            </c:strRef>
          </c:tx>
          <c:spPr>
            <a:solidFill>
              <a:schemeClr val="accent1"/>
            </a:solidFill>
            <a:ln>
              <a:noFill/>
            </a:ln>
            <a:effectLst/>
          </c:spPr>
          <c:invertIfNegative val="0"/>
          <c:cat>
            <c:strRef>
              <c:f>Sheet4!$A$3:$A$6</c:f>
              <c:strCache>
                <c:ptCount val="4"/>
                <c:pt idx="0">
                  <c:v>CARTOONS</c:v>
                </c:pt>
                <c:pt idx="1">
                  <c:v>SPORTS EVENTS</c:v>
                </c:pt>
                <c:pt idx="2">
                  <c:v>TV SHOWS</c:v>
                </c:pt>
                <c:pt idx="3">
                  <c:v>MOVIES</c:v>
                </c:pt>
              </c:strCache>
            </c:strRef>
          </c:cat>
          <c:val>
            <c:numRef>
              <c:f>Sheet4!$B$3:$B$6</c:f>
              <c:numCache>
                <c:formatCode>0%</c:formatCode>
                <c:ptCount val="4"/>
                <c:pt idx="0" formatCode="0.00%">
                  <c:v>0.33</c:v>
                </c:pt>
                <c:pt idx="1">
                  <c:v>0.4</c:v>
                </c:pt>
                <c:pt idx="2">
                  <c:v>1</c:v>
                </c:pt>
                <c:pt idx="3">
                  <c:v>0.5</c:v>
                </c:pt>
              </c:numCache>
            </c:numRef>
          </c:val>
          <c:extLst>
            <c:ext xmlns:c16="http://schemas.microsoft.com/office/drawing/2014/chart" uri="{C3380CC4-5D6E-409C-BE32-E72D297353CC}">
              <c16:uniqueId val="{00000000-E17B-41AD-B181-540AE95CDF4C}"/>
            </c:ext>
          </c:extLst>
        </c:ser>
        <c:ser>
          <c:idx val="1"/>
          <c:order val="1"/>
          <c:tx>
            <c:strRef>
              <c:f>Sheet4!$C$2</c:f>
              <c:strCache>
                <c:ptCount val="1"/>
                <c:pt idx="0">
                  <c:v>No Engagement</c:v>
                </c:pt>
              </c:strCache>
            </c:strRef>
          </c:tx>
          <c:spPr>
            <a:solidFill>
              <a:schemeClr val="accent2"/>
            </a:solidFill>
            <a:ln>
              <a:noFill/>
            </a:ln>
            <a:effectLst/>
          </c:spPr>
          <c:invertIfNegative val="0"/>
          <c:cat>
            <c:strRef>
              <c:f>Sheet4!$A$3:$A$6</c:f>
              <c:strCache>
                <c:ptCount val="4"/>
                <c:pt idx="0">
                  <c:v>CARTOONS</c:v>
                </c:pt>
                <c:pt idx="1">
                  <c:v>SPORTS EVENTS</c:v>
                </c:pt>
                <c:pt idx="2">
                  <c:v>TV SHOWS</c:v>
                </c:pt>
                <c:pt idx="3">
                  <c:v>MOVIES</c:v>
                </c:pt>
              </c:strCache>
            </c:strRef>
          </c:cat>
          <c:val>
            <c:numRef>
              <c:f>Sheet4!$C$3:$C$6</c:f>
              <c:numCache>
                <c:formatCode>0%</c:formatCode>
                <c:ptCount val="4"/>
                <c:pt idx="0" formatCode="0.00%">
                  <c:v>0.67</c:v>
                </c:pt>
                <c:pt idx="1">
                  <c:v>0.6</c:v>
                </c:pt>
                <c:pt idx="2">
                  <c:v>0</c:v>
                </c:pt>
                <c:pt idx="3">
                  <c:v>0.5</c:v>
                </c:pt>
              </c:numCache>
            </c:numRef>
          </c:val>
          <c:extLst>
            <c:ext xmlns:c16="http://schemas.microsoft.com/office/drawing/2014/chart" uri="{C3380CC4-5D6E-409C-BE32-E72D297353CC}">
              <c16:uniqueId val="{00000001-E17B-41AD-B181-540AE95CDF4C}"/>
            </c:ext>
          </c:extLst>
        </c:ser>
        <c:dLbls>
          <c:showLegendKey val="0"/>
          <c:showVal val="0"/>
          <c:showCatName val="0"/>
          <c:showSerName val="0"/>
          <c:showPercent val="0"/>
          <c:showBubbleSize val="0"/>
        </c:dLbls>
        <c:gapWidth val="219"/>
        <c:overlap val="-27"/>
        <c:axId val="436972272"/>
        <c:axId val="436981456"/>
      </c:barChart>
      <c:catAx>
        <c:axId val="436972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6981456"/>
        <c:crosses val="autoZero"/>
        <c:auto val="1"/>
        <c:lblAlgn val="ctr"/>
        <c:lblOffset val="100"/>
        <c:noMultiLvlLbl val="0"/>
      </c:catAx>
      <c:valAx>
        <c:axId val="43698145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69722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solidFill>
                  <a:schemeClr val="tx1"/>
                </a:solidFill>
              </a:rPr>
              <a:t>ENGAGEMENT</a:t>
            </a:r>
            <a:r>
              <a:rPr lang="en-US" baseline="0">
                <a:solidFill>
                  <a:schemeClr val="tx1"/>
                </a:solidFill>
              </a:rPr>
              <a:t> W.R.T MUSIC</a:t>
            </a:r>
            <a:endParaRPr lang="en-US">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Sheet1!$B$3</c:f>
              <c:strCache>
                <c:ptCount val="1"/>
                <c:pt idx="0">
                  <c:v>ENGAGEMENT</c:v>
                </c:pt>
              </c:strCache>
            </c:strRef>
          </c:tx>
          <c:spPr>
            <a:solidFill>
              <a:schemeClr val="accent1"/>
            </a:solidFill>
            <a:ln>
              <a:noFill/>
            </a:ln>
            <a:effectLst/>
          </c:spPr>
          <c:invertIfNegative val="0"/>
          <c:cat>
            <c:strRef>
              <c:f>Sheet1!$C$1:$D$1</c:f>
              <c:strCache>
                <c:ptCount val="2"/>
                <c:pt idx="0">
                  <c:v>With Upbeat Music</c:v>
                </c:pt>
                <c:pt idx="1">
                  <c:v>Without Upbeat Music</c:v>
                </c:pt>
              </c:strCache>
            </c:strRef>
          </c:cat>
          <c:val>
            <c:numRef>
              <c:f>Sheet1!$C$3:$D$3</c:f>
              <c:numCache>
                <c:formatCode>General</c:formatCode>
                <c:ptCount val="2"/>
                <c:pt idx="0">
                  <c:v>5</c:v>
                </c:pt>
                <c:pt idx="1">
                  <c:v>2</c:v>
                </c:pt>
              </c:numCache>
            </c:numRef>
          </c:val>
          <c:extLst>
            <c:ext xmlns:c16="http://schemas.microsoft.com/office/drawing/2014/chart" uri="{C3380CC4-5D6E-409C-BE32-E72D297353CC}">
              <c16:uniqueId val="{00000000-5818-4976-86C0-E279F05DEC33}"/>
            </c:ext>
          </c:extLst>
        </c:ser>
        <c:ser>
          <c:idx val="1"/>
          <c:order val="1"/>
          <c:tx>
            <c:strRef>
              <c:f>Sheet1!$B$4</c:f>
              <c:strCache>
                <c:ptCount val="1"/>
                <c:pt idx="0">
                  <c:v>NO ENGAGEMENT</c:v>
                </c:pt>
              </c:strCache>
            </c:strRef>
          </c:tx>
          <c:spPr>
            <a:solidFill>
              <a:schemeClr val="accent2"/>
            </a:solidFill>
            <a:ln>
              <a:noFill/>
            </a:ln>
            <a:effectLst/>
          </c:spPr>
          <c:invertIfNegative val="0"/>
          <c:cat>
            <c:strRef>
              <c:f>Sheet1!$C$1:$D$1</c:f>
              <c:strCache>
                <c:ptCount val="2"/>
                <c:pt idx="0">
                  <c:v>With Upbeat Music</c:v>
                </c:pt>
                <c:pt idx="1">
                  <c:v>Without Upbeat Music</c:v>
                </c:pt>
              </c:strCache>
            </c:strRef>
          </c:cat>
          <c:val>
            <c:numRef>
              <c:f>Sheet1!$C$4:$D$4</c:f>
              <c:numCache>
                <c:formatCode>General</c:formatCode>
                <c:ptCount val="2"/>
                <c:pt idx="0">
                  <c:v>0</c:v>
                </c:pt>
                <c:pt idx="1">
                  <c:v>5</c:v>
                </c:pt>
              </c:numCache>
            </c:numRef>
          </c:val>
          <c:extLst>
            <c:ext xmlns:c16="http://schemas.microsoft.com/office/drawing/2014/chart" uri="{C3380CC4-5D6E-409C-BE32-E72D297353CC}">
              <c16:uniqueId val="{00000001-5818-4976-86C0-E279F05DEC33}"/>
            </c:ext>
          </c:extLst>
        </c:ser>
        <c:dLbls>
          <c:showLegendKey val="0"/>
          <c:showVal val="0"/>
          <c:showCatName val="0"/>
          <c:showSerName val="0"/>
          <c:showPercent val="0"/>
          <c:showBubbleSize val="0"/>
        </c:dLbls>
        <c:gapWidth val="219"/>
        <c:overlap val="-27"/>
        <c:axId val="527130680"/>
        <c:axId val="527127728"/>
      </c:barChart>
      <c:catAx>
        <c:axId val="527130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7127728"/>
        <c:crosses val="autoZero"/>
        <c:auto val="1"/>
        <c:lblAlgn val="ctr"/>
        <c:lblOffset val="100"/>
        <c:noMultiLvlLbl val="0"/>
      </c:catAx>
      <c:valAx>
        <c:axId val="527127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7130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solidFill>
                  <a:schemeClr val="tx1"/>
                </a:solidFill>
              </a:rPr>
              <a:t>ENGAGEMENT ON THE BASIS OF</a:t>
            </a:r>
            <a:r>
              <a:rPr lang="en-US" baseline="0">
                <a:solidFill>
                  <a:schemeClr val="tx1"/>
                </a:solidFill>
              </a:rPr>
              <a:t> AD AIRED DURING:</a:t>
            </a:r>
            <a:endParaRPr lang="en-US">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#REF!</c:f>
              <c:numCache>
                <c:formatCode>General</c:formatCode>
                <c:ptCount val="1"/>
                <c:pt idx="0">
                  <c:v>1</c:v>
                </c:pt>
              </c:numCache>
            </c:numRef>
          </c:val>
          <c:extLst>
            <c:ext xmlns:c15="http://schemas.microsoft.com/office/drawing/2012/chart" uri="{02D57815-91ED-43cb-92C2-25804820EDAC}">
              <c15:filteredSeriesTitle>
                <c15:tx>
                  <c:strRef>
                    <c:extLst>
                      <c:ext uri="{02D57815-91ED-43cb-92C2-25804820EDAC}">
                        <c15:formulaRef>
                          <c15:sqref>#REF!$E$5</c15:sqref>
                        </c15:formulaRef>
                      </c:ext>
                    </c:extLst>
                    <c:strCache>
                      <c:ptCount val="1"/>
                      <c:pt idx="0">
                        <c:v>#REF!</c:v>
                      </c:pt>
                    </c:strCache>
                  </c:strRef>
                </c15:tx>
              </c15:filteredSeriesTitle>
            </c:ext>
            <c:ext xmlns:c15="http://schemas.microsoft.com/office/drawing/2012/chart" uri="{02D57815-91ED-43cb-92C2-25804820EDAC}">
              <c15:filteredCategoryTitle>
                <c15:cat>
                  <c:multiLvlStrRef>
                    <c:extLst>
                      <c:ext uri="{02D57815-91ED-43cb-92C2-25804820EDAC}">
                        <c15:formulaRef>
                          <c15:sqref>#REF!</c15:sqref>
                        </c15:formulaRef>
                      </c:ext>
                    </c:extLst>
                  </c:multiLvlStrRef>
                </c15:cat>
              </c15:filteredCategoryTitle>
            </c:ext>
            <c:ext xmlns:c16="http://schemas.microsoft.com/office/drawing/2014/chart" uri="{C3380CC4-5D6E-409C-BE32-E72D297353CC}">
              <c16:uniqueId val="{00000000-9F71-4E3F-95C4-A2213BFED567}"/>
            </c:ext>
          </c:extLst>
        </c:ser>
        <c:ser>
          <c:idx val="1"/>
          <c:order val="1"/>
          <c:spPr>
            <a:solidFill>
              <a:schemeClr val="accent2"/>
            </a:solidFill>
            <a:ln>
              <a:noFill/>
            </a:ln>
            <a:effectLst/>
          </c:spPr>
          <c:invertIfNegative val="0"/>
          <c:val>
            <c:numRef>
              <c:f>#REF!</c:f>
              <c:numCache>
                <c:formatCode>General</c:formatCode>
                <c:ptCount val="1"/>
                <c:pt idx="0">
                  <c:v>1</c:v>
                </c:pt>
              </c:numCache>
            </c:numRef>
          </c:val>
          <c:extLst>
            <c:ext xmlns:c15="http://schemas.microsoft.com/office/drawing/2012/chart" uri="{02D57815-91ED-43cb-92C2-25804820EDAC}">
              <c15:filteredSeriesTitle>
                <c15:tx>
                  <c:strRef>
                    <c:extLst>
                      <c:ext uri="{02D57815-91ED-43cb-92C2-25804820EDAC}">
                        <c15:formulaRef>
                          <c15:sqref>#REF!$F$5</c15:sqref>
                        </c15:formulaRef>
                      </c:ext>
                    </c:extLst>
                    <c:strCache>
                      <c:ptCount val="1"/>
                      <c:pt idx="0">
                        <c:v>#REF!</c:v>
                      </c:pt>
                    </c:strCache>
                  </c:strRef>
                </c15:tx>
              </c15:filteredSeriesTitle>
            </c:ext>
            <c:ext xmlns:c15="http://schemas.microsoft.com/office/drawing/2012/chart" uri="{02D57815-91ED-43cb-92C2-25804820EDAC}">
              <c15:filteredCategoryTitle>
                <c15:cat>
                  <c:multiLvlStrRef>
                    <c:extLst>
                      <c:ext uri="{02D57815-91ED-43cb-92C2-25804820EDAC}">
                        <c15:formulaRef>
                          <c15:sqref>#REF!</c15:sqref>
                        </c15:formulaRef>
                      </c:ext>
                    </c:extLst>
                  </c:multiLvlStrRef>
                </c15:cat>
              </c15:filteredCategoryTitle>
            </c:ext>
            <c:ext xmlns:c16="http://schemas.microsoft.com/office/drawing/2014/chart" uri="{C3380CC4-5D6E-409C-BE32-E72D297353CC}">
              <c16:uniqueId val="{00000001-9F71-4E3F-95C4-A2213BFED567}"/>
            </c:ext>
          </c:extLst>
        </c:ser>
        <c:dLbls>
          <c:showLegendKey val="0"/>
          <c:showVal val="0"/>
          <c:showCatName val="0"/>
          <c:showSerName val="0"/>
          <c:showPercent val="0"/>
          <c:showBubbleSize val="0"/>
        </c:dLbls>
        <c:gapWidth val="219"/>
        <c:overlap val="-27"/>
        <c:axId val="563891592"/>
        <c:axId val="563890608"/>
      </c:barChart>
      <c:catAx>
        <c:axId val="563891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3890608"/>
        <c:crosses val="autoZero"/>
        <c:auto val="1"/>
        <c:lblAlgn val="ctr"/>
        <c:lblOffset val="100"/>
        <c:noMultiLvlLbl val="0"/>
      </c:catAx>
      <c:valAx>
        <c:axId val="5638906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3891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solidFill>
                  <a:schemeClr val="tx1"/>
                </a:solidFill>
              </a:rPr>
              <a:t>ENGAGEMENT W.R.T LENGTH OF AD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Sheet1!$C$23:$C$24</c:f>
              <c:strCache>
                <c:ptCount val="2"/>
                <c:pt idx="1">
                  <c:v>Engagement</c:v>
                </c:pt>
              </c:strCache>
            </c:strRef>
          </c:tx>
          <c:spPr>
            <a:solidFill>
              <a:schemeClr val="accent1"/>
            </a:solidFill>
            <a:ln>
              <a:noFill/>
            </a:ln>
            <a:effectLst/>
          </c:spPr>
          <c:invertIfNegative val="0"/>
          <c:cat>
            <c:numRef>
              <c:f>Sheet1!$B$25:$B$30</c:f>
              <c:numCache>
                <c:formatCode>General</c:formatCode>
                <c:ptCount val="6"/>
                <c:pt idx="0">
                  <c:v>60</c:v>
                </c:pt>
                <c:pt idx="1">
                  <c:v>90</c:v>
                </c:pt>
                <c:pt idx="2">
                  <c:v>120</c:v>
                </c:pt>
                <c:pt idx="3">
                  <c:v>150</c:v>
                </c:pt>
                <c:pt idx="4">
                  <c:v>180</c:v>
                </c:pt>
                <c:pt idx="5">
                  <c:v>300</c:v>
                </c:pt>
              </c:numCache>
            </c:numRef>
          </c:cat>
          <c:val>
            <c:numRef>
              <c:f>Sheet1!$C$25:$C$30</c:f>
              <c:numCache>
                <c:formatCode>0.00%</c:formatCode>
                <c:ptCount val="6"/>
                <c:pt idx="0" formatCode="0%">
                  <c:v>0.5</c:v>
                </c:pt>
                <c:pt idx="1">
                  <c:v>0</c:v>
                </c:pt>
                <c:pt idx="2" formatCode="0%">
                  <c:v>0</c:v>
                </c:pt>
                <c:pt idx="3" formatCode="0%">
                  <c:v>1</c:v>
                </c:pt>
                <c:pt idx="4" formatCode="General">
                  <c:v>0</c:v>
                </c:pt>
                <c:pt idx="5" formatCode="General">
                  <c:v>0</c:v>
                </c:pt>
              </c:numCache>
            </c:numRef>
          </c:val>
          <c:extLst>
            <c:ext xmlns:c16="http://schemas.microsoft.com/office/drawing/2014/chart" uri="{C3380CC4-5D6E-409C-BE32-E72D297353CC}">
              <c16:uniqueId val="{00000000-F7B0-4570-951F-064AE1E13F52}"/>
            </c:ext>
          </c:extLst>
        </c:ser>
        <c:ser>
          <c:idx val="1"/>
          <c:order val="1"/>
          <c:tx>
            <c:strRef>
              <c:f>Sheet1!$D$23:$D$24</c:f>
              <c:strCache>
                <c:ptCount val="2"/>
                <c:pt idx="1">
                  <c:v>No Engagement</c:v>
                </c:pt>
              </c:strCache>
            </c:strRef>
          </c:tx>
          <c:spPr>
            <a:solidFill>
              <a:schemeClr val="accent2"/>
            </a:solidFill>
            <a:ln>
              <a:noFill/>
            </a:ln>
            <a:effectLst/>
          </c:spPr>
          <c:invertIfNegative val="0"/>
          <c:cat>
            <c:numRef>
              <c:f>Sheet1!$B$25:$B$30</c:f>
              <c:numCache>
                <c:formatCode>General</c:formatCode>
                <c:ptCount val="6"/>
                <c:pt idx="0">
                  <c:v>60</c:v>
                </c:pt>
                <c:pt idx="1">
                  <c:v>90</c:v>
                </c:pt>
                <c:pt idx="2">
                  <c:v>120</c:v>
                </c:pt>
                <c:pt idx="3">
                  <c:v>150</c:v>
                </c:pt>
                <c:pt idx="4">
                  <c:v>180</c:v>
                </c:pt>
                <c:pt idx="5">
                  <c:v>300</c:v>
                </c:pt>
              </c:numCache>
            </c:numRef>
          </c:cat>
          <c:val>
            <c:numRef>
              <c:f>Sheet1!$D$25:$D$30</c:f>
              <c:numCache>
                <c:formatCode>0.00%</c:formatCode>
                <c:ptCount val="6"/>
                <c:pt idx="0" formatCode="0%">
                  <c:v>0.5</c:v>
                </c:pt>
                <c:pt idx="1">
                  <c:v>1</c:v>
                </c:pt>
                <c:pt idx="2" formatCode="0%">
                  <c:v>1</c:v>
                </c:pt>
                <c:pt idx="3" formatCode="0%">
                  <c:v>0</c:v>
                </c:pt>
                <c:pt idx="4" formatCode="0%">
                  <c:v>1</c:v>
                </c:pt>
                <c:pt idx="5" formatCode="0%">
                  <c:v>1</c:v>
                </c:pt>
              </c:numCache>
            </c:numRef>
          </c:val>
          <c:extLst>
            <c:ext xmlns:c16="http://schemas.microsoft.com/office/drawing/2014/chart" uri="{C3380CC4-5D6E-409C-BE32-E72D297353CC}">
              <c16:uniqueId val="{00000001-F7B0-4570-951F-064AE1E13F52}"/>
            </c:ext>
          </c:extLst>
        </c:ser>
        <c:dLbls>
          <c:showLegendKey val="0"/>
          <c:showVal val="0"/>
          <c:showCatName val="0"/>
          <c:showSerName val="0"/>
          <c:showPercent val="0"/>
          <c:showBubbleSize val="0"/>
        </c:dLbls>
        <c:gapWidth val="219"/>
        <c:overlap val="-27"/>
        <c:axId val="535153664"/>
        <c:axId val="535153992"/>
      </c:barChart>
      <c:catAx>
        <c:axId val="535153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5153992"/>
        <c:crosses val="autoZero"/>
        <c:auto val="1"/>
        <c:lblAlgn val="ctr"/>
        <c:lblOffset val="100"/>
        <c:noMultiLvlLbl val="0"/>
      </c:catAx>
      <c:valAx>
        <c:axId val="5351539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5153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b="0">
                <a:solidFill>
                  <a:schemeClr val="tx1"/>
                </a:solidFill>
              </a:rPr>
              <a:t>ENGAGEMENT</a:t>
            </a:r>
            <a:r>
              <a:rPr lang="en-US" b="0" baseline="0">
                <a:solidFill>
                  <a:schemeClr val="tx1"/>
                </a:solidFill>
              </a:rPr>
              <a:t> ON THE BASIS OF AIRED DURING:</a:t>
            </a:r>
            <a:endParaRPr lang="en-US" b="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Sheet5!$A$2</c:f>
              <c:strCache>
                <c:ptCount val="1"/>
                <c:pt idx="0">
                  <c:v>CARTOONS</c:v>
                </c:pt>
              </c:strCache>
            </c:strRef>
          </c:tx>
          <c:spPr>
            <a:solidFill>
              <a:schemeClr val="accent1"/>
            </a:solidFill>
            <a:ln>
              <a:noFill/>
            </a:ln>
            <a:effectLst/>
          </c:spPr>
          <c:invertIfNegative val="0"/>
          <c:cat>
            <c:strRef>
              <c:f>Sheet5!$B$1:$E$1</c:f>
              <c:strCache>
                <c:ptCount val="4"/>
                <c:pt idx="0">
                  <c:v>S1</c:v>
                </c:pt>
                <c:pt idx="1">
                  <c:v>S2</c:v>
                </c:pt>
                <c:pt idx="2">
                  <c:v>S3</c:v>
                </c:pt>
                <c:pt idx="3">
                  <c:v>S4</c:v>
                </c:pt>
              </c:strCache>
            </c:strRef>
          </c:cat>
          <c:val>
            <c:numRef>
              <c:f>Sheet5!$B$2:$E$2</c:f>
              <c:numCache>
                <c:formatCode>0%</c:formatCode>
                <c:ptCount val="4"/>
                <c:pt idx="0">
                  <c:v>0</c:v>
                </c:pt>
                <c:pt idx="1">
                  <c:v>0</c:v>
                </c:pt>
                <c:pt idx="2" formatCode="0.00%">
                  <c:v>0.33339999999999997</c:v>
                </c:pt>
                <c:pt idx="3" formatCode="0.00%">
                  <c:v>0.66669999999999996</c:v>
                </c:pt>
              </c:numCache>
            </c:numRef>
          </c:val>
          <c:extLst>
            <c:ext xmlns:c16="http://schemas.microsoft.com/office/drawing/2014/chart" uri="{C3380CC4-5D6E-409C-BE32-E72D297353CC}">
              <c16:uniqueId val="{00000000-04B7-411A-8D96-CE2D93E522EE}"/>
            </c:ext>
          </c:extLst>
        </c:ser>
        <c:ser>
          <c:idx val="1"/>
          <c:order val="1"/>
          <c:tx>
            <c:strRef>
              <c:f>Sheet5!$A$3</c:f>
              <c:strCache>
                <c:ptCount val="1"/>
                <c:pt idx="0">
                  <c:v>SPORTS EVENTS</c:v>
                </c:pt>
              </c:strCache>
            </c:strRef>
          </c:tx>
          <c:spPr>
            <a:solidFill>
              <a:schemeClr val="accent2"/>
            </a:solidFill>
            <a:ln>
              <a:noFill/>
            </a:ln>
            <a:effectLst/>
          </c:spPr>
          <c:invertIfNegative val="0"/>
          <c:cat>
            <c:strRef>
              <c:f>Sheet5!$B$1:$E$1</c:f>
              <c:strCache>
                <c:ptCount val="4"/>
                <c:pt idx="0">
                  <c:v>S1</c:v>
                </c:pt>
                <c:pt idx="1">
                  <c:v>S2</c:v>
                </c:pt>
                <c:pt idx="2">
                  <c:v>S3</c:v>
                </c:pt>
                <c:pt idx="3">
                  <c:v>S4</c:v>
                </c:pt>
              </c:strCache>
            </c:strRef>
          </c:cat>
          <c:val>
            <c:numRef>
              <c:f>Sheet5!$B$3:$E$3</c:f>
              <c:numCache>
                <c:formatCode>0%</c:formatCode>
                <c:ptCount val="4"/>
                <c:pt idx="0">
                  <c:v>0.4</c:v>
                </c:pt>
                <c:pt idx="1">
                  <c:v>1</c:v>
                </c:pt>
                <c:pt idx="2">
                  <c:v>0.6</c:v>
                </c:pt>
                <c:pt idx="3">
                  <c:v>0.4</c:v>
                </c:pt>
              </c:numCache>
            </c:numRef>
          </c:val>
          <c:extLst>
            <c:ext xmlns:c16="http://schemas.microsoft.com/office/drawing/2014/chart" uri="{C3380CC4-5D6E-409C-BE32-E72D297353CC}">
              <c16:uniqueId val="{00000001-04B7-411A-8D96-CE2D93E522EE}"/>
            </c:ext>
          </c:extLst>
        </c:ser>
        <c:ser>
          <c:idx val="2"/>
          <c:order val="2"/>
          <c:tx>
            <c:strRef>
              <c:f>Sheet5!$A$4</c:f>
              <c:strCache>
                <c:ptCount val="1"/>
                <c:pt idx="0">
                  <c:v>TV SHOWS</c:v>
                </c:pt>
              </c:strCache>
            </c:strRef>
          </c:tx>
          <c:spPr>
            <a:solidFill>
              <a:schemeClr val="accent3"/>
            </a:solidFill>
            <a:ln>
              <a:noFill/>
            </a:ln>
            <a:effectLst/>
          </c:spPr>
          <c:invertIfNegative val="0"/>
          <c:cat>
            <c:strRef>
              <c:f>Sheet5!$B$1:$E$1</c:f>
              <c:strCache>
                <c:ptCount val="4"/>
                <c:pt idx="0">
                  <c:v>S1</c:v>
                </c:pt>
                <c:pt idx="1">
                  <c:v>S2</c:v>
                </c:pt>
                <c:pt idx="2">
                  <c:v>S3</c:v>
                </c:pt>
                <c:pt idx="3">
                  <c:v>S4</c:v>
                </c:pt>
              </c:strCache>
            </c:strRef>
          </c:cat>
          <c:val>
            <c:numRef>
              <c:f>Sheet5!$B$4:$E$4</c:f>
              <c:numCache>
                <c:formatCode>0%</c:formatCode>
                <c:ptCount val="4"/>
                <c:pt idx="0">
                  <c:v>1</c:v>
                </c:pt>
                <c:pt idx="1">
                  <c:v>0</c:v>
                </c:pt>
                <c:pt idx="2">
                  <c:v>1</c:v>
                </c:pt>
                <c:pt idx="3">
                  <c:v>0</c:v>
                </c:pt>
              </c:numCache>
            </c:numRef>
          </c:val>
          <c:extLst>
            <c:ext xmlns:c16="http://schemas.microsoft.com/office/drawing/2014/chart" uri="{C3380CC4-5D6E-409C-BE32-E72D297353CC}">
              <c16:uniqueId val="{00000002-04B7-411A-8D96-CE2D93E522EE}"/>
            </c:ext>
          </c:extLst>
        </c:ser>
        <c:ser>
          <c:idx val="3"/>
          <c:order val="3"/>
          <c:tx>
            <c:strRef>
              <c:f>Sheet5!$A$5</c:f>
              <c:strCache>
                <c:ptCount val="1"/>
                <c:pt idx="0">
                  <c:v>MOVIES</c:v>
                </c:pt>
              </c:strCache>
            </c:strRef>
          </c:tx>
          <c:spPr>
            <a:solidFill>
              <a:schemeClr val="accent4"/>
            </a:solidFill>
            <a:ln>
              <a:noFill/>
            </a:ln>
            <a:effectLst/>
          </c:spPr>
          <c:invertIfNegative val="0"/>
          <c:cat>
            <c:strRef>
              <c:f>Sheet5!$B$1:$E$1</c:f>
              <c:strCache>
                <c:ptCount val="4"/>
                <c:pt idx="0">
                  <c:v>S1</c:v>
                </c:pt>
                <c:pt idx="1">
                  <c:v>S2</c:v>
                </c:pt>
                <c:pt idx="2">
                  <c:v>S3</c:v>
                </c:pt>
                <c:pt idx="3">
                  <c:v>S4</c:v>
                </c:pt>
              </c:strCache>
            </c:strRef>
          </c:cat>
          <c:val>
            <c:numRef>
              <c:f>Sheet5!$B$5:$E$5</c:f>
              <c:numCache>
                <c:formatCode>0%</c:formatCode>
                <c:ptCount val="4"/>
                <c:pt idx="0">
                  <c:v>0.5</c:v>
                </c:pt>
                <c:pt idx="1">
                  <c:v>0</c:v>
                </c:pt>
                <c:pt idx="2">
                  <c:v>0.5</c:v>
                </c:pt>
                <c:pt idx="3">
                  <c:v>0</c:v>
                </c:pt>
              </c:numCache>
            </c:numRef>
          </c:val>
          <c:extLst>
            <c:ext xmlns:c16="http://schemas.microsoft.com/office/drawing/2014/chart" uri="{C3380CC4-5D6E-409C-BE32-E72D297353CC}">
              <c16:uniqueId val="{00000003-04B7-411A-8D96-CE2D93E522EE}"/>
            </c:ext>
          </c:extLst>
        </c:ser>
        <c:dLbls>
          <c:showLegendKey val="0"/>
          <c:showVal val="0"/>
          <c:showCatName val="0"/>
          <c:showSerName val="0"/>
          <c:showPercent val="0"/>
          <c:showBubbleSize val="0"/>
        </c:dLbls>
        <c:gapWidth val="219"/>
        <c:overlap val="-27"/>
        <c:axId val="593173000"/>
        <c:axId val="593172344"/>
      </c:barChart>
      <c:catAx>
        <c:axId val="593173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172344"/>
        <c:crosses val="autoZero"/>
        <c:auto val="1"/>
        <c:lblAlgn val="ctr"/>
        <c:lblOffset val="100"/>
        <c:noMultiLvlLbl val="0"/>
      </c:catAx>
      <c:valAx>
        <c:axId val="59317234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173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Sheet1!$G$29:$G$33</cx:f>
        <cx:lvl ptCount="5">
          <cx:pt idx="0">TV Ads</cx:pt>
          <cx:pt idx="1">Print Ads</cx:pt>
          <cx:pt idx="2">Web Display</cx:pt>
          <cx:pt idx="3">Social Media</cx:pt>
          <cx:pt idx="4">Events</cx:pt>
        </cx:lvl>
      </cx:strDim>
      <cx:numDim type="val">
        <cx:f>Sheet1!$K$29:$K$33</cx:f>
        <cx:lvl ptCount="5" formatCode="General">
          <cx:pt idx="0">6.6500000000000004</cx:pt>
          <cx:pt idx="1">6.5099999999999998</cx:pt>
          <cx:pt idx="2">7.46</cx:pt>
          <cx:pt idx="3">5.7599999999999998</cx:pt>
          <cx:pt idx="4">2.8399999999999999</cx:pt>
        </cx:lvl>
      </cx:numDim>
    </cx:data>
  </cx:chartData>
  <cx:chart>
    <cx:title pos="t" align="ctr" overlay="0">
      <cx:tx>
        <cx:rich>
          <a:bodyPr spcFirstLastPara="1" vertOverflow="ellipsis" horzOverflow="overflow" wrap="square" lIns="0" tIns="0" rIns="0" bIns="0" anchor="ctr" anchorCtr="1"/>
          <a:lstStyle/>
          <a:p>
            <a:pPr algn="ctr" rtl="0">
              <a:defRPr/>
            </a:pPr>
            <a:r>
              <a:rPr lang="en-US" sz="1800" b="1" i="0" u="none" strike="noStrike" baseline="0">
                <a:solidFill>
                  <a:sysClr val="windowText" lastClr="000000">
                    <a:lumMod val="75000"/>
                    <a:lumOff val="25000"/>
                  </a:sysClr>
                </a:solidFill>
                <a:latin typeface="Calibri" panose="020F0502020204030204"/>
              </a:rPr>
              <a:t>	</a:t>
            </a:r>
            <a:r>
              <a:rPr lang="en-US" sz="1100" b="1" i="0" u="none" strike="noStrike" baseline="0">
                <a:solidFill>
                  <a:sysClr val="windowText" lastClr="000000">
                    <a:lumMod val="75000"/>
                    <a:lumOff val="25000"/>
                  </a:sysClr>
                </a:solidFill>
                <a:latin typeface="Calibri" panose="020F0502020204030204"/>
              </a:rPr>
              <a:t>R.O.I. OF PROMOTIONAL CHANNEL</a:t>
            </a:r>
          </a:p>
        </cx:rich>
      </cx:tx>
    </cx:title>
    <cx:plotArea>
      <cx:plotAreaRegion>
        <cx:series layoutId="clusteredColumn" uniqueId="{6ECF46A2-C052-4032-A2CF-0868659D4802}" formatIdx="0">
          <cx:tx>
            <cx:txData>
              <cx:f>Sheet1!$K$28</cx:f>
              <cx:v>R.O.I =(PROMOTION IMPACTED SALES-COST OF PROMOTION)/COST OF PROMOTION</cx:v>
            </cx:txData>
          </cx:tx>
          <cx:dataLabels pos="inEnd">
            <cx:visibility seriesName="0" categoryName="0" value="1"/>
          </cx:dataLabels>
          <cx:dataId val="0"/>
          <cx:layoutPr>
            <cx:aggregation/>
          </cx:layoutPr>
        </cx:series>
      </cx:plotAreaRegion>
      <cx:axis id="0">
        <cx:catScaling gapWidth="0"/>
        <cx:tickLabels/>
      </cx:axis>
      <cx:axis id="1" hidden="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3A122-A588-482D-A9A4-927C16EFFB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078A6B-F345-4841-B322-F3E359F788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7596C4-D445-4D40-9790-173A98CCDCAF}"/>
              </a:ext>
            </a:extLst>
          </p:cNvPr>
          <p:cNvSpPr>
            <a:spLocks noGrp="1"/>
          </p:cNvSpPr>
          <p:nvPr>
            <p:ph type="dt" sz="half" idx="10"/>
          </p:nvPr>
        </p:nvSpPr>
        <p:spPr/>
        <p:txBody>
          <a:bodyPr/>
          <a:lstStyle/>
          <a:p>
            <a:fld id="{C991C5C8-341A-4145-ADFA-41945553978C}" type="datetimeFigureOut">
              <a:rPr lang="en-IN" smtClean="0"/>
              <a:t>29-03-2022</a:t>
            </a:fld>
            <a:endParaRPr lang="en-IN"/>
          </a:p>
        </p:txBody>
      </p:sp>
      <p:sp>
        <p:nvSpPr>
          <p:cNvPr id="5" name="Footer Placeholder 4">
            <a:extLst>
              <a:ext uri="{FF2B5EF4-FFF2-40B4-BE49-F238E27FC236}">
                <a16:creationId xmlns:a16="http://schemas.microsoft.com/office/drawing/2014/main" id="{6FEB9B9C-5DE6-4E4C-B6BD-CC7171811B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67A9AF-AF83-4954-A372-5C78E3640C02}"/>
              </a:ext>
            </a:extLst>
          </p:cNvPr>
          <p:cNvSpPr>
            <a:spLocks noGrp="1"/>
          </p:cNvSpPr>
          <p:nvPr>
            <p:ph type="sldNum" sz="quarter" idx="12"/>
          </p:nvPr>
        </p:nvSpPr>
        <p:spPr/>
        <p:txBody>
          <a:bodyPr/>
          <a:lstStyle/>
          <a:p>
            <a:fld id="{9A01EB9A-FFA2-4061-BEEC-E3A8FD4B9B70}" type="slidenum">
              <a:rPr lang="en-IN" smtClean="0"/>
              <a:t>‹#›</a:t>
            </a:fld>
            <a:endParaRPr lang="en-IN"/>
          </a:p>
        </p:txBody>
      </p:sp>
    </p:spTree>
    <p:extLst>
      <p:ext uri="{BB962C8B-B14F-4D97-AF65-F5344CB8AC3E}">
        <p14:creationId xmlns:p14="http://schemas.microsoft.com/office/powerpoint/2010/main" val="3804313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D5BDC-AD57-40FB-B0FD-7E4DF551BC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AE20DE-177D-447B-B84E-BA3C48021D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B4E90A-A1AE-4AF9-9272-6E0FB39E99F1}"/>
              </a:ext>
            </a:extLst>
          </p:cNvPr>
          <p:cNvSpPr>
            <a:spLocks noGrp="1"/>
          </p:cNvSpPr>
          <p:nvPr>
            <p:ph type="dt" sz="half" idx="10"/>
          </p:nvPr>
        </p:nvSpPr>
        <p:spPr/>
        <p:txBody>
          <a:bodyPr/>
          <a:lstStyle/>
          <a:p>
            <a:fld id="{C991C5C8-341A-4145-ADFA-41945553978C}" type="datetimeFigureOut">
              <a:rPr lang="en-IN" smtClean="0"/>
              <a:t>29-03-2022</a:t>
            </a:fld>
            <a:endParaRPr lang="en-IN"/>
          </a:p>
        </p:txBody>
      </p:sp>
      <p:sp>
        <p:nvSpPr>
          <p:cNvPr id="5" name="Footer Placeholder 4">
            <a:extLst>
              <a:ext uri="{FF2B5EF4-FFF2-40B4-BE49-F238E27FC236}">
                <a16:creationId xmlns:a16="http://schemas.microsoft.com/office/drawing/2014/main" id="{D8807881-D3C9-495A-ABA8-068514D73F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79FA42-0FDC-454C-89BB-05F23161E7B7}"/>
              </a:ext>
            </a:extLst>
          </p:cNvPr>
          <p:cNvSpPr>
            <a:spLocks noGrp="1"/>
          </p:cNvSpPr>
          <p:nvPr>
            <p:ph type="sldNum" sz="quarter" idx="12"/>
          </p:nvPr>
        </p:nvSpPr>
        <p:spPr/>
        <p:txBody>
          <a:bodyPr/>
          <a:lstStyle/>
          <a:p>
            <a:fld id="{9A01EB9A-FFA2-4061-BEEC-E3A8FD4B9B70}" type="slidenum">
              <a:rPr lang="en-IN" smtClean="0"/>
              <a:t>‹#›</a:t>
            </a:fld>
            <a:endParaRPr lang="en-IN"/>
          </a:p>
        </p:txBody>
      </p:sp>
    </p:spTree>
    <p:extLst>
      <p:ext uri="{BB962C8B-B14F-4D97-AF65-F5344CB8AC3E}">
        <p14:creationId xmlns:p14="http://schemas.microsoft.com/office/powerpoint/2010/main" val="2263677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3651F4-E4D0-490E-92E2-6A3D106553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3FA4AF-9D6B-4198-9E75-D78D2CBDEE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83855F-8536-4281-A14F-4F3BDBA43C4C}"/>
              </a:ext>
            </a:extLst>
          </p:cNvPr>
          <p:cNvSpPr>
            <a:spLocks noGrp="1"/>
          </p:cNvSpPr>
          <p:nvPr>
            <p:ph type="dt" sz="half" idx="10"/>
          </p:nvPr>
        </p:nvSpPr>
        <p:spPr/>
        <p:txBody>
          <a:bodyPr/>
          <a:lstStyle/>
          <a:p>
            <a:fld id="{C991C5C8-341A-4145-ADFA-41945553978C}" type="datetimeFigureOut">
              <a:rPr lang="en-IN" smtClean="0"/>
              <a:t>29-03-2022</a:t>
            </a:fld>
            <a:endParaRPr lang="en-IN"/>
          </a:p>
        </p:txBody>
      </p:sp>
      <p:sp>
        <p:nvSpPr>
          <p:cNvPr id="5" name="Footer Placeholder 4">
            <a:extLst>
              <a:ext uri="{FF2B5EF4-FFF2-40B4-BE49-F238E27FC236}">
                <a16:creationId xmlns:a16="http://schemas.microsoft.com/office/drawing/2014/main" id="{9C552FCD-B37F-43CC-8866-44DF5ED394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D0E8AD-75FB-4E73-AA93-F176D17D81F6}"/>
              </a:ext>
            </a:extLst>
          </p:cNvPr>
          <p:cNvSpPr>
            <a:spLocks noGrp="1"/>
          </p:cNvSpPr>
          <p:nvPr>
            <p:ph type="sldNum" sz="quarter" idx="12"/>
          </p:nvPr>
        </p:nvSpPr>
        <p:spPr/>
        <p:txBody>
          <a:bodyPr/>
          <a:lstStyle/>
          <a:p>
            <a:fld id="{9A01EB9A-FFA2-4061-BEEC-E3A8FD4B9B70}" type="slidenum">
              <a:rPr lang="en-IN" smtClean="0"/>
              <a:t>‹#›</a:t>
            </a:fld>
            <a:endParaRPr lang="en-IN"/>
          </a:p>
        </p:txBody>
      </p:sp>
    </p:spTree>
    <p:extLst>
      <p:ext uri="{BB962C8B-B14F-4D97-AF65-F5344CB8AC3E}">
        <p14:creationId xmlns:p14="http://schemas.microsoft.com/office/powerpoint/2010/main" val="1298080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DFEA-E520-4CB8-B97E-216B21E7DD12}"/>
              </a:ext>
            </a:extLst>
          </p:cNvPr>
          <p:cNvSpPr>
            <a:spLocks noGrp="1"/>
          </p:cNvSpPr>
          <p:nvPr>
            <p:ph type="ctrTitle" hasCustomPrompt="1"/>
          </p:nvPr>
        </p:nvSpPr>
        <p:spPr bwMode="auto">
          <a:xfrm>
            <a:off x="548640" y="2134362"/>
            <a:ext cx="5760720" cy="1661993"/>
          </a:xfrm>
        </p:spPr>
        <p:txBody>
          <a:bodyPr anchor="b">
            <a:noAutofit/>
          </a:bodyPr>
          <a:lstStyle>
            <a:lvl1pPr algn="l">
              <a:defRPr sz="3600">
                <a:solidFill>
                  <a:schemeClr val="accent1"/>
                </a:solidFill>
              </a:defRPr>
            </a:lvl1pPr>
          </a:lstStyle>
          <a:p>
            <a:r>
              <a:rPr lang="en-US" dirty="0"/>
              <a:t>Project name</a:t>
            </a:r>
            <a:br>
              <a:rPr lang="en-US" dirty="0"/>
            </a:br>
            <a:r>
              <a:rPr lang="en-US" dirty="0"/>
              <a:t>Presentation title </a:t>
            </a:r>
            <a:br>
              <a:rPr lang="en-US" dirty="0"/>
            </a:br>
            <a:r>
              <a:rPr lang="en-US" dirty="0"/>
              <a:t>(Times New Roman 36 </a:t>
            </a:r>
            <a:r>
              <a:rPr lang="en-US" dirty="0" err="1"/>
              <a:t>pt</a:t>
            </a:r>
            <a:r>
              <a:rPr lang="en-US" dirty="0"/>
              <a:t>)</a:t>
            </a:r>
          </a:p>
        </p:txBody>
      </p:sp>
      <p:sp>
        <p:nvSpPr>
          <p:cNvPr id="3" name="Subtitle 2">
            <a:extLst>
              <a:ext uri="{FF2B5EF4-FFF2-40B4-BE49-F238E27FC236}">
                <a16:creationId xmlns:a16="http://schemas.microsoft.com/office/drawing/2014/main" id="{159000BD-79BF-4611-9B57-571F7BE12EB4}"/>
              </a:ext>
            </a:extLst>
          </p:cNvPr>
          <p:cNvSpPr>
            <a:spLocks noGrp="1"/>
          </p:cNvSpPr>
          <p:nvPr>
            <p:ph type="subTitle" idx="1" hasCustomPrompt="1"/>
          </p:nvPr>
        </p:nvSpPr>
        <p:spPr bwMode="auto">
          <a:xfrm>
            <a:off x="548640" y="4182618"/>
            <a:ext cx="5760720" cy="276999"/>
          </a:xfrm>
        </p:spPr>
        <p:txBody>
          <a:bodyPr>
            <a:noAutofit/>
          </a:bodyPr>
          <a:lstStyle>
            <a:lvl1pPr marL="0" indent="0" algn="l">
              <a:spcBef>
                <a:spcPts val="0"/>
              </a:spcBef>
              <a:spcAft>
                <a:spcPts val="0"/>
              </a:spcAft>
              <a:buNone/>
              <a:defRPr sz="1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Client Name (Arial 18 </a:t>
            </a:r>
            <a:r>
              <a:rPr lang="en-US" dirty="0" err="1"/>
              <a:t>pt</a:t>
            </a:r>
            <a:r>
              <a:rPr lang="en-US" dirty="0"/>
              <a:t>)</a:t>
            </a:r>
          </a:p>
        </p:txBody>
      </p:sp>
      <p:sp>
        <p:nvSpPr>
          <p:cNvPr id="11" name="Text Placeholder 10">
            <a:extLst>
              <a:ext uri="{FF2B5EF4-FFF2-40B4-BE49-F238E27FC236}">
                <a16:creationId xmlns:a16="http://schemas.microsoft.com/office/drawing/2014/main" id="{D39DAEAE-09D9-43F1-ACE9-0FBAF0973A19}"/>
              </a:ext>
            </a:extLst>
          </p:cNvPr>
          <p:cNvSpPr>
            <a:spLocks noGrp="1"/>
          </p:cNvSpPr>
          <p:nvPr>
            <p:ph type="body" sz="quarter" idx="10" hasCustomPrompt="1"/>
          </p:nvPr>
        </p:nvSpPr>
        <p:spPr bwMode="auto">
          <a:xfrm>
            <a:off x="549275" y="4499842"/>
            <a:ext cx="5760720" cy="215444"/>
          </a:xfrm>
        </p:spPr>
        <p:txBody>
          <a:bodyPr>
            <a:noAutofit/>
          </a:bodyPr>
          <a:lstStyle>
            <a:lvl1pPr>
              <a:spcBef>
                <a:spcPts val="0"/>
              </a:spcBef>
              <a:spcAft>
                <a:spcPts val="0"/>
              </a:spcAft>
              <a:defRPr sz="1400">
                <a:solidFill>
                  <a:schemeClr val="accent1"/>
                </a:solidFill>
              </a:defRPr>
            </a:lvl1pPr>
          </a:lstStyle>
          <a:p>
            <a:pPr lvl="0"/>
            <a:r>
              <a:rPr lang="en-US" dirty="0"/>
              <a:t>Date</a:t>
            </a:r>
          </a:p>
        </p:txBody>
      </p:sp>
      <p:sp>
        <p:nvSpPr>
          <p:cNvPr id="12" name="Text Placeholder 10">
            <a:extLst>
              <a:ext uri="{FF2B5EF4-FFF2-40B4-BE49-F238E27FC236}">
                <a16:creationId xmlns:a16="http://schemas.microsoft.com/office/drawing/2014/main" id="{8A8940B4-E368-4738-955D-BBD8ECE7045E}"/>
              </a:ext>
            </a:extLst>
          </p:cNvPr>
          <p:cNvSpPr>
            <a:spLocks noGrp="1"/>
          </p:cNvSpPr>
          <p:nvPr>
            <p:ph type="body" sz="quarter" idx="11" hasCustomPrompt="1"/>
          </p:nvPr>
        </p:nvSpPr>
        <p:spPr bwMode="auto">
          <a:xfrm>
            <a:off x="549276" y="5111496"/>
            <a:ext cx="5760720" cy="307777"/>
          </a:xfrm>
        </p:spPr>
        <p:txBody>
          <a:bodyPr wrap="square" anchor="b" anchorCtr="0">
            <a:noAutofit/>
          </a:bodyPr>
          <a:lstStyle>
            <a:lvl1pPr>
              <a:spcBef>
                <a:spcPts val="0"/>
              </a:spcBef>
              <a:spcAft>
                <a:spcPts val="0"/>
              </a:spcAft>
              <a:defRPr sz="1000">
                <a:solidFill>
                  <a:schemeClr val="tx2"/>
                </a:solidFill>
              </a:defRPr>
            </a:lvl1pPr>
          </a:lstStyle>
          <a:p>
            <a:pPr lvl="0"/>
            <a:r>
              <a:rPr lang="en-US" dirty="0"/>
              <a:t>Confidential statement</a:t>
            </a:r>
          </a:p>
        </p:txBody>
      </p:sp>
      <p:sp>
        <p:nvSpPr>
          <p:cNvPr id="13" name="Text Placeholder 10">
            <a:extLst>
              <a:ext uri="{FF2B5EF4-FFF2-40B4-BE49-F238E27FC236}">
                <a16:creationId xmlns:a16="http://schemas.microsoft.com/office/drawing/2014/main" id="{1CA3EB8B-ACB8-4D00-A63C-DD1B6F0BC12B}"/>
              </a:ext>
            </a:extLst>
          </p:cNvPr>
          <p:cNvSpPr>
            <a:spLocks noGrp="1"/>
          </p:cNvSpPr>
          <p:nvPr>
            <p:ph type="body" sz="quarter" idx="12" hasCustomPrompt="1"/>
          </p:nvPr>
        </p:nvSpPr>
        <p:spPr bwMode="auto">
          <a:xfrm>
            <a:off x="549276" y="5495544"/>
            <a:ext cx="5760720" cy="153888"/>
          </a:xfrm>
        </p:spPr>
        <p:txBody>
          <a:bodyPr wrap="square" anchor="t">
            <a:spAutoFit/>
          </a:bodyPr>
          <a:lstStyle>
            <a:lvl1pPr>
              <a:spcBef>
                <a:spcPts val="0"/>
              </a:spcBef>
              <a:spcAft>
                <a:spcPts val="0"/>
              </a:spcAft>
              <a:defRPr sz="1000">
                <a:solidFill>
                  <a:schemeClr val="tx2"/>
                </a:solidFill>
              </a:defRPr>
            </a:lvl1pPr>
          </a:lstStyle>
          <a:p>
            <a:pPr lvl="0"/>
            <a:r>
              <a:rPr lang="en-US" dirty="0"/>
              <a:t>Office and contact number</a:t>
            </a:r>
          </a:p>
        </p:txBody>
      </p:sp>
      <p:pic>
        <p:nvPicPr>
          <p:cNvPr id="14" name="Picture 13">
            <a:extLst>
              <a:ext uri="{FF2B5EF4-FFF2-40B4-BE49-F238E27FC236}">
                <a16:creationId xmlns:a16="http://schemas.microsoft.com/office/drawing/2014/main" id="{8588648C-0BC5-4A9C-B871-4FAC4ED4DD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cxnSp>
        <p:nvCxnSpPr>
          <p:cNvPr id="25" name="Straight Connector 24">
            <a:extLst>
              <a:ext uri="{FF2B5EF4-FFF2-40B4-BE49-F238E27FC236}">
                <a16:creationId xmlns:a16="http://schemas.microsoft.com/office/drawing/2014/main" id="{2DD777C9-2AB8-42BC-8310-990E53560028}"/>
              </a:ext>
            </a:extLst>
          </p:cNvPr>
          <p:cNvCxnSpPr>
            <a:cxnSpLocks/>
          </p:cNvCxnSpPr>
          <p:nvPr userDrawn="1"/>
        </p:nvCxnSpPr>
        <p:spPr bwMode="gray">
          <a:xfrm>
            <a:off x="2448864" y="1028700"/>
            <a:ext cx="0" cy="228600"/>
          </a:xfrm>
          <a:prstGeom prst="line">
            <a:avLst/>
          </a:prstGeom>
          <a:ln w="12700" cap="flat">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19" name="Picture 18" descr="A picture containing room, fence&#10;&#10;Description automatically generated">
            <a:extLst>
              <a:ext uri="{FF2B5EF4-FFF2-40B4-BE49-F238E27FC236}">
                <a16:creationId xmlns:a16="http://schemas.microsoft.com/office/drawing/2014/main" id="{520DC316-1EB8-4007-8275-38591C87C3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sp>
        <p:nvSpPr>
          <p:cNvPr id="15" name="titlemaster_clientlogo" hidden="1">
            <a:extLst>
              <a:ext uri="{FF2B5EF4-FFF2-40B4-BE49-F238E27FC236}">
                <a16:creationId xmlns:a16="http://schemas.microsoft.com/office/drawing/2014/main" id="{73647228-12FF-4FEA-9212-FF9D142B463D}"/>
              </a:ext>
            </a:extLst>
          </p:cNvPr>
          <p:cNvSpPr txBox="1">
            <a:spLocks noChangeArrowheads="1"/>
          </p:cNvSpPr>
          <p:nvPr userDrawn="1"/>
        </p:nvSpPr>
        <p:spPr bwMode="auto">
          <a:xfrm>
            <a:off x="2844000" y="685800"/>
            <a:ext cx="1828800" cy="914400"/>
          </a:xfrm>
          <a:prstGeom prst="rect">
            <a:avLst/>
          </a:prstGeom>
          <a:noFill/>
          <a:ln w="9525">
            <a:noFill/>
            <a:miter lim="800000"/>
            <a:headEnd/>
            <a:tailEnd/>
          </a:ln>
          <a:effectLst/>
        </p:spPr>
        <p:txBody>
          <a:bodyPr/>
          <a:lstStyle/>
          <a:p>
            <a:pPr algn="l">
              <a:spcBef>
                <a:spcPct val="50000"/>
              </a:spcBef>
            </a:pPr>
            <a:endParaRPr lang="en-US" sz="1800"/>
          </a:p>
        </p:txBody>
      </p:sp>
      <p:pic>
        <p:nvPicPr>
          <p:cNvPr id="16" name="Picture 15">
            <a:extLst>
              <a:ext uri="{FF2B5EF4-FFF2-40B4-BE49-F238E27FC236}">
                <a16:creationId xmlns:a16="http://schemas.microsoft.com/office/drawing/2014/main" id="{E8975461-CFCC-4B5A-92B2-274DFB1AF425}"/>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sp>
        <p:nvSpPr>
          <p:cNvPr id="17" name="titlemaster_draft" hidden="1">
            <a:extLst>
              <a:ext uri="{FF2B5EF4-FFF2-40B4-BE49-F238E27FC236}">
                <a16:creationId xmlns:a16="http://schemas.microsoft.com/office/drawing/2014/main" id="{3645DDA6-F9EA-4E88-8CFE-B64E169C40DB}"/>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spTree>
    <p:extLst>
      <p:ext uri="{BB962C8B-B14F-4D97-AF65-F5344CB8AC3E}">
        <p14:creationId xmlns:p14="http://schemas.microsoft.com/office/powerpoint/2010/main" val="869637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DFEA-E520-4CB8-B97E-216B21E7DD12}"/>
              </a:ext>
            </a:extLst>
          </p:cNvPr>
          <p:cNvSpPr>
            <a:spLocks noGrp="1"/>
          </p:cNvSpPr>
          <p:nvPr>
            <p:ph type="ctrTitle" hasCustomPrompt="1"/>
          </p:nvPr>
        </p:nvSpPr>
        <p:spPr bwMode="auto">
          <a:xfrm>
            <a:off x="548640" y="2134362"/>
            <a:ext cx="5760720" cy="1661993"/>
          </a:xfrm>
        </p:spPr>
        <p:txBody>
          <a:bodyPr anchor="b">
            <a:noAutofit/>
          </a:bodyPr>
          <a:lstStyle>
            <a:lvl1pPr algn="l">
              <a:defRPr sz="3600">
                <a:solidFill>
                  <a:schemeClr val="accent1"/>
                </a:solidFill>
              </a:defRPr>
            </a:lvl1pPr>
          </a:lstStyle>
          <a:p>
            <a:r>
              <a:rPr lang="en-US" dirty="0"/>
              <a:t>Project name</a:t>
            </a:r>
            <a:br>
              <a:rPr lang="en-US" dirty="0"/>
            </a:br>
            <a:r>
              <a:rPr lang="en-US" dirty="0"/>
              <a:t>Presentation title </a:t>
            </a:r>
            <a:br>
              <a:rPr lang="en-US" dirty="0"/>
            </a:br>
            <a:r>
              <a:rPr lang="en-US" dirty="0"/>
              <a:t>(Times New Roman 36 </a:t>
            </a:r>
            <a:r>
              <a:rPr lang="en-US" dirty="0" err="1"/>
              <a:t>pt</a:t>
            </a:r>
            <a:r>
              <a:rPr lang="en-US" dirty="0"/>
              <a:t>)</a:t>
            </a:r>
          </a:p>
        </p:txBody>
      </p:sp>
      <p:sp>
        <p:nvSpPr>
          <p:cNvPr id="3" name="Subtitle 2">
            <a:extLst>
              <a:ext uri="{FF2B5EF4-FFF2-40B4-BE49-F238E27FC236}">
                <a16:creationId xmlns:a16="http://schemas.microsoft.com/office/drawing/2014/main" id="{159000BD-79BF-4611-9B57-571F7BE12EB4}"/>
              </a:ext>
            </a:extLst>
          </p:cNvPr>
          <p:cNvSpPr>
            <a:spLocks noGrp="1"/>
          </p:cNvSpPr>
          <p:nvPr>
            <p:ph type="subTitle" idx="1" hasCustomPrompt="1"/>
          </p:nvPr>
        </p:nvSpPr>
        <p:spPr bwMode="auto">
          <a:xfrm>
            <a:off x="548640" y="4182618"/>
            <a:ext cx="5760720" cy="276999"/>
          </a:xfrm>
        </p:spPr>
        <p:txBody>
          <a:bodyPr>
            <a:noAutofit/>
          </a:bodyPr>
          <a:lstStyle>
            <a:lvl1pPr marL="0" indent="0" algn="l">
              <a:spcBef>
                <a:spcPts val="0"/>
              </a:spcBef>
              <a:spcAft>
                <a:spcPts val="0"/>
              </a:spcAft>
              <a:buNone/>
              <a:defRPr sz="1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Client Name (Arial 18 </a:t>
            </a:r>
            <a:r>
              <a:rPr lang="en-US" dirty="0" err="1"/>
              <a:t>pt</a:t>
            </a:r>
            <a:r>
              <a:rPr lang="en-US" dirty="0"/>
              <a:t>)</a:t>
            </a:r>
          </a:p>
        </p:txBody>
      </p:sp>
      <p:sp>
        <p:nvSpPr>
          <p:cNvPr id="11" name="Text Placeholder 10">
            <a:extLst>
              <a:ext uri="{FF2B5EF4-FFF2-40B4-BE49-F238E27FC236}">
                <a16:creationId xmlns:a16="http://schemas.microsoft.com/office/drawing/2014/main" id="{D39DAEAE-09D9-43F1-ACE9-0FBAF0973A19}"/>
              </a:ext>
            </a:extLst>
          </p:cNvPr>
          <p:cNvSpPr>
            <a:spLocks noGrp="1"/>
          </p:cNvSpPr>
          <p:nvPr>
            <p:ph type="body" sz="quarter" idx="10" hasCustomPrompt="1"/>
          </p:nvPr>
        </p:nvSpPr>
        <p:spPr bwMode="auto">
          <a:xfrm>
            <a:off x="549275" y="4499842"/>
            <a:ext cx="5760720" cy="215444"/>
          </a:xfrm>
        </p:spPr>
        <p:txBody>
          <a:bodyPr>
            <a:noAutofit/>
          </a:bodyPr>
          <a:lstStyle>
            <a:lvl1pPr>
              <a:spcBef>
                <a:spcPts val="0"/>
              </a:spcBef>
              <a:spcAft>
                <a:spcPts val="0"/>
              </a:spcAft>
              <a:defRPr sz="1400">
                <a:solidFill>
                  <a:schemeClr val="accent1"/>
                </a:solidFill>
              </a:defRPr>
            </a:lvl1pPr>
          </a:lstStyle>
          <a:p>
            <a:pPr lvl="0"/>
            <a:r>
              <a:rPr lang="en-US" dirty="0"/>
              <a:t>Date</a:t>
            </a:r>
          </a:p>
        </p:txBody>
      </p:sp>
      <p:sp>
        <p:nvSpPr>
          <p:cNvPr id="12" name="Text Placeholder 10">
            <a:extLst>
              <a:ext uri="{FF2B5EF4-FFF2-40B4-BE49-F238E27FC236}">
                <a16:creationId xmlns:a16="http://schemas.microsoft.com/office/drawing/2014/main" id="{8A8940B4-E368-4738-955D-BBD8ECE7045E}"/>
              </a:ext>
            </a:extLst>
          </p:cNvPr>
          <p:cNvSpPr>
            <a:spLocks noGrp="1"/>
          </p:cNvSpPr>
          <p:nvPr>
            <p:ph type="body" sz="quarter" idx="11" hasCustomPrompt="1"/>
          </p:nvPr>
        </p:nvSpPr>
        <p:spPr bwMode="auto">
          <a:xfrm>
            <a:off x="549276" y="5111496"/>
            <a:ext cx="5760720" cy="307777"/>
          </a:xfrm>
        </p:spPr>
        <p:txBody>
          <a:bodyPr wrap="square" anchor="b" anchorCtr="0">
            <a:noAutofit/>
          </a:bodyPr>
          <a:lstStyle>
            <a:lvl1pPr>
              <a:spcBef>
                <a:spcPts val="0"/>
              </a:spcBef>
              <a:spcAft>
                <a:spcPts val="0"/>
              </a:spcAft>
              <a:defRPr sz="1000">
                <a:solidFill>
                  <a:schemeClr val="tx2"/>
                </a:solidFill>
              </a:defRPr>
            </a:lvl1pPr>
          </a:lstStyle>
          <a:p>
            <a:pPr lvl="0"/>
            <a:r>
              <a:rPr lang="en-US" dirty="0"/>
              <a:t>Confidential statement</a:t>
            </a:r>
          </a:p>
        </p:txBody>
      </p:sp>
      <p:sp>
        <p:nvSpPr>
          <p:cNvPr id="13" name="Text Placeholder 10">
            <a:extLst>
              <a:ext uri="{FF2B5EF4-FFF2-40B4-BE49-F238E27FC236}">
                <a16:creationId xmlns:a16="http://schemas.microsoft.com/office/drawing/2014/main" id="{1CA3EB8B-ACB8-4D00-A63C-DD1B6F0BC12B}"/>
              </a:ext>
            </a:extLst>
          </p:cNvPr>
          <p:cNvSpPr>
            <a:spLocks noGrp="1"/>
          </p:cNvSpPr>
          <p:nvPr>
            <p:ph type="body" sz="quarter" idx="12" hasCustomPrompt="1"/>
          </p:nvPr>
        </p:nvSpPr>
        <p:spPr bwMode="auto">
          <a:xfrm>
            <a:off x="549276" y="5495544"/>
            <a:ext cx="5760720" cy="153888"/>
          </a:xfrm>
        </p:spPr>
        <p:txBody>
          <a:bodyPr wrap="square" anchor="t">
            <a:spAutoFit/>
          </a:bodyPr>
          <a:lstStyle>
            <a:lvl1pPr>
              <a:spcBef>
                <a:spcPts val="0"/>
              </a:spcBef>
              <a:spcAft>
                <a:spcPts val="0"/>
              </a:spcAft>
              <a:defRPr sz="1000">
                <a:solidFill>
                  <a:schemeClr val="tx2"/>
                </a:solidFill>
              </a:defRPr>
            </a:lvl1pPr>
          </a:lstStyle>
          <a:p>
            <a:pPr lvl="0"/>
            <a:r>
              <a:rPr lang="en-US" dirty="0"/>
              <a:t>Office and contact number</a:t>
            </a:r>
          </a:p>
        </p:txBody>
      </p:sp>
      <p:pic>
        <p:nvPicPr>
          <p:cNvPr id="14" name="Picture 13">
            <a:extLst>
              <a:ext uri="{FF2B5EF4-FFF2-40B4-BE49-F238E27FC236}">
                <a16:creationId xmlns:a16="http://schemas.microsoft.com/office/drawing/2014/main" id="{8588648C-0BC5-4A9C-B871-4FAC4ED4DD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cxnSp>
        <p:nvCxnSpPr>
          <p:cNvPr id="25" name="Straight Connector 24">
            <a:extLst>
              <a:ext uri="{FF2B5EF4-FFF2-40B4-BE49-F238E27FC236}">
                <a16:creationId xmlns:a16="http://schemas.microsoft.com/office/drawing/2014/main" id="{2DD777C9-2AB8-42BC-8310-990E53560028}"/>
              </a:ext>
            </a:extLst>
          </p:cNvPr>
          <p:cNvCxnSpPr>
            <a:cxnSpLocks/>
          </p:cNvCxnSpPr>
          <p:nvPr userDrawn="1"/>
        </p:nvCxnSpPr>
        <p:spPr bwMode="gray">
          <a:xfrm>
            <a:off x="2448864" y="1028700"/>
            <a:ext cx="0" cy="228600"/>
          </a:xfrm>
          <a:prstGeom prst="line">
            <a:avLst/>
          </a:prstGeom>
          <a:ln w="12700" cap="flat">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19" name="Picture 18" descr="A picture containing room, fence&#10;&#10;Description automatically generated">
            <a:extLst>
              <a:ext uri="{FF2B5EF4-FFF2-40B4-BE49-F238E27FC236}">
                <a16:creationId xmlns:a16="http://schemas.microsoft.com/office/drawing/2014/main" id="{520DC316-1EB8-4007-8275-38591C87C3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sp>
        <p:nvSpPr>
          <p:cNvPr id="15" name="titlemaster_clientlogo" hidden="1">
            <a:extLst>
              <a:ext uri="{FF2B5EF4-FFF2-40B4-BE49-F238E27FC236}">
                <a16:creationId xmlns:a16="http://schemas.microsoft.com/office/drawing/2014/main" id="{73647228-12FF-4FEA-9212-FF9D142B463D}"/>
              </a:ext>
            </a:extLst>
          </p:cNvPr>
          <p:cNvSpPr txBox="1">
            <a:spLocks noChangeArrowheads="1"/>
          </p:cNvSpPr>
          <p:nvPr userDrawn="1"/>
        </p:nvSpPr>
        <p:spPr bwMode="auto">
          <a:xfrm>
            <a:off x="2844000" y="685800"/>
            <a:ext cx="1828800" cy="914400"/>
          </a:xfrm>
          <a:prstGeom prst="rect">
            <a:avLst/>
          </a:prstGeom>
          <a:noFill/>
          <a:ln w="9525">
            <a:noFill/>
            <a:miter lim="800000"/>
            <a:headEnd/>
            <a:tailEnd/>
          </a:ln>
          <a:effectLst/>
        </p:spPr>
        <p:txBody>
          <a:bodyPr/>
          <a:lstStyle/>
          <a:p>
            <a:pPr algn="l">
              <a:spcBef>
                <a:spcPct val="50000"/>
              </a:spcBef>
            </a:pPr>
            <a:endParaRPr lang="en-US" sz="1800"/>
          </a:p>
        </p:txBody>
      </p:sp>
      <p:pic>
        <p:nvPicPr>
          <p:cNvPr id="16" name="Picture 15">
            <a:extLst>
              <a:ext uri="{FF2B5EF4-FFF2-40B4-BE49-F238E27FC236}">
                <a16:creationId xmlns:a16="http://schemas.microsoft.com/office/drawing/2014/main" id="{E8975461-CFCC-4B5A-92B2-274DFB1AF425}"/>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sp>
        <p:nvSpPr>
          <p:cNvPr id="17" name="titlemaster_draft" hidden="1">
            <a:extLst>
              <a:ext uri="{FF2B5EF4-FFF2-40B4-BE49-F238E27FC236}">
                <a16:creationId xmlns:a16="http://schemas.microsoft.com/office/drawing/2014/main" id="{3645DDA6-F9EA-4E88-8CFE-B64E169C40DB}"/>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spTree>
    <p:extLst>
      <p:ext uri="{BB962C8B-B14F-4D97-AF65-F5344CB8AC3E}">
        <p14:creationId xmlns:p14="http://schemas.microsoft.com/office/powerpoint/2010/main" val="3307881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860C-1611-415D-B493-9E72EFC20C69}"/>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6AA77F65-8A9A-4083-8B11-117385C26FBF}"/>
              </a:ext>
            </a:extLst>
          </p:cNvPr>
          <p:cNvSpPr>
            <a:spLocks noGrp="1"/>
          </p:cNvSpPr>
          <p:nvPr>
            <p:ph idx="1" hasCustomPrompt="1"/>
          </p:nvPr>
        </p:nvSpPr>
        <p:spPr bwMode="auto">
          <a:xfrm>
            <a:off x="548640" y="1856232"/>
            <a:ext cx="11091672" cy="4453128"/>
          </a:xfrm>
        </p:spPr>
        <p:txBody>
          <a:bodyPr/>
          <a:lstStyle>
            <a:lvl1pPr rtl="0">
              <a:defRPr>
                <a:solidFill>
                  <a:schemeClr val="accent1"/>
                </a:solidFill>
                <a:latin typeface="+mn-lt"/>
              </a:defRPr>
            </a:lvl1pPr>
            <a:lvl2pPr>
              <a:buClrTx/>
              <a:defRPr>
                <a:solidFill>
                  <a:schemeClr val="accent1"/>
                </a:solidFill>
                <a:latin typeface="+mn-lt"/>
              </a:defRPr>
            </a:lvl2pPr>
            <a:lvl3pPr>
              <a:buClrTx/>
              <a:defRPr>
                <a:solidFill>
                  <a:schemeClr val="accent1"/>
                </a:solidFill>
                <a:latin typeface="+mn-lt"/>
              </a:defRPr>
            </a:lvl3pPr>
          </a:lstStyle>
          <a:p>
            <a:pPr rtl="0"/>
            <a:r>
              <a:rPr lang="en-US" b="0" i="0" u="none" strike="noStrike" kern="1200" baseline="0" dirty="0">
                <a:solidFill>
                  <a:srgbClr val="1A1628"/>
                </a:solidFill>
                <a:latin typeface="Arial" panose="020B0604020202020204" pitchFamily="34" charset="0"/>
              </a:rPr>
              <a:t>Click to add text (Arial 18 </a:t>
            </a:r>
            <a:r>
              <a:rPr lang="en-US" b="0" i="0" u="none" strike="noStrike" kern="1200" baseline="0" dirty="0" err="1">
                <a:solidFill>
                  <a:srgbClr val="1A1628"/>
                </a:solidFill>
                <a:latin typeface="Arial" panose="020B0604020202020204" pitchFamily="34" charset="0"/>
              </a:rPr>
              <a:t>pt</a:t>
            </a:r>
            <a:r>
              <a:rPr lang="en-US" b="0" i="0" u="none" strike="noStrike" kern="1200" baseline="0" dirty="0">
                <a:solidFill>
                  <a:srgbClr val="1A1628"/>
                </a:solidFill>
                <a:latin typeface="Arial" panose="020B0604020202020204" pitchFamily="34" charset="0"/>
              </a:rPr>
              <a:t>)</a:t>
            </a:r>
          </a:p>
          <a:p>
            <a:pPr lvl="1"/>
            <a:r>
              <a:rPr lang="en-US" dirty="0"/>
              <a:t>Second level</a:t>
            </a:r>
          </a:p>
          <a:p>
            <a:pPr lvl="2"/>
            <a:r>
              <a:rPr lang="en-US" dirty="0"/>
              <a:t>Third level</a:t>
            </a:r>
          </a:p>
        </p:txBody>
      </p:sp>
    </p:spTree>
    <p:extLst>
      <p:ext uri="{BB962C8B-B14F-4D97-AF65-F5344CB8AC3E}">
        <p14:creationId xmlns:p14="http://schemas.microsoft.com/office/powerpoint/2010/main" val="218574077"/>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68CE-375C-4842-BF55-8BE857CA08F1}"/>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a:t>
            </a:r>
            <a:r>
              <a:rPr lang="en-US" dirty="0" err="1"/>
              <a:t>pt</a:t>
            </a:r>
            <a:r>
              <a:rPr lang="en-US" dirty="0"/>
              <a:t>)</a:t>
            </a:r>
          </a:p>
        </p:txBody>
      </p:sp>
    </p:spTree>
    <p:extLst>
      <p:ext uri="{BB962C8B-B14F-4D97-AF65-F5344CB8AC3E}">
        <p14:creationId xmlns:p14="http://schemas.microsoft.com/office/powerpoint/2010/main" val="1029849745"/>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Divider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bg1"/>
                </a:solidFill>
              </a:defRPr>
            </a:lvl1pPr>
          </a:lstStyle>
          <a:p>
            <a:r>
              <a:rPr lang="en-US" dirty="0"/>
              <a:t>Click to add section title </a:t>
            </a:r>
            <a:br>
              <a:rPr lang="en-US" dirty="0"/>
            </a:br>
            <a:r>
              <a:rPr lang="en-US" dirty="0"/>
              <a:t>(Times New Roman 36 </a:t>
            </a:r>
            <a:r>
              <a:rPr lang="en-US" dirty="0" err="1"/>
              <a:t>pt</a:t>
            </a:r>
            <a:r>
              <a:rPr lang="en-US" dirty="0"/>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cap="flat">
            <a:solidFill>
              <a:schemeClr val="bg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204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Divider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accent1"/>
                </a:solidFill>
              </a:defRPr>
            </a:lvl1pPr>
          </a:lstStyle>
          <a:p>
            <a:r>
              <a:rPr lang="en-US" dirty="0"/>
              <a:t>Click to add section title </a:t>
            </a:r>
            <a:br>
              <a:rPr lang="en-US" dirty="0"/>
            </a:br>
            <a:r>
              <a:rPr lang="en-US" dirty="0"/>
              <a:t>(Times New Roman 36 </a:t>
            </a:r>
            <a:r>
              <a:rPr lang="en-US" dirty="0" err="1"/>
              <a:t>pt</a:t>
            </a:r>
            <a:r>
              <a:rPr lang="en-US" dirty="0"/>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56017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5266944"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5266944"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6373368" y="1856232"/>
            <a:ext cx="5266944"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6373368" y="2679192"/>
            <a:ext cx="5266944"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3869615137"/>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4430268"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4430268"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8311896"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8311896"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2541625001"/>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F84C9-B354-4329-936E-B6644D8483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600A1B-42B5-48CA-AFB6-979D7375F4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96016A-24D7-4568-A8ED-9CA0CCA661C9}"/>
              </a:ext>
            </a:extLst>
          </p:cNvPr>
          <p:cNvSpPr>
            <a:spLocks noGrp="1"/>
          </p:cNvSpPr>
          <p:nvPr>
            <p:ph type="dt" sz="half" idx="10"/>
          </p:nvPr>
        </p:nvSpPr>
        <p:spPr/>
        <p:txBody>
          <a:bodyPr/>
          <a:lstStyle/>
          <a:p>
            <a:fld id="{C991C5C8-341A-4145-ADFA-41945553978C}" type="datetimeFigureOut">
              <a:rPr lang="en-IN" smtClean="0"/>
              <a:t>29-03-2022</a:t>
            </a:fld>
            <a:endParaRPr lang="en-IN"/>
          </a:p>
        </p:txBody>
      </p:sp>
      <p:sp>
        <p:nvSpPr>
          <p:cNvPr id="5" name="Footer Placeholder 4">
            <a:extLst>
              <a:ext uri="{FF2B5EF4-FFF2-40B4-BE49-F238E27FC236}">
                <a16:creationId xmlns:a16="http://schemas.microsoft.com/office/drawing/2014/main" id="{2E27B317-3057-49F5-8518-7241847425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60EE64-547D-4FB8-B6F1-72A4E56D26AC}"/>
              </a:ext>
            </a:extLst>
          </p:cNvPr>
          <p:cNvSpPr>
            <a:spLocks noGrp="1"/>
          </p:cNvSpPr>
          <p:nvPr>
            <p:ph type="sldNum" sz="quarter" idx="12"/>
          </p:nvPr>
        </p:nvSpPr>
        <p:spPr/>
        <p:txBody>
          <a:bodyPr/>
          <a:lstStyle/>
          <a:p>
            <a:fld id="{9A01EB9A-FFA2-4061-BEEC-E3A8FD4B9B70}" type="slidenum">
              <a:rPr lang="en-IN" smtClean="0"/>
              <a:t>‹#›</a:t>
            </a:fld>
            <a:endParaRPr lang="en-IN"/>
          </a:p>
        </p:txBody>
      </p:sp>
    </p:spTree>
    <p:extLst>
      <p:ext uri="{BB962C8B-B14F-4D97-AF65-F5344CB8AC3E}">
        <p14:creationId xmlns:p14="http://schemas.microsoft.com/office/powerpoint/2010/main" val="42481613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3438144"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3438144"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6327648"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6327648"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9217152"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9217152"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Tree>
    <p:extLst>
      <p:ext uri="{BB962C8B-B14F-4D97-AF65-F5344CB8AC3E}">
        <p14:creationId xmlns:p14="http://schemas.microsoft.com/office/powerpoint/2010/main" val="3724305323"/>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2859786"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2859786"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5170932"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5170932"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7482078"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7482078"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20" name="Text Placeholder 19">
            <a:extLst>
              <a:ext uri="{FF2B5EF4-FFF2-40B4-BE49-F238E27FC236}">
                <a16:creationId xmlns:a16="http://schemas.microsoft.com/office/drawing/2014/main" id="{B4AC7757-EC14-40BD-B915-E1A7EFBB0F69}"/>
              </a:ext>
            </a:extLst>
          </p:cNvPr>
          <p:cNvSpPr>
            <a:spLocks noGrp="1"/>
          </p:cNvSpPr>
          <p:nvPr>
            <p:ph type="body" sz="quarter" idx="18" hasCustomPrompt="1"/>
          </p:nvPr>
        </p:nvSpPr>
        <p:spPr bwMode="auto">
          <a:xfrm>
            <a:off x="9793224"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22" name="Content Placeholder 21">
            <a:extLst>
              <a:ext uri="{FF2B5EF4-FFF2-40B4-BE49-F238E27FC236}">
                <a16:creationId xmlns:a16="http://schemas.microsoft.com/office/drawing/2014/main" id="{3F9ADBB4-EAD8-46E3-9FD8-DB157F901E42}"/>
              </a:ext>
            </a:extLst>
          </p:cNvPr>
          <p:cNvSpPr>
            <a:spLocks noGrp="1"/>
          </p:cNvSpPr>
          <p:nvPr>
            <p:ph sz="quarter" idx="19" hasCustomPrompt="1"/>
          </p:nvPr>
        </p:nvSpPr>
        <p:spPr bwMode="auto">
          <a:xfrm>
            <a:off x="9793224"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Tree>
    <p:extLst>
      <p:ext uri="{BB962C8B-B14F-4D97-AF65-F5344CB8AC3E}">
        <p14:creationId xmlns:p14="http://schemas.microsoft.com/office/powerpoint/2010/main" val="852145875"/>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Third LHS Dar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6"/>
            <a:ext cx="2962021" cy="5971032"/>
          </a:xfrm>
        </p:spPr>
        <p:txBody>
          <a:bodyPr anchor="ctr">
            <a:noAutofit/>
          </a:bodyPr>
          <a:lstStyle>
            <a:lvl1pPr>
              <a:defRPr sz="3200">
                <a:solidFill>
                  <a:schemeClr val="bg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buClrTx/>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dirty="0"/>
              <a:t>Click to add text (Arial 18 pt)</a:t>
            </a:r>
          </a:p>
          <a:p>
            <a:pPr lvl="1"/>
            <a:r>
              <a:rPr lang="en-US" dirty="0"/>
              <a:t>Second level</a:t>
            </a:r>
          </a:p>
          <a:p>
            <a:pPr lvl="2"/>
            <a:r>
              <a:rPr lang="en-US" dirty="0"/>
              <a:t>Third level</a:t>
            </a:r>
          </a:p>
        </p:txBody>
      </p:sp>
      <p:sp>
        <p:nvSpPr>
          <p:cNvPr id="7" name="slidemaster_filename1">
            <a:extLst>
              <a:ext uri="{FF2B5EF4-FFF2-40B4-BE49-F238E27FC236}">
                <a16:creationId xmlns:a16="http://schemas.microsoft.com/office/drawing/2014/main" id="{06D4893B-A038-4B9E-9E85-18240FDD059A}"/>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5" name="Straight Connector 4">
            <a:extLst>
              <a:ext uri="{FF2B5EF4-FFF2-40B4-BE49-F238E27FC236}">
                <a16:creationId xmlns:a16="http://schemas.microsoft.com/office/drawing/2014/main" id="{FC5BE2E5-D465-48D9-812D-B3E2431999E2}"/>
              </a:ext>
            </a:extLst>
          </p:cNvPr>
          <p:cNvCxnSpPr/>
          <p:nvPr userDrawn="1"/>
        </p:nvCxnSpPr>
        <p:spPr bwMode="black">
          <a:xfrm>
            <a:off x="4059936"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5805070"/>
      </p:ext>
    </p:extLst>
  </p:cSld>
  <p:clrMapOvr>
    <a:masterClrMapping/>
  </p:clrMapOvr>
  <p:extLst>
    <p:ext uri="{DCECCB84-F9BA-43D5-87BE-67443E8EF086}">
      <p15:sldGuideLst xmlns:p15="http://schemas.microsoft.com/office/powerpoint/2012/main">
        <p15:guide id="1" pos="2212">
          <p15:clr>
            <a:srgbClr val="FBAE40"/>
          </p15:clr>
        </p15:guide>
        <p15:guide id="2" pos="290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Third LHS L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8"/>
            <a:ext cx="2962021" cy="5971032"/>
          </a:xfrm>
        </p:spPr>
        <p:txBody>
          <a:bodyPr anchor="ctr">
            <a:noAutofit/>
          </a:bodyPr>
          <a:lstStyle>
            <a:lvl1pPr>
              <a:defRPr sz="3200">
                <a:solidFill>
                  <a:schemeClr val="accent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dirty="0"/>
              <a:t>Click to add text (Arial 18 pt)</a:t>
            </a:r>
          </a:p>
          <a:p>
            <a:pPr lvl="1"/>
            <a:r>
              <a:rPr lang="en-US" dirty="0"/>
              <a:t>Second level</a:t>
            </a:r>
          </a:p>
          <a:p>
            <a:pPr lvl="2"/>
            <a:r>
              <a:rPr lang="en-US" dirty="0"/>
              <a:t>Third level</a:t>
            </a:r>
          </a:p>
        </p:txBody>
      </p:sp>
      <p:sp>
        <p:nvSpPr>
          <p:cNvPr id="9" name="slidemaster_filename2">
            <a:extLst>
              <a:ext uri="{FF2B5EF4-FFF2-40B4-BE49-F238E27FC236}">
                <a16:creationId xmlns:a16="http://schemas.microsoft.com/office/drawing/2014/main" id="{5ECBAB0E-06DC-40D5-A402-652460194265}"/>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7" name="Straight Connector 6">
            <a:extLst>
              <a:ext uri="{FF2B5EF4-FFF2-40B4-BE49-F238E27FC236}">
                <a16:creationId xmlns:a16="http://schemas.microsoft.com/office/drawing/2014/main" id="{9557EC31-2BFF-4DCF-B51C-17764D8EE8EE}"/>
              </a:ext>
            </a:extLst>
          </p:cNvPr>
          <p:cNvCxnSpPr/>
          <p:nvPr userDrawn="1"/>
        </p:nvCxnSpPr>
        <p:spPr bwMode="black">
          <a:xfrm>
            <a:off x="4059936"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545318"/>
      </p:ext>
    </p:extLst>
  </p:cSld>
  <p:clrMapOvr>
    <a:masterClrMapping/>
  </p:clrMapOvr>
  <p:extLst>
    <p:ext uri="{DCECCB84-F9BA-43D5-87BE-67443E8EF086}">
      <p15:sldGuideLst xmlns:p15="http://schemas.microsoft.com/office/powerpoint/2012/main">
        <p15:guide id="1" pos="2212">
          <p15:clr>
            <a:srgbClr val="FBAE40"/>
          </p15:clr>
        </p15:guide>
        <p15:guide id="2" pos="290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ne Third RHS Dar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dirty="0"/>
              <a:t>Click to add title (Times New Roman</a:t>
            </a:r>
            <a:br>
              <a:rPr lang="en-US" dirty="0"/>
            </a:br>
            <a:r>
              <a:rPr lang="en-US" dirty="0"/>
              <a:t>32 pt)</a:t>
            </a:r>
          </a:p>
        </p:txBody>
      </p:sp>
      <p:sp>
        <p:nvSpPr>
          <p:cNvPr id="6" name="Content Placeholder 2">
            <a:extLst>
              <a:ext uri="{FF2B5EF4-FFF2-40B4-BE49-F238E27FC236}">
                <a16:creationId xmlns:a16="http://schemas.microsoft.com/office/drawing/2014/main" id="{BD0444AE-6020-496F-8C08-A5ECD7810979}"/>
              </a:ext>
            </a:extLst>
          </p:cNvPr>
          <p:cNvSpPr>
            <a:spLocks noGrp="1"/>
          </p:cNvSpPr>
          <p:nvPr>
            <p:ph idx="1" hasCustomPrompt="1"/>
          </p:nvPr>
        </p:nvSpPr>
        <p:spPr bwMode="auto">
          <a:xfrm>
            <a:off x="548640" y="1856232"/>
            <a:ext cx="7033260" cy="4453128"/>
          </a:xfrm>
        </p:spPr>
        <p:txBody>
          <a:bodyPr/>
          <a:lstStyle>
            <a:lvl1pPr rtl="0">
              <a:defRPr>
                <a:solidFill>
                  <a:schemeClr val="accent1"/>
                </a:solidFill>
              </a:defRPr>
            </a:lvl1pPr>
            <a:lvl2pPr>
              <a:buClrTx/>
              <a:defRPr>
                <a:solidFill>
                  <a:schemeClr val="accent1"/>
                </a:solidFill>
              </a:defRPr>
            </a:lvl2pPr>
            <a:lvl3pPr>
              <a:defRPr>
                <a:solidFill>
                  <a:schemeClr val="accent1"/>
                </a:solidFill>
              </a:defRPr>
            </a:lvl3pPr>
          </a:lstStyle>
          <a:p>
            <a:pPr rtl="0"/>
            <a:r>
              <a:rPr lang="en-US" b="0" i="0" u="none" strike="noStrike" kern="1200" baseline="0" dirty="0">
                <a:solidFill>
                  <a:srgbClr val="1A1628"/>
                </a:solidFill>
                <a:latin typeface="Arial" panose="020B0604020202020204" pitchFamily="34" charset="0"/>
              </a:rPr>
              <a:t>Click to add text (Arial 18 pt)</a:t>
            </a:r>
          </a:p>
          <a:p>
            <a:pPr lvl="1"/>
            <a:r>
              <a:rPr lang="en-US" dirty="0"/>
              <a:t>Second level</a:t>
            </a:r>
          </a:p>
          <a:p>
            <a:pPr lvl="2"/>
            <a:r>
              <a:rPr lang="en-US" dirty="0"/>
              <a:t>Third level</a:t>
            </a:r>
          </a:p>
        </p:txBody>
      </p:sp>
      <p:sp>
        <p:nvSpPr>
          <p:cNvPr id="8" name="Rectangle 7">
            <a:extLst>
              <a:ext uri="{FF2B5EF4-FFF2-40B4-BE49-F238E27FC236}">
                <a16:creationId xmlns:a16="http://schemas.microsoft.com/office/drawing/2014/main" id="{2ADEA55C-D666-478B-B8F0-AC2B5A68DF4E}"/>
              </a:ext>
            </a:extLst>
          </p:cNvPr>
          <p:cNvSpPr/>
          <p:nvPr userDrawn="1"/>
        </p:nvSpPr>
        <p:spPr bwMode="white">
          <a:xfrm>
            <a:off x="8132064"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bg1"/>
                </a:solidFill>
              </a:defRPr>
            </a:lvl1pPr>
            <a:lvl2pPr>
              <a:buClrTx/>
              <a:defRPr>
                <a:solidFill>
                  <a:schemeClr val="bg1"/>
                </a:solidFill>
              </a:defRPr>
            </a:lvl2pPr>
            <a:lvl3pPr>
              <a:buClrTx/>
              <a:defRPr>
                <a:solidFill>
                  <a:schemeClr val="bg1"/>
                </a:solidFill>
              </a:defRPr>
            </a:lvl3pPr>
            <a:lvl4pPr marL="1371600" indent="0">
              <a:buNone/>
              <a:defRPr>
                <a:solidFill>
                  <a:schemeClr val="bg2"/>
                </a:solidFill>
              </a:defRPr>
            </a:lvl4pPr>
            <a:lvl5pPr>
              <a:defRPr>
                <a:solidFill>
                  <a:schemeClr val="bg2"/>
                </a:solidFill>
              </a:defRPr>
            </a:lvl5pPr>
          </a:lstStyle>
          <a:p>
            <a:pPr lvl="0"/>
            <a:r>
              <a:rPr lang="en-US" dirty="0"/>
              <a:t>Click to add text (Arial 18 pt)</a:t>
            </a:r>
          </a:p>
        </p:txBody>
      </p:sp>
      <p:sp>
        <p:nvSpPr>
          <p:cNvPr id="10" name="slidemaster_copyright1">
            <a:extLst>
              <a:ext uri="{FF2B5EF4-FFF2-40B4-BE49-F238E27FC236}">
                <a16:creationId xmlns:a16="http://schemas.microsoft.com/office/drawing/2014/main" id="{E07AE106-793C-439E-99C1-53F2732C29B2}"/>
              </a:ext>
            </a:extLst>
          </p:cNvPr>
          <p:cNvSpPr txBox="1">
            <a:spLocks/>
          </p:cNvSpPr>
          <p:nvPr userDrawn="1"/>
        </p:nvSpPr>
        <p:spPr bwMode="black">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cxnSp>
        <p:nvCxnSpPr>
          <p:cNvPr id="9" name="Straight Connector 8">
            <a:extLst>
              <a:ext uri="{FF2B5EF4-FFF2-40B4-BE49-F238E27FC236}">
                <a16:creationId xmlns:a16="http://schemas.microsoft.com/office/drawing/2014/main" id="{CBE0183D-CA00-43C2-8CC0-0AD284762CB2}"/>
              </a:ext>
            </a:extLst>
          </p:cNvPr>
          <p:cNvCxnSpPr/>
          <p:nvPr userDrawn="1"/>
        </p:nvCxnSpPr>
        <p:spPr bwMode="black">
          <a:xfrm>
            <a:off x="8132064"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8A4D403D-2BBB-4A52-8BF7-8FEAAA96BD8A}"/>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Tree>
    <p:extLst>
      <p:ext uri="{BB962C8B-B14F-4D97-AF65-F5344CB8AC3E}">
        <p14:creationId xmlns:p14="http://schemas.microsoft.com/office/powerpoint/2010/main" val="3307355722"/>
      </p:ext>
    </p:extLst>
  </p:cSld>
  <p:clrMapOvr>
    <a:masterClrMapping/>
  </p:clrMapOvr>
  <p:extLst>
    <p:ext uri="{DCECCB84-F9BA-43D5-87BE-67443E8EF086}">
      <p15:sldGuideLst xmlns:p15="http://schemas.microsoft.com/office/powerpoint/2012/main">
        <p15:guide id="1" orient="horz" pos="1170">
          <p15:clr>
            <a:srgbClr val="FBAE40"/>
          </p15:clr>
        </p15:guide>
        <p15:guide id="3" pos="4776">
          <p15:clr>
            <a:srgbClr val="FBAE40"/>
          </p15:clr>
        </p15:guide>
        <p15:guide id="4" pos="546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Third RHS L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648DD2-80F0-4B6A-B2C3-1845D5846D6F}"/>
              </a:ext>
            </a:extLst>
          </p:cNvPr>
          <p:cNvSpPr/>
          <p:nvPr userDrawn="1"/>
        </p:nvSpPr>
        <p:spPr bwMode="white">
          <a:xfrm>
            <a:off x="8132064"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dirty="0"/>
              <a:t>Click to add title (Times New Roman</a:t>
            </a:r>
            <a:br>
              <a:rPr lang="en-US" dirty="0"/>
            </a:br>
            <a:r>
              <a:rPr lang="en-US" dirty="0"/>
              <a:t>32 pt)</a:t>
            </a:r>
          </a:p>
        </p:txBody>
      </p:sp>
      <p:sp>
        <p:nvSpPr>
          <p:cNvPr id="6" name="Content Placeholder 2">
            <a:extLst>
              <a:ext uri="{FF2B5EF4-FFF2-40B4-BE49-F238E27FC236}">
                <a16:creationId xmlns:a16="http://schemas.microsoft.com/office/drawing/2014/main" id="{BD0444AE-6020-496F-8C08-A5ECD7810979}"/>
              </a:ext>
            </a:extLst>
          </p:cNvPr>
          <p:cNvSpPr>
            <a:spLocks noGrp="1"/>
          </p:cNvSpPr>
          <p:nvPr>
            <p:ph idx="1" hasCustomPrompt="1"/>
          </p:nvPr>
        </p:nvSpPr>
        <p:spPr bwMode="auto">
          <a:xfrm>
            <a:off x="548640" y="1856232"/>
            <a:ext cx="7033260" cy="4453128"/>
          </a:xfrm>
        </p:spPr>
        <p:txBody>
          <a:bodyPr/>
          <a:lstStyle>
            <a:lvl1pPr rtl="0">
              <a:defRPr>
                <a:solidFill>
                  <a:schemeClr val="accent1"/>
                </a:solidFill>
              </a:defRPr>
            </a:lvl1pPr>
            <a:lvl2pPr>
              <a:defRPr>
                <a:solidFill>
                  <a:schemeClr val="accent1"/>
                </a:solidFill>
              </a:defRPr>
            </a:lvl2pPr>
            <a:lvl3pPr>
              <a:defRPr>
                <a:solidFill>
                  <a:schemeClr val="accent1"/>
                </a:solidFill>
              </a:defRPr>
            </a:lvl3pPr>
          </a:lstStyle>
          <a:p>
            <a:pPr rtl="0"/>
            <a:r>
              <a:rPr lang="en-US" b="0" i="0" u="none" strike="noStrike" kern="1200" baseline="0" dirty="0">
                <a:solidFill>
                  <a:srgbClr val="1A1628"/>
                </a:solidFill>
                <a:latin typeface="Arial" panose="020B0604020202020204" pitchFamily="34" charset="0"/>
              </a:rPr>
              <a:t>Click to add text (Arial 18 pt)</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accent1"/>
                </a:solidFill>
              </a:defRPr>
            </a:lvl1pPr>
            <a:lvl2pPr>
              <a:buClrTx/>
              <a:defRPr>
                <a:solidFill>
                  <a:schemeClr val="accent1"/>
                </a:solidFill>
              </a:defRPr>
            </a:lvl2pPr>
            <a:lvl3pPr>
              <a:buClrTx/>
              <a:defRPr>
                <a:solidFill>
                  <a:schemeClr val="accent1"/>
                </a:solidFill>
              </a:defRPr>
            </a:lvl3pPr>
            <a:lvl4pPr marL="1371600" indent="0">
              <a:buNone/>
              <a:defRPr>
                <a:solidFill>
                  <a:schemeClr val="bg2"/>
                </a:solidFill>
              </a:defRPr>
            </a:lvl4pPr>
            <a:lvl5pPr>
              <a:defRPr>
                <a:solidFill>
                  <a:schemeClr val="bg2"/>
                </a:solidFill>
              </a:defRPr>
            </a:lvl5pPr>
          </a:lstStyle>
          <a:p>
            <a:pPr lvl="0"/>
            <a:r>
              <a:rPr lang="en-US" dirty="0"/>
              <a:t>Click to add text (Arial 18 </a:t>
            </a:r>
            <a:r>
              <a:rPr lang="en-US" dirty="0" err="1"/>
              <a:t>pt</a:t>
            </a:r>
            <a:r>
              <a:rPr lang="en-US" dirty="0"/>
              <a:t>)</a:t>
            </a:r>
          </a:p>
        </p:txBody>
      </p:sp>
      <p:sp>
        <p:nvSpPr>
          <p:cNvPr id="10" name="slidemaster_copyright2">
            <a:extLst>
              <a:ext uri="{FF2B5EF4-FFF2-40B4-BE49-F238E27FC236}">
                <a16:creationId xmlns:a16="http://schemas.microsoft.com/office/drawing/2014/main" id="{50726B51-94B7-4DB5-B23A-BF6997C3CA5B}"/>
              </a:ext>
            </a:extLst>
          </p:cNvPr>
          <p:cNvSpPr txBox="1">
            <a:spLocks/>
          </p:cNvSpPr>
          <p:nvPr userDrawn="1"/>
        </p:nvSpPr>
        <p:spPr bwMode="black">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cxnSp>
        <p:nvCxnSpPr>
          <p:cNvPr id="8" name="Straight Connector 7">
            <a:extLst>
              <a:ext uri="{FF2B5EF4-FFF2-40B4-BE49-F238E27FC236}">
                <a16:creationId xmlns:a16="http://schemas.microsoft.com/office/drawing/2014/main" id="{B4BC33B5-EC8A-48CE-AE62-7F7713914344}"/>
              </a:ext>
            </a:extLst>
          </p:cNvPr>
          <p:cNvCxnSpPr/>
          <p:nvPr userDrawn="1"/>
        </p:nvCxnSpPr>
        <p:spPr bwMode="black">
          <a:xfrm>
            <a:off x="8132064"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39E87E40-A7B9-4507-8366-FDB1488CF747}"/>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Tree>
    <p:extLst>
      <p:ext uri="{BB962C8B-B14F-4D97-AF65-F5344CB8AC3E}">
        <p14:creationId xmlns:p14="http://schemas.microsoft.com/office/powerpoint/2010/main" val="1602865281"/>
      </p:ext>
    </p:extLst>
  </p:cSld>
  <p:clrMapOvr>
    <a:masterClrMapping/>
  </p:clrMapOvr>
  <p:extLst>
    <p:ext uri="{DCECCB84-F9BA-43D5-87BE-67443E8EF086}">
      <p15:sldGuideLst xmlns:p15="http://schemas.microsoft.com/office/powerpoint/2012/main">
        <p15:guide id="1" orient="horz" pos="1170">
          <p15:clr>
            <a:srgbClr val="FBAE40"/>
          </p15:clr>
        </p15:guide>
        <p15:guide id="3" pos="4776">
          <p15:clr>
            <a:srgbClr val="FBAE40"/>
          </p15:clr>
        </p15:guide>
        <p15:guide id="4" pos="546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Dar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bg1"/>
                </a:solidFill>
              </a:defRPr>
            </a:lvl1pPr>
          </a:lstStyle>
          <a:p>
            <a:r>
              <a:rPr lang="en-US" dirty="0"/>
              <a:t>Click to add title (Times New Roman 32 pt)</a:t>
            </a:r>
          </a:p>
        </p:txBody>
      </p:sp>
      <p:sp>
        <p:nvSpPr>
          <p:cNvPr id="7" name="slidemaster_filename3">
            <a:extLst>
              <a:ext uri="{FF2B5EF4-FFF2-40B4-BE49-F238E27FC236}">
                <a16:creationId xmlns:a16="http://schemas.microsoft.com/office/drawing/2014/main" id="{99761290-0476-45E6-8905-1C3281793D86}"/>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1" hidden="1">
            <a:extLst>
              <a:ext uri="{FF2B5EF4-FFF2-40B4-BE49-F238E27FC236}">
                <a16:creationId xmlns:a16="http://schemas.microsoft.com/office/drawing/2014/main" id="{E0E24FD2-2FC7-4933-A61A-48C9621E970A}"/>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2963899613"/>
      </p:ext>
    </p:extLst>
  </p:cSld>
  <p:clrMapOvr>
    <a:masterClrMapping/>
  </p:clrMapOvr>
  <p:extLst>
    <p:ext uri="{DCECCB84-F9BA-43D5-87BE-67443E8EF086}">
      <p15:sldGuideLst xmlns:p15="http://schemas.microsoft.com/office/powerpoint/2012/main">
        <p15:guide id="1" pos="349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alf Image Ligh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accent1"/>
                </a:solidFill>
              </a:defRPr>
            </a:lvl1pPr>
          </a:lstStyle>
          <a:p>
            <a:r>
              <a:rPr lang="en-US" dirty="0"/>
              <a:t>Click to add title (Times New Roman 32 pt)</a:t>
            </a:r>
          </a:p>
        </p:txBody>
      </p:sp>
      <p:sp>
        <p:nvSpPr>
          <p:cNvPr id="7" name="slidemaster_filename4">
            <a:extLst>
              <a:ext uri="{FF2B5EF4-FFF2-40B4-BE49-F238E27FC236}">
                <a16:creationId xmlns:a16="http://schemas.microsoft.com/office/drawing/2014/main" id="{99761290-0476-45E6-8905-1C3281793D86}"/>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2" hidden="1">
            <a:extLst>
              <a:ext uri="{FF2B5EF4-FFF2-40B4-BE49-F238E27FC236}">
                <a16:creationId xmlns:a16="http://schemas.microsoft.com/office/drawing/2014/main" id="{E0E24FD2-2FC7-4933-A61A-48C9621E970A}"/>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3178067583"/>
      </p:ext>
    </p:extLst>
  </p:cSld>
  <p:clrMapOvr>
    <a:masterClrMapping/>
  </p:clrMapOvr>
  <p:extLst>
    <p:ext uri="{DCECCB84-F9BA-43D5-87BE-67443E8EF086}">
      <p15:sldGuideLst xmlns:p15="http://schemas.microsoft.com/office/powerpoint/2012/main">
        <p15:guide id="1" pos="349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0" y="1"/>
            <a:ext cx="12191997"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Tree>
    <p:extLst>
      <p:ext uri="{BB962C8B-B14F-4D97-AF65-F5344CB8AC3E}">
        <p14:creationId xmlns:p14="http://schemas.microsoft.com/office/powerpoint/2010/main" val="2287029015"/>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Focus/Call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9272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8A4B2-6EEB-4A83-9609-FEE8B2E818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A1C6E0-5739-40D0-B881-B9620B14D3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4A5233-90B0-417E-B02A-5B3E817EF132}"/>
              </a:ext>
            </a:extLst>
          </p:cNvPr>
          <p:cNvSpPr>
            <a:spLocks noGrp="1"/>
          </p:cNvSpPr>
          <p:nvPr>
            <p:ph type="dt" sz="half" idx="10"/>
          </p:nvPr>
        </p:nvSpPr>
        <p:spPr/>
        <p:txBody>
          <a:bodyPr/>
          <a:lstStyle/>
          <a:p>
            <a:fld id="{C991C5C8-341A-4145-ADFA-41945553978C}" type="datetimeFigureOut">
              <a:rPr lang="en-IN" smtClean="0"/>
              <a:t>29-03-2022</a:t>
            </a:fld>
            <a:endParaRPr lang="en-IN"/>
          </a:p>
        </p:txBody>
      </p:sp>
      <p:sp>
        <p:nvSpPr>
          <p:cNvPr id="5" name="Footer Placeholder 4">
            <a:extLst>
              <a:ext uri="{FF2B5EF4-FFF2-40B4-BE49-F238E27FC236}">
                <a16:creationId xmlns:a16="http://schemas.microsoft.com/office/drawing/2014/main" id="{C967D545-7DE6-468D-8747-FED4CC662D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C178AC-06ED-4A9F-8BA5-2177D8AF2F98}"/>
              </a:ext>
            </a:extLst>
          </p:cNvPr>
          <p:cNvSpPr>
            <a:spLocks noGrp="1"/>
          </p:cNvSpPr>
          <p:nvPr>
            <p:ph type="sldNum" sz="quarter" idx="12"/>
          </p:nvPr>
        </p:nvSpPr>
        <p:spPr/>
        <p:txBody>
          <a:bodyPr/>
          <a:lstStyle/>
          <a:p>
            <a:fld id="{9A01EB9A-FFA2-4061-BEEC-E3A8FD4B9B70}" type="slidenum">
              <a:rPr lang="en-IN" smtClean="0"/>
              <a:t>‹#›</a:t>
            </a:fld>
            <a:endParaRPr lang="en-IN"/>
          </a:p>
        </p:txBody>
      </p:sp>
    </p:spTree>
    <p:extLst>
      <p:ext uri="{BB962C8B-B14F-4D97-AF65-F5344CB8AC3E}">
        <p14:creationId xmlns:p14="http://schemas.microsoft.com/office/powerpoint/2010/main" val="32879898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00667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2252-36CC-4B94-BBA7-4A86D38D3BBD}"/>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4" name="Picture Placeholder 3">
            <a:extLst>
              <a:ext uri="{FF2B5EF4-FFF2-40B4-BE49-F238E27FC236}">
                <a16:creationId xmlns:a16="http://schemas.microsoft.com/office/drawing/2014/main" id="{08FB3628-AF32-41A2-AB06-20C57FAC13BA}"/>
              </a:ext>
            </a:extLst>
          </p:cNvPr>
          <p:cNvSpPr>
            <a:spLocks noGrp="1" noChangeAspect="1"/>
          </p:cNvSpPr>
          <p:nvPr>
            <p:ph type="pic" sz="quarter" idx="10" hasCustomPrompt="1"/>
          </p:nvPr>
        </p:nvSpPr>
        <p:spPr bwMode="gray">
          <a:xfrm>
            <a:off x="1069848"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5" name="Picture Placeholder 3">
            <a:extLst>
              <a:ext uri="{FF2B5EF4-FFF2-40B4-BE49-F238E27FC236}">
                <a16:creationId xmlns:a16="http://schemas.microsoft.com/office/drawing/2014/main" id="{6BFF7695-068E-48BB-9A42-E24791ACFA7D}"/>
              </a:ext>
            </a:extLst>
          </p:cNvPr>
          <p:cNvSpPr>
            <a:spLocks noGrp="1" noChangeAspect="1"/>
          </p:cNvSpPr>
          <p:nvPr>
            <p:ph type="pic" sz="quarter" idx="11" hasCustomPrompt="1"/>
          </p:nvPr>
        </p:nvSpPr>
        <p:spPr bwMode="gray">
          <a:xfrm>
            <a:off x="4951476"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6" name="Picture Placeholder 3">
            <a:extLst>
              <a:ext uri="{FF2B5EF4-FFF2-40B4-BE49-F238E27FC236}">
                <a16:creationId xmlns:a16="http://schemas.microsoft.com/office/drawing/2014/main" id="{DCE4EDDA-44C1-4826-AD56-05D157F452B0}"/>
              </a:ext>
            </a:extLst>
          </p:cNvPr>
          <p:cNvSpPr>
            <a:spLocks noGrp="1" noChangeAspect="1"/>
          </p:cNvSpPr>
          <p:nvPr>
            <p:ph type="pic" sz="quarter" idx="12" hasCustomPrompt="1"/>
          </p:nvPr>
        </p:nvSpPr>
        <p:spPr bwMode="gray">
          <a:xfrm>
            <a:off x="8833104"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8" name="Text Placeholder 7">
            <a:extLst>
              <a:ext uri="{FF2B5EF4-FFF2-40B4-BE49-F238E27FC236}">
                <a16:creationId xmlns:a16="http://schemas.microsoft.com/office/drawing/2014/main" id="{233936E4-A8D5-43DA-AACE-A3AD8A7AAE21}"/>
              </a:ext>
            </a:extLst>
          </p:cNvPr>
          <p:cNvSpPr>
            <a:spLocks noGrp="1"/>
          </p:cNvSpPr>
          <p:nvPr>
            <p:ph type="body" sz="quarter" idx="13" hasCustomPrompt="1"/>
          </p:nvPr>
        </p:nvSpPr>
        <p:spPr bwMode="auto">
          <a:xfrm>
            <a:off x="548640"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9" name="Text Placeholder 7">
            <a:extLst>
              <a:ext uri="{FF2B5EF4-FFF2-40B4-BE49-F238E27FC236}">
                <a16:creationId xmlns:a16="http://schemas.microsoft.com/office/drawing/2014/main" id="{EB6D5E2E-9DEF-4E60-B35C-7434225A91CC}"/>
              </a:ext>
            </a:extLst>
          </p:cNvPr>
          <p:cNvSpPr>
            <a:spLocks noGrp="1"/>
          </p:cNvSpPr>
          <p:nvPr>
            <p:ph type="body" sz="quarter" idx="14" hasCustomPrompt="1"/>
          </p:nvPr>
        </p:nvSpPr>
        <p:spPr bwMode="auto">
          <a:xfrm>
            <a:off x="4430268"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10" name="Text Placeholder 7">
            <a:extLst>
              <a:ext uri="{FF2B5EF4-FFF2-40B4-BE49-F238E27FC236}">
                <a16:creationId xmlns:a16="http://schemas.microsoft.com/office/drawing/2014/main" id="{AA9E00FB-61C0-4238-A142-D59E9631E4BC}"/>
              </a:ext>
            </a:extLst>
          </p:cNvPr>
          <p:cNvSpPr>
            <a:spLocks noGrp="1"/>
          </p:cNvSpPr>
          <p:nvPr>
            <p:ph type="body" sz="quarter" idx="15" hasCustomPrompt="1"/>
          </p:nvPr>
        </p:nvSpPr>
        <p:spPr bwMode="auto">
          <a:xfrm>
            <a:off x="8311896"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11" name="Text Placeholder 7">
            <a:extLst>
              <a:ext uri="{FF2B5EF4-FFF2-40B4-BE49-F238E27FC236}">
                <a16:creationId xmlns:a16="http://schemas.microsoft.com/office/drawing/2014/main" id="{8EF54358-DADD-4143-A8AD-1BDB2186DC69}"/>
              </a:ext>
            </a:extLst>
          </p:cNvPr>
          <p:cNvSpPr>
            <a:spLocks noGrp="1"/>
          </p:cNvSpPr>
          <p:nvPr>
            <p:ph type="body" sz="quarter" idx="16" hasCustomPrompt="1"/>
          </p:nvPr>
        </p:nvSpPr>
        <p:spPr bwMode="auto">
          <a:xfrm>
            <a:off x="548640"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
        <p:nvSpPr>
          <p:cNvPr id="12" name="Text Placeholder 7">
            <a:extLst>
              <a:ext uri="{FF2B5EF4-FFF2-40B4-BE49-F238E27FC236}">
                <a16:creationId xmlns:a16="http://schemas.microsoft.com/office/drawing/2014/main" id="{97278B55-C25A-48CC-8053-84DF48DB7772}"/>
              </a:ext>
            </a:extLst>
          </p:cNvPr>
          <p:cNvSpPr>
            <a:spLocks noGrp="1"/>
          </p:cNvSpPr>
          <p:nvPr>
            <p:ph type="body" sz="quarter" idx="17" hasCustomPrompt="1"/>
          </p:nvPr>
        </p:nvSpPr>
        <p:spPr bwMode="auto">
          <a:xfrm>
            <a:off x="4430268"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
        <p:nvSpPr>
          <p:cNvPr id="13" name="Text Placeholder 7">
            <a:extLst>
              <a:ext uri="{FF2B5EF4-FFF2-40B4-BE49-F238E27FC236}">
                <a16:creationId xmlns:a16="http://schemas.microsoft.com/office/drawing/2014/main" id="{8A170C61-5603-4A4B-8297-EB07B549DC14}"/>
              </a:ext>
            </a:extLst>
          </p:cNvPr>
          <p:cNvSpPr>
            <a:spLocks noGrp="1"/>
          </p:cNvSpPr>
          <p:nvPr>
            <p:ph type="body" sz="quarter" idx="18" hasCustomPrompt="1"/>
          </p:nvPr>
        </p:nvSpPr>
        <p:spPr bwMode="auto">
          <a:xfrm>
            <a:off x="8311896"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Tree>
    <p:extLst>
      <p:ext uri="{BB962C8B-B14F-4D97-AF65-F5344CB8AC3E}">
        <p14:creationId xmlns:p14="http://schemas.microsoft.com/office/powerpoint/2010/main" val="10579831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C74BD3F-5D46-4450-9A9D-DA1D80947BA4}"/>
              </a:ext>
            </a:extLst>
          </p:cNvPr>
          <p:cNvSpPr>
            <a:spLocks noGrp="1"/>
          </p:cNvSpPr>
          <p:nvPr>
            <p:ph type="ctrTitle" hasCustomPrompt="1"/>
          </p:nvPr>
        </p:nvSpPr>
        <p:spPr bwMode="auto">
          <a:xfrm>
            <a:off x="548640" y="2378377"/>
            <a:ext cx="5669280" cy="2286000"/>
          </a:xfrm>
        </p:spPr>
        <p:txBody>
          <a:bodyPr anchor="ctr">
            <a:noAutofit/>
          </a:bodyPr>
          <a:lstStyle>
            <a:lvl1pPr algn="l">
              <a:defRPr sz="3600">
                <a:solidFill>
                  <a:schemeClr val="accent1"/>
                </a:solidFill>
              </a:defRPr>
            </a:lvl1pPr>
          </a:lstStyle>
          <a:p>
            <a:r>
              <a:rPr lang="en-US" dirty="0"/>
              <a:t>Thank you!</a:t>
            </a:r>
          </a:p>
        </p:txBody>
      </p:sp>
      <p:pic>
        <p:nvPicPr>
          <p:cNvPr id="9" name="Picture 8" descr="A picture containing room, fence&#10;&#10;Description automatically generated">
            <a:extLst>
              <a:ext uri="{FF2B5EF4-FFF2-40B4-BE49-F238E27FC236}">
                <a16:creationId xmlns:a16="http://schemas.microsoft.com/office/drawing/2014/main" id="{B411F96A-8773-4B9A-BC12-2418A083F8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pic>
        <p:nvPicPr>
          <p:cNvPr id="7" name="Picture 6">
            <a:extLst>
              <a:ext uri="{FF2B5EF4-FFF2-40B4-BE49-F238E27FC236}">
                <a16:creationId xmlns:a16="http://schemas.microsoft.com/office/drawing/2014/main" id="{9937362F-0DF5-4725-A857-047A39E3D4D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pic>
        <p:nvPicPr>
          <p:cNvPr id="8" name="Picture 7">
            <a:extLst>
              <a:ext uri="{FF2B5EF4-FFF2-40B4-BE49-F238E27FC236}">
                <a16:creationId xmlns:a16="http://schemas.microsoft.com/office/drawing/2014/main" id="{7D1A59B0-38FF-4BED-9055-E978E9123B4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sp>
        <p:nvSpPr>
          <p:cNvPr id="6" name="endmaster_draft" hidden="1">
            <a:extLst>
              <a:ext uri="{FF2B5EF4-FFF2-40B4-BE49-F238E27FC236}">
                <a16:creationId xmlns:a16="http://schemas.microsoft.com/office/drawing/2014/main" id="{81326F59-A1E6-4CE8-ABFE-7B5DCB4EA9A4}"/>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3924557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CC732-8D8E-4F05-88A2-191DDE5C7D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908929-4090-419D-B592-7606E5271C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0A1DE0-25F6-4EA7-AE6E-783DAD2BB1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05EB20-2730-45B7-A4AF-21C23B7158AA}"/>
              </a:ext>
            </a:extLst>
          </p:cNvPr>
          <p:cNvSpPr>
            <a:spLocks noGrp="1"/>
          </p:cNvSpPr>
          <p:nvPr>
            <p:ph type="dt" sz="half" idx="10"/>
          </p:nvPr>
        </p:nvSpPr>
        <p:spPr/>
        <p:txBody>
          <a:bodyPr/>
          <a:lstStyle/>
          <a:p>
            <a:fld id="{C991C5C8-341A-4145-ADFA-41945553978C}" type="datetimeFigureOut">
              <a:rPr lang="en-IN" smtClean="0"/>
              <a:t>29-03-2022</a:t>
            </a:fld>
            <a:endParaRPr lang="en-IN"/>
          </a:p>
        </p:txBody>
      </p:sp>
      <p:sp>
        <p:nvSpPr>
          <p:cNvPr id="6" name="Footer Placeholder 5">
            <a:extLst>
              <a:ext uri="{FF2B5EF4-FFF2-40B4-BE49-F238E27FC236}">
                <a16:creationId xmlns:a16="http://schemas.microsoft.com/office/drawing/2014/main" id="{14FC181D-2371-4277-8799-EBA5418280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AA9812-64CD-4E05-B94E-447D23946584}"/>
              </a:ext>
            </a:extLst>
          </p:cNvPr>
          <p:cNvSpPr>
            <a:spLocks noGrp="1"/>
          </p:cNvSpPr>
          <p:nvPr>
            <p:ph type="sldNum" sz="quarter" idx="12"/>
          </p:nvPr>
        </p:nvSpPr>
        <p:spPr/>
        <p:txBody>
          <a:bodyPr/>
          <a:lstStyle/>
          <a:p>
            <a:fld id="{9A01EB9A-FFA2-4061-BEEC-E3A8FD4B9B70}" type="slidenum">
              <a:rPr lang="en-IN" smtClean="0"/>
              <a:t>‹#›</a:t>
            </a:fld>
            <a:endParaRPr lang="en-IN"/>
          </a:p>
        </p:txBody>
      </p:sp>
    </p:spTree>
    <p:extLst>
      <p:ext uri="{BB962C8B-B14F-4D97-AF65-F5344CB8AC3E}">
        <p14:creationId xmlns:p14="http://schemas.microsoft.com/office/powerpoint/2010/main" val="201888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B64F4-8239-4C1E-B469-5C4D1904F04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6F563A-71AC-4D4D-8274-6220DAD02B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60F1F-6D83-4205-ACDC-07EBD9DDE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CC99DC-57BA-443F-AA3C-88B2361BE3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0028E9-98D8-4824-A10F-57C1FA1229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F4F678-18FF-4C80-9C09-63D0950193B9}"/>
              </a:ext>
            </a:extLst>
          </p:cNvPr>
          <p:cNvSpPr>
            <a:spLocks noGrp="1"/>
          </p:cNvSpPr>
          <p:nvPr>
            <p:ph type="dt" sz="half" idx="10"/>
          </p:nvPr>
        </p:nvSpPr>
        <p:spPr/>
        <p:txBody>
          <a:bodyPr/>
          <a:lstStyle/>
          <a:p>
            <a:fld id="{C991C5C8-341A-4145-ADFA-41945553978C}" type="datetimeFigureOut">
              <a:rPr lang="en-IN" smtClean="0"/>
              <a:t>29-03-2022</a:t>
            </a:fld>
            <a:endParaRPr lang="en-IN"/>
          </a:p>
        </p:txBody>
      </p:sp>
      <p:sp>
        <p:nvSpPr>
          <p:cNvPr id="8" name="Footer Placeholder 7">
            <a:extLst>
              <a:ext uri="{FF2B5EF4-FFF2-40B4-BE49-F238E27FC236}">
                <a16:creationId xmlns:a16="http://schemas.microsoft.com/office/drawing/2014/main" id="{789D9A94-5252-420F-9D5D-408BAFC189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3704A6-59DB-45BD-B169-8C10304646F5}"/>
              </a:ext>
            </a:extLst>
          </p:cNvPr>
          <p:cNvSpPr>
            <a:spLocks noGrp="1"/>
          </p:cNvSpPr>
          <p:nvPr>
            <p:ph type="sldNum" sz="quarter" idx="12"/>
          </p:nvPr>
        </p:nvSpPr>
        <p:spPr/>
        <p:txBody>
          <a:bodyPr/>
          <a:lstStyle/>
          <a:p>
            <a:fld id="{9A01EB9A-FFA2-4061-BEEC-E3A8FD4B9B70}" type="slidenum">
              <a:rPr lang="en-IN" smtClean="0"/>
              <a:t>‹#›</a:t>
            </a:fld>
            <a:endParaRPr lang="en-IN"/>
          </a:p>
        </p:txBody>
      </p:sp>
    </p:spTree>
    <p:extLst>
      <p:ext uri="{BB962C8B-B14F-4D97-AF65-F5344CB8AC3E}">
        <p14:creationId xmlns:p14="http://schemas.microsoft.com/office/powerpoint/2010/main" val="251295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2BB26-2B6C-4A3A-94BC-065C04ECD0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2519CA-8161-40ED-B8A0-39E13EDC6B64}"/>
              </a:ext>
            </a:extLst>
          </p:cNvPr>
          <p:cNvSpPr>
            <a:spLocks noGrp="1"/>
          </p:cNvSpPr>
          <p:nvPr>
            <p:ph type="dt" sz="half" idx="10"/>
          </p:nvPr>
        </p:nvSpPr>
        <p:spPr/>
        <p:txBody>
          <a:bodyPr/>
          <a:lstStyle/>
          <a:p>
            <a:fld id="{C991C5C8-341A-4145-ADFA-41945553978C}" type="datetimeFigureOut">
              <a:rPr lang="en-IN" smtClean="0"/>
              <a:t>29-03-2022</a:t>
            </a:fld>
            <a:endParaRPr lang="en-IN"/>
          </a:p>
        </p:txBody>
      </p:sp>
      <p:sp>
        <p:nvSpPr>
          <p:cNvPr id="4" name="Footer Placeholder 3">
            <a:extLst>
              <a:ext uri="{FF2B5EF4-FFF2-40B4-BE49-F238E27FC236}">
                <a16:creationId xmlns:a16="http://schemas.microsoft.com/office/drawing/2014/main" id="{9664DD4B-6471-4C5A-8036-79BEB58A4A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AE7F8F7-666A-4EA8-B329-F7014AEEA843}"/>
              </a:ext>
            </a:extLst>
          </p:cNvPr>
          <p:cNvSpPr>
            <a:spLocks noGrp="1"/>
          </p:cNvSpPr>
          <p:nvPr>
            <p:ph type="sldNum" sz="quarter" idx="12"/>
          </p:nvPr>
        </p:nvSpPr>
        <p:spPr/>
        <p:txBody>
          <a:bodyPr/>
          <a:lstStyle/>
          <a:p>
            <a:fld id="{9A01EB9A-FFA2-4061-BEEC-E3A8FD4B9B70}" type="slidenum">
              <a:rPr lang="en-IN" smtClean="0"/>
              <a:t>‹#›</a:t>
            </a:fld>
            <a:endParaRPr lang="en-IN"/>
          </a:p>
        </p:txBody>
      </p:sp>
    </p:spTree>
    <p:extLst>
      <p:ext uri="{BB962C8B-B14F-4D97-AF65-F5344CB8AC3E}">
        <p14:creationId xmlns:p14="http://schemas.microsoft.com/office/powerpoint/2010/main" val="798120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CE4788-605D-482C-A266-5081284B6279}"/>
              </a:ext>
            </a:extLst>
          </p:cNvPr>
          <p:cNvSpPr>
            <a:spLocks noGrp="1"/>
          </p:cNvSpPr>
          <p:nvPr>
            <p:ph type="dt" sz="half" idx="10"/>
          </p:nvPr>
        </p:nvSpPr>
        <p:spPr/>
        <p:txBody>
          <a:bodyPr/>
          <a:lstStyle/>
          <a:p>
            <a:fld id="{C991C5C8-341A-4145-ADFA-41945553978C}" type="datetimeFigureOut">
              <a:rPr lang="en-IN" smtClean="0"/>
              <a:t>29-03-2022</a:t>
            </a:fld>
            <a:endParaRPr lang="en-IN"/>
          </a:p>
        </p:txBody>
      </p:sp>
      <p:sp>
        <p:nvSpPr>
          <p:cNvPr id="3" name="Footer Placeholder 2">
            <a:extLst>
              <a:ext uri="{FF2B5EF4-FFF2-40B4-BE49-F238E27FC236}">
                <a16:creationId xmlns:a16="http://schemas.microsoft.com/office/drawing/2014/main" id="{BDD35C1B-4FED-423C-80C9-37652F023C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5F9F11-72A4-4318-B662-67656375DA76}"/>
              </a:ext>
            </a:extLst>
          </p:cNvPr>
          <p:cNvSpPr>
            <a:spLocks noGrp="1"/>
          </p:cNvSpPr>
          <p:nvPr>
            <p:ph type="sldNum" sz="quarter" idx="12"/>
          </p:nvPr>
        </p:nvSpPr>
        <p:spPr/>
        <p:txBody>
          <a:bodyPr/>
          <a:lstStyle/>
          <a:p>
            <a:fld id="{9A01EB9A-FFA2-4061-BEEC-E3A8FD4B9B70}" type="slidenum">
              <a:rPr lang="en-IN" smtClean="0"/>
              <a:t>‹#›</a:t>
            </a:fld>
            <a:endParaRPr lang="en-IN"/>
          </a:p>
        </p:txBody>
      </p:sp>
    </p:spTree>
    <p:extLst>
      <p:ext uri="{BB962C8B-B14F-4D97-AF65-F5344CB8AC3E}">
        <p14:creationId xmlns:p14="http://schemas.microsoft.com/office/powerpoint/2010/main" val="506714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7C122-0B0B-4F2B-B0BA-D5E7D34B02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B91782-050D-49FE-94F1-C422776E02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41C2A8-2511-4805-92A0-A0DB21CB9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86C70A-6862-4B7B-B745-FACFDF087CF0}"/>
              </a:ext>
            </a:extLst>
          </p:cNvPr>
          <p:cNvSpPr>
            <a:spLocks noGrp="1"/>
          </p:cNvSpPr>
          <p:nvPr>
            <p:ph type="dt" sz="half" idx="10"/>
          </p:nvPr>
        </p:nvSpPr>
        <p:spPr/>
        <p:txBody>
          <a:bodyPr/>
          <a:lstStyle/>
          <a:p>
            <a:fld id="{C991C5C8-341A-4145-ADFA-41945553978C}" type="datetimeFigureOut">
              <a:rPr lang="en-IN" smtClean="0"/>
              <a:t>29-03-2022</a:t>
            </a:fld>
            <a:endParaRPr lang="en-IN"/>
          </a:p>
        </p:txBody>
      </p:sp>
      <p:sp>
        <p:nvSpPr>
          <p:cNvPr id="6" name="Footer Placeholder 5">
            <a:extLst>
              <a:ext uri="{FF2B5EF4-FFF2-40B4-BE49-F238E27FC236}">
                <a16:creationId xmlns:a16="http://schemas.microsoft.com/office/drawing/2014/main" id="{CB5D6229-182E-4585-8294-B477CCCB98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D7D9E1-8F8C-46BE-A144-1822E9B246FD}"/>
              </a:ext>
            </a:extLst>
          </p:cNvPr>
          <p:cNvSpPr>
            <a:spLocks noGrp="1"/>
          </p:cNvSpPr>
          <p:nvPr>
            <p:ph type="sldNum" sz="quarter" idx="12"/>
          </p:nvPr>
        </p:nvSpPr>
        <p:spPr/>
        <p:txBody>
          <a:bodyPr/>
          <a:lstStyle/>
          <a:p>
            <a:fld id="{9A01EB9A-FFA2-4061-BEEC-E3A8FD4B9B70}" type="slidenum">
              <a:rPr lang="en-IN" smtClean="0"/>
              <a:t>‹#›</a:t>
            </a:fld>
            <a:endParaRPr lang="en-IN"/>
          </a:p>
        </p:txBody>
      </p:sp>
    </p:spTree>
    <p:extLst>
      <p:ext uri="{BB962C8B-B14F-4D97-AF65-F5344CB8AC3E}">
        <p14:creationId xmlns:p14="http://schemas.microsoft.com/office/powerpoint/2010/main" val="3534505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60CC6-05DB-4B4D-86D7-9DFAB49466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88B3EB-A933-4BD9-92B9-FAC53E7E95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0839A5-404E-4703-9E4E-2B8B398384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B13151-FE61-40EE-BB2A-395A5383F3FE}"/>
              </a:ext>
            </a:extLst>
          </p:cNvPr>
          <p:cNvSpPr>
            <a:spLocks noGrp="1"/>
          </p:cNvSpPr>
          <p:nvPr>
            <p:ph type="dt" sz="half" idx="10"/>
          </p:nvPr>
        </p:nvSpPr>
        <p:spPr/>
        <p:txBody>
          <a:bodyPr/>
          <a:lstStyle/>
          <a:p>
            <a:fld id="{C991C5C8-341A-4145-ADFA-41945553978C}" type="datetimeFigureOut">
              <a:rPr lang="en-IN" smtClean="0"/>
              <a:t>29-03-2022</a:t>
            </a:fld>
            <a:endParaRPr lang="en-IN"/>
          </a:p>
        </p:txBody>
      </p:sp>
      <p:sp>
        <p:nvSpPr>
          <p:cNvPr id="6" name="Footer Placeholder 5">
            <a:extLst>
              <a:ext uri="{FF2B5EF4-FFF2-40B4-BE49-F238E27FC236}">
                <a16:creationId xmlns:a16="http://schemas.microsoft.com/office/drawing/2014/main" id="{98A7203F-1214-4FB8-B115-1216E3D1D0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F4C9E3-C213-403A-ABA4-6BB90022CFEE}"/>
              </a:ext>
            </a:extLst>
          </p:cNvPr>
          <p:cNvSpPr>
            <a:spLocks noGrp="1"/>
          </p:cNvSpPr>
          <p:nvPr>
            <p:ph type="sldNum" sz="quarter" idx="12"/>
          </p:nvPr>
        </p:nvSpPr>
        <p:spPr/>
        <p:txBody>
          <a:bodyPr/>
          <a:lstStyle/>
          <a:p>
            <a:fld id="{9A01EB9A-FFA2-4061-BEEC-E3A8FD4B9B70}" type="slidenum">
              <a:rPr lang="en-IN" smtClean="0"/>
              <a:t>‹#›</a:t>
            </a:fld>
            <a:endParaRPr lang="en-IN"/>
          </a:p>
        </p:txBody>
      </p:sp>
    </p:spTree>
    <p:extLst>
      <p:ext uri="{BB962C8B-B14F-4D97-AF65-F5344CB8AC3E}">
        <p14:creationId xmlns:p14="http://schemas.microsoft.com/office/powerpoint/2010/main" val="327143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2.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2"/>
            </a:gs>
            <a:gs pos="8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395AE2-8902-4E96-9A86-6A4E824B36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A79DE8-63C9-42BE-AABF-F5E2770057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B68FEA-2341-42A8-A79A-6CFB7BCDC8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91C5C8-341A-4145-ADFA-41945553978C}" type="datetimeFigureOut">
              <a:rPr lang="en-IN" smtClean="0"/>
              <a:t>29-03-2022</a:t>
            </a:fld>
            <a:endParaRPr lang="en-IN"/>
          </a:p>
        </p:txBody>
      </p:sp>
      <p:sp>
        <p:nvSpPr>
          <p:cNvPr id="5" name="Footer Placeholder 4">
            <a:extLst>
              <a:ext uri="{FF2B5EF4-FFF2-40B4-BE49-F238E27FC236}">
                <a16:creationId xmlns:a16="http://schemas.microsoft.com/office/drawing/2014/main" id="{1EF08AB3-32B6-49AC-B138-1CF8742435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A258D0F-DF7C-49E9-816E-F58C5F14F1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01EB9A-FFA2-4061-BEEC-E3A8FD4B9B70}" type="slidenum">
              <a:rPr lang="en-IN" smtClean="0"/>
              <a:t>‹#›</a:t>
            </a:fld>
            <a:endParaRPr lang="en-IN"/>
          </a:p>
        </p:txBody>
      </p:sp>
    </p:spTree>
    <p:extLst>
      <p:ext uri="{BB962C8B-B14F-4D97-AF65-F5344CB8AC3E}">
        <p14:creationId xmlns:p14="http://schemas.microsoft.com/office/powerpoint/2010/main" val="1742563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2"/>
            </a:gs>
            <a:gs pos="8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A114F-0D26-4F75-9C91-62862E7EFB46}"/>
              </a:ext>
            </a:extLst>
          </p:cNvPr>
          <p:cNvSpPr>
            <a:spLocks noGrp="1"/>
          </p:cNvSpPr>
          <p:nvPr>
            <p:ph type="title"/>
          </p:nvPr>
        </p:nvSpPr>
        <p:spPr bwMode="auto">
          <a:xfrm>
            <a:off x="548640" y="429768"/>
            <a:ext cx="11091672" cy="492443"/>
          </a:xfrm>
          <a:prstGeom prst="rect">
            <a:avLst/>
          </a:prstGeom>
        </p:spPr>
        <p:txBody>
          <a:bodyPr vert="horz" lIns="0" tIns="0" rIns="0" bIns="0" rtlCol="0" anchor="t">
            <a:spAutoFit/>
          </a:bodyPr>
          <a:lstStyle/>
          <a:p>
            <a:r>
              <a:rPr lang="en-US" dirty="0"/>
              <a:t>Click to add title (Times New Roman 32 pt)</a:t>
            </a:r>
          </a:p>
        </p:txBody>
      </p:sp>
      <p:sp>
        <p:nvSpPr>
          <p:cNvPr id="3" name="Text Placeholder 2">
            <a:extLst>
              <a:ext uri="{FF2B5EF4-FFF2-40B4-BE49-F238E27FC236}">
                <a16:creationId xmlns:a16="http://schemas.microsoft.com/office/drawing/2014/main" id="{E5919C1B-9847-492D-9832-3F08D03F2361}"/>
              </a:ext>
            </a:extLst>
          </p:cNvPr>
          <p:cNvSpPr>
            <a:spLocks noGrp="1"/>
          </p:cNvSpPr>
          <p:nvPr>
            <p:ph type="body" idx="1"/>
          </p:nvPr>
        </p:nvSpPr>
        <p:spPr bwMode="auto">
          <a:xfrm>
            <a:off x="548640" y="1856232"/>
            <a:ext cx="11091672" cy="4453128"/>
          </a:xfrm>
          <a:prstGeom prst="rect">
            <a:avLst/>
          </a:prstGeom>
        </p:spPr>
        <p:txBody>
          <a:bodyPr vert="horz" lIns="0" tIns="0" rIns="0" bIns="0" rtlCol="0">
            <a:noAutofit/>
          </a:bodyPr>
          <a:lstStyle/>
          <a:p>
            <a:pPr lvl="0"/>
            <a:r>
              <a:rPr lang="en-US" dirty="0"/>
              <a:t>Click to add text (Arial 18 </a:t>
            </a:r>
            <a:r>
              <a:rPr lang="en-US" dirty="0" err="1"/>
              <a:t>pt</a:t>
            </a:r>
            <a:r>
              <a:rPr lang="en-US" dirty="0"/>
              <a:t>)</a:t>
            </a:r>
          </a:p>
          <a:p>
            <a:pPr lvl="1"/>
            <a:r>
              <a:rPr lang="en-US" dirty="0"/>
              <a:t>Second level</a:t>
            </a:r>
          </a:p>
          <a:p>
            <a:pPr lvl="2"/>
            <a:r>
              <a:rPr lang="en-US" dirty="0"/>
              <a:t>Third level</a:t>
            </a:r>
          </a:p>
        </p:txBody>
      </p:sp>
      <p:sp>
        <p:nvSpPr>
          <p:cNvPr id="12" name="slidemaster_copyright">
            <a:extLst>
              <a:ext uri="{FF2B5EF4-FFF2-40B4-BE49-F238E27FC236}">
                <a16:creationId xmlns:a16="http://schemas.microsoft.com/office/drawing/2014/main" id="{EBE4C112-DAE1-4383-B338-60D56B961C5A}"/>
              </a:ext>
            </a:extLst>
          </p:cNvPr>
          <p:cNvSpPr txBox="1">
            <a:spLocks/>
          </p:cNvSpPr>
          <p:nvPr userDrawn="1"/>
        </p:nvSpPr>
        <p:spPr bwMode="auto">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sp>
        <p:nvSpPr>
          <p:cNvPr id="13" name="slidemaster_pagenumber">
            <a:extLst>
              <a:ext uri="{FF2B5EF4-FFF2-40B4-BE49-F238E27FC236}">
                <a16:creationId xmlns:a16="http://schemas.microsoft.com/office/drawing/2014/main" id="{2877A940-A631-4E1B-B19B-5FF4D109B3FD}"/>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
        <p:nvSpPr>
          <p:cNvPr id="14" name="slidemaster_filename">
            <a:extLst>
              <a:ext uri="{FF2B5EF4-FFF2-40B4-BE49-F238E27FC236}">
                <a16:creationId xmlns:a16="http://schemas.microsoft.com/office/drawing/2014/main" id="{F68B06B1-86C6-4EE3-836F-F05FD01ADDC4}"/>
              </a:ext>
            </a:extLst>
          </p:cNvPr>
          <p:cNvSpPr txBox="1">
            <a:spLocks/>
          </p:cNvSpPr>
          <p:nvPr userDrawn="1"/>
        </p:nvSpPr>
        <p:spPr bwMode="auto">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sp>
        <p:nvSpPr>
          <p:cNvPr id="7" name="slidemaster_draft" hidden="1">
            <a:extLst>
              <a:ext uri="{FF2B5EF4-FFF2-40B4-BE49-F238E27FC236}">
                <a16:creationId xmlns:a16="http://schemas.microsoft.com/office/drawing/2014/main" id="{25417A80-DCE9-4A55-A666-815B9E2F92BA}"/>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spTree>
    <p:extLst>
      <p:ext uri="{BB962C8B-B14F-4D97-AF65-F5344CB8AC3E}">
        <p14:creationId xmlns:p14="http://schemas.microsoft.com/office/powerpoint/2010/main" val="362045729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Lst>
  <p:txStyles>
    <p:titleStyle>
      <a:lvl1pPr algn="l" defTabSz="914400" rtl="0" eaLnBrk="1" latinLnBrk="0" hangingPunct="1">
        <a:lnSpc>
          <a:spcPct val="100000"/>
        </a:lnSpc>
        <a:spcBef>
          <a:spcPct val="0"/>
        </a:spcBef>
        <a:buNone/>
        <a:defRPr sz="32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0" indent="0" algn="l" defTabSz="914400" rtl="0" eaLnBrk="1" latinLnBrk="0" hangingPunct="1">
        <a:lnSpc>
          <a:spcPct val="100000"/>
        </a:lnSpc>
        <a:spcBef>
          <a:spcPts val="1500"/>
        </a:spcBef>
        <a:spcAft>
          <a:spcPts val="0"/>
        </a:spcAft>
        <a:buFont typeface="Arial" panose="020B0604020202020204" pitchFamily="34" charset="0"/>
        <a:buNone/>
        <a:defRPr sz="1800" kern="1200">
          <a:solidFill>
            <a:schemeClr val="accent1"/>
          </a:solidFill>
          <a:latin typeface="+mn-lt"/>
          <a:ea typeface="+mn-ea"/>
          <a:cs typeface="+mn-cs"/>
        </a:defRPr>
      </a:lvl1pPr>
      <a:lvl2pPr marL="228600" indent="-228600" algn="l" defTabSz="914400" rtl="0" eaLnBrk="1" latinLnBrk="0" hangingPunct="1">
        <a:lnSpc>
          <a:spcPct val="100000"/>
        </a:lnSpc>
        <a:spcBef>
          <a:spcPts val="600"/>
        </a:spcBef>
        <a:spcAft>
          <a:spcPts val="0"/>
        </a:spcAft>
        <a:buClrTx/>
        <a:buFont typeface="Wingdings 2" panose="05020102010507070707" pitchFamily="18" charset="2"/>
        <a:buChar char=""/>
        <a:defRPr sz="1800" kern="1200">
          <a:solidFill>
            <a:schemeClr val="accent1"/>
          </a:solidFill>
          <a:latin typeface="+mn-lt"/>
          <a:ea typeface="+mn-ea"/>
          <a:cs typeface="+mn-cs"/>
        </a:defRPr>
      </a:lvl2pPr>
      <a:lvl3pPr marL="457200" indent="-228600" algn="l" defTabSz="914400" rtl="0" eaLnBrk="1" latinLnBrk="0" hangingPunct="1">
        <a:lnSpc>
          <a:spcPct val="100000"/>
        </a:lnSpc>
        <a:spcBef>
          <a:spcPts val="600"/>
        </a:spcBef>
        <a:spcAft>
          <a:spcPts val="0"/>
        </a:spcAft>
        <a:buClrTx/>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6">
          <p15:clr>
            <a:srgbClr val="F26B43"/>
          </p15:clr>
        </p15:guide>
        <p15:guide id="2" pos="7334">
          <p15:clr>
            <a:srgbClr val="F26B43"/>
          </p15:clr>
        </p15:guide>
        <p15:guide id="3" orient="horz" pos="346">
          <p15:clr>
            <a:srgbClr val="F26B43"/>
          </p15:clr>
        </p15:guide>
        <p15:guide id="4" orient="horz" pos="397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 Id="rId5" Type="http://schemas.openxmlformats.org/officeDocument/2006/relationships/chart" Target="../charts/chart12.xml"/><Relationship Id="rId4" Type="http://schemas.openxmlformats.org/officeDocument/2006/relationships/chart" Target="../charts/char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4/relationships/chartEx" Target="../charts/chartEx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_project&amp;pres_name">
            <a:extLst>
              <a:ext uri="{FF2B5EF4-FFF2-40B4-BE49-F238E27FC236}">
                <a16:creationId xmlns:a16="http://schemas.microsoft.com/office/drawing/2014/main" id="{D9A09595-177C-4762-9C80-C7D5CFB27EC9}"/>
              </a:ext>
            </a:extLst>
          </p:cNvPr>
          <p:cNvSpPr>
            <a:spLocks noGrp="1"/>
          </p:cNvSpPr>
          <p:nvPr>
            <p:ph type="ctrTitle"/>
          </p:nvPr>
        </p:nvSpPr>
        <p:spPr bwMode="blackWhite"/>
        <p:txBody>
          <a:bodyPr/>
          <a:lstStyle/>
          <a:p>
            <a:r>
              <a:rPr lang="en-US" dirty="0"/>
              <a:t>ZS Campus Beats 2021</a:t>
            </a:r>
            <a:br>
              <a:rPr lang="en-US" dirty="0"/>
            </a:br>
            <a:r>
              <a:rPr lang="en-US" dirty="0"/>
              <a:t>Case Challenge</a:t>
            </a:r>
          </a:p>
        </p:txBody>
      </p:sp>
      <p:cxnSp>
        <p:nvCxnSpPr>
          <p:cNvPr id="8" name="logoLine" hidden="1">
            <a:extLst>
              <a:ext uri="{FF2B5EF4-FFF2-40B4-BE49-F238E27FC236}">
                <a16:creationId xmlns:a16="http://schemas.microsoft.com/office/drawing/2014/main" id="{A23265D6-0423-4949-BAF5-7FA53CF0F3E9}"/>
              </a:ext>
            </a:extLst>
          </p:cNvPr>
          <p:cNvCxnSpPr/>
          <p:nvPr/>
        </p:nvCxnSpPr>
        <p:spPr>
          <a:xfrm>
            <a:off x="2451600" y="1033200"/>
            <a:ext cx="0" cy="230400"/>
          </a:xfrm>
          <a:prstGeom prst="line">
            <a:avLst/>
          </a:prstGeom>
          <a:ln w="9525" cap="rnd">
            <a:solidFill>
              <a:schemeClr val="tx2">
                <a:lumMod val="40000"/>
                <a:lumOff val="60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546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4254C5-0893-473E-B2EF-CD1BAE9F3D78}"/>
              </a:ext>
            </a:extLst>
          </p:cNvPr>
          <p:cNvSpPr/>
          <p:nvPr/>
        </p:nvSpPr>
        <p:spPr>
          <a:xfrm>
            <a:off x="512169" y="359091"/>
            <a:ext cx="1755930" cy="461665"/>
          </a:xfrm>
          <a:prstGeom prst="rect">
            <a:avLst/>
          </a:prstGeom>
        </p:spPr>
        <p:txBody>
          <a:bodyPr wrap="none">
            <a:spAutoFit/>
          </a:bodyPr>
          <a:lstStyle/>
          <a:p>
            <a:r>
              <a:rPr lang="en-US" sz="2400" b="1" dirty="0"/>
              <a:t>SEGMENT 1:</a:t>
            </a:r>
            <a:endParaRPr lang="en-IN" sz="2400" b="1" dirty="0"/>
          </a:p>
        </p:txBody>
      </p:sp>
      <p:sp>
        <p:nvSpPr>
          <p:cNvPr id="3" name="Content Placeholder 4">
            <a:extLst>
              <a:ext uri="{FF2B5EF4-FFF2-40B4-BE49-F238E27FC236}">
                <a16:creationId xmlns:a16="http://schemas.microsoft.com/office/drawing/2014/main" id="{C7C2D5A5-48E3-4875-A2C3-F52110189AE3}"/>
              </a:ext>
            </a:extLst>
          </p:cNvPr>
          <p:cNvSpPr txBox="1">
            <a:spLocks/>
          </p:cNvSpPr>
          <p:nvPr/>
        </p:nvSpPr>
        <p:spPr>
          <a:xfrm>
            <a:off x="512169" y="820756"/>
            <a:ext cx="4119717" cy="48176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bg1"/>
                </a:solidFill>
              </a:rPr>
              <a:t>Engaged during TV Series, Sports Events and Movies.</a:t>
            </a:r>
          </a:p>
          <a:p>
            <a:r>
              <a:rPr lang="en-US" sz="1600" dirty="0">
                <a:solidFill>
                  <a:schemeClr val="bg1"/>
                </a:solidFill>
              </a:rPr>
              <a:t>Engagement </a:t>
            </a:r>
            <a:r>
              <a:rPr lang="en-US" sz="1600" dirty="0" err="1">
                <a:solidFill>
                  <a:schemeClr val="bg1"/>
                </a:solidFill>
              </a:rPr>
              <a:t>w.r.t.</a:t>
            </a:r>
            <a:r>
              <a:rPr lang="en-US" sz="1600" dirty="0">
                <a:solidFill>
                  <a:schemeClr val="bg1"/>
                </a:solidFill>
              </a:rPr>
              <a:t> music: Engaged more without upbeat music.</a:t>
            </a:r>
          </a:p>
          <a:p>
            <a:r>
              <a:rPr lang="en-US" sz="1600" dirty="0">
                <a:solidFill>
                  <a:schemeClr val="bg1"/>
                </a:solidFill>
              </a:rPr>
              <a:t>Engagement </a:t>
            </a:r>
            <a:r>
              <a:rPr lang="en-US" sz="1600" dirty="0" err="1">
                <a:solidFill>
                  <a:schemeClr val="bg1"/>
                </a:solidFill>
              </a:rPr>
              <a:t>w.r.t.</a:t>
            </a:r>
            <a:r>
              <a:rPr lang="en-US" sz="1600" dirty="0">
                <a:solidFill>
                  <a:schemeClr val="bg1"/>
                </a:solidFill>
              </a:rPr>
              <a:t> length of ad: Engaged most with shorter ads.</a:t>
            </a:r>
          </a:p>
          <a:p>
            <a:endParaRPr lang="en-US" dirty="0"/>
          </a:p>
          <a:p>
            <a:pPr marL="0" indent="0">
              <a:buNone/>
            </a:pPr>
            <a:endParaRPr lang="en-US" dirty="0"/>
          </a:p>
          <a:p>
            <a:pPr marL="0" indent="0">
              <a:buNone/>
            </a:pPr>
            <a:endParaRPr lang="en-US" dirty="0"/>
          </a:p>
          <a:p>
            <a:pPr marL="0" indent="0">
              <a:buFont typeface="Arial" panose="020B0604020202020204" pitchFamily="34" charset="0"/>
              <a:buNone/>
            </a:pPr>
            <a:endParaRPr lang="en-US" dirty="0"/>
          </a:p>
        </p:txBody>
      </p:sp>
      <p:graphicFrame>
        <p:nvGraphicFramePr>
          <p:cNvPr id="4" name="Chart 3">
            <a:extLst>
              <a:ext uri="{FF2B5EF4-FFF2-40B4-BE49-F238E27FC236}">
                <a16:creationId xmlns:a16="http://schemas.microsoft.com/office/drawing/2014/main" id="{2CDC6864-D526-44DC-9F67-D2306563FE01}"/>
              </a:ext>
            </a:extLst>
          </p:cNvPr>
          <p:cNvGraphicFramePr>
            <a:graphicFrameLocks/>
          </p:cNvGraphicFramePr>
          <p:nvPr>
            <p:extLst>
              <p:ext uri="{D42A27DB-BD31-4B8C-83A1-F6EECF244321}">
                <p14:modId xmlns:p14="http://schemas.microsoft.com/office/powerpoint/2010/main" val="3103467215"/>
              </p:ext>
            </p:extLst>
          </p:nvPr>
        </p:nvGraphicFramePr>
        <p:xfrm>
          <a:off x="6432313" y="589923"/>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5FCE15D3-DB6E-4585-9130-9469CAA8E9D2}"/>
              </a:ext>
            </a:extLst>
          </p:cNvPr>
          <p:cNvGraphicFramePr>
            <a:graphicFrameLocks/>
          </p:cNvGraphicFramePr>
          <p:nvPr>
            <p:extLst>
              <p:ext uri="{D42A27DB-BD31-4B8C-83A1-F6EECF244321}">
                <p14:modId xmlns:p14="http://schemas.microsoft.com/office/powerpoint/2010/main" val="2349012316"/>
              </p:ext>
            </p:extLst>
          </p:nvPr>
        </p:nvGraphicFramePr>
        <p:xfrm>
          <a:off x="6432313" y="34290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1">
            <a:extLst>
              <a:ext uri="{FF2B5EF4-FFF2-40B4-BE49-F238E27FC236}">
                <a16:creationId xmlns:a16="http://schemas.microsoft.com/office/drawing/2014/main" id="{0EF7DFF3-C1C6-422B-A98B-07ECADD154D2}"/>
              </a:ext>
            </a:extLst>
          </p:cNvPr>
          <p:cNvSpPr txBox="1">
            <a:spLocks/>
          </p:cNvSpPr>
          <p:nvPr/>
        </p:nvSpPr>
        <p:spPr>
          <a:xfrm>
            <a:off x="403194" y="276621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CONCLUSION</a:t>
            </a:r>
          </a:p>
        </p:txBody>
      </p:sp>
      <p:sp>
        <p:nvSpPr>
          <p:cNvPr id="7" name="Content Placeholder 2">
            <a:extLst>
              <a:ext uri="{FF2B5EF4-FFF2-40B4-BE49-F238E27FC236}">
                <a16:creationId xmlns:a16="http://schemas.microsoft.com/office/drawing/2014/main" id="{74F31E91-3286-49FD-BE13-CD8CD9558F11}"/>
              </a:ext>
            </a:extLst>
          </p:cNvPr>
          <p:cNvSpPr txBox="1">
            <a:spLocks/>
          </p:cNvSpPr>
          <p:nvPr/>
        </p:nvSpPr>
        <p:spPr>
          <a:xfrm>
            <a:off x="225641" y="3333123"/>
            <a:ext cx="5870359" cy="45840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Cost of Ads Without Upbeat Music During TV Series : $ 200, duration of ad is 90 seconds.</a:t>
            </a:r>
          </a:p>
          <a:p>
            <a:r>
              <a:rPr lang="en-US" sz="1400" dirty="0">
                <a:solidFill>
                  <a:schemeClr val="bg1"/>
                </a:solidFill>
              </a:rPr>
              <a:t>Cost of Ads Without Upbeat Music During Sports Events : $ 450, duration of ad is 90 seconds.</a:t>
            </a:r>
          </a:p>
          <a:p>
            <a:pPr marL="0" indent="0">
              <a:buFont typeface="Arial" panose="020B0604020202020204" pitchFamily="34" charset="0"/>
              <a:buNone/>
            </a:pPr>
            <a:endParaRPr lang="en-US" sz="1400" dirty="0"/>
          </a:p>
          <a:p>
            <a:pPr marL="0" indent="0">
              <a:buFont typeface="Arial" panose="020B0604020202020204" pitchFamily="34" charset="0"/>
              <a:buNone/>
            </a:pPr>
            <a:r>
              <a:rPr lang="en-US" sz="1400" b="1" dirty="0"/>
              <a:t>SEGMENT 1 WOULD ENGAGE MOST WITH ADS DURING TV SERIES, WITHOUT UPBEAT MUSIC, DURATION OF 90 SECONDS, AT TIME 7:00 PM TO 10:00 PM.</a:t>
            </a:r>
          </a:p>
        </p:txBody>
      </p:sp>
    </p:spTree>
    <p:extLst>
      <p:ext uri="{BB962C8B-B14F-4D97-AF65-F5344CB8AC3E}">
        <p14:creationId xmlns:p14="http://schemas.microsoft.com/office/powerpoint/2010/main" val="2740913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7D923-8AD5-4ED0-83D6-F11AA817A1B0}"/>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SEGMENT 2</a:t>
            </a:r>
          </a:p>
        </p:txBody>
      </p:sp>
      <p:graphicFrame>
        <p:nvGraphicFramePr>
          <p:cNvPr id="3" name="Chart 2">
            <a:extLst>
              <a:ext uri="{FF2B5EF4-FFF2-40B4-BE49-F238E27FC236}">
                <a16:creationId xmlns:a16="http://schemas.microsoft.com/office/drawing/2014/main" id="{4FB6BE92-75E0-4F9C-8719-8EC8CE546141}"/>
              </a:ext>
            </a:extLst>
          </p:cNvPr>
          <p:cNvGraphicFramePr>
            <a:graphicFrameLocks/>
          </p:cNvGraphicFramePr>
          <p:nvPr>
            <p:extLst>
              <p:ext uri="{D42A27DB-BD31-4B8C-83A1-F6EECF244321}">
                <p14:modId xmlns:p14="http://schemas.microsoft.com/office/powerpoint/2010/main" val="570212776"/>
              </p:ext>
            </p:extLst>
          </p:nvPr>
        </p:nvGraphicFramePr>
        <p:xfrm>
          <a:off x="6781800" y="6858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2">
            <a:extLst>
              <a:ext uri="{FF2B5EF4-FFF2-40B4-BE49-F238E27FC236}">
                <a16:creationId xmlns:a16="http://schemas.microsoft.com/office/drawing/2014/main" id="{440BB17C-720C-4FE2-A037-AB4C6DB1D967}"/>
              </a:ext>
            </a:extLst>
          </p:cNvPr>
          <p:cNvSpPr txBox="1">
            <a:spLocks/>
          </p:cNvSpPr>
          <p:nvPr/>
        </p:nvSpPr>
        <p:spPr>
          <a:xfrm>
            <a:off x="425245" y="1081830"/>
            <a:ext cx="5670755" cy="14780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Engagement w.r.t ads aired during shows: Engaged only during Sports Events.</a:t>
            </a:r>
          </a:p>
          <a:p>
            <a:pPr marL="0" indent="0">
              <a:buFont typeface="Arial" panose="020B0604020202020204" pitchFamily="34" charset="0"/>
              <a:buNone/>
            </a:pPr>
            <a:endParaRPr lang="en-US" dirty="0">
              <a:solidFill>
                <a:schemeClr val="bg1"/>
              </a:solidFill>
            </a:endParaRPr>
          </a:p>
        </p:txBody>
      </p:sp>
      <p:sp>
        <p:nvSpPr>
          <p:cNvPr id="5" name="Rectangle 4">
            <a:extLst>
              <a:ext uri="{FF2B5EF4-FFF2-40B4-BE49-F238E27FC236}">
                <a16:creationId xmlns:a16="http://schemas.microsoft.com/office/drawing/2014/main" id="{B4B6139C-9851-4154-8C76-72D20693D6FA}"/>
              </a:ext>
            </a:extLst>
          </p:cNvPr>
          <p:cNvSpPr/>
          <p:nvPr/>
        </p:nvSpPr>
        <p:spPr>
          <a:xfrm>
            <a:off x="838200" y="1894433"/>
            <a:ext cx="1933863" cy="461665"/>
          </a:xfrm>
          <a:prstGeom prst="rect">
            <a:avLst/>
          </a:prstGeom>
        </p:spPr>
        <p:txBody>
          <a:bodyPr wrap="none">
            <a:spAutoFit/>
          </a:bodyPr>
          <a:lstStyle/>
          <a:p>
            <a:r>
              <a:rPr lang="en-US" sz="2400" dirty="0"/>
              <a:t>CONCLUSION:</a:t>
            </a:r>
          </a:p>
        </p:txBody>
      </p:sp>
      <p:sp>
        <p:nvSpPr>
          <p:cNvPr id="6" name="Rectangle 5">
            <a:extLst>
              <a:ext uri="{FF2B5EF4-FFF2-40B4-BE49-F238E27FC236}">
                <a16:creationId xmlns:a16="http://schemas.microsoft.com/office/drawing/2014/main" id="{13F72E8E-D449-487B-B28A-03C18469D729}"/>
              </a:ext>
            </a:extLst>
          </p:cNvPr>
          <p:cNvSpPr/>
          <p:nvPr/>
        </p:nvSpPr>
        <p:spPr>
          <a:xfrm>
            <a:off x="535619" y="2584051"/>
            <a:ext cx="6096000" cy="1384995"/>
          </a:xfrm>
          <a:prstGeom prst="rect">
            <a:avLst/>
          </a:prstGeom>
        </p:spPr>
        <p:txBody>
          <a:bodyPr>
            <a:spAutoFit/>
          </a:bodyPr>
          <a:lstStyle/>
          <a:p>
            <a:r>
              <a:rPr lang="en-US" sz="1400" dirty="0">
                <a:solidFill>
                  <a:schemeClr val="bg1"/>
                </a:solidFill>
              </a:rPr>
              <a:t>LEAST COSTLY AD DURING SPORTS EVENTS : </a:t>
            </a:r>
          </a:p>
          <a:p>
            <a:pPr marL="514350" indent="-514350">
              <a:buAutoNum type="arabicPeriod"/>
            </a:pPr>
            <a:r>
              <a:rPr lang="en-US" sz="1400" dirty="0">
                <a:solidFill>
                  <a:schemeClr val="bg1"/>
                </a:solidFill>
              </a:rPr>
              <a:t>$400 AIRED BETWEEN 7:00PM TO 10:</a:t>
            </a:r>
            <a:r>
              <a:rPr lang="en-US" sz="1400" dirty="0">
                <a:solidFill>
                  <a:schemeClr val="bg1"/>
                </a:solidFill>
                <a:sym typeface="Wingdings" panose="05000000000000000000" pitchFamily="2" charset="2"/>
              </a:rPr>
              <a:t>00PM</a:t>
            </a:r>
          </a:p>
          <a:p>
            <a:pPr marL="514350" indent="-514350">
              <a:buAutoNum type="arabicPeriod"/>
            </a:pPr>
            <a:r>
              <a:rPr lang="en-US" sz="1400" dirty="0">
                <a:solidFill>
                  <a:schemeClr val="bg1"/>
                </a:solidFill>
                <a:sym typeface="Wingdings" panose="05000000000000000000" pitchFamily="2" charset="2"/>
              </a:rPr>
              <a:t>$400 </a:t>
            </a:r>
            <a:r>
              <a:rPr lang="en-US" sz="1400" dirty="0">
                <a:solidFill>
                  <a:schemeClr val="bg1"/>
                </a:solidFill>
              </a:rPr>
              <a:t>AIRED BETWEEN 5:00PM TO 7:</a:t>
            </a:r>
            <a:r>
              <a:rPr lang="en-US" sz="1400" dirty="0">
                <a:solidFill>
                  <a:schemeClr val="bg1"/>
                </a:solidFill>
                <a:sym typeface="Wingdings" panose="05000000000000000000" pitchFamily="2" charset="2"/>
              </a:rPr>
              <a:t>00PM</a:t>
            </a:r>
          </a:p>
          <a:p>
            <a:pPr marL="514350" indent="-514350">
              <a:buAutoNum type="arabicPeriod"/>
            </a:pPr>
            <a:endParaRPr lang="en-US" sz="1400" dirty="0">
              <a:solidFill>
                <a:schemeClr val="bg1"/>
              </a:solidFill>
              <a:sym typeface="Wingdings" panose="05000000000000000000" pitchFamily="2" charset="2"/>
            </a:endParaRPr>
          </a:p>
          <a:p>
            <a:r>
              <a:rPr lang="en-US" sz="1400" b="1" dirty="0">
                <a:sym typeface="Wingdings" panose="05000000000000000000" pitchFamily="2" charset="2"/>
              </a:rPr>
              <a:t>SEGMENT 2 WOULD ENGAGE MOST IN SPORTS EVENTS AD AIRED BETWEEN 7:00 PM TO 10:00 PM (peak time of tv viewership).</a:t>
            </a:r>
            <a:endParaRPr lang="en-US" sz="1400" b="1" dirty="0"/>
          </a:p>
        </p:txBody>
      </p:sp>
    </p:spTree>
    <p:extLst>
      <p:ext uri="{BB962C8B-B14F-4D97-AF65-F5344CB8AC3E}">
        <p14:creationId xmlns:p14="http://schemas.microsoft.com/office/powerpoint/2010/main" val="3370646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C498-8172-4FD3-9B5A-13A4CE3B9101}"/>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SEGMENT 3:</a:t>
            </a:r>
          </a:p>
        </p:txBody>
      </p:sp>
      <p:graphicFrame>
        <p:nvGraphicFramePr>
          <p:cNvPr id="3" name="Chart 2">
            <a:extLst>
              <a:ext uri="{FF2B5EF4-FFF2-40B4-BE49-F238E27FC236}">
                <a16:creationId xmlns:a16="http://schemas.microsoft.com/office/drawing/2014/main" id="{FBB925C7-F39C-4A03-ABFC-8EADF568C3AD}"/>
              </a:ext>
            </a:extLst>
          </p:cNvPr>
          <p:cNvGraphicFramePr>
            <a:graphicFrameLocks/>
          </p:cNvGraphicFramePr>
          <p:nvPr>
            <p:extLst>
              <p:ext uri="{D42A27DB-BD31-4B8C-83A1-F6EECF244321}">
                <p14:modId xmlns:p14="http://schemas.microsoft.com/office/powerpoint/2010/main" val="1485983605"/>
              </p:ext>
            </p:extLst>
          </p:nvPr>
        </p:nvGraphicFramePr>
        <p:xfrm>
          <a:off x="6897329" y="365125"/>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AD515C8C-4319-47F6-B098-B6F21B45A596}"/>
              </a:ext>
            </a:extLst>
          </p:cNvPr>
          <p:cNvGraphicFramePr>
            <a:graphicFrameLocks/>
          </p:cNvGraphicFramePr>
          <p:nvPr>
            <p:extLst>
              <p:ext uri="{D42A27DB-BD31-4B8C-83A1-F6EECF244321}">
                <p14:modId xmlns:p14="http://schemas.microsoft.com/office/powerpoint/2010/main" val="2169980957"/>
              </p:ext>
            </p:extLst>
          </p:nvPr>
        </p:nvGraphicFramePr>
        <p:xfrm>
          <a:off x="7211961" y="3169252"/>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5" name="Content Placeholder 2">
            <a:extLst>
              <a:ext uri="{FF2B5EF4-FFF2-40B4-BE49-F238E27FC236}">
                <a16:creationId xmlns:a16="http://schemas.microsoft.com/office/drawing/2014/main" id="{C9D1E86C-A04A-4A89-93E8-88991970D4AE}"/>
              </a:ext>
            </a:extLst>
          </p:cNvPr>
          <p:cNvSpPr txBox="1">
            <a:spLocks/>
          </p:cNvSpPr>
          <p:nvPr/>
        </p:nvSpPr>
        <p:spPr>
          <a:xfrm>
            <a:off x="408039" y="1027906"/>
            <a:ext cx="5120148"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a:solidFill>
                  <a:schemeClr val="bg1"/>
                </a:solidFill>
              </a:rPr>
              <a:t>SEGMENT 3 SHOWED THE MOST ENGAGEMENT.</a:t>
            </a:r>
          </a:p>
          <a:p>
            <a:r>
              <a:rPr lang="en-US" sz="1400">
                <a:solidFill>
                  <a:schemeClr val="bg1"/>
                </a:solidFill>
              </a:rPr>
              <a:t>Engagement w.r.t ads aired during shows: Engaged most during TV shows.</a:t>
            </a:r>
          </a:p>
          <a:p>
            <a:r>
              <a:rPr lang="en-US" sz="1400">
                <a:solidFill>
                  <a:schemeClr val="bg1"/>
                </a:solidFill>
              </a:rPr>
              <a:t>Engagement w.r.t. music: Engaged more with upbeat music.</a:t>
            </a:r>
          </a:p>
          <a:p>
            <a:pPr marL="0" indent="0">
              <a:buFont typeface="Arial" panose="020B0604020202020204" pitchFamily="34" charset="0"/>
              <a:buNone/>
            </a:pPr>
            <a:endParaRPr lang="en-US" sz="1400">
              <a:solidFill>
                <a:schemeClr val="bg1"/>
              </a:solidFill>
            </a:endParaRPr>
          </a:p>
          <a:p>
            <a:pPr marL="0" indent="0">
              <a:buFont typeface="Arial" panose="020B0604020202020204" pitchFamily="34" charset="0"/>
              <a:buNone/>
            </a:pPr>
            <a:endParaRPr lang="en-US" sz="1400">
              <a:solidFill>
                <a:schemeClr val="bg1"/>
              </a:solidFill>
            </a:endParaRPr>
          </a:p>
          <a:p>
            <a:endParaRPr lang="en-US" sz="1400" dirty="0">
              <a:solidFill>
                <a:schemeClr val="bg1"/>
              </a:solidFill>
            </a:endParaRPr>
          </a:p>
        </p:txBody>
      </p:sp>
      <p:sp>
        <p:nvSpPr>
          <p:cNvPr id="6" name="Title 1">
            <a:extLst>
              <a:ext uri="{FF2B5EF4-FFF2-40B4-BE49-F238E27FC236}">
                <a16:creationId xmlns:a16="http://schemas.microsoft.com/office/drawing/2014/main" id="{42F4E3E2-A045-4637-9E49-1D541BA78EE3}"/>
              </a:ext>
            </a:extLst>
          </p:cNvPr>
          <p:cNvSpPr txBox="1">
            <a:spLocks/>
          </p:cNvSpPr>
          <p:nvPr/>
        </p:nvSpPr>
        <p:spPr>
          <a:xfrm>
            <a:off x="722671" y="235346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a:t>CONCLUSION</a:t>
            </a:r>
            <a:endParaRPr lang="en-US" sz="2400" b="1" dirty="0"/>
          </a:p>
        </p:txBody>
      </p:sp>
      <p:sp>
        <p:nvSpPr>
          <p:cNvPr id="7" name="Content Placeholder 2">
            <a:extLst>
              <a:ext uri="{FF2B5EF4-FFF2-40B4-BE49-F238E27FC236}">
                <a16:creationId xmlns:a16="http://schemas.microsoft.com/office/drawing/2014/main" id="{E6F515DE-E2AC-4DDA-AE90-2CCAB50EEE4E}"/>
              </a:ext>
            </a:extLst>
          </p:cNvPr>
          <p:cNvSpPr txBox="1">
            <a:spLocks/>
          </p:cNvSpPr>
          <p:nvPr/>
        </p:nvSpPr>
        <p:spPr>
          <a:xfrm>
            <a:off x="585019" y="3147011"/>
            <a:ext cx="5886802"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Cost of ads for TV series with Upbeat Music: $200, with a duration of 90 seconds, aired between 7:00 PM to 10</a:t>
            </a:r>
            <a:r>
              <a:rPr lang="en-US" sz="1400" dirty="0">
                <a:solidFill>
                  <a:schemeClr val="bg1"/>
                </a:solidFill>
                <a:sym typeface="Wingdings" panose="05000000000000000000" pitchFamily="2" charset="2"/>
              </a:rPr>
              <a:t>:00PM, the peak time of TV viewership.</a:t>
            </a:r>
          </a:p>
          <a:p>
            <a:endParaRPr lang="en-US" sz="1400" dirty="0">
              <a:solidFill>
                <a:schemeClr val="bg1"/>
              </a:solidFill>
              <a:sym typeface="Wingdings" panose="05000000000000000000" pitchFamily="2" charset="2"/>
            </a:endParaRPr>
          </a:p>
          <a:p>
            <a:pPr marL="0" indent="0">
              <a:buFont typeface="Arial" panose="020B0604020202020204" pitchFamily="34" charset="0"/>
              <a:buNone/>
            </a:pPr>
            <a:r>
              <a:rPr lang="en-US" sz="1400" b="1" dirty="0">
                <a:sym typeface="Wingdings" panose="05000000000000000000" pitchFamily="2" charset="2"/>
              </a:rPr>
              <a:t>SEGMENT 3 WOULD ENGAGE MOST WITH THE ABOVE AD.</a:t>
            </a:r>
            <a:endParaRPr lang="en-US" sz="1400" b="1" dirty="0"/>
          </a:p>
        </p:txBody>
      </p:sp>
    </p:spTree>
    <p:extLst>
      <p:ext uri="{BB962C8B-B14F-4D97-AF65-F5344CB8AC3E}">
        <p14:creationId xmlns:p14="http://schemas.microsoft.com/office/powerpoint/2010/main" val="1892166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11C65-76BE-4B06-86F2-B442FA2279BE}"/>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a:t>SEGMENT</a:t>
            </a:r>
            <a:r>
              <a:rPr lang="en-US" sz="2400"/>
              <a:t> 4:</a:t>
            </a:r>
            <a:endParaRPr lang="en-US" sz="2400" dirty="0"/>
          </a:p>
        </p:txBody>
      </p:sp>
      <p:graphicFrame>
        <p:nvGraphicFramePr>
          <p:cNvPr id="3" name="Chart 2">
            <a:extLst>
              <a:ext uri="{FF2B5EF4-FFF2-40B4-BE49-F238E27FC236}">
                <a16:creationId xmlns:a16="http://schemas.microsoft.com/office/drawing/2014/main" id="{599F3D7B-EF6C-42A7-B68F-1266526E0E6E}"/>
              </a:ext>
            </a:extLst>
          </p:cNvPr>
          <p:cNvGraphicFramePr>
            <a:graphicFrameLocks/>
          </p:cNvGraphicFramePr>
          <p:nvPr>
            <p:extLst>
              <p:ext uri="{D42A27DB-BD31-4B8C-83A1-F6EECF244321}">
                <p14:modId xmlns:p14="http://schemas.microsoft.com/office/powerpoint/2010/main" val="1350295503"/>
              </p:ext>
            </p:extLst>
          </p:nvPr>
        </p:nvGraphicFramePr>
        <p:xfrm>
          <a:off x="6781800" y="6858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2">
            <a:extLst>
              <a:ext uri="{FF2B5EF4-FFF2-40B4-BE49-F238E27FC236}">
                <a16:creationId xmlns:a16="http://schemas.microsoft.com/office/drawing/2014/main" id="{1283E72F-296F-4E7C-908D-C1F9536ECE3F}"/>
              </a:ext>
            </a:extLst>
          </p:cNvPr>
          <p:cNvSpPr txBox="1">
            <a:spLocks/>
          </p:cNvSpPr>
          <p:nvPr/>
        </p:nvSpPr>
        <p:spPr>
          <a:xfrm>
            <a:off x="518604" y="1027906"/>
            <a:ext cx="5257800" cy="44862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a:solidFill>
                  <a:schemeClr val="bg1"/>
                </a:solidFill>
              </a:rPr>
              <a:t>Segment 4 showed the least Engagement.</a:t>
            </a:r>
          </a:p>
          <a:p>
            <a:r>
              <a:rPr lang="en-US" sz="1400">
                <a:solidFill>
                  <a:schemeClr val="bg1"/>
                </a:solidFill>
              </a:rPr>
              <a:t>Engagement w.r.t ads aired during shows: Engaged with ads during sports events and cartoon.</a:t>
            </a:r>
          </a:p>
          <a:p>
            <a:r>
              <a:rPr lang="en-US" sz="1400">
                <a:solidFill>
                  <a:schemeClr val="bg1"/>
                </a:solidFill>
              </a:rPr>
              <a:t>Engagement w.r.t. length of ad: Engaged most with shorter ads.</a:t>
            </a:r>
          </a:p>
          <a:p>
            <a:pPr marL="0" indent="0">
              <a:buFont typeface="Arial" panose="020B0604020202020204" pitchFamily="34" charset="0"/>
              <a:buNone/>
            </a:pPr>
            <a:endParaRPr lang="en-US" sz="1400">
              <a:solidFill>
                <a:schemeClr val="bg1"/>
              </a:solidFill>
            </a:endParaRPr>
          </a:p>
          <a:p>
            <a:endParaRPr lang="en-US" sz="1400">
              <a:solidFill>
                <a:schemeClr val="bg1"/>
              </a:solidFill>
            </a:endParaRPr>
          </a:p>
          <a:p>
            <a:endParaRPr lang="en-US" sz="1400" dirty="0">
              <a:solidFill>
                <a:schemeClr val="bg1"/>
              </a:solidFill>
            </a:endParaRPr>
          </a:p>
        </p:txBody>
      </p:sp>
      <p:sp>
        <p:nvSpPr>
          <p:cNvPr id="5" name="Title 1">
            <a:extLst>
              <a:ext uri="{FF2B5EF4-FFF2-40B4-BE49-F238E27FC236}">
                <a16:creationId xmlns:a16="http://schemas.microsoft.com/office/drawing/2014/main" id="{FAB79AF4-1CCB-4071-B50E-4D4D5800A63F}"/>
              </a:ext>
            </a:extLst>
          </p:cNvPr>
          <p:cNvSpPr txBox="1">
            <a:spLocks/>
          </p:cNvSpPr>
          <p:nvPr/>
        </p:nvSpPr>
        <p:spPr>
          <a:xfrm>
            <a:off x="838200" y="2424112"/>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a:t>CONCLUSION</a:t>
            </a:r>
            <a:endParaRPr lang="en-US" sz="2400" b="1" dirty="0"/>
          </a:p>
        </p:txBody>
      </p:sp>
      <p:sp>
        <p:nvSpPr>
          <p:cNvPr id="6" name="Content Placeholder 2">
            <a:extLst>
              <a:ext uri="{FF2B5EF4-FFF2-40B4-BE49-F238E27FC236}">
                <a16:creationId xmlns:a16="http://schemas.microsoft.com/office/drawing/2014/main" id="{229C20AC-25E5-4EB5-B9BE-71B2A817ACD0}"/>
              </a:ext>
            </a:extLst>
          </p:cNvPr>
          <p:cNvSpPr txBox="1">
            <a:spLocks/>
          </p:cNvSpPr>
          <p:nvPr/>
        </p:nvSpPr>
        <p:spPr>
          <a:xfrm>
            <a:off x="838200" y="3271043"/>
            <a:ext cx="4506158" cy="22744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SEGMENT 4 SHOWS MOST ENGAGEMENT WITH ADS AIRED DURING CARTOONS, FROM 10:00PM TO 11:59 PM WITH UPBEAT MUSIC AT A COST OF $600.</a:t>
            </a:r>
          </a:p>
        </p:txBody>
      </p:sp>
      <p:graphicFrame>
        <p:nvGraphicFramePr>
          <p:cNvPr id="7" name="Chart 6">
            <a:extLst>
              <a:ext uri="{FF2B5EF4-FFF2-40B4-BE49-F238E27FC236}">
                <a16:creationId xmlns:a16="http://schemas.microsoft.com/office/drawing/2014/main" id="{26B38377-C632-49C9-8D38-F7CEACF0BA41}"/>
              </a:ext>
            </a:extLst>
          </p:cNvPr>
          <p:cNvGraphicFramePr>
            <a:graphicFrameLocks/>
          </p:cNvGraphicFramePr>
          <p:nvPr>
            <p:extLst>
              <p:ext uri="{D42A27DB-BD31-4B8C-83A1-F6EECF244321}">
                <p14:modId xmlns:p14="http://schemas.microsoft.com/office/powerpoint/2010/main" val="1691096589"/>
              </p:ext>
            </p:extLst>
          </p:nvPr>
        </p:nvGraphicFramePr>
        <p:xfrm>
          <a:off x="6710516" y="3559174"/>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46090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7EB7-2E62-48D6-A327-E34FEE877997}"/>
              </a:ext>
            </a:extLst>
          </p:cNvPr>
          <p:cNvSpPr txBox="1">
            <a:spLocks/>
          </p:cNvSpPr>
          <p:nvPr/>
        </p:nvSpPr>
        <p:spPr>
          <a:xfrm>
            <a:off x="749710" y="286467"/>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a:t>ONE ADVERTISEMENT TO BE AIRED:</a:t>
            </a:r>
            <a:endParaRPr lang="en-US" sz="2400" b="1" dirty="0"/>
          </a:p>
        </p:txBody>
      </p:sp>
      <p:graphicFrame>
        <p:nvGraphicFramePr>
          <p:cNvPr id="3" name="Chart 2">
            <a:extLst>
              <a:ext uri="{FF2B5EF4-FFF2-40B4-BE49-F238E27FC236}">
                <a16:creationId xmlns:a16="http://schemas.microsoft.com/office/drawing/2014/main" id="{E609C5C3-A1F6-4AFA-A04C-9B2C030F48C5}"/>
              </a:ext>
            </a:extLst>
          </p:cNvPr>
          <p:cNvGraphicFramePr>
            <a:graphicFrameLocks/>
          </p:cNvGraphicFramePr>
          <p:nvPr>
            <p:extLst>
              <p:ext uri="{D42A27DB-BD31-4B8C-83A1-F6EECF244321}">
                <p14:modId xmlns:p14="http://schemas.microsoft.com/office/powerpoint/2010/main" val="4008507864"/>
              </p:ext>
            </p:extLst>
          </p:nvPr>
        </p:nvGraphicFramePr>
        <p:xfrm>
          <a:off x="270386" y="1334729"/>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7686F802-7462-451A-AE06-0E2688CEB8C5}"/>
              </a:ext>
            </a:extLst>
          </p:cNvPr>
          <p:cNvGraphicFramePr>
            <a:graphicFrameLocks/>
          </p:cNvGraphicFramePr>
          <p:nvPr>
            <p:extLst>
              <p:ext uri="{D42A27DB-BD31-4B8C-83A1-F6EECF244321}">
                <p14:modId xmlns:p14="http://schemas.microsoft.com/office/powerpoint/2010/main" val="1411766435"/>
              </p:ext>
            </p:extLst>
          </p:nvPr>
        </p:nvGraphicFramePr>
        <p:xfrm>
          <a:off x="5812093" y="1408471"/>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7D683E46-76DF-4E3F-B026-5E4CFE81A09F}"/>
              </a:ext>
            </a:extLst>
          </p:cNvPr>
          <p:cNvGraphicFramePr>
            <a:graphicFrameLocks/>
          </p:cNvGraphicFramePr>
          <p:nvPr>
            <p:extLst>
              <p:ext uri="{D42A27DB-BD31-4B8C-83A1-F6EECF244321}">
                <p14:modId xmlns:p14="http://schemas.microsoft.com/office/powerpoint/2010/main" val="3789684809"/>
              </p:ext>
            </p:extLst>
          </p:nvPr>
        </p:nvGraphicFramePr>
        <p:xfrm>
          <a:off x="270386" y="4077929"/>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5F4C0ED3-32C4-46F2-A5AA-7E17CDDFCD52}"/>
              </a:ext>
            </a:extLst>
          </p:cNvPr>
          <p:cNvGraphicFramePr>
            <a:graphicFrameLocks/>
          </p:cNvGraphicFramePr>
          <p:nvPr>
            <p:extLst>
              <p:ext uri="{D42A27DB-BD31-4B8C-83A1-F6EECF244321}">
                <p14:modId xmlns:p14="http://schemas.microsoft.com/office/powerpoint/2010/main" val="3901984263"/>
              </p:ext>
            </p:extLst>
          </p:nvPr>
        </p:nvGraphicFramePr>
        <p:xfrm>
          <a:off x="5767848" y="4077929"/>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837164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0A7B36-C504-41DE-98C0-5A0F5ADAF525}"/>
              </a:ext>
            </a:extLst>
          </p:cNvPr>
          <p:cNvSpPr txBox="1"/>
          <p:nvPr/>
        </p:nvSpPr>
        <p:spPr>
          <a:xfrm>
            <a:off x="-221941" y="577049"/>
            <a:ext cx="3879542" cy="369332"/>
          </a:xfrm>
          <a:prstGeom prst="rect">
            <a:avLst/>
          </a:prstGeom>
          <a:noFill/>
        </p:spPr>
        <p:txBody>
          <a:bodyPr wrap="square" rtlCol="0">
            <a:spAutoFit/>
          </a:bodyPr>
          <a:lstStyle/>
          <a:p>
            <a:r>
              <a:rPr lang="en-IN" dirty="0"/>
              <a:t>	</a:t>
            </a:r>
            <a:r>
              <a:rPr lang="en-IN" b="1" dirty="0"/>
              <a:t>PROBLEM STATEMENT</a:t>
            </a:r>
          </a:p>
        </p:txBody>
      </p:sp>
      <p:sp>
        <p:nvSpPr>
          <p:cNvPr id="3" name="Rectangle 2">
            <a:extLst>
              <a:ext uri="{FF2B5EF4-FFF2-40B4-BE49-F238E27FC236}">
                <a16:creationId xmlns:a16="http://schemas.microsoft.com/office/drawing/2014/main" id="{B0BC4ADC-219B-46B7-8EE3-CFB51EA4B8D0}"/>
              </a:ext>
            </a:extLst>
          </p:cNvPr>
          <p:cNvSpPr/>
          <p:nvPr/>
        </p:nvSpPr>
        <p:spPr>
          <a:xfrm>
            <a:off x="798989" y="1154097"/>
            <a:ext cx="5628443" cy="5370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t>Q.2.1) Based on current sales by region, identify the maximum opportunity and suggest a region to invest in for the TV campaign ?</a:t>
            </a:r>
          </a:p>
          <a:p>
            <a:r>
              <a:rPr lang="en-IN" sz="1200" dirty="0">
                <a:solidFill>
                  <a:schemeClr val="tx1"/>
                </a:solidFill>
              </a:rPr>
              <a:t>Region 2 and Region 3 have the same potential to generate revenue through sales.</a:t>
            </a:r>
          </a:p>
          <a:p>
            <a:endParaRPr lang="en-IN" sz="1200" dirty="0">
              <a:solidFill>
                <a:schemeClr val="tx1"/>
              </a:solidFill>
            </a:endParaRPr>
          </a:p>
          <a:p>
            <a:endParaRPr lang="en-IN" sz="1200" dirty="0">
              <a:solidFill>
                <a:schemeClr val="tx1"/>
              </a:solidFill>
            </a:endParaRPr>
          </a:p>
          <a:p>
            <a:endParaRPr lang="en-IN" sz="1200" dirty="0">
              <a:solidFill>
                <a:schemeClr val="tx1"/>
              </a:solidFill>
            </a:endParaRPr>
          </a:p>
          <a:p>
            <a:endParaRPr lang="en-IN" sz="1200" dirty="0">
              <a:solidFill>
                <a:schemeClr val="tx1"/>
              </a:solidFill>
            </a:endParaRPr>
          </a:p>
          <a:p>
            <a:endParaRPr lang="en-IN" sz="1200" dirty="0">
              <a:solidFill>
                <a:schemeClr val="tx1"/>
              </a:solidFill>
            </a:endParaRPr>
          </a:p>
          <a:p>
            <a:endParaRPr lang="en-IN" sz="1200" dirty="0">
              <a:solidFill>
                <a:schemeClr val="tx1"/>
              </a:solidFill>
            </a:endParaRPr>
          </a:p>
          <a:p>
            <a:endParaRPr lang="en-IN" sz="1200" dirty="0">
              <a:solidFill>
                <a:schemeClr val="tx1"/>
              </a:solidFill>
            </a:endParaRPr>
          </a:p>
          <a:p>
            <a:endParaRPr lang="en-IN" sz="1200" dirty="0">
              <a:solidFill>
                <a:schemeClr val="tx1"/>
              </a:solidFill>
            </a:endParaRPr>
          </a:p>
          <a:p>
            <a:endParaRPr lang="en-IN" sz="1200" dirty="0">
              <a:solidFill>
                <a:schemeClr val="tx1"/>
              </a:solidFill>
            </a:endParaRPr>
          </a:p>
          <a:p>
            <a:endParaRPr lang="en-IN" sz="1200" dirty="0">
              <a:solidFill>
                <a:schemeClr val="tx1"/>
              </a:solidFill>
            </a:endParaRPr>
          </a:p>
          <a:p>
            <a:endParaRPr lang="en-IN" sz="1200" dirty="0">
              <a:solidFill>
                <a:schemeClr val="tx1"/>
              </a:solidFill>
            </a:endParaRPr>
          </a:p>
          <a:p>
            <a:endParaRPr lang="en-IN" sz="1200" dirty="0">
              <a:solidFill>
                <a:schemeClr val="tx1"/>
              </a:solidFill>
            </a:endParaRPr>
          </a:p>
          <a:p>
            <a:endParaRPr lang="en-IN" sz="1200" dirty="0">
              <a:solidFill>
                <a:schemeClr val="tx1"/>
              </a:solidFill>
            </a:endParaRPr>
          </a:p>
          <a:p>
            <a:endParaRPr lang="en-IN" sz="1200" dirty="0">
              <a:solidFill>
                <a:schemeClr val="tx1"/>
              </a:solidFill>
            </a:endParaRPr>
          </a:p>
          <a:p>
            <a:endParaRPr lang="en-IN" sz="1200" dirty="0">
              <a:solidFill>
                <a:schemeClr val="tx1"/>
              </a:solidFill>
            </a:endParaRPr>
          </a:p>
          <a:p>
            <a:endParaRPr lang="en-IN" sz="1200" dirty="0">
              <a:solidFill>
                <a:schemeClr val="tx1"/>
              </a:solidFill>
            </a:endParaRPr>
          </a:p>
          <a:p>
            <a:endParaRPr lang="en-IN" sz="1200" dirty="0">
              <a:solidFill>
                <a:schemeClr val="tx1"/>
              </a:solidFill>
            </a:endParaRPr>
          </a:p>
          <a:p>
            <a:endParaRPr lang="en-IN" sz="1200" dirty="0">
              <a:solidFill>
                <a:schemeClr val="tx1"/>
              </a:solidFill>
            </a:endParaRPr>
          </a:p>
          <a:p>
            <a:endParaRPr lang="en-IN" sz="1200" dirty="0">
              <a:solidFill>
                <a:schemeClr val="tx1"/>
              </a:solidFill>
            </a:endParaRPr>
          </a:p>
          <a:p>
            <a:endParaRPr lang="en-IN" sz="1200" dirty="0">
              <a:solidFill>
                <a:schemeClr val="tx1"/>
              </a:solidFill>
            </a:endParaRPr>
          </a:p>
          <a:p>
            <a:endParaRPr lang="en-IN" sz="1200" dirty="0">
              <a:solidFill>
                <a:schemeClr val="tx1"/>
              </a:solidFill>
            </a:endParaRPr>
          </a:p>
          <a:p>
            <a:pPr algn="ctr"/>
            <a:endParaRPr lang="en-IN" dirty="0"/>
          </a:p>
        </p:txBody>
      </p:sp>
      <p:sp>
        <p:nvSpPr>
          <p:cNvPr id="5" name="Rectangle: Rounded Corners 4">
            <a:extLst>
              <a:ext uri="{FF2B5EF4-FFF2-40B4-BE49-F238E27FC236}">
                <a16:creationId xmlns:a16="http://schemas.microsoft.com/office/drawing/2014/main" id="{ED1632D3-C447-4C59-AAE6-F0787FB126BA}"/>
              </a:ext>
            </a:extLst>
          </p:cNvPr>
          <p:cNvSpPr/>
          <p:nvPr/>
        </p:nvSpPr>
        <p:spPr>
          <a:xfrm>
            <a:off x="1198485" y="2938507"/>
            <a:ext cx="1828801" cy="26721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IN" sz="1200" dirty="0">
                <a:solidFill>
                  <a:schemeClr val="tx1"/>
                </a:solidFill>
              </a:rPr>
              <a:t>High market share can lead to low marketing costs.</a:t>
            </a:r>
          </a:p>
          <a:p>
            <a:pPr marL="285750" indent="-285750">
              <a:buFontTx/>
              <a:buChar char="-"/>
            </a:pPr>
            <a:r>
              <a:rPr lang="en-IN" sz="1200" dirty="0">
                <a:solidFill>
                  <a:schemeClr val="tx1"/>
                </a:solidFill>
              </a:rPr>
              <a:t>Higher word-of-mouth comes into picture.</a:t>
            </a:r>
          </a:p>
          <a:p>
            <a:pPr marL="285750" indent="-285750">
              <a:buFontTx/>
              <a:buChar char="-"/>
            </a:pPr>
            <a:r>
              <a:rPr lang="en-IN" sz="1200" dirty="0">
                <a:solidFill>
                  <a:schemeClr val="tx1"/>
                </a:solidFill>
              </a:rPr>
              <a:t>Established and more diversified networks.</a:t>
            </a:r>
          </a:p>
          <a:p>
            <a:pPr marL="285750" indent="-285750">
              <a:buFontTx/>
              <a:buChar char="-"/>
            </a:pPr>
            <a:endParaRPr lang="en-IN" sz="1200" dirty="0"/>
          </a:p>
          <a:p>
            <a:pPr marL="285750" indent="-285750">
              <a:buFontTx/>
              <a:buChar char="-"/>
            </a:pPr>
            <a:endParaRPr lang="en-IN" sz="1200" dirty="0"/>
          </a:p>
          <a:p>
            <a:pPr marL="285750" indent="-285750">
              <a:buFontTx/>
              <a:buChar char="-"/>
            </a:pPr>
            <a:endParaRPr lang="en-IN" sz="1200" dirty="0"/>
          </a:p>
        </p:txBody>
      </p:sp>
      <p:sp>
        <p:nvSpPr>
          <p:cNvPr id="6" name="Rectangle: Rounded Corners 5">
            <a:extLst>
              <a:ext uri="{FF2B5EF4-FFF2-40B4-BE49-F238E27FC236}">
                <a16:creationId xmlns:a16="http://schemas.microsoft.com/office/drawing/2014/main" id="{AF62CF88-1143-4985-8FC2-7AC75DAFED69}"/>
              </a:ext>
            </a:extLst>
          </p:cNvPr>
          <p:cNvSpPr/>
          <p:nvPr/>
        </p:nvSpPr>
        <p:spPr>
          <a:xfrm>
            <a:off x="4145872" y="3009530"/>
            <a:ext cx="1828801" cy="2601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IN" sz="1200" dirty="0">
                <a:solidFill>
                  <a:schemeClr val="tx1"/>
                </a:solidFill>
              </a:rPr>
              <a:t>As market share rises, turnover on investment rises only somewhat, but profit margins on sales increase sharply.</a:t>
            </a:r>
          </a:p>
          <a:p>
            <a:pPr marL="285750" indent="-285750">
              <a:buFontTx/>
              <a:buChar char="-"/>
            </a:pPr>
            <a:r>
              <a:rPr lang="en-IN" sz="1200" dirty="0">
                <a:solidFill>
                  <a:schemeClr val="tx1"/>
                </a:solidFill>
              </a:rPr>
              <a:t>Purchase to sales ratio will get improved.</a:t>
            </a:r>
          </a:p>
          <a:p>
            <a:pPr marL="285750" indent="-285750">
              <a:buFontTx/>
              <a:buChar char="-"/>
            </a:pPr>
            <a:endParaRPr lang="en-IN" sz="1200" dirty="0">
              <a:solidFill>
                <a:schemeClr val="tx1"/>
              </a:solidFill>
            </a:endParaRPr>
          </a:p>
          <a:p>
            <a:pPr marL="285750" indent="-285750">
              <a:buFontTx/>
              <a:buChar char="-"/>
            </a:pPr>
            <a:endParaRPr lang="en-IN" sz="1200" dirty="0"/>
          </a:p>
        </p:txBody>
      </p:sp>
      <p:sp>
        <p:nvSpPr>
          <p:cNvPr id="7" name="Rectangle 6">
            <a:extLst>
              <a:ext uri="{FF2B5EF4-FFF2-40B4-BE49-F238E27FC236}">
                <a16:creationId xmlns:a16="http://schemas.microsoft.com/office/drawing/2014/main" id="{89A130C1-B23E-42F4-86E8-E08E9E1D379B}"/>
              </a:ext>
            </a:extLst>
          </p:cNvPr>
          <p:cNvSpPr/>
          <p:nvPr/>
        </p:nvSpPr>
        <p:spPr>
          <a:xfrm>
            <a:off x="1198485" y="2331297"/>
            <a:ext cx="1828801" cy="399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Region 2 holding 84% market share</a:t>
            </a:r>
          </a:p>
        </p:txBody>
      </p:sp>
      <p:sp>
        <p:nvSpPr>
          <p:cNvPr id="8" name="Rectangle 7">
            <a:extLst>
              <a:ext uri="{FF2B5EF4-FFF2-40B4-BE49-F238E27FC236}">
                <a16:creationId xmlns:a16="http://schemas.microsoft.com/office/drawing/2014/main" id="{67FEB8D4-531B-4107-877F-5AF47251572F}"/>
              </a:ext>
            </a:extLst>
          </p:cNvPr>
          <p:cNvSpPr/>
          <p:nvPr/>
        </p:nvSpPr>
        <p:spPr>
          <a:xfrm>
            <a:off x="4145872" y="2331297"/>
            <a:ext cx="1828801" cy="474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Region 3 holding 60% market share</a:t>
            </a:r>
          </a:p>
        </p:txBody>
      </p:sp>
      <p:sp>
        <p:nvSpPr>
          <p:cNvPr id="4" name="Rectangle 3">
            <a:extLst>
              <a:ext uri="{FF2B5EF4-FFF2-40B4-BE49-F238E27FC236}">
                <a16:creationId xmlns:a16="http://schemas.microsoft.com/office/drawing/2014/main" id="{F5BC5900-2C56-46BB-A899-7B6268D99363}"/>
              </a:ext>
            </a:extLst>
          </p:cNvPr>
          <p:cNvSpPr/>
          <p:nvPr/>
        </p:nvSpPr>
        <p:spPr>
          <a:xfrm>
            <a:off x="6826928" y="957024"/>
            <a:ext cx="4208016" cy="185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dirty="0"/>
          </a:p>
          <a:p>
            <a:endParaRPr lang="en-IN" sz="1200" dirty="0"/>
          </a:p>
          <a:p>
            <a:r>
              <a:rPr lang="en-IN" sz="1200" dirty="0"/>
              <a:t>Q.2.2) Using the historical engagement data, identify which advertisements would each customer segment engage with. Recommend one advertisement to be aired broadly.</a:t>
            </a:r>
          </a:p>
          <a:p>
            <a:r>
              <a:rPr lang="en-US" sz="1200" dirty="0">
                <a:solidFill>
                  <a:schemeClr val="tx1"/>
                </a:solidFill>
              </a:rPr>
              <a:t>ONE AD TO BE AIRED BROADLY MUST BE : A 60 SECOND AD PLAYED DURING SPORTS EVENTS, DURING 7:00PM TO 10:00PM. (Peak time of TV viewership) </a:t>
            </a:r>
          </a:p>
          <a:p>
            <a:endParaRPr lang="en-US" sz="1200" dirty="0">
              <a:solidFill>
                <a:schemeClr val="tx1"/>
              </a:solidFill>
            </a:endParaRPr>
          </a:p>
          <a:p>
            <a:r>
              <a:rPr lang="en-US" sz="1200" dirty="0">
                <a:solidFill>
                  <a:schemeClr val="tx1"/>
                </a:solidFill>
              </a:rPr>
              <a:t>THE COST OF AD IS $800 WITH UPBEAT MUSIC.</a:t>
            </a:r>
          </a:p>
          <a:p>
            <a:endParaRPr lang="en-IN" sz="1200" dirty="0"/>
          </a:p>
          <a:p>
            <a:pPr algn="ctr"/>
            <a:endParaRPr lang="en-IN" dirty="0"/>
          </a:p>
        </p:txBody>
      </p:sp>
      <p:sp>
        <p:nvSpPr>
          <p:cNvPr id="9" name="Rectangle 8">
            <a:extLst>
              <a:ext uri="{FF2B5EF4-FFF2-40B4-BE49-F238E27FC236}">
                <a16:creationId xmlns:a16="http://schemas.microsoft.com/office/drawing/2014/main" id="{04D7D2D8-2EA4-4DD4-8413-3C9F7E3B3F05}"/>
              </a:ext>
            </a:extLst>
          </p:cNvPr>
          <p:cNvSpPr/>
          <p:nvPr/>
        </p:nvSpPr>
        <p:spPr>
          <a:xfrm>
            <a:off x="6636060" y="2929631"/>
            <a:ext cx="5370991" cy="3595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t>Q.2.3) Pulse has also planned to launch a new product(</a:t>
            </a:r>
            <a:r>
              <a:rPr lang="en-IN" sz="1200" dirty="0" err="1"/>
              <a:t>Aqualite</a:t>
            </a:r>
            <a:r>
              <a:rPr lang="en-IN" sz="1200" dirty="0"/>
              <a:t>) along with the current drink. Based on your current understanding and analysis, what promotional strategies would you recommend for the new product in terms of :</a:t>
            </a:r>
          </a:p>
          <a:p>
            <a:endParaRPr lang="en-IN" sz="1200" dirty="0"/>
          </a:p>
          <a:p>
            <a:r>
              <a:rPr lang="en-IN" sz="1200" dirty="0">
                <a:solidFill>
                  <a:schemeClr val="tx1"/>
                </a:solidFill>
              </a:rPr>
              <a:t>Types of product –  A particular demographic can be targeted who might be more likely to use the product.</a:t>
            </a:r>
            <a:endParaRPr lang="en-IN" sz="1200" dirty="0">
              <a:solidFill>
                <a:srgbClr val="FF0000"/>
              </a:solidFill>
            </a:endParaRPr>
          </a:p>
          <a:p>
            <a:r>
              <a:rPr lang="en-IN" sz="1200" dirty="0">
                <a:solidFill>
                  <a:schemeClr val="tx1"/>
                </a:solidFill>
              </a:rPr>
              <a:t>Channels for promotion – Even though print ads and web display have a higher R.O.I. they have a lower visibility which is not feasible with the launch of a new product. Social media proved to have a higher popularity rating and must be the key channel for promotion.</a:t>
            </a:r>
          </a:p>
          <a:p>
            <a:r>
              <a:rPr lang="en-IN" sz="1200" dirty="0">
                <a:solidFill>
                  <a:schemeClr val="tx1"/>
                </a:solidFill>
              </a:rPr>
              <a:t>Segment of customers – Various segments engage differently with different ads. Customers broadly engage more with ads during peak tv viewership hours.</a:t>
            </a:r>
          </a:p>
          <a:p>
            <a:r>
              <a:rPr lang="en-IN" sz="1200" dirty="0">
                <a:solidFill>
                  <a:schemeClr val="tx1"/>
                </a:solidFill>
              </a:rPr>
              <a:t>Content&amp; Messaging – With the wide popularity of social media and trends thereof, content in accordance to those have a higher probability of catching the eye of potential consumers. </a:t>
            </a:r>
          </a:p>
        </p:txBody>
      </p:sp>
    </p:spTree>
    <p:extLst>
      <p:ext uri="{BB962C8B-B14F-4D97-AF65-F5344CB8AC3E}">
        <p14:creationId xmlns:p14="http://schemas.microsoft.com/office/powerpoint/2010/main" val="2102350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CFA6BD-1262-4460-BA9B-CBC2A71409CA}"/>
              </a:ext>
            </a:extLst>
          </p:cNvPr>
          <p:cNvSpPr txBox="1"/>
          <p:nvPr/>
        </p:nvSpPr>
        <p:spPr>
          <a:xfrm>
            <a:off x="736846" y="497150"/>
            <a:ext cx="6303145" cy="369332"/>
          </a:xfrm>
          <a:prstGeom prst="rect">
            <a:avLst/>
          </a:prstGeom>
          <a:noFill/>
        </p:spPr>
        <p:txBody>
          <a:bodyPr wrap="square" rtlCol="0">
            <a:spAutoFit/>
          </a:bodyPr>
          <a:lstStyle/>
          <a:p>
            <a:r>
              <a:rPr lang="en-IN" dirty="0"/>
              <a:t>ALLOCATING THE PROMOTIONAL BUDGET OPTIMALLY</a:t>
            </a:r>
          </a:p>
        </p:txBody>
      </p:sp>
      <p:sp>
        <p:nvSpPr>
          <p:cNvPr id="3" name="TextBox 2">
            <a:extLst>
              <a:ext uri="{FF2B5EF4-FFF2-40B4-BE49-F238E27FC236}">
                <a16:creationId xmlns:a16="http://schemas.microsoft.com/office/drawing/2014/main" id="{45655F94-C9DA-4A89-AAA8-67F9732D15EE}"/>
              </a:ext>
            </a:extLst>
          </p:cNvPr>
          <p:cNvSpPr txBox="1"/>
          <p:nvPr/>
        </p:nvSpPr>
        <p:spPr>
          <a:xfrm>
            <a:off x="852256" y="1553591"/>
            <a:ext cx="2734323" cy="3231654"/>
          </a:xfrm>
          <a:prstGeom prst="rect">
            <a:avLst/>
          </a:prstGeom>
          <a:noFill/>
        </p:spPr>
        <p:txBody>
          <a:bodyPr wrap="square" rtlCol="0">
            <a:spAutoFit/>
          </a:bodyPr>
          <a:lstStyle/>
          <a:p>
            <a:r>
              <a:rPr lang="en-IN" dirty="0"/>
              <a:t>BACKGROUND</a:t>
            </a:r>
          </a:p>
          <a:p>
            <a:endParaRPr lang="en-IN" dirty="0"/>
          </a:p>
          <a:p>
            <a:r>
              <a:rPr lang="en-IN" sz="1400" dirty="0">
                <a:solidFill>
                  <a:schemeClr val="bg1"/>
                </a:solidFill>
              </a:rPr>
              <a:t>Pulse Beverages has decided to reduce its total promotional budget for the current year to 50 Mil. USD.</a:t>
            </a:r>
          </a:p>
          <a:p>
            <a:r>
              <a:rPr lang="en-IN" sz="1400" dirty="0">
                <a:solidFill>
                  <a:schemeClr val="bg1"/>
                </a:solidFill>
              </a:rPr>
              <a:t>Based on the historical activity and the revenue generated, the promotion response for the various activities has been given.</a:t>
            </a:r>
          </a:p>
          <a:p>
            <a:r>
              <a:rPr lang="en-IN" sz="1400" dirty="0">
                <a:solidFill>
                  <a:schemeClr val="bg1"/>
                </a:solidFill>
              </a:rPr>
              <a:t>Pulse Beverage has historically invested in 5 promotional channels which cater to customers.</a:t>
            </a:r>
          </a:p>
          <a:p>
            <a:r>
              <a:rPr lang="en-IN" sz="1400" dirty="0">
                <a:solidFill>
                  <a:schemeClr val="bg1"/>
                </a:solidFill>
              </a:rPr>
              <a:t> </a:t>
            </a:r>
          </a:p>
        </p:txBody>
      </p:sp>
      <p:graphicFrame>
        <p:nvGraphicFramePr>
          <p:cNvPr id="6" name="Chart 5">
            <a:extLst>
              <a:ext uri="{FF2B5EF4-FFF2-40B4-BE49-F238E27FC236}">
                <a16:creationId xmlns:a16="http://schemas.microsoft.com/office/drawing/2014/main" id="{0ED89367-6095-4EE8-BDE4-AA8EF90847DC}"/>
              </a:ext>
            </a:extLst>
          </p:cNvPr>
          <p:cNvGraphicFramePr/>
          <p:nvPr>
            <p:extLst>
              <p:ext uri="{D42A27DB-BD31-4B8C-83A1-F6EECF244321}">
                <p14:modId xmlns:p14="http://schemas.microsoft.com/office/powerpoint/2010/main" val="410481772"/>
              </p:ext>
            </p:extLst>
          </p:nvPr>
        </p:nvGraphicFramePr>
        <p:xfrm>
          <a:off x="4811696" y="1393795"/>
          <a:ext cx="6528047" cy="38440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95478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29EF3D-A198-4B86-9388-B2EB575C278A}"/>
              </a:ext>
            </a:extLst>
          </p:cNvPr>
          <p:cNvSpPr txBox="1"/>
          <p:nvPr/>
        </p:nvSpPr>
        <p:spPr>
          <a:xfrm>
            <a:off x="9803907" y="6276512"/>
            <a:ext cx="2388093" cy="246221"/>
          </a:xfrm>
          <a:prstGeom prst="rect">
            <a:avLst/>
          </a:prstGeom>
          <a:noFill/>
        </p:spPr>
        <p:txBody>
          <a:bodyPr wrap="square" rtlCol="0">
            <a:spAutoFit/>
          </a:bodyPr>
          <a:lstStyle/>
          <a:p>
            <a:r>
              <a:rPr lang="en-IN" sz="1000" dirty="0"/>
              <a:t>(Refer to Table-2 ROI)</a:t>
            </a:r>
          </a:p>
        </p:txBody>
      </p:sp>
      <p:graphicFrame>
        <p:nvGraphicFramePr>
          <p:cNvPr id="7" name="Chart 6">
            <a:extLst>
              <a:ext uri="{FF2B5EF4-FFF2-40B4-BE49-F238E27FC236}">
                <a16:creationId xmlns:a16="http://schemas.microsoft.com/office/drawing/2014/main" id="{A0162717-3DCC-4817-9BB2-6CC658806872}"/>
              </a:ext>
            </a:extLst>
          </p:cNvPr>
          <p:cNvGraphicFramePr>
            <a:graphicFrameLocks/>
          </p:cNvGraphicFramePr>
          <p:nvPr>
            <p:extLst>
              <p:ext uri="{D42A27DB-BD31-4B8C-83A1-F6EECF244321}">
                <p14:modId xmlns:p14="http://schemas.microsoft.com/office/powerpoint/2010/main" val="2821797305"/>
              </p:ext>
            </p:extLst>
          </p:nvPr>
        </p:nvGraphicFramePr>
        <p:xfrm>
          <a:off x="3238500" y="1104900"/>
          <a:ext cx="6677025" cy="3924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10209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021AA5-1DE0-4C5B-BC6D-D5386E3E4B22}"/>
              </a:ext>
            </a:extLst>
          </p:cNvPr>
          <p:cNvSpPr txBox="1"/>
          <p:nvPr/>
        </p:nvSpPr>
        <p:spPr>
          <a:xfrm>
            <a:off x="798990" y="674703"/>
            <a:ext cx="4500979" cy="369332"/>
          </a:xfrm>
          <a:prstGeom prst="rect">
            <a:avLst/>
          </a:prstGeom>
          <a:noFill/>
        </p:spPr>
        <p:txBody>
          <a:bodyPr wrap="square" rtlCol="0">
            <a:spAutoFit/>
          </a:bodyPr>
          <a:lstStyle/>
          <a:p>
            <a:r>
              <a:rPr lang="en-IN" dirty="0"/>
              <a:t>PROBLEM STATEMENTS</a:t>
            </a:r>
          </a:p>
        </p:txBody>
      </p:sp>
      <p:sp>
        <p:nvSpPr>
          <p:cNvPr id="3" name="Rectangle 2">
            <a:extLst>
              <a:ext uri="{FF2B5EF4-FFF2-40B4-BE49-F238E27FC236}">
                <a16:creationId xmlns:a16="http://schemas.microsoft.com/office/drawing/2014/main" id="{107A2196-F8AE-4F94-95A9-85A910B36135}"/>
              </a:ext>
            </a:extLst>
          </p:cNvPr>
          <p:cNvSpPr/>
          <p:nvPr/>
        </p:nvSpPr>
        <p:spPr>
          <a:xfrm>
            <a:off x="337351" y="1784412"/>
            <a:ext cx="3527394" cy="3710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r>
              <a:rPr lang="en-IN" sz="1200" dirty="0"/>
              <a:t>Q.3.1) What should be the optimal promotional spend on the various channels? Out of the 5 channels listed on the next slide, Pulse wants to spend the promotion budget on 3 channels only, so the optimal spend should be calculated for 3 out of 5 channels.</a:t>
            </a:r>
          </a:p>
          <a:p>
            <a:r>
              <a:rPr lang="en-IN" sz="1200" dirty="0">
                <a:solidFill>
                  <a:schemeClr val="tx1"/>
                </a:solidFill>
              </a:rPr>
              <a:t>These are chosen according to their R.O.I at their specific promotion costs :</a:t>
            </a:r>
          </a:p>
          <a:p>
            <a:pPr marL="285750" indent="-285750">
              <a:buFont typeface="Wingdings" panose="05000000000000000000" pitchFamily="2" charset="2"/>
              <a:buChar char="Ø"/>
            </a:pPr>
            <a:r>
              <a:rPr lang="en-IN" sz="1200" dirty="0">
                <a:solidFill>
                  <a:schemeClr val="tx1"/>
                </a:solidFill>
              </a:rPr>
              <a:t>TV Ads(4 million USD)</a:t>
            </a:r>
          </a:p>
          <a:p>
            <a:pPr marL="285750" indent="-285750">
              <a:buFont typeface="Wingdings" panose="05000000000000000000" pitchFamily="2" charset="2"/>
              <a:buChar char="Ø"/>
            </a:pPr>
            <a:r>
              <a:rPr lang="en-IN" sz="1200" dirty="0">
                <a:solidFill>
                  <a:schemeClr val="tx1"/>
                </a:solidFill>
              </a:rPr>
              <a:t>Web Display(40 million USD)</a:t>
            </a:r>
          </a:p>
          <a:p>
            <a:pPr marL="285750" indent="-285750">
              <a:buFont typeface="Wingdings" panose="05000000000000000000" pitchFamily="2" charset="2"/>
              <a:buChar char="Ø"/>
            </a:pPr>
            <a:r>
              <a:rPr lang="en-IN" sz="1200" dirty="0">
                <a:solidFill>
                  <a:schemeClr val="tx1"/>
                </a:solidFill>
              </a:rPr>
              <a:t>Print Ads(6 million USD)</a:t>
            </a:r>
          </a:p>
          <a:p>
            <a:pPr marL="285750" indent="-285750">
              <a:buFont typeface="Wingdings" panose="05000000000000000000" pitchFamily="2" charset="2"/>
              <a:buChar char="Ø"/>
            </a:pPr>
            <a:endParaRPr lang="en-IN" sz="1200" dirty="0">
              <a:solidFill>
                <a:schemeClr val="tx1"/>
              </a:solidFill>
            </a:endParaRPr>
          </a:p>
          <a:p>
            <a:pPr marL="285750" indent="-285750">
              <a:buFont typeface="Wingdings" panose="05000000000000000000" pitchFamily="2" charset="2"/>
              <a:buChar char="Ø"/>
            </a:pPr>
            <a:endParaRPr lang="en-IN" sz="1200" dirty="0">
              <a:solidFill>
                <a:schemeClr val="tx1"/>
              </a:solidFill>
            </a:endParaRPr>
          </a:p>
          <a:p>
            <a:pPr marL="285750" indent="-285750">
              <a:buFont typeface="Wingdings" panose="05000000000000000000" pitchFamily="2" charset="2"/>
              <a:buChar char="Ø"/>
            </a:pPr>
            <a:endParaRPr lang="en-IN" sz="1200" dirty="0">
              <a:solidFill>
                <a:schemeClr val="tx1"/>
              </a:solidFill>
            </a:endParaRPr>
          </a:p>
          <a:p>
            <a:pPr marL="285750" indent="-285750">
              <a:buFont typeface="Wingdings" panose="05000000000000000000" pitchFamily="2" charset="2"/>
              <a:buChar char="Ø"/>
            </a:pPr>
            <a:endParaRPr lang="en-IN" sz="1200" dirty="0">
              <a:solidFill>
                <a:schemeClr val="tx1"/>
              </a:solidFill>
            </a:endParaRPr>
          </a:p>
          <a:p>
            <a:pPr marL="285750" indent="-285750">
              <a:buFont typeface="Wingdings" panose="05000000000000000000" pitchFamily="2" charset="2"/>
              <a:buChar char="Ø"/>
            </a:pPr>
            <a:endParaRPr lang="en-IN" sz="1200" dirty="0">
              <a:solidFill>
                <a:schemeClr val="tx1"/>
              </a:solidFill>
            </a:endParaRPr>
          </a:p>
          <a:p>
            <a:pPr marL="285750" indent="-285750">
              <a:buFont typeface="Wingdings" panose="05000000000000000000" pitchFamily="2" charset="2"/>
              <a:buChar char="Ø"/>
            </a:pPr>
            <a:endParaRPr lang="en-IN" sz="1200" dirty="0">
              <a:solidFill>
                <a:schemeClr val="tx1"/>
              </a:solidFill>
            </a:endParaRPr>
          </a:p>
          <a:p>
            <a:pPr marL="285750" indent="-285750">
              <a:buFont typeface="Wingdings" panose="05000000000000000000" pitchFamily="2" charset="2"/>
              <a:buChar char="Ø"/>
            </a:pPr>
            <a:endParaRPr lang="en-IN" sz="1200" dirty="0">
              <a:solidFill>
                <a:schemeClr val="tx1"/>
              </a:solidFill>
            </a:endParaRPr>
          </a:p>
          <a:p>
            <a:pPr algn="ctr"/>
            <a:endParaRPr lang="en-IN" dirty="0"/>
          </a:p>
        </p:txBody>
      </p:sp>
      <p:sp>
        <p:nvSpPr>
          <p:cNvPr id="4" name="Rectangle 3">
            <a:extLst>
              <a:ext uri="{FF2B5EF4-FFF2-40B4-BE49-F238E27FC236}">
                <a16:creationId xmlns:a16="http://schemas.microsoft.com/office/drawing/2014/main" id="{C03703E5-0A3C-4607-AE00-7F35A1D68218}"/>
              </a:ext>
            </a:extLst>
          </p:cNvPr>
          <p:cNvSpPr/>
          <p:nvPr/>
        </p:nvSpPr>
        <p:spPr>
          <a:xfrm>
            <a:off x="4332302" y="1788851"/>
            <a:ext cx="3527394" cy="3706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t>Q.3.2) What would be the maximum revenue that Pulse Beverages can make using the  50 million USD promotional budget ? </a:t>
            </a:r>
          </a:p>
          <a:p>
            <a:r>
              <a:rPr lang="en-IN" sz="1200" dirty="0">
                <a:solidFill>
                  <a:schemeClr val="tx1"/>
                </a:solidFill>
              </a:rPr>
              <a:t>According to the optimal promotional budget which include three separate channels for advertising. It is –</a:t>
            </a:r>
          </a:p>
          <a:p>
            <a:endParaRPr lang="en-IN" sz="1200" dirty="0">
              <a:solidFill>
                <a:schemeClr val="tx1"/>
              </a:solidFill>
            </a:endParaRPr>
          </a:p>
          <a:p>
            <a:r>
              <a:rPr lang="en-IN" sz="1200" dirty="0">
                <a:solidFill>
                  <a:schemeClr val="tx1"/>
                </a:solidFill>
              </a:rPr>
              <a:t>TV Ads – 20 Million USD</a:t>
            </a:r>
          </a:p>
          <a:p>
            <a:r>
              <a:rPr lang="en-IN" sz="1200" dirty="0">
                <a:solidFill>
                  <a:schemeClr val="tx1"/>
                </a:solidFill>
              </a:rPr>
              <a:t>Print Ads – 35 Million USD</a:t>
            </a:r>
          </a:p>
          <a:p>
            <a:r>
              <a:rPr lang="en-IN" sz="1200" dirty="0">
                <a:solidFill>
                  <a:schemeClr val="tx1"/>
                </a:solidFill>
              </a:rPr>
              <a:t>Web Display – 200 Million USD</a:t>
            </a:r>
          </a:p>
          <a:p>
            <a:endParaRPr lang="en-IN" sz="1200" dirty="0">
              <a:solidFill>
                <a:schemeClr val="tx1"/>
              </a:solidFill>
            </a:endParaRPr>
          </a:p>
          <a:p>
            <a:r>
              <a:rPr lang="en-IN" sz="1200" dirty="0">
                <a:solidFill>
                  <a:schemeClr val="tx1"/>
                </a:solidFill>
              </a:rPr>
              <a:t>Total= 255 Million USD</a:t>
            </a:r>
          </a:p>
        </p:txBody>
      </p:sp>
      <p:sp>
        <p:nvSpPr>
          <p:cNvPr id="5" name="Rectangle 4">
            <a:extLst>
              <a:ext uri="{FF2B5EF4-FFF2-40B4-BE49-F238E27FC236}">
                <a16:creationId xmlns:a16="http://schemas.microsoft.com/office/drawing/2014/main" id="{25D75092-B692-4E8C-9524-CEE076A04331}"/>
              </a:ext>
            </a:extLst>
          </p:cNvPr>
          <p:cNvSpPr/>
          <p:nvPr/>
        </p:nvSpPr>
        <p:spPr>
          <a:xfrm>
            <a:off x="8327254" y="1784412"/>
            <a:ext cx="3527394" cy="3710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t>Q.3.3) Given the budget allocation in previous question and based on the additional data in slide 12, should the company change its strategy of not using a certain channel to target a specific segment?</a:t>
            </a:r>
          </a:p>
          <a:p>
            <a:r>
              <a:rPr lang="en-IN" sz="1200" dirty="0">
                <a:solidFill>
                  <a:schemeClr val="tx1"/>
                </a:solidFill>
              </a:rPr>
              <a:t>With the passage of time, print media continues to be obsolete. With a large demographic moving away from it, if additional channels are not employed, brand visibility in media will be an issue.</a:t>
            </a:r>
          </a:p>
          <a:p>
            <a:r>
              <a:rPr lang="en-IN" sz="1200" dirty="0">
                <a:solidFill>
                  <a:schemeClr val="tx1"/>
                </a:solidFill>
              </a:rPr>
              <a:t>In case multiple strategies are used, the probability of capturing the attention of new clients improves greatly.</a:t>
            </a:r>
          </a:p>
          <a:p>
            <a:r>
              <a:rPr lang="en-IN" sz="1200" dirty="0">
                <a:solidFill>
                  <a:schemeClr val="tx1"/>
                </a:solidFill>
              </a:rPr>
              <a:t>So the company must keep employing the strategy of not using a certain channel to target a specific segment.</a:t>
            </a:r>
            <a:endParaRPr lang="en-IN" dirty="0"/>
          </a:p>
        </p:txBody>
      </p:sp>
    </p:spTree>
    <p:extLst>
      <p:ext uri="{BB962C8B-B14F-4D97-AF65-F5344CB8AC3E}">
        <p14:creationId xmlns:p14="http://schemas.microsoft.com/office/powerpoint/2010/main" val="3550805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783CFD-1BCA-481E-AB72-A491FF5D87F9}"/>
              </a:ext>
            </a:extLst>
          </p:cNvPr>
          <p:cNvSpPr txBox="1"/>
          <p:nvPr/>
        </p:nvSpPr>
        <p:spPr>
          <a:xfrm>
            <a:off x="994299" y="603681"/>
            <a:ext cx="6942338" cy="369332"/>
          </a:xfrm>
          <a:prstGeom prst="rect">
            <a:avLst/>
          </a:prstGeom>
          <a:noFill/>
        </p:spPr>
        <p:txBody>
          <a:bodyPr wrap="square" rtlCol="0">
            <a:spAutoFit/>
          </a:bodyPr>
          <a:lstStyle/>
          <a:p>
            <a:r>
              <a:rPr lang="en-IN" b="1" dirty="0"/>
              <a:t>OBJECTIVE QUESTIONS</a:t>
            </a:r>
          </a:p>
        </p:txBody>
      </p:sp>
      <p:sp>
        <p:nvSpPr>
          <p:cNvPr id="3" name="Rectangle 2">
            <a:extLst>
              <a:ext uri="{FF2B5EF4-FFF2-40B4-BE49-F238E27FC236}">
                <a16:creationId xmlns:a16="http://schemas.microsoft.com/office/drawing/2014/main" id="{64BE783D-BB6A-4D6F-8FBB-26B22CD5147E}"/>
              </a:ext>
            </a:extLst>
          </p:cNvPr>
          <p:cNvSpPr/>
          <p:nvPr/>
        </p:nvSpPr>
        <p:spPr>
          <a:xfrm>
            <a:off x="1580225" y="1713390"/>
            <a:ext cx="8744505" cy="4332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What is the total promotional impacted sales from the bottom two channels(with lowest share of impacted sales)?</a:t>
            </a:r>
          </a:p>
          <a:p>
            <a:pPr algn="ctr"/>
            <a:r>
              <a:rPr lang="en-IN" b="1" dirty="0">
                <a:solidFill>
                  <a:schemeClr val="tx1"/>
                </a:solidFill>
              </a:rPr>
              <a:t>161 Million USD</a:t>
            </a:r>
          </a:p>
          <a:p>
            <a:pPr algn="ctr"/>
            <a:endParaRPr lang="en-IN" dirty="0"/>
          </a:p>
          <a:p>
            <a:pPr algn="ctr"/>
            <a:r>
              <a:rPr lang="en-IN" dirty="0"/>
              <a:t>What is the ROI in one decimal for the three channels in the optimal promotion split?</a:t>
            </a:r>
          </a:p>
          <a:p>
            <a:pPr algn="ctr"/>
            <a:r>
              <a:rPr lang="en-IN" b="1" dirty="0">
                <a:solidFill>
                  <a:schemeClr val="tx1"/>
                </a:solidFill>
              </a:rPr>
              <a:t>(5+5.833+5)/3=5.28</a:t>
            </a:r>
          </a:p>
          <a:p>
            <a:pPr algn="ctr"/>
            <a:endParaRPr lang="en-IN" dirty="0"/>
          </a:p>
          <a:p>
            <a:pPr algn="ctr"/>
            <a:r>
              <a:rPr lang="en-IN" dirty="0"/>
              <a:t>What is the difference between the maximum revenue based on optimal promotional split and the maximum revenue that could be generated if there was no constraint on the number of promotional channels?</a:t>
            </a:r>
          </a:p>
          <a:p>
            <a:pPr algn="ctr"/>
            <a:r>
              <a:rPr lang="en-IN" b="1" dirty="0">
                <a:solidFill>
                  <a:schemeClr val="tx1"/>
                </a:solidFill>
              </a:rPr>
              <a:t>(300-255) Million USD = 45 Million USD</a:t>
            </a:r>
          </a:p>
        </p:txBody>
      </p:sp>
    </p:spTree>
    <p:extLst>
      <p:ext uri="{BB962C8B-B14F-4D97-AF65-F5344CB8AC3E}">
        <p14:creationId xmlns:p14="http://schemas.microsoft.com/office/powerpoint/2010/main" val="498238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A7C6B9A3-901C-41C1-8B9D-24582F77F7CD}"/>
              </a:ext>
            </a:extLst>
          </p:cNvPr>
          <p:cNvSpPr>
            <a:spLocks noGrp="1"/>
          </p:cNvSpPr>
          <p:nvPr>
            <p:ph type="body" idx="1"/>
          </p:nvPr>
        </p:nvSpPr>
        <p:spPr>
          <a:xfrm>
            <a:off x="488950" y="2678906"/>
            <a:ext cx="10515600" cy="1500187"/>
          </a:xfrm>
        </p:spPr>
        <p:txBody>
          <a:bodyPr>
            <a:normAutofit/>
          </a:bodyPr>
          <a:lstStyle/>
          <a:p>
            <a:r>
              <a:rPr lang="en-US" sz="2800" dirty="0">
                <a:solidFill>
                  <a:schemeClr val="tx1"/>
                </a:solidFill>
              </a:rPr>
              <a:t>Scenario one (BUSINESS CONSULTING)</a:t>
            </a:r>
          </a:p>
        </p:txBody>
      </p:sp>
    </p:spTree>
    <p:extLst>
      <p:ext uri="{BB962C8B-B14F-4D97-AF65-F5344CB8AC3E}">
        <p14:creationId xmlns:p14="http://schemas.microsoft.com/office/powerpoint/2010/main" val="2706044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64127B-A250-4E35-982C-3CAE0CE78323}"/>
              </a:ext>
            </a:extLst>
          </p:cNvPr>
          <p:cNvSpPr/>
          <p:nvPr/>
        </p:nvSpPr>
        <p:spPr>
          <a:xfrm>
            <a:off x="3701988" y="1944210"/>
            <a:ext cx="4483224" cy="878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THANK YOU</a:t>
            </a:r>
          </a:p>
        </p:txBody>
      </p:sp>
    </p:spTree>
    <p:extLst>
      <p:ext uri="{BB962C8B-B14F-4D97-AF65-F5344CB8AC3E}">
        <p14:creationId xmlns:p14="http://schemas.microsoft.com/office/powerpoint/2010/main" val="153905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C2A679B-A7A9-42A7-A50C-970B2E674B2A}"/>
              </a:ext>
            </a:extLst>
          </p:cNvPr>
          <p:cNvSpPr txBox="1"/>
          <p:nvPr/>
        </p:nvSpPr>
        <p:spPr>
          <a:xfrm>
            <a:off x="363984" y="896644"/>
            <a:ext cx="3826276" cy="523220"/>
          </a:xfrm>
          <a:prstGeom prst="rect">
            <a:avLst/>
          </a:prstGeom>
          <a:noFill/>
        </p:spPr>
        <p:txBody>
          <a:bodyPr wrap="square" rtlCol="0">
            <a:spAutoFit/>
          </a:bodyPr>
          <a:lstStyle/>
          <a:p>
            <a:r>
              <a:rPr lang="en-IN" sz="2800" dirty="0"/>
              <a:t>BACKGROUND</a:t>
            </a:r>
          </a:p>
        </p:txBody>
      </p:sp>
      <p:sp>
        <p:nvSpPr>
          <p:cNvPr id="3" name="TextBox 2">
            <a:extLst>
              <a:ext uri="{FF2B5EF4-FFF2-40B4-BE49-F238E27FC236}">
                <a16:creationId xmlns:a16="http://schemas.microsoft.com/office/drawing/2014/main" id="{B4AC2AB8-B478-46F4-A416-98ACB27DC39B}"/>
              </a:ext>
            </a:extLst>
          </p:cNvPr>
          <p:cNvSpPr txBox="1"/>
          <p:nvPr/>
        </p:nvSpPr>
        <p:spPr>
          <a:xfrm>
            <a:off x="426128" y="2206101"/>
            <a:ext cx="10963923" cy="2308324"/>
          </a:xfrm>
          <a:prstGeom prst="rect">
            <a:avLst/>
          </a:prstGeom>
          <a:noFill/>
        </p:spPr>
        <p:txBody>
          <a:bodyPr wrap="square" rtlCol="0">
            <a:spAutoFit/>
          </a:bodyPr>
          <a:lstStyle/>
          <a:p>
            <a:r>
              <a:rPr lang="en-IN" dirty="0">
                <a:solidFill>
                  <a:schemeClr val="bg1"/>
                </a:solidFill>
              </a:rPr>
              <a:t>Pulse Beverages is a leading nutrition drink manufacturer and seller in the US. The company introduced its unique drink Aqua few years ago which is now well established in the market.</a:t>
            </a:r>
          </a:p>
          <a:p>
            <a:endParaRPr lang="en-IN" dirty="0">
              <a:solidFill>
                <a:schemeClr val="bg1"/>
              </a:solidFill>
            </a:endParaRPr>
          </a:p>
          <a:p>
            <a:r>
              <a:rPr lang="en-IN" dirty="0">
                <a:solidFill>
                  <a:schemeClr val="bg1"/>
                </a:solidFill>
              </a:rPr>
              <a:t>Aqua currently comes in ready to drink packaging, in bottles of 500 ml and in a variety of three </a:t>
            </a:r>
            <a:r>
              <a:rPr lang="en-IN" dirty="0" err="1">
                <a:solidFill>
                  <a:schemeClr val="bg1"/>
                </a:solidFill>
              </a:rPr>
              <a:t>flavors</a:t>
            </a:r>
            <a:r>
              <a:rPr lang="en-IN" dirty="0">
                <a:solidFill>
                  <a:schemeClr val="bg1"/>
                </a:solidFill>
              </a:rPr>
              <a:t>.</a:t>
            </a:r>
          </a:p>
          <a:p>
            <a:endParaRPr lang="en-IN" dirty="0">
              <a:solidFill>
                <a:schemeClr val="bg1"/>
              </a:solidFill>
            </a:endParaRPr>
          </a:p>
          <a:p>
            <a:r>
              <a:rPr lang="en-IN" dirty="0">
                <a:solidFill>
                  <a:schemeClr val="bg1"/>
                </a:solidFill>
              </a:rPr>
              <a:t>Although Aqua’s revenue continues to grow, the company is getting increasingly concerned about rising marketing costs and the marketing team at Pulse Beverages is under pressure to not increase promotional costs further while still ensuring that </a:t>
            </a:r>
            <a:r>
              <a:rPr lang="en-IN" dirty="0" err="1">
                <a:solidFill>
                  <a:schemeClr val="bg1"/>
                </a:solidFill>
              </a:rPr>
              <a:t>Aqua,’s</a:t>
            </a:r>
            <a:r>
              <a:rPr lang="en-IN" dirty="0">
                <a:solidFill>
                  <a:schemeClr val="bg1"/>
                </a:solidFill>
              </a:rPr>
              <a:t> growing revenue trend continues and customer satisfaction remains high. </a:t>
            </a:r>
          </a:p>
        </p:txBody>
      </p:sp>
    </p:spTree>
    <p:extLst>
      <p:ext uri="{BB962C8B-B14F-4D97-AF65-F5344CB8AC3E}">
        <p14:creationId xmlns:p14="http://schemas.microsoft.com/office/powerpoint/2010/main" val="1828136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190808-C41A-46F9-8BEF-0DBE8EC4BE75}"/>
              </a:ext>
            </a:extLst>
          </p:cNvPr>
          <p:cNvSpPr txBox="1"/>
          <p:nvPr/>
        </p:nvSpPr>
        <p:spPr>
          <a:xfrm>
            <a:off x="657224" y="781050"/>
            <a:ext cx="5591175" cy="461665"/>
          </a:xfrm>
          <a:prstGeom prst="rect">
            <a:avLst/>
          </a:prstGeom>
          <a:noFill/>
        </p:spPr>
        <p:txBody>
          <a:bodyPr wrap="square" rtlCol="0">
            <a:spAutoFit/>
          </a:bodyPr>
          <a:lstStyle/>
          <a:p>
            <a:r>
              <a:rPr lang="en-IN" sz="2400" dirty="0"/>
              <a:t>Effective Promotions and channel strategies</a:t>
            </a:r>
          </a:p>
        </p:txBody>
      </p:sp>
      <p:sp>
        <p:nvSpPr>
          <p:cNvPr id="3" name="TextBox 2">
            <a:extLst>
              <a:ext uri="{FF2B5EF4-FFF2-40B4-BE49-F238E27FC236}">
                <a16:creationId xmlns:a16="http://schemas.microsoft.com/office/drawing/2014/main" id="{7A7A7A7E-E969-439F-ACCC-29D53EF78DBA}"/>
              </a:ext>
            </a:extLst>
          </p:cNvPr>
          <p:cNvSpPr txBox="1"/>
          <p:nvPr/>
        </p:nvSpPr>
        <p:spPr>
          <a:xfrm>
            <a:off x="2562225" y="1392793"/>
            <a:ext cx="5895975" cy="369332"/>
          </a:xfrm>
          <a:prstGeom prst="rect">
            <a:avLst/>
          </a:prstGeom>
          <a:noFill/>
        </p:spPr>
        <p:txBody>
          <a:bodyPr wrap="square" rtlCol="0">
            <a:spAutoFit/>
          </a:bodyPr>
          <a:lstStyle/>
          <a:p>
            <a:r>
              <a:rPr lang="en-IN" dirty="0">
                <a:solidFill>
                  <a:schemeClr val="bg2">
                    <a:lumMod val="75000"/>
                  </a:schemeClr>
                </a:solidFill>
              </a:rPr>
              <a:t>Identifying optimal promotional channels</a:t>
            </a:r>
          </a:p>
        </p:txBody>
      </p:sp>
      <p:sp>
        <p:nvSpPr>
          <p:cNvPr id="4" name="TextBox 3">
            <a:extLst>
              <a:ext uri="{FF2B5EF4-FFF2-40B4-BE49-F238E27FC236}">
                <a16:creationId xmlns:a16="http://schemas.microsoft.com/office/drawing/2014/main" id="{A3B45AD8-7D0E-41E3-A41F-2429B3208E36}"/>
              </a:ext>
            </a:extLst>
          </p:cNvPr>
          <p:cNvSpPr txBox="1"/>
          <p:nvPr/>
        </p:nvSpPr>
        <p:spPr>
          <a:xfrm>
            <a:off x="347661" y="2085975"/>
            <a:ext cx="3105150" cy="3293209"/>
          </a:xfrm>
          <a:prstGeom prst="rect">
            <a:avLst/>
          </a:prstGeom>
          <a:noFill/>
        </p:spPr>
        <p:txBody>
          <a:bodyPr wrap="square" rtlCol="0">
            <a:spAutoFit/>
          </a:bodyPr>
          <a:lstStyle/>
          <a:p>
            <a:r>
              <a:rPr lang="en-IN" b="1" dirty="0"/>
              <a:t>Background</a:t>
            </a:r>
          </a:p>
          <a:p>
            <a:endParaRPr lang="en-IN" dirty="0"/>
          </a:p>
          <a:p>
            <a:pPr marL="285750" indent="-285750">
              <a:buFont typeface="Arial" panose="020B0604020202020204" pitchFamily="34" charset="0"/>
              <a:buChar char="•"/>
            </a:pPr>
            <a:r>
              <a:rPr lang="en-IN" sz="1400" dirty="0">
                <a:solidFill>
                  <a:schemeClr val="bg1"/>
                </a:solidFill>
              </a:rPr>
              <a:t>Pulse beverage has been using various challenges to promote Aqua.</a:t>
            </a:r>
          </a:p>
          <a:p>
            <a:pPr marL="285750" indent="-285750">
              <a:buFont typeface="Arial" panose="020B0604020202020204" pitchFamily="34" charset="0"/>
              <a:buChar char="•"/>
            </a:pPr>
            <a:r>
              <a:rPr lang="en-IN" sz="1400" dirty="0">
                <a:solidFill>
                  <a:schemeClr val="bg1"/>
                </a:solidFill>
              </a:rPr>
              <a:t>The company has captured historical data pertaining to promotion of Aqua along with the impact on sales from each channel.</a:t>
            </a:r>
          </a:p>
          <a:p>
            <a:pPr marL="285750" indent="-285750">
              <a:buFont typeface="Arial" panose="020B0604020202020204" pitchFamily="34" charset="0"/>
              <a:buChar char="•"/>
            </a:pPr>
            <a:r>
              <a:rPr lang="en-IN" sz="1400" dirty="0">
                <a:solidFill>
                  <a:schemeClr val="bg1"/>
                </a:solidFill>
              </a:rPr>
              <a:t>The company has also received results from a market research which talks about channel accessibility and popularity rating.</a:t>
            </a:r>
          </a:p>
          <a:p>
            <a:endParaRPr lang="en-IN" dirty="0"/>
          </a:p>
        </p:txBody>
      </p:sp>
      <p:sp>
        <p:nvSpPr>
          <p:cNvPr id="7" name="Rectangle 6">
            <a:extLst>
              <a:ext uri="{FF2B5EF4-FFF2-40B4-BE49-F238E27FC236}">
                <a16:creationId xmlns:a16="http://schemas.microsoft.com/office/drawing/2014/main" id="{6743398B-68E1-4943-B046-F34B2EE44F46}"/>
              </a:ext>
            </a:extLst>
          </p:cNvPr>
          <p:cNvSpPr/>
          <p:nvPr/>
        </p:nvSpPr>
        <p:spPr>
          <a:xfrm>
            <a:off x="6968971" y="1912203"/>
            <a:ext cx="2769833" cy="577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dirty="0"/>
              <a:t>Effectiveness of Promotion channels</a:t>
            </a:r>
          </a:p>
        </p:txBody>
      </p:sp>
      <p:sp>
        <p:nvSpPr>
          <p:cNvPr id="17" name="Rectangle 16">
            <a:extLst>
              <a:ext uri="{FF2B5EF4-FFF2-40B4-BE49-F238E27FC236}">
                <a16:creationId xmlns:a16="http://schemas.microsoft.com/office/drawing/2014/main" id="{9AD36C41-768D-48B2-B41A-5D4A4B7B5E30}"/>
              </a:ext>
            </a:extLst>
          </p:cNvPr>
          <p:cNvSpPr/>
          <p:nvPr/>
        </p:nvSpPr>
        <p:spPr>
          <a:xfrm>
            <a:off x="5150528" y="2933728"/>
            <a:ext cx="1890944" cy="919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Revenue</a:t>
            </a:r>
          </a:p>
          <a:p>
            <a:pPr algn="ctr"/>
            <a:r>
              <a:rPr lang="en-IN" dirty="0"/>
              <a:t>(Promotion Impacted Sales)</a:t>
            </a:r>
          </a:p>
        </p:txBody>
      </p:sp>
      <p:sp>
        <p:nvSpPr>
          <p:cNvPr id="18" name="Rectangle 17">
            <a:extLst>
              <a:ext uri="{FF2B5EF4-FFF2-40B4-BE49-F238E27FC236}">
                <a16:creationId xmlns:a16="http://schemas.microsoft.com/office/drawing/2014/main" id="{7604A819-627A-487E-924D-B3E2FB463266}"/>
              </a:ext>
            </a:extLst>
          </p:cNvPr>
          <p:cNvSpPr/>
          <p:nvPr/>
        </p:nvSpPr>
        <p:spPr>
          <a:xfrm>
            <a:off x="9329556" y="2927070"/>
            <a:ext cx="1890944" cy="919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Cost of promotional channel</a:t>
            </a:r>
          </a:p>
        </p:txBody>
      </p:sp>
      <p:sp>
        <p:nvSpPr>
          <p:cNvPr id="19" name="Rectangle 18">
            <a:extLst>
              <a:ext uri="{FF2B5EF4-FFF2-40B4-BE49-F238E27FC236}">
                <a16:creationId xmlns:a16="http://schemas.microsoft.com/office/drawing/2014/main" id="{82BEFD69-1439-4D98-B07A-4E45C0F2B67F}"/>
              </a:ext>
            </a:extLst>
          </p:cNvPr>
          <p:cNvSpPr/>
          <p:nvPr/>
        </p:nvSpPr>
        <p:spPr>
          <a:xfrm>
            <a:off x="4426999" y="4194108"/>
            <a:ext cx="3338004" cy="630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Promotion Impacted Sales = 35% of Total Sales =  700 million USD</a:t>
            </a:r>
          </a:p>
        </p:txBody>
      </p:sp>
      <p:sp>
        <p:nvSpPr>
          <p:cNvPr id="20" name="Rectangle 19">
            <a:extLst>
              <a:ext uri="{FF2B5EF4-FFF2-40B4-BE49-F238E27FC236}">
                <a16:creationId xmlns:a16="http://schemas.microsoft.com/office/drawing/2014/main" id="{145F818D-04FD-4A85-A643-D780120BB74B}"/>
              </a:ext>
            </a:extLst>
          </p:cNvPr>
          <p:cNvSpPr/>
          <p:nvPr/>
        </p:nvSpPr>
        <p:spPr>
          <a:xfrm>
            <a:off x="8739191" y="4194108"/>
            <a:ext cx="3071674" cy="63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Promotional Budget = 100 Million USD</a:t>
            </a:r>
          </a:p>
        </p:txBody>
      </p:sp>
      <p:sp>
        <p:nvSpPr>
          <p:cNvPr id="24" name="Rectangle 23">
            <a:extLst>
              <a:ext uri="{FF2B5EF4-FFF2-40B4-BE49-F238E27FC236}">
                <a16:creationId xmlns:a16="http://schemas.microsoft.com/office/drawing/2014/main" id="{E18D2141-08DE-4ECA-B56C-1ABC93784268}"/>
              </a:ext>
            </a:extLst>
          </p:cNvPr>
          <p:cNvSpPr/>
          <p:nvPr/>
        </p:nvSpPr>
        <p:spPr>
          <a:xfrm>
            <a:off x="5548913" y="5345894"/>
            <a:ext cx="1094173" cy="257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Print Ads</a:t>
            </a:r>
          </a:p>
        </p:txBody>
      </p:sp>
      <p:sp>
        <p:nvSpPr>
          <p:cNvPr id="25" name="Rectangle 24">
            <a:extLst>
              <a:ext uri="{FF2B5EF4-FFF2-40B4-BE49-F238E27FC236}">
                <a16:creationId xmlns:a16="http://schemas.microsoft.com/office/drawing/2014/main" id="{CB134031-E08E-4A9E-9B18-A57C79865492}"/>
              </a:ext>
            </a:extLst>
          </p:cNvPr>
          <p:cNvSpPr/>
          <p:nvPr/>
        </p:nvSpPr>
        <p:spPr>
          <a:xfrm>
            <a:off x="7041471" y="5333620"/>
            <a:ext cx="1396986" cy="257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Social Media</a:t>
            </a:r>
          </a:p>
        </p:txBody>
      </p:sp>
      <p:sp>
        <p:nvSpPr>
          <p:cNvPr id="26" name="Rectangle 25">
            <a:extLst>
              <a:ext uri="{FF2B5EF4-FFF2-40B4-BE49-F238E27FC236}">
                <a16:creationId xmlns:a16="http://schemas.microsoft.com/office/drawing/2014/main" id="{BB557DEC-B133-4CD8-A462-C6E1D971D0C1}"/>
              </a:ext>
            </a:extLst>
          </p:cNvPr>
          <p:cNvSpPr/>
          <p:nvPr/>
        </p:nvSpPr>
        <p:spPr>
          <a:xfrm>
            <a:off x="4462360" y="5356436"/>
            <a:ext cx="932155" cy="218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TV Ads</a:t>
            </a:r>
          </a:p>
        </p:txBody>
      </p:sp>
      <p:sp>
        <p:nvSpPr>
          <p:cNvPr id="27" name="Rectangle 26">
            <a:extLst>
              <a:ext uri="{FF2B5EF4-FFF2-40B4-BE49-F238E27FC236}">
                <a16:creationId xmlns:a16="http://schemas.microsoft.com/office/drawing/2014/main" id="{80F3000C-A062-44DD-A455-2EAD544E5420}"/>
              </a:ext>
            </a:extLst>
          </p:cNvPr>
          <p:cNvSpPr/>
          <p:nvPr/>
        </p:nvSpPr>
        <p:spPr>
          <a:xfrm>
            <a:off x="9972074" y="5308169"/>
            <a:ext cx="1775534" cy="276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Website Display</a:t>
            </a:r>
          </a:p>
        </p:txBody>
      </p:sp>
      <p:sp>
        <p:nvSpPr>
          <p:cNvPr id="28" name="Rectangle 27">
            <a:extLst>
              <a:ext uri="{FF2B5EF4-FFF2-40B4-BE49-F238E27FC236}">
                <a16:creationId xmlns:a16="http://schemas.microsoft.com/office/drawing/2014/main" id="{6D17DB96-D221-4BC9-95F0-7D69C54E6C67}"/>
              </a:ext>
            </a:extLst>
          </p:cNvPr>
          <p:cNvSpPr/>
          <p:nvPr/>
        </p:nvSpPr>
        <p:spPr>
          <a:xfrm>
            <a:off x="8739188" y="5308169"/>
            <a:ext cx="932155" cy="25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Events</a:t>
            </a:r>
          </a:p>
        </p:txBody>
      </p:sp>
      <p:cxnSp>
        <p:nvCxnSpPr>
          <p:cNvPr id="32" name="Connector: Elbow 31">
            <a:extLst>
              <a:ext uri="{FF2B5EF4-FFF2-40B4-BE49-F238E27FC236}">
                <a16:creationId xmlns:a16="http://schemas.microsoft.com/office/drawing/2014/main" id="{2D35114A-5AB7-4E37-B024-579326E9EDB7}"/>
              </a:ext>
            </a:extLst>
          </p:cNvPr>
          <p:cNvCxnSpPr>
            <a:stCxn id="7" idx="2"/>
            <a:endCxn id="17" idx="0"/>
          </p:cNvCxnSpPr>
          <p:nvPr/>
        </p:nvCxnSpPr>
        <p:spPr>
          <a:xfrm rot="5400000">
            <a:off x="7002706" y="1582545"/>
            <a:ext cx="444477" cy="2257888"/>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006D6DCE-DEDC-48A9-96F0-A8B0211940AF}"/>
              </a:ext>
            </a:extLst>
          </p:cNvPr>
          <p:cNvCxnSpPr>
            <a:stCxn id="7" idx="2"/>
            <a:endCxn id="18" idx="0"/>
          </p:cNvCxnSpPr>
          <p:nvPr/>
        </p:nvCxnSpPr>
        <p:spPr>
          <a:xfrm rot="16200000" flipH="1">
            <a:off x="9095549" y="1747590"/>
            <a:ext cx="437819" cy="1921140"/>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F73B36C-E65D-4481-89B4-BE4DCA18D96F}"/>
              </a:ext>
            </a:extLst>
          </p:cNvPr>
          <p:cNvCxnSpPr>
            <a:stCxn id="17" idx="2"/>
            <a:endCxn id="19" idx="0"/>
          </p:cNvCxnSpPr>
          <p:nvPr/>
        </p:nvCxnSpPr>
        <p:spPr>
          <a:xfrm>
            <a:off x="6096000" y="3852909"/>
            <a:ext cx="1" cy="34119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AA08088-E75A-420F-B226-DACF5CDFFC4B}"/>
              </a:ext>
            </a:extLst>
          </p:cNvPr>
          <p:cNvCxnSpPr>
            <a:stCxn id="18" idx="2"/>
            <a:endCxn id="20" idx="0"/>
          </p:cNvCxnSpPr>
          <p:nvPr/>
        </p:nvCxnSpPr>
        <p:spPr>
          <a:xfrm>
            <a:off x="10275028" y="3846251"/>
            <a:ext cx="0" cy="3478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3C6A2497-B32A-459D-9FC2-4A9299F0EE11}"/>
              </a:ext>
            </a:extLst>
          </p:cNvPr>
          <p:cNvCxnSpPr>
            <a:stCxn id="19" idx="2"/>
            <a:endCxn id="20" idx="2"/>
          </p:cNvCxnSpPr>
          <p:nvPr/>
        </p:nvCxnSpPr>
        <p:spPr>
          <a:xfrm rot="16200000" flipH="1">
            <a:off x="8185514" y="2734908"/>
            <a:ext cx="1" cy="4179027"/>
          </a:xfrm>
          <a:prstGeom prst="bentConnector3">
            <a:avLst>
              <a:gd name="adj1" fmla="val 2286010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DAF70F-56E7-43A4-B133-F214D65F0FE9}"/>
              </a:ext>
            </a:extLst>
          </p:cNvPr>
          <p:cNvCxnSpPr/>
          <p:nvPr/>
        </p:nvCxnSpPr>
        <p:spPr>
          <a:xfrm>
            <a:off x="8034291" y="4928068"/>
            <a:ext cx="423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3B5B37D5-0230-41F4-AD61-D72E965E3BAC}"/>
              </a:ext>
            </a:extLst>
          </p:cNvPr>
          <p:cNvCxnSpPr>
            <a:cxnSpLocks/>
          </p:cNvCxnSpPr>
          <p:nvPr/>
        </p:nvCxnSpPr>
        <p:spPr>
          <a:xfrm rot="10800000" flipV="1">
            <a:off x="4937394" y="5046347"/>
            <a:ext cx="3501063" cy="296134"/>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F640DEE9-40EF-4E22-A6E0-4C2D8196C03A}"/>
              </a:ext>
            </a:extLst>
          </p:cNvPr>
          <p:cNvCxnSpPr>
            <a:endCxn id="24" idx="0"/>
          </p:cNvCxnSpPr>
          <p:nvPr/>
        </p:nvCxnSpPr>
        <p:spPr>
          <a:xfrm rot="10800000" flipV="1">
            <a:off x="6096001" y="5031714"/>
            <a:ext cx="2150245" cy="314179"/>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C51ED55-53B2-4C2D-A087-875C9574C675}"/>
              </a:ext>
            </a:extLst>
          </p:cNvPr>
          <p:cNvCxnSpPr>
            <a:endCxn id="25" idx="0"/>
          </p:cNvCxnSpPr>
          <p:nvPr/>
        </p:nvCxnSpPr>
        <p:spPr>
          <a:xfrm>
            <a:off x="7739964" y="5031714"/>
            <a:ext cx="0" cy="30190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6D02404-3885-4F6D-8BF1-D884A769772F}"/>
              </a:ext>
            </a:extLst>
          </p:cNvPr>
          <p:cNvCxnSpPr>
            <a:endCxn id="28" idx="0"/>
          </p:cNvCxnSpPr>
          <p:nvPr/>
        </p:nvCxnSpPr>
        <p:spPr>
          <a:xfrm>
            <a:off x="9205265" y="5046347"/>
            <a:ext cx="1" cy="2618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D668B917-9367-4CE0-A23F-3AE330D58D0F}"/>
              </a:ext>
            </a:extLst>
          </p:cNvPr>
          <p:cNvCxnSpPr>
            <a:cxnSpLocks/>
            <a:endCxn id="27" idx="0"/>
          </p:cNvCxnSpPr>
          <p:nvPr/>
        </p:nvCxnSpPr>
        <p:spPr>
          <a:xfrm>
            <a:off x="10275028" y="5046347"/>
            <a:ext cx="584813" cy="261822"/>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906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1">
            <a:extLst>
              <a:ext uri="{FF2B5EF4-FFF2-40B4-BE49-F238E27FC236}">
                <a16:creationId xmlns:a16="http://schemas.microsoft.com/office/drawing/2014/main" id="{0BE96C2E-9272-4E7E-9C60-FD619F555719}"/>
              </a:ext>
            </a:extLst>
          </p:cNvPr>
          <p:cNvGraphicFramePr>
            <a:graphicFrameLocks noGrp="1"/>
          </p:cNvGraphicFramePr>
          <p:nvPr>
            <p:extLst>
              <p:ext uri="{D42A27DB-BD31-4B8C-83A1-F6EECF244321}">
                <p14:modId xmlns:p14="http://schemas.microsoft.com/office/powerpoint/2010/main" val="3225794181"/>
              </p:ext>
            </p:extLst>
          </p:nvPr>
        </p:nvGraphicFramePr>
        <p:xfrm>
          <a:off x="3514571" y="665166"/>
          <a:ext cx="8128000" cy="2841514"/>
        </p:xfrm>
        <a:graphic>
          <a:graphicData uri="http://schemas.openxmlformats.org/drawingml/2006/table">
            <a:tbl>
              <a:tblPr firstRow="1" bandRow="1">
                <a:tableStyleId>{5C22544A-7EE6-4342-B048-85BDC9FD1C3A}</a:tableStyleId>
              </a:tblPr>
              <a:tblGrid>
                <a:gridCol w="1652233">
                  <a:extLst>
                    <a:ext uri="{9D8B030D-6E8A-4147-A177-3AD203B41FA5}">
                      <a16:colId xmlns:a16="http://schemas.microsoft.com/office/drawing/2014/main" val="3567220697"/>
                    </a:ext>
                  </a:extLst>
                </a:gridCol>
                <a:gridCol w="1935332">
                  <a:extLst>
                    <a:ext uri="{9D8B030D-6E8A-4147-A177-3AD203B41FA5}">
                      <a16:colId xmlns:a16="http://schemas.microsoft.com/office/drawing/2014/main" val="1588742838"/>
                    </a:ext>
                  </a:extLst>
                </a:gridCol>
                <a:gridCol w="2508435">
                  <a:extLst>
                    <a:ext uri="{9D8B030D-6E8A-4147-A177-3AD203B41FA5}">
                      <a16:colId xmlns:a16="http://schemas.microsoft.com/office/drawing/2014/main" val="2767144305"/>
                    </a:ext>
                  </a:extLst>
                </a:gridCol>
                <a:gridCol w="2032000">
                  <a:extLst>
                    <a:ext uri="{9D8B030D-6E8A-4147-A177-3AD203B41FA5}">
                      <a16:colId xmlns:a16="http://schemas.microsoft.com/office/drawing/2014/main" val="3481206178"/>
                    </a:ext>
                  </a:extLst>
                </a:gridCol>
              </a:tblGrid>
              <a:tr h="1012714">
                <a:tc>
                  <a:txBody>
                    <a:bodyPr/>
                    <a:lstStyle/>
                    <a:p>
                      <a:r>
                        <a:rPr lang="en-IN" dirty="0"/>
                        <a:t>PROMOTIONAL CHANNELS</a:t>
                      </a:r>
                    </a:p>
                  </a:txBody>
                  <a:tcPr/>
                </a:tc>
                <a:tc>
                  <a:txBody>
                    <a:bodyPr/>
                    <a:lstStyle/>
                    <a:p>
                      <a:r>
                        <a:rPr lang="en-IN" dirty="0"/>
                        <a:t>PERCENTAGE OF PROMOTION SALES IMPACT (%)</a:t>
                      </a:r>
                    </a:p>
                  </a:txBody>
                  <a:tcPr/>
                </a:tc>
                <a:tc>
                  <a:txBody>
                    <a:bodyPr/>
                    <a:lstStyle/>
                    <a:p>
                      <a:r>
                        <a:rPr lang="en-IN" dirty="0"/>
                        <a:t>REVENUE THROUGH EACH CHANNEL (In Mil. USD)</a:t>
                      </a:r>
                    </a:p>
                  </a:txBody>
                  <a:tcPr/>
                </a:tc>
                <a:tc>
                  <a:txBody>
                    <a:bodyPr/>
                    <a:lstStyle/>
                    <a:p>
                      <a:r>
                        <a:rPr lang="en-IN" dirty="0"/>
                        <a:t>COST OF PROMOTION (In Mil. USD)</a:t>
                      </a:r>
                    </a:p>
                  </a:txBody>
                  <a:tcPr/>
                </a:tc>
                <a:extLst>
                  <a:ext uri="{0D108BD9-81ED-4DB2-BD59-A6C34878D82A}">
                    <a16:rowId xmlns:a16="http://schemas.microsoft.com/office/drawing/2014/main" val="2530695899"/>
                  </a:ext>
                </a:extLst>
              </a:tr>
              <a:tr h="362255">
                <a:tc>
                  <a:txBody>
                    <a:bodyPr/>
                    <a:lstStyle/>
                    <a:p>
                      <a:r>
                        <a:rPr lang="en-IN" dirty="0"/>
                        <a:t>TV Ads</a:t>
                      </a:r>
                    </a:p>
                  </a:txBody>
                  <a:tcPr/>
                </a:tc>
                <a:tc>
                  <a:txBody>
                    <a:bodyPr/>
                    <a:lstStyle/>
                    <a:p>
                      <a:r>
                        <a:rPr lang="en-IN" dirty="0"/>
                        <a:t>25</a:t>
                      </a:r>
                    </a:p>
                  </a:txBody>
                  <a:tcPr/>
                </a:tc>
                <a:tc>
                  <a:txBody>
                    <a:bodyPr/>
                    <a:lstStyle/>
                    <a:p>
                      <a:r>
                        <a:rPr lang="en-IN" dirty="0"/>
                        <a:t>245</a:t>
                      </a:r>
                    </a:p>
                  </a:txBody>
                  <a:tcPr/>
                </a:tc>
                <a:tc>
                  <a:txBody>
                    <a:bodyPr/>
                    <a:lstStyle/>
                    <a:p>
                      <a:r>
                        <a:rPr lang="en-IN" dirty="0"/>
                        <a:t>32.01</a:t>
                      </a:r>
                    </a:p>
                  </a:txBody>
                  <a:tcPr/>
                </a:tc>
                <a:extLst>
                  <a:ext uri="{0D108BD9-81ED-4DB2-BD59-A6C34878D82A}">
                    <a16:rowId xmlns:a16="http://schemas.microsoft.com/office/drawing/2014/main" val="1596908391"/>
                  </a:ext>
                </a:extLst>
              </a:tr>
              <a:tr h="362255">
                <a:tc>
                  <a:txBody>
                    <a:bodyPr/>
                    <a:lstStyle/>
                    <a:p>
                      <a:r>
                        <a:rPr lang="en-IN" dirty="0"/>
                        <a:t>Print Ads</a:t>
                      </a:r>
                    </a:p>
                  </a:txBody>
                  <a:tcPr/>
                </a:tc>
                <a:tc>
                  <a:txBody>
                    <a:bodyPr/>
                    <a:lstStyle/>
                    <a:p>
                      <a:r>
                        <a:rPr lang="en-IN" dirty="0"/>
                        <a:t>25</a:t>
                      </a:r>
                    </a:p>
                  </a:txBody>
                  <a:tcPr/>
                </a:tc>
                <a:tc>
                  <a:txBody>
                    <a:bodyPr/>
                    <a:lstStyle/>
                    <a:p>
                      <a:r>
                        <a:rPr lang="en-IN" dirty="0"/>
                        <a:t>175</a:t>
                      </a:r>
                    </a:p>
                  </a:txBody>
                  <a:tcPr/>
                </a:tc>
                <a:tc>
                  <a:txBody>
                    <a:bodyPr/>
                    <a:lstStyle/>
                    <a:p>
                      <a:r>
                        <a:rPr lang="en-IN" dirty="0"/>
                        <a:t>23.28</a:t>
                      </a:r>
                    </a:p>
                  </a:txBody>
                  <a:tcPr/>
                </a:tc>
                <a:extLst>
                  <a:ext uri="{0D108BD9-81ED-4DB2-BD59-A6C34878D82A}">
                    <a16:rowId xmlns:a16="http://schemas.microsoft.com/office/drawing/2014/main" val="3296271252"/>
                  </a:ext>
                </a:extLst>
              </a:tr>
              <a:tr h="362255">
                <a:tc>
                  <a:txBody>
                    <a:bodyPr/>
                    <a:lstStyle/>
                    <a:p>
                      <a:r>
                        <a:rPr lang="en-IN" dirty="0"/>
                        <a:t>Web Display</a:t>
                      </a:r>
                    </a:p>
                  </a:txBody>
                  <a:tcPr/>
                </a:tc>
                <a:tc>
                  <a:txBody>
                    <a:bodyPr/>
                    <a:lstStyle/>
                    <a:p>
                      <a:r>
                        <a:rPr lang="en-IN" dirty="0"/>
                        <a:t>17</a:t>
                      </a:r>
                    </a:p>
                  </a:txBody>
                  <a:tcPr/>
                </a:tc>
                <a:tc>
                  <a:txBody>
                    <a:bodyPr/>
                    <a:lstStyle/>
                    <a:p>
                      <a:r>
                        <a:rPr lang="en-IN" dirty="0"/>
                        <a:t>119</a:t>
                      </a:r>
                    </a:p>
                  </a:txBody>
                  <a:tcPr/>
                </a:tc>
                <a:tc>
                  <a:txBody>
                    <a:bodyPr/>
                    <a:lstStyle/>
                    <a:p>
                      <a:r>
                        <a:rPr lang="en-IN" dirty="0"/>
                        <a:t>14.55</a:t>
                      </a:r>
                    </a:p>
                  </a:txBody>
                  <a:tcPr/>
                </a:tc>
                <a:extLst>
                  <a:ext uri="{0D108BD9-81ED-4DB2-BD59-A6C34878D82A}">
                    <a16:rowId xmlns:a16="http://schemas.microsoft.com/office/drawing/2014/main" val="2116903760"/>
                  </a:ext>
                </a:extLst>
              </a:tr>
              <a:tr h="362255">
                <a:tc>
                  <a:txBody>
                    <a:bodyPr/>
                    <a:lstStyle/>
                    <a:p>
                      <a:r>
                        <a:rPr lang="en-IN" dirty="0"/>
                        <a:t>Social Media</a:t>
                      </a:r>
                    </a:p>
                  </a:txBody>
                  <a:tcPr/>
                </a:tc>
                <a:tc>
                  <a:txBody>
                    <a:bodyPr/>
                    <a:lstStyle/>
                    <a:p>
                      <a:r>
                        <a:rPr lang="en-IN" dirty="0"/>
                        <a:t>15</a:t>
                      </a:r>
                    </a:p>
                  </a:txBody>
                  <a:tcPr/>
                </a:tc>
                <a:tc>
                  <a:txBody>
                    <a:bodyPr/>
                    <a:lstStyle/>
                    <a:p>
                      <a:r>
                        <a:rPr lang="en-IN" dirty="0"/>
                        <a:t>105</a:t>
                      </a:r>
                    </a:p>
                  </a:txBody>
                  <a:tcPr/>
                </a:tc>
                <a:tc>
                  <a:txBody>
                    <a:bodyPr/>
                    <a:lstStyle/>
                    <a:p>
                      <a:r>
                        <a:rPr lang="en-IN" dirty="0"/>
                        <a:t>15.52</a:t>
                      </a:r>
                    </a:p>
                  </a:txBody>
                  <a:tcPr/>
                </a:tc>
                <a:extLst>
                  <a:ext uri="{0D108BD9-81ED-4DB2-BD59-A6C34878D82A}">
                    <a16:rowId xmlns:a16="http://schemas.microsoft.com/office/drawing/2014/main" val="3438054113"/>
                  </a:ext>
                </a:extLst>
              </a:tr>
              <a:tr h="362255">
                <a:tc>
                  <a:txBody>
                    <a:bodyPr/>
                    <a:lstStyle/>
                    <a:p>
                      <a:r>
                        <a:rPr lang="en-IN" dirty="0"/>
                        <a:t>Events</a:t>
                      </a:r>
                    </a:p>
                  </a:txBody>
                  <a:tcPr/>
                </a:tc>
                <a:tc>
                  <a:txBody>
                    <a:bodyPr/>
                    <a:lstStyle/>
                    <a:p>
                      <a:r>
                        <a:rPr lang="en-IN" dirty="0"/>
                        <a:t>08</a:t>
                      </a:r>
                    </a:p>
                  </a:txBody>
                  <a:tcPr/>
                </a:tc>
                <a:tc>
                  <a:txBody>
                    <a:bodyPr/>
                    <a:lstStyle/>
                    <a:p>
                      <a:r>
                        <a:rPr lang="en-IN" dirty="0"/>
                        <a:t>56</a:t>
                      </a:r>
                    </a:p>
                  </a:txBody>
                  <a:tcPr/>
                </a:tc>
                <a:tc>
                  <a:txBody>
                    <a:bodyPr/>
                    <a:lstStyle/>
                    <a:p>
                      <a:r>
                        <a:rPr lang="en-IN" dirty="0"/>
                        <a:t>14.55</a:t>
                      </a:r>
                    </a:p>
                  </a:txBody>
                  <a:tcPr/>
                </a:tc>
                <a:extLst>
                  <a:ext uri="{0D108BD9-81ED-4DB2-BD59-A6C34878D82A}">
                    <a16:rowId xmlns:a16="http://schemas.microsoft.com/office/drawing/2014/main" val="838680082"/>
                  </a:ext>
                </a:extLst>
              </a:tr>
            </a:tbl>
          </a:graphicData>
        </a:graphic>
      </p:graphicFrame>
      <p:sp>
        <p:nvSpPr>
          <p:cNvPr id="22" name="Rectangle 21">
            <a:extLst>
              <a:ext uri="{FF2B5EF4-FFF2-40B4-BE49-F238E27FC236}">
                <a16:creationId xmlns:a16="http://schemas.microsoft.com/office/drawing/2014/main" id="{D1FEF1A1-D11D-427A-A29A-54DA902F0E34}"/>
              </a:ext>
            </a:extLst>
          </p:cNvPr>
          <p:cNvSpPr/>
          <p:nvPr/>
        </p:nvSpPr>
        <p:spPr>
          <a:xfrm>
            <a:off x="949911" y="665166"/>
            <a:ext cx="2139518" cy="1083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t>Here, Cost of promotion is valid if we utilise till threshold of our promotional budget .i.e., 100 million USD.</a:t>
            </a:r>
          </a:p>
          <a:p>
            <a:r>
              <a:rPr lang="en-IN" sz="1200" dirty="0"/>
              <a:t> </a:t>
            </a:r>
          </a:p>
        </p:txBody>
      </p:sp>
      <mc:AlternateContent xmlns:mc="http://schemas.openxmlformats.org/markup-compatibility/2006" xmlns:cx1="http://schemas.microsoft.com/office/drawing/2015/9/8/chartex">
        <mc:Choice Requires="cx1">
          <p:graphicFrame>
            <p:nvGraphicFramePr>
              <p:cNvPr id="24" name="Chart 23">
                <a:extLst>
                  <a:ext uri="{FF2B5EF4-FFF2-40B4-BE49-F238E27FC236}">
                    <a16:creationId xmlns:a16="http://schemas.microsoft.com/office/drawing/2014/main" id="{18BC0C69-223C-45F3-8122-73191E430A83}"/>
                  </a:ext>
                </a:extLst>
              </p:cNvPr>
              <p:cNvGraphicFramePr/>
              <p:nvPr>
                <p:extLst>
                  <p:ext uri="{D42A27DB-BD31-4B8C-83A1-F6EECF244321}">
                    <p14:modId xmlns:p14="http://schemas.microsoft.com/office/powerpoint/2010/main" val="2296350719"/>
                  </p:ext>
                </p:extLst>
              </p:nvPr>
            </p:nvGraphicFramePr>
            <p:xfrm>
              <a:off x="803429" y="3738159"/>
              <a:ext cx="4572000" cy="27432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24" name="Chart 23">
                <a:extLst>
                  <a:ext uri="{FF2B5EF4-FFF2-40B4-BE49-F238E27FC236}">
                    <a16:creationId xmlns:a16="http://schemas.microsoft.com/office/drawing/2014/main" id="{18BC0C69-223C-45F3-8122-73191E430A83}"/>
                  </a:ext>
                </a:extLst>
              </p:cNvPr>
              <p:cNvPicPr>
                <a:picLocks noGrp="1" noRot="1" noChangeAspect="1" noMove="1" noResize="1" noEditPoints="1" noAdjustHandles="1" noChangeArrowheads="1" noChangeShapeType="1"/>
              </p:cNvPicPr>
              <p:nvPr/>
            </p:nvPicPr>
            <p:blipFill>
              <a:blip r:embed="rId3"/>
              <a:stretch>
                <a:fillRect/>
              </a:stretch>
            </p:blipFill>
            <p:spPr>
              <a:xfrm>
                <a:off x="803429" y="3738159"/>
                <a:ext cx="4572000" cy="2743200"/>
              </a:xfrm>
              <a:prstGeom prst="rect">
                <a:avLst/>
              </a:prstGeom>
            </p:spPr>
          </p:pic>
        </mc:Fallback>
      </mc:AlternateContent>
      <p:sp>
        <p:nvSpPr>
          <p:cNvPr id="26" name="TextBox 25">
            <a:extLst>
              <a:ext uri="{FF2B5EF4-FFF2-40B4-BE49-F238E27FC236}">
                <a16:creationId xmlns:a16="http://schemas.microsoft.com/office/drawing/2014/main" id="{0D5433D7-9B40-4B12-9F01-FD55D90BEC5E}"/>
              </a:ext>
            </a:extLst>
          </p:cNvPr>
          <p:cNvSpPr txBox="1"/>
          <p:nvPr/>
        </p:nvSpPr>
        <p:spPr>
          <a:xfrm>
            <a:off x="5459768" y="6192834"/>
            <a:ext cx="1979721" cy="253916"/>
          </a:xfrm>
          <a:prstGeom prst="rect">
            <a:avLst/>
          </a:prstGeom>
          <a:noFill/>
        </p:spPr>
        <p:txBody>
          <a:bodyPr wrap="square" rtlCol="0">
            <a:spAutoFit/>
          </a:bodyPr>
          <a:lstStyle/>
          <a:p>
            <a:r>
              <a:rPr lang="en-IN" sz="1050" dirty="0"/>
              <a:t>(Refer to Table-1)</a:t>
            </a:r>
          </a:p>
        </p:txBody>
      </p:sp>
    </p:spTree>
    <p:extLst>
      <p:ext uri="{BB962C8B-B14F-4D97-AF65-F5344CB8AC3E}">
        <p14:creationId xmlns:p14="http://schemas.microsoft.com/office/powerpoint/2010/main" val="619557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C3BDBC-5DD7-46C3-91BF-1CEB511DF425}"/>
              </a:ext>
            </a:extLst>
          </p:cNvPr>
          <p:cNvPicPr>
            <a:picLocks noChangeAspect="1"/>
          </p:cNvPicPr>
          <p:nvPr/>
        </p:nvPicPr>
        <p:blipFill>
          <a:blip r:embed="rId2"/>
          <a:stretch>
            <a:fillRect/>
          </a:stretch>
        </p:blipFill>
        <p:spPr>
          <a:xfrm>
            <a:off x="1145219" y="733933"/>
            <a:ext cx="9839325" cy="6029325"/>
          </a:xfrm>
          <a:prstGeom prst="rect">
            <a:avLst/>
          </a:prstGeom>
        </p:spPr>
      </p:pic>
      <p:sp>
        <p:nvSpPr>
          <p:cNvPr id="4" name="TextBox 3">
            <a:extLst>
              <a:ext uri="{FF2B5EF4-FFF2-40B4-BE49-F238E27FC236}">
                <a16:creationId xmlns:a16="http://schemas.microsoft.com/office/drawing/2014/main" id="{436DD4EC-1605-42CE-B1DB-98FF6586A987}"/>
              </a:ext>
            </a:extLst>
          </p:cNvPr>
          <p:cNvSpPr txBox="1"/>
          <p:nvPr/>
        </p:nvSpPr>
        <p:spPr>
          <a:xfrm>
            <a:off x="1145219" y="204186"/>
            <a:ext cx="6542843" cy="369332"/>
          </a:xfrm>
          <a:prstGeom prst="rect">
            <a:avLst/>
          </a:prstGeom>
          <a:noFill/>
        </p:spPr>
        <p:txBody>
          <a:bodyPr wrap="square" rtlCol="0">
            <a:spAutoFit/>
          </a:bodyPr>
          <a:lstStyle/>
          <a:p>
            <a:r>
              <a:rPr lang="en-IN" b="1" dirty="0"/>
              <a:t>ACCESSIBILITY AND POPULARITY OF CHANNELS</a:t>
            </a:r>
          </a:p>
        </p:txBody>
      </p:sp>
    </p:spTree>
    <p:extLst>
      <p:ext uri="{BB962C8B-B14F-4D97-AF65-F5344CB8AC3E}">
        <p14:creationId xmlns:p14="http://schemas.microsoft.com/office/powerpoint/2010/main" val="997226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5C0217-9435-4436-AE76-A2177C44BE7B}"/>
              </a:ext>
            </a:extLst>
          </p:cNvPr>
          <p:cNvSpPr txBox="1"/>
          <p:nvPr/>
        </p:nvSpPr>
        <p:spPr>
          <a:xfrm>
            <a:off x="790113" y="594804"/>
            <a:ext cx="3240349" cy="369332"/>
          </a:xfrm>
          <a:prstGeom prst="rect">
            <a:avLst/>
          </a:prstGeom>
          <a:noFill/>
        </p:spPr>
        <p:txBody>
          <a:bodyPr wrap="square" rtlCol="0">
            <a:spAutoFit/>
          </a:bodyPr>
          <a:lstStyle/>
          <a:p>
            <a:r>
              <a:rPr lang="en-IN" b="1" dirty="0"/>
              <a:t>PROBLEM STATEMENT</a:t>
            </a:r>
          </a:p>
        </p:txBody>
      </p:sp>
      <p:sp>
        <p:nvSpPr>
          <p:cNvPr id="3" name="Rectangle 2">
            <a:extLst>
              <a:ext uri="{FF2B5EF4-FFF2-40B4-BE49-F238E27FC236}">
                <a16:creationId xmlns:a16="http://schemas.microsoft.com/office/drawing/2014/main" id="{7874F90F-1549-452B-806C-69E764F2AE2A}"/>
              </a:ext>
            </a:extLst>
          </p:cNvPr>
          <p:cNvSpPr/>
          <p:nvPr/>
        </p:nvSpPr>
        <p:spPr>
          <a:xfrm>
            <a:off x="452761" y="1402673"/>
            <a:ext cx="3018407" cy="3755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t>Q.1.1) What priority of channels will you recommend for future promotion ?</a:t>
            </a:r>
          </a:p>
          <a:p>
            <a:endParaRPr lang="en-IN" sz="1400" dirty="0"/>
          </a:p>
          <a:p>
            <a:r>
              <a:rPr lang="en-IN" sz="1400" dirty="0">
                <a:solidFill>
                  <a:schemeClr val="bg2">
                    <a:lumMod val="10000"/>
                  </a:schemeClr>
                </a:solidFill>
              </a:rPr>
              <a:t>According to R.O.I. , we should go forward with these promotional channels –</a:t>
            </a:r>
          </a:p>
          <a:p>
            <a:endParaRPr lang="en-IN" sz="1400" dirty="0">
              <a:solidFill>
                <a:schemeClr val="bg2">
                  <a:lumMod val="10000"/>
                </a:schemeClr>
              </a:solidFill>
            </a:endParaRPr>
          </a:p>
          <a:p>
            <a:pPr marL="285750" indent="-285750">
              <a:buFont typeface="Wingdings" panose="05000000000000000000" pitchFamily="2" charset="2"/>
              <a:buChar char="Ø"/>
            </a:pPr>
            <a:r>
              <a:rPr lang="en-IN" sz="1400" dirty="0">
                <a:solidFill>
                  <a:schemeClr val="bg2">
                    <a:lumMod val="10000"/>
                  </a:schemeClr>
                </a:solidFill>
              </a:rPr>
              <a:t>TV Ads</a:t>
            </a:r>
          </a:p>
          <a:p>
            <a:pPr marL="285750" indent="-285750">
              <a:buFont typeface="Wingdings" panose="05000000000000000000" pitchFamily="2" charset="2"/>
              <a:buChar char="Ø"/>
            </a:pPr>
            <a:r>
              <a:rPr lang="en-IN" sz="1400" dirty="0">
                <a:solidFill>
                  <a:schemeClr val="bg2">
                    <a:lumMod val="10000"/>
                  </a:schemeClr>
                </a:solidFill>
              </a:rPr>
              <a:t>Print Ads</a:t>
            </a:r>
          </a:p>
          <a:p>
            <a:pPr marL="285750" indent="-285750">
              <a:buFont typeface="Wingdings" panose="05000000000000000000" pitchFamily="2" charset="2"/>
              <a:buChar char="Ø"/>
            </a:pPr>
            <a:r>
              <a:rPr lang="en-IN" sz="1400" dirty="0">
                <a:solidFill>
                  <a:schemeClr val="bg2">
                    <a:lumMod val="10000"/>
                  </a:schemeClr>
                </a:solidFill>
              </a:rPr>
              <a:t>Web Display</a:t>
            </a:r>
          </a:p>
          <a:p>
            <a:pPr marL="285750" indent="-285750">
              <a:buFont typeface="Wingdings" panose="05000000000000000000" pitchFamily="2" charset="2"/>
              <a:buChar char="Ø"/>
            </a:pPr>
            <a:r>
              <a:rPr lang="en-IN" sz="1400" dirty="0">
                <a:solidFill>
                  <a:schemeClr val="bg2">
                    <a:lumMod val="10000"/>
                  </a:schemeClr>
                </a:solidFill>
              </a:rPr>
              <a:t>Social Media</a:t>
            </a:r>
          </a:p>
          <a:p>
            <a:pPr algn="ctr"/>
            <a:endParaRPr lang="en-IN" dirty="0"/>
          </a:p>
          <a:p>
            <a:pPr algn="ctr"/>
            <a:endParaRPr lang="en-IN" dirty="0"/>
          </a:p>
        </p:txBody>
      </p:sp>
      <p:sp>
        <p:nvSpPr>
          <p:cNvPr id="5" name="Rectangle 4">
            <a:extLst>
              <a:ext uri="{FF2B5EF4-FFF2-40B4-BE49-F238E27FC236}">
                <a16:creationId xmlns:a16="http://schemas.microsoft.com/office/drawing/2014/main" id="{84EA73AF-7ED1-4F01-9FA9-5BE6BB5218F8}"/>
              </a:ext>
            </a:extLst>
          </p:cNvPr>
          <p:cNvSpPr/>
          <p:nvPr/>
        </p:nvSpPr>
        <p:spPr>
          <a:xfrm>
            <a:off x="4447713" y="1402672"/>
            <a:ext cx="7291526" cy="67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Q.1.2) Pulse Beverages conducted a market research to understand channel accessibility and popularity. Based on this data,</a:t>
            </a:r>
          </a:p>
          <a:p>
            <a:pPr algn="ctr"/>
            <a:endParaRPr lang="en-IN" dirty="0"/>
          </a:p>
        </p:txBody>
      </p:sp>
      <p:sp>
        <p:nvSpPr>
          <p:cNvPr id="6" name="Rectangle 5">
            <a:extLst>
              <a:ext uri="{FF2B5EF4-FFF2-40B4-BE49-F238E27FC236}">
                <a16:creationId xmlns:a16="http://schemas.microsoft.com/office/drawing/2014/main" id="{064CD262-1961-401C-BC11-FAE37047E9A0}"/>
              </a:ext>
            </a:extLst>
          </p:cNvPr>
          <p:cNvSpPr/>
          <p:nvPr/>
        </p:nvSpPr>
        <p:spPr>
          <a:xfrm>
            <a:off x="4447713" y="2596719"/>
            <a:ext cx="3169328" cy="2858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lphaLcParenR"/>
            </a:pPr>
            <a:r>
              <a:rPr lang="en-IN" sz="1400" dirty="0"/>
              <a:t>Which three channels would you pick considering outcomes from both Q.1.1 AND Q.1.2?</a:t>
            </a:r>
          </a:p>
          <a:p>
            <a:r>
              <a:rPr lang="en-IN" sz="1400" dirty="0">
                <a:solidFill>
                  <a:schemeClr val="bg2">
                    <a:lumMod val="10000"/>
                  </a:schemeClr>
                </a:solidFill>
              </a:rPr>
              <a:t>According to R.O.I and Accessibility and Popularity charts, following channels should be picked –</a:t>
            </a:r>
          </a:p>
          <a:p>
            <a:pPr marL="285750" indent="-285750">
              <a:buFont typeface="Wingdings" panose="05000000000000000000" pitchFamily="2" charset="2"/>
              <a:buChar char="Ø"/>
            </a:pPr>
            <a:r>
              <a:rPr lang="en-IN" sz="1400" dirty="0">
                <a:solidFill>
                  <a:schemeClr val="bg2">
                    <a:lumMod val="10000"/>
                  </a:schemeClr>
                </a:solidFill>
              </a:rPr>
              <a:t>TV Ads</a:t>
            </a:r>
          </a:p>
          <a:p>
            <a:pPr marL="285750" indent="-285750">
              <a:buFont typeface="Wingdings" panose="05000000000000000000" pitchFamily="2" charset="2"/>
              <a:buChar char="Ø"/>
            </a:pPr>
            <a:r>
              <a:rPr lang="en-IN" sz="1400" dirty="0">
                <a:solidFill>
                  <a:schemeClr val="bg2">
                    <a:lumMod val="10000"/>
                  </a:schemeClr>
                </a:solidFill>
              </a:rPr>
              <a:t>Web Display</a:t>
            </a:r>
          </a:p>
          <a:p>
            <a:pPr marL="285750" indent="-285750">
              <a:buFont typeface="Wingdings" panose="05000000000000000000" pitchFamily="2" charset="2"/>
              <a:buChar char="Ø"/>
            </a:pPr>
            <a:r>
              <a:rPr lang="en-IN" sz="1400" dirty="0">
                <a:solidFill>
                  <a:schemeClr val="bg2">
                    <a:lumMod val="10000"/>
                  </a:schemeClr>
                </a:solidFill>
              </a:rPr>
              <a:t>Social Media</a:t>
            </a:r>
          </a:p>
          <a:p>
            <a:pPr algn="ctr"/>
            <a:endParaRPr lang="en-IN" dirty="0"/>
          </a:p>
        </p:txBody>
      </p:sp>
      <p:sp>
        <p:nvSpPr>
          <p:cNvPr id="7" name="Rectangle 6">
            <a:extLst>
              <a:ext uri="{FF2B5EF4-FFF2-40B4-BE49-F238E27FC236}">
                <a16:creationId xmlns:a16="http://schemas.microsoft.com/office/drawing/2014/main" id="{90694695-09C7-4429-82AC-BBA43ED51621}"/>
              </a:ext>
            </a:extLst>
          </p:cNvPr>
          <p:cNvSpPr/>
          <p:nvPr/>
        </p:nvSpPr>
        <p:spPr>
          <a:xfrm>
            <a:off x="7953375" y="2247900"/>
            <a:ext cx="3711884" cy="44672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t>b) Which things will you keep in mind in designing the content for chosen channels based on new normal post COVID scenarios ?</a:t>
            </a:r>
          </a:p>
          <a:p>
            <a:r>
              <a:rPr lang="en-IN" sz="1400" dirty="0">
                <a:solidFill>
                  <a:schemeClr val="tx1"/>
                </a:solidFill>
              </a:rPr>
              <a:t>TV Ads- Emphasis on immunity boosting qualities of the drinks.</a:t>
            </a:r>
          </a:p>
          <a:p>
            <a:r>
              <a:rPr lang="en-IN" sz="1400" dirty="0">
                <a:solidFill>
                  <a:schemeClr val="tx1"/>
                </a:solidFill>
              </a:rPr>
              <a:t>Messages on awareness and the efforts made by the brand in helping the people fight the difficult time.</a:t>
            </a:r>
          </a:p>
          <a:p>
            <a:r>
              <a:rPr lang="en-IN" sz="1400" dirty="0">
                <a:solidFill>
                  <a:schemeClr val="tx1"/>
                </a:solidFill>
              </a:rPr>
              <a:t>Web Display- Messages of solidarity and encouragement. </a:t>
            </a:r>
          </a:p>
          <a:p>
            <a:r>
              <a:rPr lang="en-IN" sz="1400" dirty="0">
                <a:solidFill>
                  <a:schemeClr val="tx1"/>
                </a:solidFill>
              </a:rPr>
              <a:t>Web Display is a channel not visible to the entire clientele, so ads specific to the demographic can be placed.</a:t>
            </a:r>
          </a:p>
          <a:p>
            <a:r>
              <a:rPr lang="en-IN" sz="1400" dirty="0">
                <a:solidFill>
                  <a:schemeClr val="tx1"/>
                </a:solidFill>
              </a:rPr>
              <a:t>Social Media- Use the latest trends and designs of content being consumed to spread the message across.</a:t>
            </a:r>
          </a:p>
          <a:p>
            <a:pPr algn="ctr"/>
            <a:endParaRPr lang="en-IN" sz="1400" dirty="0">
              <a:solidFill>
                <a:schemeClr val="bg1"/>
              </a:solidFill>
            </a:endParaRPr>
          </a:p>
        </p:txBody>
      </p:sp>
    </p:spTree>
    <p:extLst>
      <p:ext uri="{BB962C8B-B14F-4D97-AF65-F5344CB8AC3E}">
        <p14:creationId xmlns:p14="http://schemas.microsoft.com/office/powerpoint/2010/main" val="926992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2DC80C-47BF-4254-BC9C-1EF4AD077F85}"/>
              </a:ext>
            </a:extLst>
          </p:cNvPr>
          <p:cNvSpPr txBox="1"/>
          <p:nvPr/>
        </p:nvSpPr>
        <p:spPr>
          <a:xfrm>
            <a:off x="976544" y="594804"/>
            <a:ext cx="7572652" cy="461665"/>
          </a:xfrm>
          <a:prstGeom prst="rect">
            <a:avLst/>
          </a:prstGeom>
          <a:noFill/>
        </p:spPr>
        <p:txBody>
          <a:bodyPr wrap="square" rtlCol="0">
            <a:spAutoFit/>
          </a:bodyPr>
          <a:lstStyle/>
          <a:p>
            <a:r>
              <a:rPr lang="en-IN" sz="2400" dirty="0"/>
              <a:t>Accessing TV campaign and customer preferences</a:t>
            </a:r>
          </a:p>
        </p:txBody>
      </p:sp>
      <p:sp>
        <p:nvSpPr>
          <p:cNvPr id="3" name="TextBox 2">
            <a:extLst>
              <a:ext uri="{FF2B5EF4-FFF2-40B4-BE49-F238E27FC236}">
                <a16:creationId xmlns:a16="http://schemas.microsoft.com/office/drawing/2014/main" id="{E1C599FA-201E-48F0-B0E5-AF8831E166DD}"/>
              </a:ext>
            </a:extLst>
          </p:cNvPr>
          <p:cNvSpPr txBox="1"/>
          <p:nvPr/>
        </p:nvSpPr>
        <p:spPr>
          <a:xfrm>
            <a:off x="603682" y="1740023"/>
            <a:ext cx="2698811" cy="3293209"/>
          </a:xfrm>
          <a:prstGeom prst="rect">
            <a:avLst/>
          </a:prstGeom>
          <a:noFill/>
        </p:spPr>
        <p:txBody>
          <a:bodyPr wrap="square" rtlCol="0">
            <a:spAutoFit/>
          </a:bodyPr>
          <a:lstStyle/>
          <a:p>
            <a:r>
              <a:rPr lang="en-IN" dirty="0"/>
              <a:t>BACKGROUND</a:t>
            </a:r>
          </a:p>
          <a:p>
            <a:endParaRPr lang="en-IN" dirty="0"/>
          </a:p>
          <a:p>
            <a:endParaRPr lang="en-IN" dirty="0"/>
          </a:p>
          <a:p>
            <a:r>
              <a:rPr lang="en-IN" sz="1400" dirty="0">
                <a:solidFill>
                  <a:schemeClr val="bg1"/>
                </a:solidFill>
              </a:rPr>
              <a:t>To improve overall sales, Pulse Beverages plans to launch new TV Commercials and reach out to certain customer segments. However, the company has budget to air the commercials in only one of the regions and not nationally.</a:t>
            </a:r>
          </a:p>
          <a:p>
            <a:r>
              <a:rPr lang="en-IN" sz="1400" dirty="0">
                <a:solidFill>
                  <a:schemeClr val="bg1"/>
                </a:solidFill>
              </a:rPr>
              <a:t>Alongside they also want to make sure that the aired advertisement ensures maximum impact and engagement </a:t>
            </a:r>
          </a:p>
        </p:txBody>
      </p:sp>
      <p:sp>
        <p:nvSpPr>
          <p:cNvPr id="4" name="Rectangle 3">
            <a:extLst>
              <a:ext uri="{FF2B5EF4-FFF2-40B4-BE49-F238E27FC236}">
                <a16:creationId xmlns:a16="http://schemas.microsoft.com/office/drawing/2014/main" id="{ABA6C2A9-EECD-486C-9108-D1299023B85B}"/>
              </a:ext>
            </a:extLst>
          </p:cNvPr>
          <p:cNvSpPr/>
          <p:nvPr/>
        </p:nvSpPr>
        <p:spPr>
          <a:xfrm>
            <a:off x="7111011" y="1389357"/>
            <a:ext cx="2778713" cy="350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YEARLY SALES ( 2 </a:t>
            </a:r>
            <a:r>
              <a:rPr lang="en-IN" dirty="0" err="1"/>
              <a:t>Bil</a:t>
            </a:r>
            <a:r>
              <a:rPr lang="en-IN" dirty="0"/>
              <a:t>. USD)</a:t>
            </a:r>
          </a:p>
        </p:txBody>
      </p:sp>
      <p:sp>
        <p:nvSpPr>
          <p:cNvPr id="5" name="Rectangle 4">
            <a:extLst>
              <a:ext uri="{FF2B5EF4-FFF2-40B4-BE49-F238E27FC236}">
                <a16:creationId xmlns:a16="http://schemas.microsoft.com/office/drawing/2014/main" id="{1A8120DA-E495-4486-9BB7-E902598490F1}"/>
              </a:ext>
            </a:extLst>
          </p:cNvPr>
          <p:cNvSpPr/>
          <p:nvPr/>
        </p:nvSpPr>
        <p:spPr>
          <a:xfrm>
            <a:off x="7938852" y="2214927"/>
            <a:ext cx="1123029" cy="221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Region 2</a:t>
            </a:r>
          </a:p>
        </p:txBody>
      </p:sp>
      <p:sp>
        <p:nvSpPr>
          <p:cNvPr id="6" name="Rectangle 5">
            <a:extLst>
              <a:ext uri="{FF2B5EF4-FFF2-40B4-BE49-F238E27FC236}">
                <a16:creationId xmlns:a16="http://schemas.microsoft.com/office/drawing/2014/main" id="{DA3438F9-E304-4A13-8337-ACEF4072E742}"/>
              </a:ext>
            </a:extLst>
          </p:cNvPr>
          <p:cNvSpPr/>
          <p:nvPr/>
        </p:nvSpPr>
        <p:spPr>
          <a:xfrm>
            <a:off x="7754641" y="2956391"/>
            <a:ext cx="1491450" cy="874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560 Mil. USD out of 667 Mil. USD</a:t>
            </a:r>
          </a:p>
        </p:txBody>
      </p:sp>
      <p:sp>
        <p:nvSpPr>
          <p:cNvPr id="8" name="Rectangle 7">
            <a:extLst>
              <a:ext uri="{FF2B5EF4-FFF2-40B4-BE49-F238E27FC236}">
                <a16:creationId xmlns:a16="http://schemas.microsoft.com/office/drawing/2014/main" id="{7933FF3D-6CE2-4F48-BF71-E325D172A153}"/>
              </a:ext>
            </a:extLst>
          </p:cNvPr>
          <p:cNvSpPr/>
          <p:nvPr/>
        </p:nvSpPr>
        <p:spPr>
          <a:xfrm>
            <a:off x="5476407" y="2914152"/>
            <a:ext cx="1491450" cy="916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800 Mil. USD</a:t>
            </a:r>
          </a:p>
          <a:p>
            <a:pPr algn="ctr"/>
            <a:r>
              <a:rPr lang="en-IN" dirty="0"/>
              <a:t>Out of 1270 Mil. USD</a:t>
            </a:r>
          </a:p>
        </p:txBody>
      </p:sp>
      <p:sp>
        <p:nvSpPr>
          <p:cNvPr id="10" name="Rectangle 9">
            <a:extLst>
              <a:ext uri="{FF2B5EF4-FFF2-40B4-BE49-F238E27FC236}">
                <a16:creationId xmlns:a16="http://schemas.microsoft.com/office/drawing/2014/main" id="{FEBFD9F9-7F3C-441A-86AF-D9C6AA2FF25E}"/>
              </a:ext>
            </a:extLst>
          </p:cNvPr>
          <p:cNvSpPr/>
          <p:nvPr/>
        </p:nvSpPr>
        <p:spPr>
          <a:xfrm>
            <a:off x="5476407" y="2237109"/>
            <a:ext cx="1491450" cy="204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Region 1</a:t>
            </a:r>
          </a:p>
        </p:txBody>
      </p:sp>
      <p:sp>
        <p:nvSpPr>
          <p:cNvPr id="11" name="Rectangle 10">
            <a:extLst>
              <a:ext uri="{FF2B5EF4-FFF2-40B4-BE49-F238E27FC236}">
                <a16:creationId xmlns:a16="http://schemas.microsoft.com/office/drawing/2014/main" id="{36089713-81B9-4E26-8516-E24AF049CE01}"/>
              </a:ext>
            </a:extLst>
          </p:cNvPr>
          <p:cNvSpPr/>
          <p:nvPr/>
        </p:nvSpPr>
        <p:spPr>
          <a:xfrm>
            <a:off x="9961852" y="2214927"/>
            <a:ext cx="1571348" cy="204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Region 3</a:t>
            </a:r>
          </a:p>
        </p:txBody>
      </p:sp>
      <p:sp>
        <p:nvSpPr>
          <p:cNvPr id="12" name="Rectangle 11">
            <a:extLst>
              <a:ext uri="{FF2B5EF4-FFF2-40B4-BE49-F238E27FC236}">
                <a16:creationId xmlns:a16="http://schemas.microsoft.com/office/drawing/2014/main" id="{571839ED-6CF5-45D5-BEF0-63CF9BC54EEF}"/>
              </a:ext>
            </a:extLst>
          </p:cNvPr>
          <p:cNvSpPr/>
          <p:nvPr/>
        </p:nvSpPr>
        <p:spPr>
          <a:xfrm>
            <a:off x="9961852" y="2914152"/>
            <a:ext cx="1571348" cy="872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640 Mil. USD out of 1067 Mil. USD</a:t>
            </a:r>
          </a:p>
        </p:txBody>
      </p:sp>
      <p:cxnSp>
        <p:nvCxnSpPr>
          <p:cNvPr id="14" name="Connector: Elbow 13">
            <a:extLst>
              <a:ext uri="{FF2B5EF4-FFF2-40B4-BE49-F238E27FC236}">
                <a16:creationId xmlns:a16="http://schemas.microsoft.com/office/drawing/2014/main" id="{10B0FB4A-27AA-4467-B121-84A69563E288}"/>
              </a:ext>
            </a:extLst>
          </p:cNvPr>
          <p:cNvCxnSpPr>
            <a:stCxn id="4" idx="2"/>
            <a:endCxn id="10" idx="0"/>
          </p:cNvCxnSpPr>
          <p:nvPr/>
        </p:nvCxnSpPr>
        <p:spPr>
          <a:xfrm rot="5400000">
            <a:off x="7112707" y="849448"/>
            <a:ext cx="497086" cy="2278236"/>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0D2B5140-624C-4735-BFDE-F016F6B29B1E}"/>
              </a:ext>
            </a:extLst>
          </p:cNvPr>
          <p:cNvCxnSpPr>
            <a:stCxn id="4" idx="2"/>
            <a:endCxn id="11" idx="0"/>
          </p:cNvCxnSpPr>
          <p:nvPr/>
        </p:nvCxnSpPr>
        <p:spPr>
          <a:xfrm rot="16200000" flipH="1">
            <a:off x="9386495" y="853896"/>
            <a:ext cx="474904" cy="2247158"/>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C10E1AE-511C-4C15-9915-9EB9271F66B0}"/>
              </a:ext>
            </a:extLst>
          </p:cNvPr>
          <p:cNvCxnSpPr>
            <a:stCxn id="4" idx="2"/>
            <a:endCxn id="5" idx="0"/>
          </p:cNvCxnSpPr>
          <p:nvPr/>
        </p:nvCxnSpPr>
        <p:spPr>
          <a:xfrm flipH="1">
            <a:off x="8500367" y="1740023"/>
            <a:ext cx="1" cy="47490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A416CD0-2AE9-48CF-8C83-A9451F4DA074}"/>
              </a:ext>
            </a:extLst>
          </p:cNvPr>
          <p:cNvCxnSpPr>
            <a:stCxn id="10" idx="2"/>
            <a:endCxn id="8" idx="0"/>
          </p:cNvCxnSpPr>
          <p:nvPr/>
        </p:nvCxnSpPr>
        <p:spPr>
          <a:xfrm>
            <a:off x="6222132" y="2441295"/>
            <a:ext cx="0" cy="4728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4315B6C-CCED-43F1-A18F-42F9A40FC535}"/>
              </a:ext>
            </a:extLst>
          </p:cNvPr>
          <p:cNvCxnSpPr>
            <a:stCxn id="5" idx="2"/>
            <a:endCxn id="6" idx="0"/>
          </p:cNvCxnSpPr>
          <p:nvPr/>
        </p:nvCxnSpPr>
        <p:spPr>
          <a:xfrm flipH="1">
            <a:off x="8500366" y="2436894"/>
            <a:ext cx="1" cy="5194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CA3B6D5-58AB-4E46-BC07-9BB346799F78}"/>
              </a:ext>
            </a:extLst>
          </p:cNvPr>
          <p:cNvCxnSpPr>
            <a:stCxn id="11" idx="2"/>
            <a:endCxn id="12" idx="0"/>
          </p:cNvCxnSpPr>
          <p:nvPr/>
        </p:nvCxnSpPr>
        <p:spPr>
          <a:xfrm>
            <a:off x="10747526" y="2419113"/>
            <a:ext cx="0" cy="49503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959437C-8F26-49B5-AD4E-9EA39C9F70A2}"/>
              </a:ext>
            </a:extLst>
          </p:cNvPr>
          <p:cNvSpPr txBox="1"/>
          <p:nvPr/>
        </p:nvSpPr>
        <p:spPr>
          <a:xfrm>
            <a:off x="6636054" y="4119615"/>
            <a:ext cx="3728624" cy="261610"/>
          </a:xfrm>
          <a:prstGeom prst="rect">
            <a:avLst/>
          </a:prstGeom>
          <a:noFill/>
        </p:spPr>
        <p:txBody>
          <a:bodyPr wrap="square" rtlCol="0">
            <a:spAutoFit/>
          </a:bodyPr>
          <a:lstStyle/>
          <a:p>
            <a:r>
              <a:rPr lang="en-IN" sz="1100" dirty="0"/>
              <a:t>(Revenue generated by company VS Total market revenue )</a:t>
            </a:r>
          </a:p>
        </p:txBody>
      </p:sp>
    </p:spTree>
    <p:extLst>
      <p:ext uri="{BB962C8B-B14F-4D97-AF65-F5344CB8AC3E}">
        <p14:creationId xmlns:p14="http://schemas.microsoft.com/office/powerpoint/2010/main" val="3164366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33B999D-5B2C-42B2-A800-0BED036949C0}"/>
              </a:ext>
            </a:extLst>
          </p:cNvPr>
          <p:cNvGraphicFramePr>
            <a:graphicFrameLocks noGrp="1"/>
          </p:cNvGraphicFramePr>
          <p:nvPr>
            <p:extLst>
              <p:ext uri="{D42A27DB-BD31-4B8C-83A1-F6EECF244321}">
                <p14:modId xmlns:p14="http://schemas.microsoft.com/office/powerpoint/2010/main" val="3545200767"/>
              </p:ext>
            </p:extLst>
          </p:nvPr>
        </p:nvGraphicFramePr>
        <p:xfrm>
          <a:off x="488272" y="525384"/>
          <a:ext cx="10963922" cy="1907099"/>
        </p:xfrm>
        <a:graphic>
          <a:graphicData uri="http://schemas.openxmlformats.org/drawingml/2006/table">
            <a:tbl>
              <a:tblPr>
                <a:tableStyleId>{5C22544A-7EE6-4342-B048-85BDC9FD1C3A}</a:tableStyleId>
              </a:tblPr>
              <a:tblGrid>
                <a:gridCol w="1180503">
                  <a:extLst>
                    <a:ext uri="{9D8B030D-6E8A-4147-A177-3AD203B41FA5}">
                      <a16:colId xmlns:a16="http://schemas.microsoft.com/office/drawing/2014/main" val="1359601007"/>
                    </a:ext>
                  </a:extLst>
                </a:gridCol>
                <a:gridCol w="1981453">
                  <a:extLst>
                    <a:ext uri="{9D8B030D-6E8A-4147-A177-3AD203B41FA5}">
                      <a16:colId xmlns:a16="http://schemas.microsoft.com/office/drawing/2014/main" val="3865467276"/>
                    </a:ext>
                  </a:extLst>
                </a:gridCol>
                <a:gridCol w="1875304">
                  <a:extLst>
                    <a:ext uri="{9D8B030D-6E8A-4147-A177-3AD203B41FA5}">
                      <a16:colId xmlns:a16="http://schemas.microsoft.com/office/drawing/2014/main" val="524424196"/>
                    </a:ext>
                  </a:extLst>
                </a:gridCol>
                <a:gridCol w="3218973">
                  <a:extLst>
                    <a:ext uri="{9D8B030D-6E8A-4147-A177-3AD203B41FA5}">
                      <a16:colId xmlns:a16="http://schemas.microsoft.com/office/drawing/2014/main" val="977382017"/>
                    </a:ext>
                  </a:extLst>
                </a:gridCol>
                <a:gridCol w="2707689">
                  <a:extLst>
                    <a:ext uri="{9D8B030D-6E8A-4147-A177-3AD203B41FA5}">
                      <a16:colId xmlns:a16="http://schemas.microsoft.com/office/drawing/2014/main" val="3857307651"/>
                    </a:ext>
                  </a:extLst>
                </a:gridCol>
              </a:tblGrid>
              <a:tr h="733499">
                <a:tc>
                  <a:txBody>
                    <a:bodyPr/>
                    <a:lstStyle/>
                    <a:p>
                      <a:pPr algn="ctr" fontAlgn="ctr"/>
                      <a:r>
                        <a:rPr lang="en-IN" sz="1400" b="1" u="none" strike="noStrike" dirty="0">
                          <a:solidFill>
                            <a:schemeClr val="bg1"/>
                          </a:solidFill>
                          <a:effectLst/>
                        </a:rPr>
                        <a:t>REGION</a:t>
                      </a:r>
                      <a:endParaRPr lang="en-IN" sz="1400" b="1" i="0" u="none" strike="noStrike" dirty="0">
                        <a:solidFill>
                          <a:schemeClr val="bg1"/>
                        </a:solidFill>
                        <a:effectLst/>
                        <a:latin typeface="Calibri" panose="020F0502020204030204" pitchFamily="34" charset="0"/>
                      </a:endParaRPr>
                    </a:p>
                  </a:txBody>
                  <a:tcPr marL="7620" marR="7620" marT="7620" marB="0" anchor="ctr">
                    <a:solidFill>
                      <a:schemeClr val="accent1"/>
                    </a:solidFill>
                  </a:tcPr>
                </a:tc>
                <a:tc>
                  <a:txBody>
                    <a:bodyPr/>
                    <a:lstStyle/>
                    <a:p>
                      <a:pPr algn="ctr" fontAlgn="ctr"/>
                      <a:r>
                        <a:rPr lang="en-IN" sz="1400" b="1" u="none" strike="noStrike" dirty="0">
                          <a:solidFill>
                            <a:schemeClr val="bg1"/>
                          </a:solidFill>
                          <a:effectLst/>
                        </a:rPr>
                        <a:t>RELEVANT POPULATION</a:t>
                      </a:r>
                      <a:endParaRPr lang="en-IN" sz="1400" b="1" i="0" u="none" strike="noStrike" dirty="0">
                        <a:solidFill>
                          <a:schemeClr val="bg1"/>
                        </a:solidFill>
                        <a:effectLst/>
                        <a:latin typeface="Calibri" panose="020F0502020204030204" pitchFamily="34" charset="0"/>
                      </a:endParaRPr>
                    </a:p>
                  </a:txBody>
                  <a:tcPr marL="7620" marR="7620" marT="7620" marB="0" anchor="ctr">
                    <a:solidFill>
                      <a:schemeClr val="accent1"/>
                    </a:solidFill>
                  </a:tcPr>
                </a:tc>
                <a:tc>
                  <a:txBody>
                    <a:bodyPr/>
                    <a:lstStyle/>
                    <a:p>
                      <a:pPr algn="ctr" fontAlgn="ctr"/>
                      <a:r>
                        <a:rPr lang="en-IN" sz="1400" b="1" u="none" strike="noStrike" dirty="0">
                          <a:solidFill>
                            <a:schemeClr val="bg1"/>
                          </a:solidFill>
                          <a:effectLst/>
                        </a:rPr>
                        <a:t>ACTIVE CUSTOMERS</a:t>
                      </a:r>
                      <a:endParaRPr lang="en-IN" sz="1400" b="1" i="0" u="none" strike="noStrike" dirty="0">
                        <a:solidFill>
                          <a:schemeClr val="bg1"/>
                        </a:solidFill>
                        <a:effectLst/>
                        <a:latin typeface="Calibri" panose="020F0502020204030204" pitchFamily="34" charset="0"/>
                      </a:endParaRPr>
                    </a:p>
                  </a:txBody>
                  <a:tcPr marL="7620" marR="7620" marT="7620" marB="0" anchor="ctr">
                    <a:solidFill>
                      <a:schemeClr val="accent1"/>
                    </a:solidFill>
                  </a:tcPr>
                </a:tc>
                <a:tc>
                  <a:txBody>
                    <a:bodyPr/>
                    <a:lstStyle/>
                    <a:p>
                      <a:pPr algn="ctr" fontAlgn="ctr"/>
                      <a:r>
                        <a:rPr lang="en-IN" sz="1400" b="1" u="none" strike="noStrike" dirty="0">
                          <a:solidFill>
                            <a:schemeClr val="bg1"/>
                          </a:solidFill>
                          <a:effectLst/>
                        </a:rPr>
                        <a:t>TARGET CUSTOMERS(THROUGH ADVERTISEMENTS)</a:t>
                      </a:r>
                      <a:endParaRPr lang="en-IN" sz="1400" b="1" i="0" u="none" strike="noStrike" dirty="0">
                        <a:solidFill>
                          <a:schemeClr val="bg1"/>
                        </a:solidFill>
                        <a:effectLst/>
                        <a:latin typeface="Calibri" panose="020F0502020204030204" pitchFamily="34" charset="0"/>
                      </a:endParaRPr>
                    </a:p>
                  </a:txBody>
                  <a:tcPr marL="7620" marR="7620" marT="7620" marB="0" anchor="ctr">
                    <a:solidFill>
                      <a:schemeClr val="accent1"/>
                    </a:solidFill>
                  </a:tcPr>
                </a:tc>
                <a:tc>
                  <a:txBody>
                    <a:bodyPr/>
                    <a:lstStyle/>
                    <a:p>
                      <a:pPr algn="ctr" fontAlgn="ctr"/>
                      <a:r>
                        <a:rPr lang="en-IN" sz="1400" b="1" u="none" strike="noStrike" dirty="0">
                          <a:solidFill>
                            <a:schemeClr val="bg1"/>
                          </a:solidFill>
                          <a:effectLst/>
                        </a:rPr>
                        <a:t>MARKET SHARE (REVENUE)(%)</a:t>
                      </a:r>
                      <a:endParaRPr lang="en-IN" sz="1400" b="1" i="0" u="none" strike="noStrike" dirty="0">
                        <a:solidFill>
                          <a:schemeClr val="bg1"/>
                        </a:solidFill>
                        <a:effectLst/>
                        <a:latin typeface="Calibri" panose="020F0502020204030204" pitchFamily="34" charset="0"/>
                      </a:endParaRPr>
                    </a:p>
                  </a:txBody>
                  <a:tcPr marL="7620" marR="7620" marT="7620" marB="0" anchor="ctr">
                    <a:solidFill>
                      <a:schemeClr val="accent1"/>
                    </a:solidFill>
                  </a:tcPr>
                </a:tc>
                <a:extLst>
                  <a:ext uri="{0D108BD9-81ED-4DB2-BD59-A6C34878D82A}">
                    <a16:rowId xmlns:a16="http://schemas.microsoft.com/office/drawing/2014/main" val="1609003775"/>
                  </a:ext>
                </a:extLst>
              </a:tr>
              <a:tr h="391200">
                <a:tc>
                  <a:txBody>
                    <a:bodyPr/>
                    <a:lstStyle/>
                    <a:p>
                      <a:pPr algn="ctr" fontAlgn="ctr"/>
                      <a:r>
                        <a:rPr lang="en-IN" sz="1400" u="none" strike="noStrike" dirty="0">
                          <a:effectLst/>
                        </a:rPr>
                        <a:t>1</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400" u="none" strike="noStrike" dirty="0">
                          <a:effectLst/>
                        </a:rPr>
                        <a:t>54230</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400" u="none" strike="noStrike" dirty="0">
                          <a:effectLst/>
                        </a:rPr>
                        <a:t>34707</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400" u="none" strike="noStrike" dirty="0">
                          <a:effectLst/>
                        </a:rPr>
                        <a:t>19523</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400" u="none" strike="noStrike" dirty="0">
                          <a:effectLst/>
                        </a:rPr>
                        <a:t>63</a:t>
                      </a:r>
                      <a:endParaRPr lang="en-IN"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84774966"/>
                  </a:ext>
                </a:extLst>
              </a:tr>
              <a:tr h="391200">
                <a:tc>
                  <a:txBody>
                    <a:bodyPr/>
                    <a:lstStyle/>
                    <a:p>
                      <a:pPr algn="ctr" fontAlgn="ctr"/>
                      <a:r>
                        <a:rPr lang="en-IN" sz="1400" u="none" strike="noStrike" dirty="0">
                          <a:effectLst/>
                        </a:rPr>
                        <a:t>2</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400" u="none" strike="noStrike" dirty="0">
                          <a:effectLst/>
                        </a:rPr>
                        <a:t>92800</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400" u="none" strike="noStrike" dirty="0">
                          <a:effectLst/>
                        </a:rPr>
                        <a:t>36192</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400" u="none" strike="noStrike" dirty="0">
                          <a:effectLst/>
                        </a:rPr>
                        <a:t>56608</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400" u="none" strike="noStrike" dirty="0">
                          <a:effectLst/>
                        </a:rPr>
                        <a:t>84</a:t>
                      </a:r>
                      <a:endParaRPr lang="en-IN"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86393635"/>
                  </a:ext>
                </a:extLst>
              </a:tr>
              <a:tr h="391200">
                <a:tc>
                  <a:txBody>
                    <a:bodyPr/>
                    <a:lstStyle/>
                    <a:p>
                      <a:pPr algn="ctr" fontAlgn="ctr"/>
                      <a:r>
                        <a:rPr lang="en-IN" sz="1400" u="none" strike="noStrike" dirty="0">
                          <a:effectLst/>
                        </a:rPr>
                        <a:t>3</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400" u="none" strike="noStrike" dirty="0">
                          <a:effectLst/>
                        </a:rPr>
                        <a:t>86400</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400" u="none" strike="noStrike" dirty="0">
                          <a:effectLst/>
                        </a:rPr>
                        <a:t>29376</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400" u="none" strike="noStrike" dirty="0">
                          <a:effectLst/>
                        </a:rPr>
                        <a:t>57024</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400" u="none" strike="noStrike" dirty="0">
                          <a:effectLst/>
                        </a:rPr>
                        <a:t>60</a:t>
                      </a:r>
                      <a:endParaRPr lang="en-IN"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40742491"/>
                  </a:ext>
                </a:extLst>
              </a:tr>
            </a:tbl>
          </a:graphicData>
        </a:graphic>
      </p:graphicFrame>
      <p:graphicFrame>
        <p:nvGraphicFramePr>
          <p:cNvPr id="8" name="Chart 7">
            <a:extLst>
              <a:ext uri="{FF2B5EF4-FFF2-40B4-BE49-F238E27FC236}">
                <a16:creationId xmlns:a16="http://schemas.microsoft.com/office/drawing/2014/main" id="{AA6D4931-B6C2-4163-8CB0-60A4A0903140}"/>
              </a:ext>
            </a:extLst>
          </p:cNvPr>
          <p:cNvGraphicFramePr/>
          <p:nvPr>
            <p:extLst>
              <p:ext uri="{D42A27DB-BD31-4B8C-83A1-F6EECF244321}">
                <p14:modId xmlns:p14="http://schemas.microsoft.com/office/powerpoint/2010/main" val="2978884658"/>
              </p:ext>
            </p:extLst>
          </p:nvPr>
        </p:nvGraphicFramePr>
        <p:xfrm>
          <a:off x="2395985" y="3223990"/>
          <a:ext cx="6428419" cy="29357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10778739"/>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ZS PPT 16x9">
  <a:themeElements>
    <a:clrScheme name="ZS Colors_Updated">
      <a:dk1>
        <a:srgbClr val="000000"/>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a:solidFill>
            <a:schemeClr val="tx2"/>
          </a:solidFill>
        </a:ln>
      </a:spPr>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lgn="ctr">
          <a:spcBef>
            <a:spcPts val="600"/>
          </a:spcBef>
          <a:spcAft>
            <a:spcPts val="0"/>
          </a:spcAft>
          <a:defRPr sz="1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a:noFill/>
          <a:miter lim="800000"/>
        </a:ln>
      </a:spPr>
      <a:bodyPr wrap="none" lIns="0" tIns="0" rIns="0" bIns="0" rtlCol="0">
        <a:noAutofit/>
      </a:bodyPr>
      <a:lstStyle>
        <a:defPPr algn="l">
          <a:spcBef>
            <a:spcPts val="600"/>
          </a:spcBef>
          <a:spcAft>
            <a:spcPts val="0"/>
          </a:spcAft>
          <a:defRPr sz="1800" dirty="0" err="1" smtClean="0">
            <a:solidFill>
              <a:schemeClr val="accent1"/>
            </a:solidFill>
          </a:defRPr>
        </a:defPPr>
      </a:lstStyle>
    </a:txDef>
  </a:objectDefaults>
  <a:extraClrSchemeLst/>
  <a:custClrLst>
    <a:custClr name="Purple">
      <a:srgbClr val="8F5AFF"/>
    </a:custClr>
    <a:custClr name="80% Gray">
      <a:srgbClr val="474554"/>
    </a:custClr>
    <a:custClr name="60% Gray">
      <a:srgbClr val="75737D"/>
    </a:custClr>
    <a:custClr name="40% Gray">
      <a:srgbClr val="A3A1A8"/>
    </a:custClr>
    <a:custClr name="20% Gray">
      <a:srgbClr val="D1D0D4"/>
    </a:custClr>
    <a:custClr name="Light Gray">
      <a:srgbClr val="F4F3F3"/>
    </a:custClr>
  </a:custClrLst>
  <a:extLst>
    <a:ext uri="{05A4C25C-085E-4340-85A3-A5531E510DB2}">
      <thm15:themeFamily xmlns:thm15="http://schemas.microsoft.com/office/thememl/2012/main" name="ZS PPT 16x9" id="{381CC936-1B34-421B-8F96-66BFFF71570D}" vid="{71C604CA-E00E-4013-B23E-39763F48A078}"/>
    </a:ext>
  </a:extLst>
</a:theme>
</file>

<file path=docProps/app.xml><?xml version="1.0" encoding="utf-8"?>
<Properties xmlns="http://schemas.openxmlformats.org/officeDocument/2006/extended-properties" xmlns:vt="http://schemas.openxmlformats.org/officeDocument/2006/docPropsVTypes">
  <Template/>
  <TotalTime>466</TotalTime>
  <Words>1905</Words>
  <Application>Microsoft Office PowerPoint</Application>
  <PresentationFormat>Widescreen</PresentationFormat>
  <Paragraphs>253</Paragraphs>
  <Slides>20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Calibri Light</vt:lpstr>
      <vt:lpstr>Times New Roman</vt:lpstr>
      <vt:lpstr>Wingdings</vt:lpstr>
      <vt:lpstr>Wingdings 2</vt:lpstr>
      <vt:lpstr>Office Theme</vt:lpstr>
      <vt:lpstr>ZS PPT 16x9</vt:lpstr>
      <vt:lpstr>ZS Campus Beats 2021 Case Challenge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ZS Campus Beats 2021 Case Challenge</dc:title>
  <dc:creator>naudiyal.shubham@gmail.com</dc:creator>
  <cp:lastModifiedBy>Shubham Naudiyal</cp:lastModifiedBy>
  <cp:revision>43</cp:revision>
  <dcterms:created xsi:type="dcterms:W3CDTF">2021-03-21T06:54:41Z</dcterms:created>
  <dcterms:modified xsi:type="dcterms:W3CDTF">2022-03-29T06:03:16Z</dcterms:modified>
</cp:coreProperties>
</file>