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8" r:id="rId2"/>
    <p:sldId id="297" r:id="rId3"/>
    <p:sldId id="2032092734" r:id="rId4"/>
    <p:sldId id="2032092735" r:id="rId5"/>
    <p:sldId id="2032092736" r:id="rId6"/>
    <p:sldId id="2032092737" r:id="rId7"/>
    <p:sldId id="2032092738" r:id="rId8"/>
    <p:sldId id="2032092739" r:id="rId9"/>
    <p:sldId id="2032092742" r:id="rId10"/>
    <p:sldId id="2032092743" r:id="rId11"/>
    <p:sldId id="2032092744" r:id="rId12"/>
    <p:sldId id="203209274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8FC58CA-FC1D-49C2-9C29-D609E16DF594}" type="datetimeFigureOut">
              <a:rPr lang="en-IN" smtClean="0"/>
              <a:t>29-03-2022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8AAE53-A19B-420F-AAB7-10DF133ABA86}" type="slidenum">
              <a:rPr lang="en-IN" smtClean="0"/>
              <a:t>‹#›</a:t>
            </a:fld>
            <a:endParaRPr lang="en-IN"/>
          </a:p>
        </p:txBody>
      </p:sp>
    </p:spTree>
    <p:extLst>
      <p:ext uri="{BB962C8B-B14F-4D97-AF65-F5344CB8AC3E}">
        <p14:creationId xmlns:p14="http://schemas.microsoft.com/office/powerpoint/2010/main" val="3913422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FC58CA-FC1D-49C2-9C29-D609E16DF594}" type="datetimeFigureOut">
              <a:rPr lang="en-IN" smtClean="0"/>
              <a:t>29-03-2022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8AAE53-A19B-420F-AAB7-10DF133ABA86}" type="slidenum">
              <a:rPr lang="en-IN" smtClean="0"/>
              <a:t>‹#›</a:t>
            </a:fld>
            <a:endParaRPr lang="en-IN"/>
          </a:p>
        </p:txBody>
      </p:sp>
    </p:spTree>
    <p:extLst>
      <p:ext uri="{BB962C8B-B14F-4D97-AF65-F5344CB8AC3E}">
        <p14:creationId xmlns:p14="http://schemas.microsoft.com/office/powerpoint/2010/main" val="461461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FC58CA-FC1D-49C2-9C29-D609E16DF594}" type="datetimeFigureOut">
              <a:rPr lang="en-IN" smtClean="0"/>
              <a:t>29-03-2022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8AAE53-A19B-420F-AAB7-10DF133ABA86}" type="slidenum">
              <a:rPr lang="en-IN" smtClean="0"/>
              <a:t>‹#›</a:t>
            </a:fld>
            <a:endParaRPr lang="en-IN"/>
          </a:p>
        </p:txBody>
      </p:sp>
    </p:spTree>
    <p:extLst>
      <p:ext uri="{BB962C8B-B14F-4D97-AF65-F5344CB8AC3E}">
        <p14:creationId xmlns:p14="http://schemas.microsoft.com/office/powerpoint/2010/main" val="2638405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FC58CA-FC1D-49C2-9C29-D609E16DF594}" type="datetimeFigureOut">
              <a:rPr lang="en-IN" smtClean="0"/>
              <a:t>29-03-2022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8AAE53-A19B-420F-AAB7-10DF133ABA86}"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64300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FC58CA-FC1D-49C2-9C29-D609E16DF594}" type="datetimeFigureOut">
              <a:rPr lang="en-IN" smtClean="0"/>
              <a:t>29-03-2022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8AAE53-A19B-420F-AAB7-10DF133ABA86}" type="slidenum">
              <a:rPr lang="en-IN" smtClean="0"/>
              <a:t>‹#›</a:t>
            </a:fld>
            <a:endParaRPr lang="en-IN"/>
          </a:p>
        </p:txBody>
      </p:sp>
    </p:spTree>
    <p:extLst>
      <p:ext uri="{BB962C8B-B14F-4D97-AF65-F5344CB8AC3E}">
        <p14:creationId xmlns:p14="http://schemas.microsoft.com/office/powerpoint/2010/main" val="3387398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8FC58CA-FC1D-49C2-9C29-D609E16DF594}" type="datetimeFigureOut">
              <a:rPr lang="en-IN" smtClean="0"/>
              <a:t>29-03-2022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8AAE53-A19B-420F-AAB7-10DF133ABA86}" type="slidenum">
              <a:rPr lang="en-IN" smtClean="0"/>
              <a:t>‹#›</a:t>
            </a:fld>
            <a:endParaRPr lang="en-IN"/>
          </a:p>
        </p:txBody>
      </p:sp>
    </p:spTree>
    <p:extLst>
      <p:ext uri="{BB962C8B-B14F-4D97-AF65-F5344CB8AC3E}">
        <p14:creationId xmlns:p14="http://schemas.microsoft.com/office/powerpoint/2010/main" val="2242207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8FC58CA-FC1D-49C2-9C29-D609E16DF594}" type="datetimeFigureOut">
              <a:rPr lang="en-IN" smtClean="0"/>
              <a:t>29-03-2022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8AAE53-A19B-420F-AAB7-10DF133ABA86}" type="slidenum">
              <a:rPr lang="en-IN" smtClean="0"/>
              <a:t>‹#›</a:t>
            </a:fld>
            <a:endParaRPr lang="en-IN"/>
          </a:p>
        </p:txBody>
      </p:sp>
    </p:spTree>
    <p:extLst>
      <p:ext uri="{BB962C8B-B14F-4D97-AF65-F5344CB8AC3E}">
        <p14:creationId xmlns:p14="http://schemas.microsoft.com/office/powerpoint/2010/main" val="4158564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FC58CA-FC1D-49C2-9C29-D609E16DF594}"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8AAE53-A19B-420F-AAB7-10DF133ABA86}" type="slidenum">
              <a:rPr lang="en-IN" smtClean="0"/>
              <a:t>‹#›</a:t>
            </a:fld>
            <a:endParaRPr lang="en-IN"/>
          </a:p>
        </p:txBody>
      </p:sp>
    </p:spTree>
    <p:extLst>
      <p:ext uri="{BB962C8B-B14F-4D97-AF65-F5344CB8AC3E}">
        <p14:creationId xmlns:p14="http://schemas.microsoft.com/office/powerpoint/2010/main" val="31103145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FC58CA-FC1D-49C2-9C29-D609E16DF594}"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8AAE53-A19B-420F-AAB7-10DF133ABA86}" type="slidenum">
              <a:rPr lang="en-IN" smtClean="0"/>
              <a:t>‹#›</a:t>
            </a:fld>
            <a:endParaRPr lang="en-IN"/>
          </a:p>
        </p:txBody>
      </p:sp>
    </p:spTree>
    <p:extLst>
      <p:ext uri="{BB962C8B-B14F-4D97-AF65-F5344CB8AC3E}">
        <p14:creationId xmlns:p14="http://schemas.microsoft.com/office/powerpoint/2010/main" val="4998802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DFEA-E520-4CB8-B97E-216B21E7DD12}"/>
              </a:ext>
            </a:extLst>
          </p:cNvPr>
          <p:cNvSpPr>
            <a:spLocks noGrp="1"/>
          </p:cNvSpPr>
          <p:nvPr>
            <p:ph type="ctrTitle" hasCustomPrompt="1"/>
          </p:nvPr>
        </p:nvSpPr>
        <p:spPr bwMode="auto">
          <a:xfrm>
            <a:off x="548640" y="2134362"/>
            <a:ext cx="5760720" cy="1661993"/>
          </a:xfrm>
        </p:spPr>
        <p:txBody>
          <a:bodyPr anchor="b">
            <a:noAutofit/>
          </a:bodyPr>
          <a:lstStyle>
            <a:lvl1pPr algn="l">
              <a:defRPr sz="3600">
                <a:solidFill>
                  <a:schemeClr val="accent1"/>
                </a:solidFill>
              </a:defRPr>
            </a:lvl1pPr>
          </a:lstStyle>
          <a:p>
            <a:r>
              <a:rPr lang="en-US" dirty="0"/>
              <a:t>Project name</a:t>
            </a:r>
            <a:br>
              <a:rPr lang="en-US" dirty="0"/>
            </a:br>
            <a:r>
              <a:rPr lang="en-US" dirty="0"/>
              <a:t>Presentation title </a:t>
            </a:r>
            <a:br>
              <a:rPr lang="en-US" dirty="0"/>
            </a:br>
            <a:r>
              <a:rPr lang="en-US" dirty="0"/>
              <a:t>(Times New Roman 36 </a:t>
            </a:r>
            <a:r>
              <a:rPr lang="en-US" dirty="0" err="1"/>
              <a:t>pt</a:t>
            </a:r>
            <a:r>
              <a:rPr lang="en-US" dirty="0"/>
              <a:t>)</a:t>
            </a:r>
          </a:p>
        </p:txBody>
      </p:sp>
      <p:sp>
        <p:nvSpPr>
          <p:cNvPr id="3" name="Subtitle 2">
            <a:extLst>
              <a:ext uri="{FF2B5EF4-FFF2-40B4-BE49-F238E27FC236}">
                <a16:creationId xmlns:a16="http://schemas.microsoft.com/office/drawing/2014/main" id="{159000BD-79BF-4611-9B57-571F7BE12EB4}"/>
              </a:ext>
            </a:extLst>
          </p:cNvPr>
          <p:cNvSpPr>
            <a:spLocks noGrp="1"/>
          </p:cNvSpPr>
          <p:nvPr>
            <p:ph type="subTitle" idx="1" hasCustomPrompt="1"/>
          </p:nvPr>
        </p:nvSpPr>
        <p:spPr bwMode="auto">
          <a:xfrm>
            <a:off x="548640" y="4182618"/>
            <a:ext cx="5760720" cy="276999"/>
          </a:xfrm>
        </p:spPr>
        <p:txBody>
          <a:bodyPr>
            <a:noAutofit/>
          </a:bodyPr>
          <a:lstStyle>
            <a:lvl1pPr marL="0" indent="0" algn="l">
              <a:spcBef>
                <a:spcPts val="0"/>
              </a:spcBef>
              <a:spcAft>
                <a:spcPts val="0"/>
              </a:spcAft>
              <a:buNone/>
              <a:defRPr sz="1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Client Name (Arial 18 </a:t>
            </a:r>
            <a:r>
              <a:rPr lang="en-US" dirty="0" err="1"/>
              <a:t>pt</a:t>
            </a:r>
            <a:r>
              <a:rPr lang="en-US" dirty="0"/>
              <a:t>)</a:t>
            </a:r>
          </a:p>
        </p:txBody>
      </p:sp>
      <p:sp>
        <p:nvSpPr>
          <p:cNvPr id="11" name="Text Placeholder 10">
            <a:extLst>
              <a:ext uri="{FF2B5EF4-FFF2-40B4-BE49-F238E27FC236}">
                <a16:creationId xmlns:a16="http://schemas.microsoft.com/office/drawing/2014/main" id="{D39DAEAE-09D9-43F1-ACE9-0FBAF0973A19}"/>
              </a:ext>
            </a:extLst>
          </p:cNvPr>
          <p:cNvSpPr>
            <a:spLocks noGrp="1"/>
          </p:cNvSpPr>
          <p:nvPr>
            <p:ph type="body" sz="quarter" idx="10" hasCustomPrompt="1"/>
          </p:nvPr>
        </p:nvSpPr>
        <p:spPr bwMode="auto">
          <a:xfrm>
            <a:off x="549275" y="4499842"/>
            <a:ext cx="5760720" cy="215444"/>
          </a:xfrm>
        </p:spPr>
        <p:txBody>
          <a:bodyPr>
            <a:noAutofit/>
          </a:bodyPr>
          <a:lstStyle>
            <a:lvl1pPr>
              <a:spcBef>
                <a:spcPts val="0"/>
              </a:spcBef>
              <a:spcAft>
                <a:spcPts val="0"/>
              </a:spcAft>
              <a:defRPr sz="1400">
                <a:solidFill>
                  <a:schemeClr val="accent1"/>
                </a:solidFill>
              </a:defRPr>
            </a:lvl1pPr>
          </a:lstStyle>
          <a:p>
            <a:pPr lvl="0"/>
            <a:r>
              <a:rPr lang="en-US" dirty="0"/>
              <a:t>Date</a:t>
            </a:r>
          </a:p>
        </p:txBody>
      </p:sp>
      <p:sp>
        <p:nvSpPr>
          <p:cNvPr id="12" name="Text Placeholder 10">
            <a:extLst>
              <a:ext uri="{FF2B5EF4-FFF2-40B4-BE49-F238E27FC236}">
                <a16:creationId xmlns:a16="http://schemas.microsoft.com/office/drawing/2014/main" id="{8A8940B4-E368-4738-955D-BBD8ECE7045E}"/>
              </a:ext>
            </a:extLst>
          </p:cNvPr>
          <p:cNvSpPr>
            <a:spLocks noGrp="1"/>
          </p:cNvSpPr>
          <p:nvPr>
            <p:ph type="body" sz="quarter" idx="11" hasCustomPrompt="1"/>
          </p:nvPr>
        </p:nvSpPr>
        <p:spPr bwMode="auto">
          <a:xfrm>
            <a:off x="549276" y="5111496"/>
            <a:ext cx="5760720" cy="307777"/>
          </a:xfrm>
        </p:spPr>
        <p:txBody>
          <a:bodyPr wrap="square" anchor="b" anchorCtr="0">
            <a:noAutofit/>
          </a:bodyPr>
          <a:lstStyle>
            <a:lvl1pPr>
              <a:spcBef>
                <a:spcPts val="0"/>
              </a:spcBef>
              <a:spcAft>
                <a:spcPts val="0"/>
              </a:spcAft>
              <a:defRPr sz="1000">
                <a:solidFill>
                  <a:schemeClr val="tx2"/>
                </a:solidFill>
              </a:defRPr>
            </a:lvl1pPr>
          </a:lstStyle>
          <a:p>
            <a:pPr lvl="0"/>
            <a:r>
              <a:rPr lang="en-US" dirty="0"/>
              <a:t>Confidential statement</a:t>
            </a:r>
          </a:p>
        </p:txBody>
      </p:sp>
      <p:sp>
        <p:nvSpPr>
          <p:cNvPr id="13" name="Text Placeholder 10">
            <a:extLst>
              <a:ext uri="{FF2B5EF4-FFF2-40B4-BE49-F238E27FC236}">
                <a16:creationId xmlns:a16="http://schemas.microsoft.com/office/drawing/2014/main" id="{1CA3EB8B-ACB8-4D00-A63C-DD1B6F0BC12B}"/>
              </a:ext>
            </a:extLst>
          </p:cNvPr>
          <p:cNvSpPr>
            <a:spLocks noGrp="1"/>
          </p:cNvSpPr>
          <p:nvPr>
            <p:ph type="body" sz="quarter" idx="12" hasCustomPrompt="1"/>
          </p:nvPr>
        </p:nvSpPr>
        <p:spPr bwMode="auto">
          <a:xfrm>
            <a:off x="549276" y="5495544"/>
            <a:ext cx="5760720" cy="153888"/>
          </a:xfrm>
        </p:spPr>
        <p:txBody>
          <a:bodyPr wrap="square" anchor="t">
            <a:spAutoFit/>
          </a:bodyPr>
          <a:lstStyle>
            <a:lvl1pPr>
              <a:spcBef>
                <a:spcPts val="0"/>
              </a:spcBef>
              <a:spcAft>
                <a:spcPts val="0"/>
              </a:spcAft>
              <a:defRPr sz="1000">
                <a:solidFill>
                  <a:schemeClr val="tx2"/>
                </a:solidFill>
              </a:defRPr>
            </a:lvl1pPr>
          </a:lstStyle>
          <a:p>
            <a:pPr lvl="0"/>
            <a:r>
              <a:rPr lang="en-US" dirty="0"/>
              <a:t>Office and contact number</a:t>
            </a:r>
          </a:p>
        </p:txBody>
      </p:sp>
      <p:pic>
        <p:nvPicPr>
          <p:cNvPr id="14" name="Picture 13">
            <a:extLst>
              <a:ext uri="{FF2B5EF4-FFF2-40B4-BE49-F238E27FC236}">
                <a16:creationId xmlns:a16="http://schemas.microsoft.com/office/drawing/2014/main" id="{8588648C-0BC5-4A9C-B871-4FAC4ED4DD5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548640" y="6168390"/>
            <a:ext cx="2083868" cy="182880"/>
          </a:xfrm>
          <a:prstGeom prst="rect">
            <a:avLst/>
          </a:prstGeom>
        </p:spPr>
      </p:pic>
      <p:cxnSp>
        <p:nvCxnSpPr>
          <p:cNvPr id="25" name="Straight Connector 24">
            <a:extLst>
              <a:ext uri="{FF2B5EF4-FFF2-40B4-BE49-F238E27FC236}">
                <a16:creationId xmlns:a16="http://schemas.microsoft.com/office/drawing/2014/main" id="{2DD777C9-2AB8-42BC-8310-990E53560028}"/>
              </a:ext>
            </a:extLst>
          </p:cNvPr>
          <p:cNvCxnSpPr>
            <a:cxnSpLocks/>
          </p:cNvCxnSpPr>
          <p:nvPr userDrawn="1"/>
        </p:nvCxnSpPr>
        <p:spPr bwMode="gray">
          <a:xfrm>
            <a:off x="2448864" y="1028700"/>
            <a:ext cx="0" cy="228600"/>
          </a:xfrm>
          <a:prstGeom prst="line">
            <a:avLst/>
          </a:prstGeom>
          <a:ln w="12700" cap="flat">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19" name="Picture 18" descr="A picture containing room, fence&#10;&#10;Description automatically generated">
            <a:extLst>
              <a:ext uri="{FF2B5EF4-FFF2-40B4-BE49-F238E27FC236}">
                <a16:creationId xmlns:a16="http://schemas.microsoft.com/office/drawing/2014/main" id="{520DC316-1EB8-4007-8275-38591C87C3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548640" y="548640"/>
            <a:ext cx="1505304" cy="1188720"/>
          </a:xfrm>
          <a:prstGeom prst="rect">
            <a:avLst/>
          </a:prstGeom>
        </p:spPr>
      </p:pic>
      <p:sp>
        <p:nvSpPr>
          <p:cNvPr id="15" name="titlemaster_clientlogo" hidden="1">
            <a:extLst>
              <a:ext uri="{FF2B5EF4-FFF2-40B4-BE49-F238E27FC236}">
                <a16:creationId xmlns:a16="http://schemas.microsoft.com/office/drawing/2014/main" id="{73647228-12FF-4FEA-9212-FF9D142B463D}"/>
              </a:ext>
            </a:extLst>
          </p:cNvPr>
          <p:cNvSpPr txBox="1">
            <a:spLocks noChangeArrowheads="1"/>
          </p:cNvSpPr>
          <p:nvPr userDrawn="1"/>
        </p:nvSpPr>
        <p:spPr bwMode="auto">
          <a:xfrm>
            <a:off x="2844000" y="685800"/>
            <a:ext cx="1828800" cy="914400"/>
          </a:xfrm>
          <a:prstGeom prst="rect">
            <a:avLst/>
          </a:prstGeom>
          <a:noFill/>
          <a:ln w="9525">
            <a:noFill/>
            <a:miter lim="800000"/>
            <a:headEnd/>
            <a:tailEnd/>
          </a:ln>
          <a:effectLst/>
        </p:spPr>
        <p:txBody>
          <a:bodyPr/>
          <a:lstStyle/>
          <a:p>
            <a:pPr algn="l">
              <a:spcBef>
                <a:spcPct val="50000"/>
              </a:spcBef>
            </a:pPr>
            <a:endParaRPr lang="en-US" sz="1800"/>
          </a:p>
        </p:txBody>
      </p:sp>
      <p:pic>
        <p:nvPicPr>
          <p:cNvPr id="16" name="Picture 15">
            <a:extLst>
              <a:ext uri="{FF2B5EF4-FFF2-40B4-BE49-F238E27FC236}">
                <a16:creationId xmlns:a16="http://schemas.microsoft.com/office/drawing/2014/main" id="{E8975461-CFCC-4B5A-92B2-274DFB1AF425}"/>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259" r="259"/>
          <a:stretch/>
        </p:blipFill>
        <p:spPr>
          <a:xfrm>
            <a:off x="8534400" y="0"/>
            <a:ext cx="3657600" cy="4874096"/>
          </a:xfrm>
          <a:prstGeom prst="rect">
            <a:avLst/>
          </a:prstGeom>
        </p:spPr>
      </p:pic>
      <p:sp>
        <p:nvSpPr>
          <p:cNvPr id="17" name="titlemaster_draft" hidden="1">
            <a:extLst>
              <a:ext uri="{FF2B5EF4-FFF2-40B4-BE49-F238E27FC236}">
                <a16:creationId xmlns:a16="http://schemas.microsoft.com/office/drawing/2014/main" id="{3645DDA6-F9EA-4E88-8CFE-B64E169C40DB}"/>
              </a:ext>
            </a:extLst>
          </p:cNvPr>
          <p:cNvSpPr txBox="1"/>
          <p:nvPr userDrawn="1"/>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endParaRPr lang="en-US" sz="1100" b="1" dirty="0">
              <a:solidFill>
                <a:schemeClr val="tx2"/>
              </a:solidFill>
            </a:endParaRPr>
          </a:p>
        </p:txBody>
      </p:sp>
    </p:spTree>
    <p:extLst>
      <p:ext uri="{BB962C8B-B14F-4D97-AF65-F5344CB8AC3E}">
        <p14:creationId xmlns:p14="http://schemas.microsoft.com/office/powerpoint/2010/main" val="2040248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FC58CA-FC1D-49C2-9C29-D609E16DF594}"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8AAE53-A19B-420F-AAB7-10DF133ABA86}" type="slidenum">
              <a:rPr lang="en-IN" smtClean="0"/>
              <a:t>‹#›</a:t>
            </a:fld>
            <a:endParaRPr lang="en-IN"/>
          </a:p>
        </p:txBody>
      </p:sp>
    </p:spTree>
    <p:extLst>
      <p:ext uri="{BB962C8B-B14F-4D97-AF65-F5344CB8AC3E}">
        <p14:creationId xmlns:p14="http://schemas.microsoft.com/office/powerpoint/2010/main" val="3375206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FC58CA-FC1D-49C2-9C29-D609E16DF594}" type="datetimeFigureOut">
              <a:rPr lang="en-IN" smtClean="0"/>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8AAE53-A19B-420F-AAB7-10DF133ABA86}" type="slidenum">
              <a:rPr lang="en-IN" smtClean="0"/>
              <a:t>‹#›</a:t>
            </a:fld>
            <a:endParaRPr lang="en-IN"/>
          </a:p>
        </p:txBody>
      </p:sp>
    </p:spTree>
    <p:extLst>
      <p:ext uri="{BB962C8B-B14F-4D97-AF65-F5344CB8AC3E}">
        <p14:creationId xmlns:p14="http://schemas.microsoft.com/office/powerpoint/2010/main" val="78137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FC58CA-FC1D-49C2-9C29-D609E16DF594}" type="datetimeFigureOut">
              <a:rPr lang="en-IN" smtClean="0"/>
              <a:t>29-03-2022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8AAE53-A19B-420F-AAB7-10DF133ABA86}" type="slidenum">
              <a:rPr lang="en-IN" smtClean="0"/>
              <a:t>‹#›</a:t>
            </a:fld>
            <a:endParaRPr lang="en-IN"/>
          </a:p>
        </p:txBody>
      </p:sp>
    </p:spTree>
    <p:extLst>
      <p:ext uri="{BB962C8B-B14F-4D97-AF65-F5344CB8AC3E}">
        <p14:creationId xmlns:p14="http://schemas.microsoft.com/office/powerpoint/2010/main" val="1911347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FC58CA-FC1D-49C2-9C29-D609E16DF594}" type="datetimeFigureOut">
              <a:rPr lang="en-IN" smtClean="0"/>
              <a:t>29-03-2022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8AAE53-A19B-420F-AAB7-10DF133ABA86}" type="slidenum">
              <a:rPr lang="en-IN" smtClean="0"/>
              <a:t>‹#›</a:t>
            </a:fld>
            <a:endParaRPr lang="en-IN"/>
          </a:p>
        </p:txBody>
      </p:sp>
    </p:spTree>
    <p:extLst>
      <p:ext uri="{BB962C8B-B14F-4D97-AF65-F5344CB8AC3E}">
        <p14:creationId xmlns:p14="http://schemas.microsoft.com/office/powerpoint/2010/main" val="3577379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FC58CA-FC1D-49C2-9C29-D609E16DF594}" type="datetimeFigureOut">
              <a:rPr lang="en-IN" smtClean="0"/>
              <a:t>29-03-2022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8AAE53-A19B-420F-AAB7-10DF133ABA86}" type="slidenum">
              <a:rPr lang="en-IN" smtClean="0"/>
              <a:t>‹#›</a:t>
            </a:fld>
            <a:endParaRPr lang="en-IN"/>
          </a:p>
        </p:txBody>
      </p:sp>
    </p:spTree>
    <p:extLst>
      <p:ext uri="{BB962C8B-B14F-4D97-AF65-F5344CB8AC3E}">
        <p14:creationId xmlns:p14="http://schemas.microsoft.com/office/powerpoint/2010/main" val="4230836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FC58CA-FC1D-49C2-9C29-D609E16DF594}" type="datetimeFigureOut">
              <a:rPr lang="en-IN" smtClean="0"/>
              <a:t>29-03-2022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8AAE53-A19B-420F-AAB7-10DF133ABA86}" type="slidenum">
              <a:rPr lang="en-IN" smtClean="0"/>
              <a:t>‹#›</a:t>
            </a:fld>
            <a:endParaRPr lang="en-IN"/>
          </a:p>
        </p:txBody>
      </p:sp>
    </p:spTree>
    <p:extLst>
      <p:ext uri="{BB962C8B-B14F-4D97-AF65-F5344CB8AC3E}">
        <p14:creationId xmlns:p14="http://schemas.microsoft.com/office/powerpoint/2010/main" val="3557851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FC58CA-FC1D-49C2-9C29-D609E16DF594}" type="datetimeFigureOut">
              <a:rPr lang="en-IN" smtClean="0"/>
              <a:t>29-03-2022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8AAE53-A19B-420F-AAB7-10DF133ABA86}" type="slidenum">
              <a:rPr lang="en-IN" smtClean="0"/>
              <a:t>‹#›</a:t>
            </a:fld>
            <a:endParaRPr lang="en-IN"/>
          </a:p>
        </p:txBody>
      </p:sp>
    </p:spTree>
    <p:extLst>
      <p:ext uri="{BB962C8B-B14F-4D97-AF65-F5344CB8AC3E}">
        <p14:creationId xmlns:p14="http://schemas.microsoft.com/office/powerpoint/2010/main" val="4137605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FC58CA-FC1D-49C2-9C29-D609E16DF594}" type="datetimeFigureOut">
              <a:rPr lang="en-IN" smtClean="0"/>
              <a:t>29-03-2022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8AAE53-A19B-420F-AAB7-10DF133ABA86}" type="slidenum">
              <a:rPr lang="en-IN" smtClean="0"/>
              <a:t>‹#›</a:t>
            </a:fld>
            <a:endParaRPr lang="en-IN"/>
          </a:p>
        </p:txBody>
      </p:sp>
    </p:spTree>
    <p:extLst>
      <p:ext uri="{BB962C8B-B14F-4D97-AF65-F5344CB8AC3E}">
        <p14:creationId xmlns:p14="http://schemas.microsoft.com/office/powerpoint/2010/main" val="2277598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8FC58CA-FC1D-49C2-9C29-D609E16DF594}" type="datetimeFigureOut">
              <a:rPr lang="en-IN" smtClean="0"/>
              <a:t>29-03-2022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C8AAE53-A19B-420F-AAB7-10DF133ABA86}" type="slidenum">
              <a:rPr lang="en-IN" smtClean="0"/>
              <a:t>‹#›</a:t>
            </a:fld>
            <a:endParaRPr lang="en-IN"/>
          </a:p>
        </p:txBody>
      </p:sp>
    </p:spTree>
    <p:extLst>
      <p:ext uri="{BB962C8B-B14F-4D97-AF65-F5344CB8AC3E}">
        <p14:creationId xmlns:p14="http://schemas.microsoft.com/office/powerpoint/2010/main" val="2026411840"/>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_project&amp;pres_name">
            <a:extLst>
              <a:ext uri="{FF2B5EF4-FFF2-40B4-BE49-F238E27FC236}">
                <a16:creationId xmlns:a16="http://schemas.microsoft.com/office/drawing/2014/main" id="{D9A09595-177C-4762-9C80-C7D5CFB27EC9}"/>
              </a:ext>
            </a:extLst>
          </p:cNvPr>
          <p:cNvSpPr>
            <a:spLocks noGrp="1"/>
          </p:cNvSpPr>
          <p:nvPr>
            <p:ph type="ctrTitle"/>
          </p:nvPr>
        </p:nvSpPr>
        <p:spPr bwMode="blackWhite"/>
        <p:txBody>
          <a:bodyPr/>
          <a:lstStyle/>
          <a:p>
            <a:r>
              <a:rPr lang="en-US" dirty="0"/>
              <a:t>ZS Campus Beats 2021</a:t>
            </a:r>
            <a:br>
              <a:rPr lang="en-US" dirty="0"/>
            </a:br>
            <a:r>
              <a:rPr lang="en-US" dirty="0"/>
              <a:t>Case Challenge</a:t>
            </a:r>
          </a:p>
        </p:txBody>
      </p:sp>
      <p:cxnSp>
        <p:nvCxnSpPr>
          <p:cNvPr id="8" name="logoLine" hidden="1">
            <a:extLst>
              <a:ext uri="{FF2B5EF4-FFF2-40B4-BE49-F238E27FC236}">
                <a16:creationId xmlns:a16="http://schemas.microsoft.com/office/drawing/2014/main" id="{A23265D6-0423-4949-BAF5-7FA53CF0F3E9}"/>
              </a:ext>
            </a:extLst>
          </p:cNvPr>
          <p:cNvCxnSpPr/>
          <p:nvPr/>
        </p:nvCxnSpPr>
        <p:spPr>
          <a:xfrm>
            <a:off x="2451600" y="1033200"/>
            <a:ext cx="0" cy="230400"/>
          </a:xfrm>
          <a:prstGeom prst="line">
            <a:avLst/>
          </a:prstGeom>
          <a:ln w="9525" cap="rnd">
            <a:solidFill>
              <a:schemeClr val="tx2">
                <a:lumMod val="40000"/>
                <a:lumOff val="60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546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FC4B4F-31D8-4C1D-B714-45EE7EDE054C}"/>
              </a:ext>
            </a:extLst>
          </p:cNvPr>
          <p:cNvSpPr txBox="1"/>
          <p:nvPr/>
        </p:nvSpPr>
        <p:spPr>
          <a:xfrm>
            <a:off x="-159797" y="426129"/>
            <a:ext cx="3879542" cy="369332"/>
          </a:xfrm>
          <a:prstGeom prst="rect">
            <a:avLst/>
          </a:prstGeom>
          <a:noFill/>
        </p:spPr>
        <p:txBody>
          <a:bodyPr wrap="square" rtlCol="0">
            <a:spAutoFit/>
          </a:bodyPr>
          <a:lstStyle/>
          <a:p>
            <a:r>
              <a:rPr lang="en-IN" dirty="0"/>
              <a:t>	</a:t>
            </a:r>
            <a:r>
              <a:rPr lang="en-IN" b="1" dirty="0">
                <a:solidFill>
                  <a:schemeClr val="bg1"/>
                </a:solidFill>
              </a:rPr>
              <a:t>PROBLEM STATEMENT</a:t>
            </a:r>
          </a:p>
        </p:txBody>
      </p:sp>
      <p:sp>
        <p:nvSpPr>
          <p:cNvPr id="4" name="Rectangle 3">
            <a:extLst>
              <a:ext uri="{FF2B5EF4-FFF2-40B4-BE49-F238E27FC236}">
                <a16:creationId xmlns:a16="http://schemas.microsoft.com/office/drawing/2014/main" id="{1689CAEA-9200-493A-8FAC-F9FE9112A8D2}"/>
              </a:ext>
            </a:extLst>
          </p:cNvPr>
          <p:cNvSpPr/>
          <p:nvPr/>
        </p:nvSpPr>
        <p:spPr>
          <a:xfrm>
            <a:off x="337351" y="1237527"/>
            <a:ext cx="10750858" cy="2402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dirty="0"/>
          </a:p>
          <a:p>
            <a:r>
              <a:rPr lang="en-IN" sz="1400" dirty="0"/>
              <a:t>Q.3.1) Develop the format of a performance report which can be handed out to the Sales manager at the end of every month to communicate the performance. What key fields would the report include ?</a:t>
            </a:r>
          </a:p>
          <a:p>
            <a:r>
              <a:rPr lang="en-IN" sz="1400" dirty="0"/>
              <a:t>The format of performance report should be on the basis of :</a:t>
            </a:r>
          </a:p>
          <a:p>
            <a:r>
              <a:rPr lang="en-IN" sz="1400" dirty="0">
                <a:solidFill>
                  <a:schemeClr val="bg1"/>
                </a:solidFill>
              </a:rPr>
              <a:t>The number of bottles of each size sold. </a:t>
            </a:r>
          </a:p>
          <a:p>
            <a:r>
              <a:rPr lang="en-IN" sz="1400" dirty="0">
                <a:solidFill>
                  <a:schemeClr val="bg1"/>
                </a:solidFill>
              </a:rPr>
              <a:t>In the presence of a product mix , each product must be sold or it may lead to the discontinuity of one.</a:t>
            </a:r>
          </a:p>
          <a:p>
            <a:r>
              <a:rPr lang="en-IN" sz="1400" dirty="0">
                <a:solidFill>
                  <a:schemeClr val="bg1"/>
                </a:solidFill>
              </a:rPr>
              <a:t>Each product would add to the earnings and profits of the company differently and performance must be judged on the basis of equitable products sold. </a:t>
            </a:r>
          </a:p>
          <a:p>
            <a:r>
              <a:rPr lang="en-IN" sz="1400" dirty="0">
                <a:solidFill>
                  <a:schemeClr val="bg1"/>
                </a:solidFill>
              </a:rPr>
              <a:t>Performance should be evaluated on a weekly basis for a broader evaluation and consistency of the Sales manager.</a:t>
            </a:r>
          </a:p>
          <a:p>
            <a:r>
              <a:rPr lang="en-IN" sz="1400" dirty="0">
                <a:solidFill>
                  <a:schemeClr val="bg1"/>
                </a:solidFill>
              </a:rPr>
              <a:t>Evaluation on the basis of variety of clients and business development.</a:t>
            </a:r>
          </a:p>
          <a:p>
            <a:endParaRPr lang="en-IN" sz="1400" dirty="0"/>
          </a:p>
          <a:p>
            <a:endParaRPr lang="en-IN" sz="1400" dirty="0"/>
          </a:p>
        </p:txBody>
      </p:sp>
      <p:sp>
        <p:nvSpPr>
          <p:cNvPr id="5" name="Rectangle 4">
            <a:extLst>
              <a:ext uri="{FF2B5EF4-FFF2-40B4-BE49-F238E27FC236}">
                <a16:creationId xmlns:a16="http://schemas.microsoft.com/office/drawing/2014/main" id="{19BBE72C-EFB1-42EB-9A21-65DA8EBFF366}"/>
              </a:ext>
            </a:extLst>
          </p:cNvPr>
          <p:cNvSpPr/>
          <p:nvPr/>
        </p:nvSpPr>
        <p:spPr>
          <a:xfrm>
            <a:off x="337351" y="4225772"/>
            <a:ext cx="10750858" cy="1518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t>Q.3.2) What quality checks would you perform on the data provided for Part 1 to ensure the data is accurate?</a:t>
            </a:r>
          </a:p>
          <a:p>
            <a:r>
              <a:rPr lang="en-IN" sz="1400" dirty="0">
                <a:solidFill>
                  <a:schemeClr val="bg1"/>
                </a:solidFill>
              </a:rPr>
              <a:t>Each product would add to the earnings and profits of the company differently and performance must be judged on the basis of equitable products sold. </a:t>
            </a:r>
          </a:p>
          <a:p>
            <a:r>
              <a:rPr lang="en-IN" sz="1400" dirty="0">
                <a:solidFill>
                  <a:schemeClr val="bg1"/>
                </a:solidFill>
              </a:rPr>
              <a:t>Operations should be diversified into sub-regions as conventional way of doing this in taking one region as a whole creates chaos and mismanagement. </a:t>
            </a:r>
          </a:p>
          <a:p>
            <a:r>
              <a:rPr lang="en-IN" sz="1400" dirty="0">
                <a:solidFill>
                  <a:schemeClr val="bg1"/>
                </a:solidFill>
              </a:rPr>
              <a:t>There should be a check from the sides of Wholesalers too.</a:t>
            </a:r>
          </a:p>
          <a:p>
            <a:endParaRPr lang="en-IN" sz="1400" dirty="0"/>
          </a:p>
        </p:txBody>
      </p:sp>
    </p:spTree>
    <p:extLst>
      <p:ext uri="{BB962C8B-B14F-4D97-AF65-F5344CB8AC3E}">
        <p14:creationId xmlns:p14="http://schemas.microsoft.com/office/powerpoint/2010/main" val="660624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D05F1D5-835F-4CA4-ACB6-DFA44BE4EEBF}"/>
              </a:ext>
            </a:extLst>
          </p:cNvPr>
          <p:cNvSpPr/>
          <p:nvPr/>
        </p:nvSpPr>
        <p:spPr>
          <a:xfrm>
            <a:off x="337351" y="358638"/>
            <a:ext cx="10573304" cy="878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t>Q.3.3) The Sales Leadership was planning to go away from goal-based plan and come to rank-based plan based on growth in sales as compared to baseline period. Would it be fair? What modification would you propose to this approach ?</a:t>
            </a:r>
          </a:p>
        </p:txBody>
      </p:sp>
      <p:sp>
        <p:nvSpPr>
          <p:cNvPr id="2" name="Rectangle 1">
            <a:extLst>
              <a:ext uri="{FF2B5EF4-FFF2-40B4-BE49-F238E27FC236}">
                <a16:creationId xmlns:a16="http://schemas.microsoft.com/office/drawing/2014/main" id="{ABAEFD88-20A8-4129-9BA2-C7285315CB21}"/>
              </a:ext>
            </a:extLst>
          </p:cNvPr>
          <p:cNvSpPr/>
          <p:nvPr/>
        </p:nvSpPr>
        <p:spPr>
          <a:xfrm>
            <a:off x="337351" y="1535837"/>
            <a:ext cx="10795247" cy="360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The convention goal based plan must be continued to applied. A rank based plan based on growth in sales might be unfair to the sales manager. </a:t>
            </a:r>
            <a:br>
              <a:rPr lang="en-US" sz="1400" dirty="0">
                <a:solidFill>
                  <a:schemeClr val="bg1"/>
                </a:solidFill>
              </a:rPr>
            </a:br>
            <a:r>
              <a:rPr lang="en-US" sz="1400" dirty="0">
                <a:solidFill>
                  <a:schemeClr val="bg1"/>
                </a:solidFill>
              </a:rPr>
              <a:t>Each sales manager works in a different city with different environments, climates and cultures. There is also a vast majority in the number of clients in different cities. Goals provided to the sales managers are in lieu of all the above factors. </a:t>
            </a:r>
          </a:p>
          <a:p>
            <a:r>
              <a:rPr lang="en-US" sz="1400" dirty="0">
                <a:solidFill>
                  <a:schemeClr val="bg1"/>
                </a:solidFill>
              </a:rPr>
              <a:t>It would be unfair to rank the sales managers and it may lead to a negative work environment fueled by unhealthy competition.</a:t>
            </a:r>
          </a:p>
          <a:p>
            <a:pPr algn="ctr"/>
            <a:endParaRPr lang="en-US" dirty="0"/>
          </a:p>
        </p:txBody>
      </p:sp>
    </p:spTree>
    <p:extLst>
      <p:ext uri="{BB962C8B-B14F-4D97-AF65-F5344CB8AC3E}">
        <p14:creationId xmlns:p14="http://schemas.microsoft.com/office/powerpoint/2010/main" val="4006923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98973D-B50D-49EE-BCD4-1BB745820F5A}"/>
              </a:ext>
            </a:extLst>
          </p:cNvPr>
          <p:cNvSpPr txBox="1"/>
          <p:nvPr/>
        </p:nvSpPr>
        <p:spPr>
          <a:xfrm>
            <a:off x="514905" y="532660"/>
            <a:ext cx="5921406" cy="369332"/>
          </a:xfrm>
          <a:prstGeom prst="rect">
            <a:avLst/>
          </a:prstGeom>
          <a:noFill/>
        </p:spPr>
        <p:txBody>
          <a:bodyPr wrap="square" rtlCol="0">
            <a:spAutoFit/>
          </a:bodyPr>
          <a:lstStyle/>
          <a:p>
            <a:r>
              <a:rPr lang="en-IN" b="1" dirty="0">
                <a:solidFill>
                  <a:schemeClr val="bg1"/>
                </a:solidFill>
              </a:rPr>
              <a:t>OBJECTIVE QUESTIONS</a:t>
            </a:r>
          </a:p>
        </p:txBody>
      </p:sp>
      <p:sp>
        <p:nvSpPr>
          <p:cNvPr id="3" name="Rectangle 2">
            <a:extLst>
              <a:ext uri="{FF2B5EF4-FFF2-40B4-BE49-F238E27FC236}">
                <a16:creationId xmlns:a16="http://schemas.microsoft.com/office/drawing/2014/main" id="{50AD0B93-4E27-4D30-8B79-8E7A4A3936CE}"/>
              </a:ext>
            </a:extLst>
          </p:cNvPr>
          <p:cNvSpPr/>
          <p:nvPr/>
        </p:nvSpPr>
        <p:spPr>
          <a:xfrm>
            <a:off x="878889" y="1198485"/>
            <a:ext cx="9046346" cy="551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t>Which Sales Manager has the highest </a:t>
            </a:r>
            <a:r>
              <a:rPr lang="en-IN" sz="1400" dirty="0" err="1"/>
              <a:t>payout</a:t>
            </a:r>
            <a:r>
              <a:rPr lang="en-IN" sz="1400" dirty="0"/>
              <a:t> ?</a:t>
            </a:r>
          </a:p>
          <a:p>
            <a:r>
              <a:rPr lang="en-IN" sz="1400" dirty="0">
                <a:solidFill>
                  <a:schemeClr val="bg1"/>
                </a:solidFill>
              </a:rPr>
              <a:t>Rahul S</a:t>
            </a:r>
          </a:p>
          <a:p>
            <a:r>
              <a:rPr lang="en-IN" sz="1400" dirty="0"/>
              <a:t> </a:t>
            </a:r>
          </a:p>
        </p:txBody>
      </p:sp>
      <p:sp>
        <p:nvSpPr>
          <p:cNvPr id="4" name="Rectangle 3">
            <a:extLst>
              <a:ext uri="{FF2B5EF4-FFF2-40B4-BE49-F238E27FC236}">
                <a16:creationId xmlns:a16="http://schemas.microsoft.com/office/drawing/2014/main" id="{A64217DB-B5FE-40A2-8713-A918B9FD78A1}"/>
              </a:ext>
            </a:extLst>
          </p:cNvPr>
          <p:cNvSpPr/>
          <p:nvPr/>
        </p:nvSpPr>
        <p:spPr>
          <a:xfrm>
            <a:off x="878889" y="2196313"/>
            <a:ext cx="9046346" cy="706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t>What is the total </a:t>
            </a:r>
            <a:r>
              <a:rPr lang="en-IN" sz="1400" dirty="0" err="1"/>
              <a:t>payout</a:t>
            </a:r>
            <a:r>
              <a:rPr lang="en-IN" sz="1400" dirty="0"/>
              <a:t> of the bottom 3 Sales Manager ?</a:t>
            </a:r>
          </a:p>
          <a:p>
            <a:r>
              <a:rPr lang="en-IN" sz="1400" dirty="0">
                <a:solidFill>
                  <a:schemeClr val="bg1"/>
                </a:solidFill>
                <a:latin typeface="Calibri" panose="020F0502020204030204" pitchFamily="34" charset="0"/>
                <a:cs typeface="Calibri" panose="020F0502020204030204" pitchFamily="34" charset="0"/>
              </a:rPr>
              <a:t>Abhishek S, Ankit J and Rakesh S received the total </a:t>
            </a:r>
            <a:r>
              <a:rPr lang="en-IN" sz="1400" dirty="0" err="1">
                <a:solidFill>
                  <a:schemeClr val="bg1"/>
                </a:solidFill>
                <a:latin typeface="Calibri" panose="020F0502020204030204" pitchFamily="34" charset="0"/>
                <a:cs typeface="Calibri" panose="020F0502020204030204" pitchFamily="34" charset="0"/>
              </a:rPr>
              <a:t>payout</a:t>
            </a:r>
            <a:r>
              <a:rPr lang="en-IN" sz="1400" dirty="0">
                <a:solidFill>
                  <a:schemeClr val="bg1"/>
                </a:solidFill>
                <a:latin typeface="Calibri" panose="020F0502020204030204" pitchFamily="34" charset="0"/>
                <a:cs typeface="Calibri" panose="020F0502020204030204" pitchFamily="34" charset="0"/>
              </a:rPr>
              <a:t> of Rs.314900</a:t>
            </a:r>
          </a:p>
          <a:p>
            <a:endParaRPr lang="en-IN" sz="1400" dirty="0"/>
          </a:p>
        </p:txBody>
      </p:sp>
      <p:sp>
        <p:nvSpPr>
          <p:cNvPr id="5" name="Rectangle 4">
            <a:extLst>
              <a:ext uri="{FF2B5EF4-FFF2-40B4-BE49-F238E27FC236}">
                <a16:creationId xmlns:a16="http://schemas.microsoft.com/office/drawing/2014/main" id="{0CC4E7B3-DBF1-4618-AC11-6F8DA53F784D}"/>
              </a:ext>
            </a:extLst>
          </p:cNvPr>
          <p:cNvSpPr/>
          <p:nvPr/>
        </p:nvSpPr>
        <p:spPr>
          <a:xfrm>
            <a:off x="878889" y="3349502"/>
            <a:ext cx="9046346" cy="605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t>What would be the total spend of the company for incentives for Q3’2020 ?</a:t>
            </a:r>
          </a:p>
          <a:p>
            <a:r>
              <a:rPr lang="en-IN" sz="1400" dirty="0">
                <a:solidFill>
                  <a:schemeClr val="bg1"/>
                </a:solidFill>
                <a:latin typeface="Calibri" panose="020F0502020204030204" pitchFamily="34" charset="0"/>
                <a:cs typeface="Calibri" panose="020F0502020204030204" pitchFamily="34" charset="0"/>
              </a:rPr>
              <a:t>Rs.8464000</a:t>
            </a:r>
          </a:p>
          <a:p>
            <a:endParaRPr lang="en-IN" sz="1400" dirty="0"/>
          </a:p>
        </p:txBody>
      </p:sp>
      <p:sp>
        <p:nvSpPr>
          <p:cNvPr id="6" name="Rectangle 5">
            <a:extLst>
              <a:ext uri="{FF2B5EF4-FFF2-40B4-BE49-F238E27FC236}">
                <a16:creationId xmlns:a16="http://schemas.microsoft.com/office/drawing/2014/main" id="{BE91446C-AE4B-4B87-8861-BDBCFF66B82B}"/>
              </a:ext>
            </a:extLst>
          </p:cNvPr>
          <p:cNvSpPr/>
          <p:nvPr/>
        </p:nvSpPr>
        <p:spPr>
          <a:xfrm>
            <a:off x="878889" y="4401508"/>
            <a:ext cx="9046346" cy="488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t>What would be the updated Q3’20 </a:t>
            </a:r>
            <a:r>
              <a:rPr lang="en-IN" sz="1400" dirty="0" err="1"/>
              <a:t>payout</a:t>
            </a:r>
            <a:r>
              <a:rPr lang="en-IN" sz="1400" dirty="0"/>
              <a:t> for the Sales Manager for Chennai?</a:t>
            </a:r>
          </a:p>
          <a:p>
            <a:r>
              <a:rPr lang="en-IN" sz="1400" dirty="0">
                <a:solidFill>
                  <a:schemeClr val="bg1"/>
                </a:solidFill>
                <a:latin typeface="Arial" panose="020B0604020202020204" pitchFamily="34" charset="0"/>
                <a:cs typeface="Arial" panose="020B0604020202020204" pitchFamily="34" charset="0"/>
              </a:rPr>
              <a:t>The updated </a:t>
            </a:r>
            <a:r>
              <a:rPr lang="en-IN" sz="1400" dirty="0" err="1">
                <a:solidFill>
                  <a:schemeClr val="bg1"/>
                </a:solidFill>
                <a:latin typeface="Arial" panose="020B0604020202020204" pitchFamily="34" charset="0"/>
                <a:cs typeface="Arial" panose="020B0604020202020204" pitchFamily="34" charset="0"/>
              </a:rPr>
              <a:t>payout</a:t>
            </a:r>
            <a:r>
              <a:rPr lang="en-IN" sz="1400" dirty="0">
                <a:solidFill>
                  <a:schemeClr val="bg1"/>
                </a:solidFill>
                <a:latin typeface="Arial" panose="020B0604020202020204" pitchFamily="34" charset="0"/>
                <a:cs typeface="Arial" panose="020B0604020202020204" pitchFamily="34" charset="0"/>
              </a:rPr>
              <a:t> for the Sales Manager for Chennai is 175000.</a:t>
            </a:r>
            <a:endParaRPr lang="en-IN" sz="1400" dirty="0">
              <a:solidFill>
                <a:schemeClr val="bg1"/>
              </a:solidFill>
            </a:endParaRPr>
          </a:p>
        </p:txBody>
      </p:sp>
    </p:spTree>
    <p:extLst>
      <p:ext uri="{BB962C8B-B14F-4D97-AF65-F5344CB8AC3E}">
        <p14:creationId xmlns:p14="http://schemas.microsoft.com/office/powerpoint/2010/main" val="1955910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A7C6B9A3-901C-41C1-8B9D-24582F77F7CD}"/>
              </a:ext>
            </a:extLst>
          </p:cNvPr>
          <p:cNvSpPr>
            <a:spLocks noGrp="1"/>
          </p:cNvSpPr>
          <p:nvPr>
            <p:ph type="subTitle" idx="1"/>
          </p:nvPr>
        </p:nvSpPr>
        <p:spPr>
          <a:xfrm>
            <a:off x="488950" y="2678906"/>
            <a:ext cx="10515600" cy="1500187"/>
          </a:xfrm>
        </p:spPr>
        <p:txBody>
          <a:bodyPr>
            <a:normAutofit/>
          </a:bodyPr>
          <a:lstStyle/>
          <a:p>
            <a:r>
              <a:rPr lang="en-US" sz="2800" dirty="0">
                <a:solidFill>
                  <a:schemeClr val="tx1"/>
                </a:solidFill>
              </a:rPr>
              <a:t>Scenario two (BUSINESS OPERATIONS)</a:t>
            </a:r>
          </a:p>
        </p:txBody>
      </p:sp>
    </p:spTree>
    <p:extLst>
      <p:ext uri="{BB962C8B-B14F-4D97-AF65-F5344CB8AC3E}">
        <p14:creationId xmlns:p14="http://schemas.microsoft.com/office/powerpoint/2010/main" val="2706044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F8FF1B-E68E-48B5-A332-73B7FA70AC74}"/>
              </a:ext>
            </a:extLst>
          </p:cNvPr>
          <p:cNvSpPr txBox="1"/>
          <p:nvPr/>
        </p:nvSpPr>
        <p:spPr>
          <a:xfrm>
            <a:off x="319596" y="408373"/>
            <a:ext cx="7874493" cy="461665"/>
          </a:xfrm>
          <a:prstGeom prst="rect">
            <a:avLst/>
          </a:prstGeom>
          <a:noFill/>
        </p:spPr>
        <p:txBody>
          <a:bodyPr wrap="square" rtlCol="0">
            <a:spAutoFit/>
          </a:bodyPr>
          <a:lstStyle/>
          <a:p>
            <a:r>
              <a:rPr lang="en-IN" sz="2400" b="1" dirty="0">
                <a:solidFill>
                  <a:schemeClr val="bg1"/>
                </a:solidFill>
              </a:rPr>
              <a:t>Calculate quarter earnings for each representative</a:t>
            </a:r>
          </a:p>
        </p:txBody>
      </p:sp>
      <p:sp>
        <p:nvSpPr>
          <p:cNvPr id="7" name="TextBox 6">
            <a:extLst>
              <a:ext uri="{FF2B5EF4-FFF2-40B4-BE49-F238E27FC236}">
                <a16:creationId xmlns:a16="http://schemas.microsoft.com/office/drawing/2014/main" id="{7A580134-AE77-485B-917A-18AAF1B65F1A}"/>
              </a:ext>
            </a:extLst>
          </p:cNvPr>
          <p:cNvSpPr txBox="1"/>
          <p:nvPr/>
        </p:nvSpPr>
        <p:spPr>
          <a:xfrm>
            <a:off x="807868" y="1500326"/>
            <a:ext cx="3027285" cy="3508653"/>
          </a:xfrm>
          <a:prstGeom prst="rect">
            <a:avLst/>
          </a:prstGeom>
          <a:noFill/>
        </p:spPr>
        <p:txBody>
          <a:bodyPr wrap="square" rtlCol="0">
            <a:spAutoFit/>
          </a:bodyPr>
          <a:lstStyle/>
          <a:p>
            <a:r>
              <a:rPr lang="en-IN" dirty="0"/>
              <a:t>Background</a:t>
            </a:r>
          </a:p>
          <a:p>
            <a:endParaRPr lang="en-IN" dirty="0"/>
          </a:p>
          <a:p>
            <a:r>
              <a:rPr lang="en-IN" sz="1400" dirty="0"/>
              <a:t>Pulse Beverages compensates its Sales Managers with bonuses, based on their sales performance for each quarter</a:t>
            </a:r>
          </a:p>
          <a:p>
            <a:r>
              <a:rPr lang="en-IN" sz="1400" dirty="0"/>
              <a:t>The quarterly bonus is based on the Attainment where Attainment is defined as the sales volume achieved on the goals.</a:t>
            </a:r>
          </a:p>
          <a:p>
            <a:r>
              <a:rPr lang="en-IN" sz="1400" dirty="0"/>
              <a:t>As Aqua Orange is available in different bottle sizes.</a:t>
            </a:r>
          </a:p>
          <a:p>
            <a:r>
              <a:rPr lang="en-IN" sz="1400" dirty="0"/>
              <a:t>The goals are set for 500ml as Standard unit.</a:t>
            </a:r>
          </a:p>
          <a:p>
            <a:endParaRPr lang="en-IN" dirty="0"/>
          </a:p>
        </p:txBody>
      </p:sp>
      <p:graphicFrame>
        <p:nvGraphicFramePr>
          <p:cNvPr id="8" name="Table 7">
            <a:extLst>
              <a:ext uri="{FF2B5EF4-FFF2-40B4-BE49-F238E27FC236}">
                <a16:creationId xmlns:a16="http://schemas.microsoft.com/office/drawing/2014/main" id="{00E00A45-A493-420A-AFCD-818F120FFC08}"/>
              </a:ext>
            </a:extLst>
          </p:cNvPr>
          <p:cNvGraphicFramePr>
            <a:graphicFrameLocks noGrp="1"/>
          </p:cNvGraphicFramePr>
          <p:nvPr>
            <p:extLst>
              <p:ext uri="{D42A27DB-BD31-4B8C-83A1-F6EECF244321}">
                <p14:modId xmlns:p14="http://schemas.microsoft.com/office/powerpoint/2010/main" val="1704749622"/>
              </p:ext>
            </p:extLst>
          </p:nvPr>
        </p:nvGraphicFramePr>
        <p:xfrm>
          <a:off x="6782539" y="1410605"/>
          <a:ext cx="3364638" cy="3598372"/>
        </p:xfrm>
        <a:graphic>
          <a:graphicData uri="http://schemas.openxmlformats.org/drawingml/2006/table">
            <a:tbl>
              <a:tblPr/>
              <a:tblGrid>
                <a:gridCol w="1580226">
                  <a:extLst>
                    <a:ext uri="{9D8B030D-6E8A-4147-A177-3AD203B41FA5}">
                      <a16:colId xmlns:a16="http://schemas.microsoft.com/office/drawing/2014/main" val="4221838985"/>
                    </a:ext>
                  </a:extLst>
                </a:gridCol>
                <a:gridCol w="1784412">
                  <a:extLst>
                    <a:ext uri="{9D8B030D-6E8A-4147-A177-3AD203B41FA5}">
                      <a16:colId xmlns:a16="http://schemas.microsoft.com/office/drawing/2014/main" val="3331810419"/>
                    </a:ext>
                  </a:extLst>
                </a:gridCol>
              </a:tblGrid>
              <a:tr h="249052">
                <a:tc>
                  <a:txBody>
                    <a:bodyPr/>
                    <a:lstStyle/>
                    <a:p>
                      <a:pPr algn="ctr" rtl="0" fontAlgn="ctr"/>
                      <a:r>
                        <a:rPr lang="en-IN" sz="1400" b="1" i="0" u="none" strike="noStrike">
                          <a:solidFill>
                            <a:schemeClr val="tx1"/>
                          </a:solidFill>
                          <a:effectLst/>
                          <a:latin typeface="Calibri" panose="020F0502020204030204" pitchFamily="34" charset="0"/>
                        </a:rPr>
                        <a:t>Attainment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68E"/>
                    </a:solidFill>
                  </a:tcPr>
                </a:tc>
                <a:tc>
                  <a:txBody>
                    <a:bodyPr/>
                    <a:lstStyle/>
                    <a:p>
                      <a:pPr algn="ctr" rtl="0" fontAlgn="ctr"/>
                      <a:r>
                        <a:rPr lang="en-IN" sz="1400" b="1" i="0" u="none" strike="noStrike">
                          <a:solidFill>
                            <a:schemeClr val="tx1"/>
                          </a:solidFill>
                          <a:effectLst/>
                          <a:latin typeface="Calibri" panose="020F0502020204030204" pitchFamily="34" charset="0"/>
                        </a:rPr>
                        <a:t>Payout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68E"/>
                    </a:solidFill>
                  </a:tcPr>
                </a:tc>
                <a:extLst>
                  <a:ext uri="{0D108BD9-81ED-4DB2-BD59-A6C34878D82A}">
                    <a16:rowId xmlns:a16="http://schemas.microsoft.com/office/drawing/2014/main" val="2616875826"/>
                  </a:ext>
                </a:extLst>
              </a:tr>
              <a:tr h="223288">
                <a:tc>
                  <a:txBody>
                    <a:bodyPr/>
                    <a:lstStyle/>
                    <a:p>
                      <a:pPr algn="ctr" rtl="0" fontAlgn="b"/>
                      <a:r>
                        <a:rPr lang="en-IN" sz="1200" b="0" i="0" u="none" strike="noStrike" dirty="0">
                          <a:solidFill>
                            <a:schemeClr val="tx1"/>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a:solidFill>
                            <a:schemeClr val="tx1"/>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5650915"/>
                  </a:ext>
                </a:extLst>
              </a:tr>
              <a:tr h="223288">
                <a:tc>
                  <a:txBody>
                    <a:bodyPr/>
                    <a:lstStyle/>
                    <a:p>
                      <a:pPr algn="ctr" rtl="0" fontAlgn="b"/>
                      <a:r>
                        <a:rPr lang="en-IN" sz="1200" b="0" i="0" u="none" strike="noStrike" dirty="0">
                          <a:solidFill>
                            <a:schemeClr val="tx1"/>
                          </a:solidFill>
                          <a:effectLst/>
                          <a:latin typeface="Calibri" panose="020F0502020204030204" pitchFamily="34" charset="0"/>
                        </a:rPr>
                        <a:t>49.90%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a:solidFill>
                            <a:schemeClr val="tx1"/>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8677905"/>
                  </a:ext>
                </a:extLst>
              </a:tr>
              <a:tr h="223288">
                <a:tc>
                  <a:txBody>
                    <a:bodyPr/>
                    <a:lstStyle/>
                    <a:p>
                      <a:pPr algn="ctr" rtl="0" fontAlgn="b"/>
                      <a:r>
                        <a:rPr lang="en-IN" sz="1200" b="0" i="0" u="none" strike="noStrike" dirty="0">
                          <a:solidFill>
                            <a:schemeClr val="tx1"/>
                          </a:solidFill>
                          <a:effectLst/>
                          <a:latin typeface="Calibri" panose="020F0502020204030204" pitchFamily="34" charset="0"/>
                        </a:rPr>
                        <a:t>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a:solidFill>
                            <a:schemeClr val="tx1"/>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4490828"/>
                  </a:ext>
                </a:extLst>
              </a:tr>
              <a:tr h="223288">
                <a:tc>
                  <a:txBody>
                    <a:bodyPr/>
                    <a:lstStyle/>
                    <a:p>
                      <a:pPr algn="ctr" rtl="0" fontAlgn="b"/>
                      <a:r>
                        <a:rPr lang="en-IN" sz="1200" b="0" i="0" u="none" strike="noStrike" dirty="0">
                          <a:solidFill>
                            <a:schemeClr val="tx1"/>
                          </a:solidFill>
                          <a:effectLst/>
                          <a:latin typeface="Calibri" panose="020F0502020204030204" pitchFamily="34" charset="0"/>
                        </a:rPr>
                        <a:t>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a:solidFill>
                            <a:schemeClr val="tx1"/>
                          </a:solidFill>
                          <a:effectLst/>
                          <a:latin typeface="Calibri" panose="020F0502020204030204" pitchFamily="34" charset="0"/>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2522521"/>
                  </a:ext>
                </a:extLst>
              </a:tr>
              <a:tr h="223288">
                <a:tc>
                  <a:txBody>
                    <a:bodyPr/>
                    <a:lstStyle/>
                    <a:p>
                      <a:pPr algn="ctr" rtl="0" fontAlgn="b"/>
                      <a:r>
                        <a:rPr lang="en-IN" sz="1200" b="0" i="0" u="none" strike="noStrike" dirty="0">
                          <a:solidFill>
                            <a:schemeClr val="tx1"/>
                          </a:solidFill>
                          <a:effectLst/>
                          <a:latin typeface="Calibri" panose="020F0502020204030204" pitchFamily="34" charset="0"/>
                        </a:rPr>
                        <a:t>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a:solidFill>
                            <a:schemeClr val="tx1"/>
                          </a:solidFill>
                          <a:effectLst/>
                          <a:latin typeface="Calibri" panose="020F0502020204030204" pitchFamily="34" charset="0"/>
                        </a:rPr>
                        <a:t>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8253487"/>
                  </a:ext>
                </a:extLst>
              </a:tr>
              <a:tr h="223288">
                <a:tc>
                  <a:txBody>
                    <a:bodyPr/>
                    <a:lstStyle/>
                    <a:p>
                      <a:pPr algn="ctr" rtl="0" fontAlgn="b"/>
                      <a:r>
                        <a:rPr lang="en-IN" sz="1200" b="0" i="0" u="none" strike="noStrike" dirty="0">
                          <a:solidFill>
                            <a:schemeClr val="tx1"/>
                          </a:solidFill>
                          <a:effectLst/>
                          <a:latin typeface="Calibri" panose="020F0502020204030204" pitchFamily="34" charset="0"/>
                        </a:rPr>
                        <a:t>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a:solidFill>
                            <a:schemeClr val="tx1"/>
                          </a:solidFill>
                          <a:effectLst/>
                          <a:latin typeface="Calibri" panose="020F0502020204030204" pitchFamily="34" charset="0"/>
                        </a:rPr>
                        <a:t>65%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6397267"/>
                  </a:ext>
                </a:extLst>
              </a:tr>
              <a:tr h="223288">
                <a:tc>
                  <a:txBody>
                    <a:bodyPr/>
                    <a:lstStyle/>
                    <a:p>
                      <a:pPr algn="ctr" rtl="0" fontAlgn="b"/>
                      <a:r>
                        <a:rPr lang="en-IN" sz="1200" b="0" i="0" u="none" strike="noStrike" dirty="0">
                          <a:solidFill>
                            <a:schemeClr val="tx1"/>
                          </a:solidFill>
                          <a:effectLst/>
                          <a:latin typeface="Calibri" panose="020F0502020204030204" pitchFamily="34" charset="0"/>
                        </a:rPr>
                        <a:t>100%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chemeClr val="tx1"/>
                          </a:solidFill>
                          <a:effectLst/>
                          <a:latin typeface="Calibri" panose="020F0502020204030204" pitchFamily="34" charset="0"/>
                        </a:rPr>
                        <a:t>100%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6765587"/>
                  </a:ext>
                </a:extLst>
              </a:tr>
              <a:tr h="223288">
                <a:tc>
                  <a:txBody>
                    <a:bodyPr/>
                    <a:lstStyle/>
                    <a:p>
                      <a:pPr algn="ctr" rtl="0" fontAlgn="b"/>
                      <a:r>
                        <a:rPr lang="en-IN" sz="1200" b="0" i="0" u="none" strike="noStrike">
                          <a:solidFill>
                            <a:schemeClr val="tx1"/>
                          </a:solidFill>
                          <a:effectLst/>
                          <a:latin typeface="Calibri" panose="020F0502020204030204" pitchFamily="34" charset="0"/>
                        </a:rPr>
                        <a:t>150%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chemeClr val="tx1"/>
                          </a:solidFill>
                          <a:effectLst/>
                          <a:latin typeface="Calibri" panose="020F0502020204030204" pitchFamily="34" charset="0"/>
                        </a:rPr>
                        <a:t>230%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4141216"/>
                  </a:ext>
                </a:extLst>
              </a:tr>
              <a:tr h="223288">
                <a:tc>
                  <a:txBody>
                    <a:bodyPr/>
                    <a:lstStyle/>
                    <a:p>
                      <a:pPr algn="ctr" rtl="0" fontAlgn="b"/>
                      <a:r>
                        <a:rPr lang="en-IN" sz="1200" b="0" i="0" u="none" strike="noStrike">
                          <a:solidFill>
                            <a:schemeClr val="tx1"/>
                          </a:solidFill>
                          <a:effectLst/>
                          <a:latin typeface="Calibri" panose="020F0502020204030204" pitchFamily="34" charset="0"/>
                        </a:rPr>
                        <a:t>200%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chemeClr val="tx1"/>
                          </a:solidFill>
                          <a:effectLst/>
                          <a:latin typeface="Calibri" panose="020F0502020204030204" pitchFamily="34" charset="0"/>
                        </a:rPr>
                        <a:t>280%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8978741"/>
                  </a:ext>
                </a:extLst>
              </a:tr>
              <a:tr h="223288">
                <a:tc>
                  <a:txBody>
                    <a:bodyPr/>
                    <a:lstStyle/>
                    <a:p>
                      <a:pPr algn="ctr" rtl="0" fontAlgn="b"/>
                      <a:r>
                        <a:rPr lang="en-IN" sz="1200" b="0" i="0" u="none" strike="noStrike">
                          <a:solidFill>
                            <a:schemeClr val="tx1"/>
                          </a:solidFill>
                          <a:effectLst/>
                          <a:latin typeface="Calibri" panose="020F0502020204030204" pitchFamily="34" charset="0"/>
                        </a:rPr>
                        <a:t>225%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chemeClr val="tx1"/>
                          </a:solidFill>
                          <a:effectLst/>
                          <a:latin typeface="Calibri" panose="020F0502020204030204" pitchFamily="34" charset="0"/>
                        </a:rPr>
                        <a:t>190%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7571875"/>
                  </a:ext>
                </a:extLst>
              </a:tr>
              <a:tr h="223288">
                <a:tc>
                  <a:txBody>
                    <a:bodyPr/>
                    <a:lstStyle/>
                    <a:p>
                      <a:pPr algn="ctr" rtl="0" fontAlgn="b"/>
                      <a:r>
                        <a:rPr lang="en-IN" sz="1200" b="0" i="0" u="none" strike="noStrike">
                          <a:solidFill>
                            <a:schemeClr val="tx1"/>
                          </a:solidFill>
                          <a:effectLst/>
                          <a:latin typeface="Calibri" panose="020F0502020204030204" pitchFamily="34" charset="0"/>
                        </a:rPr>
                        <a:t>250%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chemeClr val="tx1"/>
                          </a:solidFill>
                          <a:effectLst/>
                          <a:latin typeface="Calibri" panose="020F0502020204030204" pitchFamily="34" charset="0"/>
                        </a:rPr>
                        <a:t>290%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5284611"/>
                  </a:ext>
                </a:extLst>
              </a:tr>
              <a:tr h="223288">
                <a:tc>
                  <a:txBody>
                    <a:bodyPr/>
                    <a:lstStyle/>
                    <a:p>
                      <a:pPr algn="ctr" rtl="0" fontAlgn="b"/>
                      <a:r>
                        <a:rPr lang="en-IN" sz="1200" b="0" i="0" u="none" strike="noStrike">
                          <a:solidFill>
                            <a:schemeClr val="tx1"/>
                          </a:solidFill>
                          <a:effectLst/>
                          <a:latin typeface="Calibri" panose="020F0502020204030204" pitchFamily="34" charset="0"/>
                        </a:rPr>
                        <a:t>275%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chemeClr val="tx1"/>
                          </a:solidFill>
                          <a:effectLst/>
                          <a:latin typeface="Calibri" panose="020F0502020204030204" pitchFamily="34" charset="0"/>
                        </a:rPr>
                        <a:t>313%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1560902"/>
                  </a:ext>
                </a:extLst>
              </a:tr>
              <a:tr h="223288">
                <a:tc>
                  <a:txBody>
                    <a:bodyPr/>
                    <a:lstStyle/>
                    <a:p>
                      <a:pPr algn="ctr" rtl="0" fontAlgn="b"/>
                      <a:r>
                        <a:rPr lang="en-IN" sz="1200" b="0" i="0" u="none" strike="noStrike">
                          <a:solidFill>
                            <a:schemeClr val="tx1"/>
                          </a:solidFill>
                          <a:effectLst/>
                          <a:latin typeface="Calibri" panose="020F0502020204030204" pitchFamily="34" charset="0"/>
                        </a:rPr>
                        <a:t>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chemeClr val="tx1"/>
                          </a:solidFill>
                          <a:effectLst/>
                          <a:latin typeface="Calibri" panose="020F0502020204030204" pitchFamily="34" charset="0"/>
                        </a:rPr>
                        <a:t>433%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1089473"/>
                  </a:ext>
                </a:extLst>
              </a:tr>
              <a:tr h="223288">
                <a:tc>
                  <a:txBody>
                    <a:bodyPr/>
                    <a:lstStyle/>
                    <a:p>
                      <a:pPr algn="ctr" rtl="0" fontAlgn="b"/>
                      <a:r>
                        <a:rPr lang="en-IN" sz="1200" b="0" i="0" u="none" strike="noStrike">
                          <a:solidFill>
                            <a:schemeClr val="tx1"/>
                          </a:solidFill>
                          <a:effectLst/>
                          <a:latin typeface="Calibri" panose="020F0502020204030204" pitchFamily="34" charset="0"/>
                        </a:rPr>
                        <a:t>750%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chemeClr val="tx1"/>
                          </a:solidFill>
                          <a:effectLst/>
                          <a:latin typeface="Calibri" panose="020F0502020204030204" pitchFamily="34" charset="0"/>
                        </a:rPr>
                        <a:t>433%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2767040"/>
                  </a:ext>
                </a:extLst>
              </a:tr>
              <a:tr h="223288">
                <a:tc>
                  <a:txBody>
                    <a:bodyPr/>
                    <a:lstStyle/>
                    <a:p>
                      <a:pPr algn="ctr" rtl="0" fontAlgn="b"/>
                      <a:r>
                        <a:rPr lang="en-IN" sz="1200" b="0" i="0" u="none" strike="noStrike">
                          <a:solidFill>
                            <a:schemeClr val="tx1"/>
                          </a:solidFill>
                          <a:effectLst/>
                          <a:latin typeface="Calibri" panose="020F0502020204030204" pitchFamily="34" charset="0"/>
                        </a:rPr>
                        <a:t>1000%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chemeClr val="tx1"/>
                          </a:solidFill>
                          <a:effectLst/>
                          <a:latin typeface="Calibri" panose="020F0502020204030204" pitchFamily="34" charset="0"/>
                        </a:rPr>
                        <a:t>433%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5058713"/>
                  </a:ext>
                </a:extLst>
              </a:tr>
            </a:tbl>
          </a:graphicData>
        </a:graphic>
      </p:graphicFrame>
    </p:spTree>
    <p:extLst>
      <p:ext uri="{BB962C8B-B14F-4D97-AF65-F5344CB8AC3E}">
        <p14:creationId xmlns:p14="http://schemas.microsoft.com/office/powerpoint/2010/main" val="2240037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B20A77-B8D3-48C7-B1C0-CECB113E7D0C}"/>
              </a:ext>
            </a:extLst>
          </p:cNvPr>
          <p:cNvSpPr txBox="1"/>
          <p:nvPr/>
        </p:nvSpPr>
        <p:spPr>
          <a:xfrm>
            <a:off x="-159797" y="426129"/>
            <a:ext cx="3879542" cy="369332"/>
          </a:xfrm>
          <a:prstGeom prst="rect">
            <a:avLst/>
          </a:prstGeom>
          <a:noFill/>
        </p:spPr>
        <p:txBody>
          <a:bodyPr wrap="square" rtlCol="0">
            <a:spAutoFit/>
          </a:bodyPr>
          <a:lstStyle/>
          <a:p>
            <a:r>
              <a:rPr lang="en-IN" dirty="0"/>
              <a:t>	</a:t>
            </a:r>
            <a:r>
              <a:rPr lang="en-IN" b="1" dirty="0">
                <a:solidFill>
                  <a:schemeClr val="bg1"/>
                </a:solidFill>
              </a:rPr>
              <a:t>PROBLEM STATEMENT</a:t>
            </a:r>
          </a:p>
        </p:txBody>
      </p:sp>
      <p:sp>
        <p:nvSpPr>
          <p:cNvPr id="5" name="Rectangle 4">
            <a:extLst>
              <a:ext uri="{FF2B5EF4-FFF2-40B4-BE49-F238E27FC236}">
                <a16:creationId xmlns:a16="http://schemas.microsoft.com/office/drawing/2014/main" id="{8C630BF7-26A5-4860-AC43-D2F890C4A838}"/>
              </a:ext>
            </a:extLst>
          </p:cNvPr>
          <p:cNvSpPr/>
          <p:nvPr/>
        </p:nvSpPr>
        <p:spPr>
          <a:xfrm>
            <a:off x="355108" y="967667"/>
            <a:ext cx="7315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latin typeface="Calibri" panose="020F0502020204030204" pitchFamily="34" charset="0"/>
                <a:cs typeface="Calibri" panose="020F0502020204030204" pitchFamily="34" charset="0"/>
              </a:rPr>
              <a:t>Q.1..1) Plot a straight line curve for the </a:t>
            </a:r>
            <a:r>
              <a:rPr lang="en-IN" sz="1400" dirty="0" err="1">
                <a:latin typeface="Calibri" panose="020F0502020204030204" pitchFamily="34" charset="0"/>
                <a:cs typeface="Calibri" panose="020F0502020204030204" pitchFamily="34" charset="0"/>
              </a:rPr>
              <a:t>payout</a:t>
            </a:r>
            <a:r>
              <a:rPr lang="en-IN" sz="1400" dirty="0">
                <a:latin typeface="Calibri" panose="020F0502020204030204" pitchFamily="34" charset="0"/>
                <a:cs typeface="Calibri" panose="020F0502020204030204" pitchFamily="34" charset="0"/>
              </a:rPr>
              <a:t> curve using the inflection points provided in Table A</a:t>
            </a:r>
          </a:p>
        </p:txBody>
      </p:sp>
      <p:pic>
        <p:nvPicPr>
          <p:cNvPr id="6" name="Picture 5">
            <a:extLst>
              <a:ext uri="{FF2B5EF4-FFF2-40B4-BE49-F238E27FC236}">
                <a16:creationId xmlns:a16="http://schemas.microsoft.com/office/drawing/2014/main" id="{33CA064B-E181-47F1-959F-609585FCF5AA}"/>
              </a:ext>
            </a:extLst>
          </p:cNvPr>
          <p:cNvPicPr>
            <a:picLocks noChangeAspect="1"/>
          </p:cNvPicPr>
          <p:nvPr/>
        </p:nvPicPr>
        <p:blipFill>
          <a:blip r:embed="rId2"/>
          <a:stretch>
            <a:fillRect/>
          </a:stretch>
        </p:blipFill>
        <p:spPr>
          <a:xfrm>
            <a:off x="727031" y="1589734"/>
            <a:ext cx="6571353" cy="3833290"/>
          </a:xfrm>
          <a:prstGeom prst="rect">
            <a:avLst/>
          </a:prstGeom>
        </p:spPr>
      </p:pic>
    </p:spTree>
    <p:extLst>
      <p:ext uri="{BB962C8B-B14F-4D97-AF65-F5344CB8AC3E}">
        <p14:creationId xmlns:p14="http://schemas.microsoft.com/office/powerpoint/2010/main" val="3011094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D44E884-5805-443F-AD56-8CD59DE3DA1D}"/>
              </a:ext>
            </a:extLst>
          </p:cNvPr>
          <p:cNvSpPr/>
          <p:nvPr/>
        </p:nvSpPr>
        <p:spPr>
          <a:xfrm>
            <a:off x="861133" y="719092"/>
            <a:ext cx="9481351" cy="402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latin typeface="Calibri" panose="020F0502020204030204" pitchFamily="34" charset="0"/>
                <a:cs typeface="Calibri" panose="020F0502020204030204" pitchFamily="34" charset="0"/>
              </a:rPr>
              <a:t>Q.1.2) Calculate bonus for each sales manager for Q3’20 based on the sales and goals provided</a:t>
            </a:r>
            <a:r>
              <a:rPr lang="en-IN" dirty="0">
                <a:latin typeface="Calibri" panose="020F0502020204030204" pitchFamily="34" charset="0"/>
                <a:cs typeface="Calibri" panose="020F0502020204030204" pitchFamily="34" charset="0"/>
              </a:rPr>
              <a:t>. </a:t>
            </a:r>
          </a:p>
        </p:txBody>
      </p:sp>
      <p:graphicFrame>
        <p:nvGraphicFramePr>
          <p:cNvPr id="9" name="Table 8">
            <a:extLst>
              <a:ext uri="{FF2B5EF4-FFF2-40B4-BE49-F238E27FC236}">
                <a16:creationId xmlns:a16="http://schemas.microsoft.com/office/drawing/2014/main" id="{9DD826AD-0641-425D-B365-62965A4E0ECC}"/>
              </a:ext>
            </a:extLst>
          </p:cNvPr>
          <p:cNvGraphicFramePr>
            <a:graphicFrameLocks noGrp="1"/>
          </p:cNvGraphicFramePr>
          <p:nvPr>
            <p:extLst>
              <p:ext uri="{D42A27DB-BD31-4B8C-83A1-F6EECF244321}">
                <p14:modId xmlns:p14="http://schemas.microsoft.com/office/powerpoint/2010/main" val="3999273698"/>
              </p:ext>
            </p:extLst>
          </p:nvPr>
        </p:nvGraphicFramePr>
        <p:xfrm>
          <a:off x="861133" y="1633491"/>
          <a:ext cx="9774316" cy="1991220"/>
        </p:xfrm>
        <a:graphic>
          <a:graphicData uri="http://schemas.openxmlformats.org/drawingml/2006/table">
            <a:tbl>
              <a:tblPr>
                <a:tableStyleId>{5C22544A-7EE6-4342-B048-85BDC9FD1C3A}</a:tableStyleId>
              </a:tblPr>
              <a:tblGrid>
                <a:gridCol w="830409">
                  <a:extLst>
                    <a:ext uri="{9D8B030D-6E8A-4147-A177-3AD203B41FA5}">
                      <a16:colId xmlns:a16="http://schemas.microsoft.com/office/drawing/2014/main" val="1988290566"/>
                    </a:ext>
                  </a:extLst>
                </a:gridCol>
                <a:gridCol w="1075447">
                  <a:extLst>
                    <a:ext uri="{9D8B030D-6E8A-4147-A177-3AD203B41FA5}">
                      <a16:colId xmlns:a16="http://schemas.microsoft.com/office/drawing/2014/main" val="2307931695"/>
                    </a:ext>
                  </a:extLst>
                </a:gridCol>
                <a:gridCol w="639823">
                  <a:extLst>
                    <a:ext uri="{9D8B030D-6E8A-4147-A177-3AD203B41FA5}">
                      <a16:colId xmlns:a16="http://schemas.microsoft.com/office/drawing/2014/main" val="1942135404"/>
                    </a:ext>
                  </a:extLst>
                </a:gridCol>
                <a:gridCol w="721502">
                  <a:extLst>
                    <a:ext uri="{9D8B030D-6E8A-4147-A177-3AD203B41FA5}">
                      <a16:colId xmlns:a16="http://schemas.microsoft.com/office/drawing/2014/main" val="1538041627"/>
                    </a:ext>
                  </a:extLst>
                </a:gridCol>
                <a:gridCol w="1756110">
                  <a:extLst>
                    <a:ext uri="{9D8B030D-6E8A-4147-A177-3AD203B41FA5}">
                      <a16:colId xmlns:a16="http://schemas.microsoft.com/office/drawing/2014/main" val="1463759303"/>
                    </a:ext>
                  </a:extLst>
                </a:gridCol>
                <a:gridCol w="762343">
                  <a:extLst>
                    <a:ext uri="{9D8B030D-6E8A-4147-A177-3AD203B41FA5}">
                      <a16:colId xmlns:a16="http://schemas.microsoft.com/office/drawing/2014/main" val="3841738322"/>
                    </a:ext>
                  </a:extLst>
                </a:gridCol>
                <a:gridCol w="1157126">
                  <a:extLst>
                    <a:ext uri="{9D8B030D-6E8A-4147-A177-3AD203B41FA5}">
                      <a16:colId xmlns:a16="http://schemas.microsoft.com/office/drawing/2014/main" val="3859878814"/>
                    </a:ext>
                  </a:extLst>
                </a:gridCol>
                <a:gridCol w="966541">
                  <a:extLst>
                    <a:ext uri="{9D8B030D-6E8A-4147-A177-3AD203B41FA5}">
                      <a16:colId xmlns:a16="http://schemas.microsoft.com/office/drawing/2014/main" val="1008531392"/>
                    </a:ext>
                  </a:extLst>
                </a:gridCol>
                <a:gridCol w="803182">
                  <a:extLst>
                    <a:ext uri="{9D8B030D-6E8A-4147-A177-3AD203B41FA5}">
                      <a16:colId xmlns:a16="http://schemas.microsoft.com/office/drawing/2014/main" val="1410575465"/>
                    </a:ext>
                  </a:extLst>
                </a:gridCol>
                <a:gridCol w="1061833">
                  <a:extLst>
                    <a:ext uri="{9D8B030D-6E8A-4147-A177-3AD203B41FA5}">
                      <a16:colId xmlns:a16="http://schemas.microsoft.com/office/drawing/2014/main" val="3649586859"/>
                    </a:ext>
                  </a:extLst>
                </a:gridCol>
              </a:tblGrid>
              <a:tr h="174030">
                <a:tc>
                  <a:txBody>
                    <a:bodyPr/>
                    <a:lstStyle/>
                    <a:p>
                      <a:pPr algn="l" fontAlgn="b"/>
                      <a:r>
                        <a:rPr lang="en-IN" sz="1100" u="none" strike="noStrike" dirty="0">
                          <a:effectLst/>
                          <a:latin typeface="Calibri" panose="020F0502020204030204" pitchFamily="34" charset="0"/>
                          <a:cs typeface="Calibri" panose="020F0502020204030204" pitchFamily="34" charset="0"/>
                        </a:rPr>
                        <a:t>Manager ID</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100" u="none" strike="noStrike">
                          <a:effectLst/>
                          <a:latin typeface="Calibri" panose="020F0502020204030204" pitchFamily="34" charset="0"/>
                          <a:cs typeface="Calibri" panose="020F0502020204030204" pitchFamily="34" charset="0"/>
                        </a:rPr>
                        <a:t>Sales Manager</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100" u="none" strike="noStrike">
                          <a:effectLst/>
                          <a:latin typeface="Calibri" panose="020F0502020204030204" pitchFamily="34" charset="0"/>
                          <a:cs typeface="Calibri" panose="020F0502020204030204" pitchFamily="34" charset="0"/>
                        </a:rPr>
                        <a:t>2019 Q4</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100" u="none" strike="noStrike">
                          <a:effectLst/>
                          <a:latin typeface="Calibri" panose="020F0502020204030204" pitchFamily="34" charset="0"/>
                          <a:cs typeface="Calibri" panose="020F0502020204030204" pitchFamily="34" charset="0"/>
                        </a:rPr>
                        <a:t>2020 Q1</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100" u="none" strike="noStrike">
                          <a:effectLst/>
                          <a:latin typeface="Calibri" panose="020F0502020204030204" pitchFamily="34" charset="0"/>
                          <a:cs typeface="Calibri" panose="020F0502020204030204" pitchFamily="34" charset="0"/>
                        </a:rPr>
                        <a:t>2020 Q2</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100" u="none" strike="noStrike">
                          <a:effectLst/>
                          <a:latin typeface="Calibri" panose="020F0502020204030204" pitchFamily="34" charset="0"/>
                          <a:cs typeface="Calibri" panose="020F0502020204030204" pitchFamily="34" charset="0"/>
                        </a:rPr>
                        <a:t>Average</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100" u="none" strike="noStrike">
                          <a:effectLst/>
                          <a:latin typeface="Calibri" panose="020F0502020204030204" pitchFamily="34" charset="0"/>
                          <a:cs typeface="Calibri" panose="020F0502020204030204" pitchFamily="34" charset="0"/>
                        </a:rPr>
                        <a:t>Goals - Q3 2020</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100" u="none" strike="noStrike">
                          <a:effectLst/>
                          <a:latin typeface="Calibri" panose="020F0502020204030204" pitchFamily="34" charset="0"/>
                          <a:cs typeface="Calibri" panose="020F0502020204030204" pitchFamily="34" charset="0"/>
                        </a:rPr>
                        <a:t>Attainment</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100" u="none" strike="noStrike">
                          <a:effectLst/>
                          <a:latin typeface="Calibri" panose="020F0502020204030204" pitchFamily="34" charset="0"/>
                          <a:cs typeface="Calibri" panose="020F0502020204030204" pitchFamily="34" charset="0"/>
                        </a:rPr>
                        <a:t> BONUS %</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100" u="none" strike="noStrike">
                          <a:effectLst/>
                          <a:latin typeface="Calibri" panose="020F0502020204030204" pitchFamily="34" charset="0"/>
                          <a:cs typeface="Calibri" panose="020F0502020204030204" pitchFamily="34" charset="0"/>
                        </a:rPr>
                        <a:t>BONUS PAID</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678043700"/>
                  </a:ext>
                </a:extLst>
              </a:tr>
              <a:tr h="181596">
                <a:tc>
                  <a:txBody>
                    <a:bodyPr/>
                    <a:lstStyle/>
                    <a:p>
                      <a:pPr algn="ctr" rtl="0" fontAlgn="ctr"/>
                      <a:r>
                        <a:rPr lang="en-IN" sz="1100" u="none" strike="noStrike">
                          <a:effectLst/>
                          <a:latin typeface="Calibri" panose="020F0502020204030204" pitchFamily="34" charset="0"/>
                          <a:cs typeface="Calibri" panose="020F0502020204030204" pitchFamily="34" charset="0"/>
                        </a:rPr>
                        <a:t>10011</a:t>
                      </a:r>
                      <a:endParaRPr lang="en-IN" sz="1100" b="0" i="0" u="none" strike="noStrike">
                        <a:solidFill>
                          <a:srgbClr val="53565A"/>
                        </a:solidFill>
                        <a:effectLst/>
                        <a:latin typeface="Calibri" panose="020F0502020204030204" pitchFamily="34" charset="0"/>
                        <a:cs typeface="Calibri" panose="020F0502020204030204" pitchFamily="34" charset="0"/>
                      </a:endParaRPr>
                    </a:p>
                  </a:txBody>
                  <a:tcPr marL="7620" marR="7620" marT="7620" marB="0" anchor="ctr"/>
                </a:tc>
                <a:tc>
                  <a:txBody>
                    <a:bodyPr/>
                    <a:lstStyle/>
                    <a:p>
                      <a:pPr algn="ctr" fontAlgn="b"/>
                      <a:r>
                        <a:rPr lang="en-IN" sz="1100" u="none" strike="noStrike">
                          <a:effectLst/>
                          <a:latin typeface="Calibri" panose="020F0502020204030204" pitchFamily="34" charset="0"/>
                          <a:cs typeface="Calibri" panose="020F0502020204030204" pitchFamily="34" charset="0"/>
                        </a:rPr>
                        <a:t>Rakesh S</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7526.5</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16809</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100360</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41565.17</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ctr"/>
                      <a:r>
                        <a:rPr lang="en-IN" sz="1100" u="none" strike="noStrike">
                          <a:effectLst/>
                          <a:latin typeface="Calibri" panose="020F0502020204030204" pitchFamily="34" charset="0"/>
                          <a:cs typeface="Calibri" panose="020F0502020204030204" pitchFamily="34" charset="0"/>
                        </a:rPr>
                        <a:t>170000.00</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ctr"/>
                </a:tc>
                <a:tc>
                  <a:txBody>
                    <a:bodyPr/>
                    <a:lstStyle/>
                    <a:p>
                      <a:pPr algn="r" fontAlgn="b"/>
                      <a:r>
                        <a:rPr lang="en-IN" sz="1100" u="none" strike="noStrike">
                          <a:effectLst/>
                          <a:latin typeface="Calibri" panose="020F0502020204030204" pitchFamily="34" charset="0"/>
                          <a:cs typeface="Calibri" panose="020F0502020204030204" pitchFamily="34" charset="0"/>
                        </a:rPr>
                        <a:t>44%</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0</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0</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570877614"/>
                  </a:ext>
                </a:extLst>
              </a:tr>
              <a:tr h="181596">
                <a:tc>
                  <a:txBody>
                    <a:bodyPr/>
                    <a:lstStyle/>
                    <a:p>
                      <a:pPr algn="ctr" rtl="0" fontAlgn="ctr"/>
                      <a:r>
                        <a:rPr lang="en-IN" sz="1100" u="none" strike="noStrike">
                          <a:effectLst/>
                          <a:latin typeface="Calibri" panose="020F0502020204030204" pitchFamily="34" charset="0"/>
                          <a:cs typeface="Calibri" panose="020F0502020204030204" pitchFamily="34" charset="0"/>
                        </a:rPr>
                        <a:t>10015</a:t>
                      </a:r>
                      <a:endParaRPr lang="en-IN" sz="1100" b="0" i="0" u="none" strike="noStrike">
                        <a:solidFill>
                          <a:srgbClr val="53565A"/>
                        </a:solidFill>
                        <a:effectLst/>
                        <a:latin typeface="Calibri" panose="020F0502020204030204" pitchFamily="34" charset="0"/>
                        <a:cs typeface="Calibri" panose="020F0502020204030204" pitchFamily="34" charset="0"/>
                      </a:endParaRPr>
                    </a:p>
                  </a:txBody>
                  <a:tcPr marL="7620" marR="7620" marT="7620" marB="0" anchor="ctr"/>
                </a:tc>
                <a:tc>
                  <a:txBody>
                    <a:bodyPr/>
                    <a:lstStyle/>
                    <a:p>
                      <a:pPr algn="ctr" fontAlgn="b"/>
                      <a:r>
                        <a:rPr lang="en-IN" sz="1100" u="none" strike="noStrike">
                          <a:effectLst/>
                          <a:latin typeface="Calibri" panose="020F0502020204030204" pitchFamily="34" charset="0"/>
                          <a:cs typeface="Calibri" panose="020F0502020204030204" pitchFamily="34" charset="0"/>
                        </a:rPr>
                        <a:t>Rahul S</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11744.5</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33314</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957165</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334074.50</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ctr"/>
                      <a:r>
                        <a:rPr lang="en-IN" sz="1100" u="none" strike="noStrike">
                          <a:effectLst/>
                          <a:latin typeface="Calibri" panose="020F0502020204030204" pitchFamily="34" charset="0"/>
                          <a:cs typeface="Calibri" panose="020F0502020204030204" pitchFamily="34" charset="0"/>
                        </a:rPr>
                        <a:t>235000.00</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ctr"/>
                </a:tc>
                <a:tc>
                  <a:txBody>
                    <a:bodyPr/>
                    <a:lstStyle/>
                    <a:p>
                      <a:pPr algn="r" fontAlgn="b"/>
                      <a:r>
                        <a:rPr lang="en-IN" sz="1100" u="none" strike="noStrike">
                          <a:effectLst/>
                          <a:latin typeface="Calibri" panose="020F0502020204030204" pitchFamily="34" charset="0"/>
                          <a:cs typeface="Calibri" panose="020F0502020204030204" pitchFamily="34" charset="0"/>
                        </a:rPr>
                        <a:t>407%</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383.30%</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3833000</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2740075442"/>
                  </a:ext>
                </a:extLst>
              </a:tr>
              <a:tr h="181596">
                <a:tc>
                  <a:txBody>
                    <a:bodyPr/>
                    <a:lstStyle/>
                    <a:p>
                      <a:pPr algn="ctr" rtl="0" fontAlgn="ctr"/>
                      <a:r>
                        <a:rPr lang="en-IN" sz="1100" u="none" strike="noStrike">
                          <a:effectLst/>
                          <a:latin typeface="Calibri" panose="020F0502020204030204" pitchFamily="34" charset="0"/>
                          <a:cs typeface="Calibri" panose="020F0502020204030204" pitchFamily="34" charset="0"/>
                        </a:rPr>
                        <a:t>10019</a:t>
                      </a:r>
                      <a:endParaRPr lang="en-IN" sz="1100" b="0" i="0" u="none" strike="noStrike">
                        <a:solidFill>
                          <a:srgbClr val="53565A"/>
                        </a:solidFill>
                        <a:effectLst/>
                        <a:latin typeface="Calibri" panose="020F0502020204030204" pitchFamily="34" charset="0"/>
                        <a:cs typeface="Calibri" panose="020F0502020204030204" pitchFamily="34" charset="0"/>
                      </a:endParaRPr>
                    </a:p>
                  </a:txBody>
                  <a:tcPr marL="7620" marR="7620" marT="7620" marB="0" anchor="ctr"/>
                </a:tc>
                <a:tc>
                  <a:txBody>
                    <a:bodyPr/>
                    <a:lstStyle/>
                    <a:p>
                      <a:pPr algn="ctr" fontAlgn="b"/>
                      <a:r>
                        <a:rPr lang="en-IN" sz="1100" u="none" strike="noStrike">
                          <a:effectLst/>
                          <a:latin typeface="Calibri" panose="020F0502020204030204" pitchFamily="34" charset="0"/>
                          <a:cs typeface="Calibri" panose="020F0502020204030204" pitchFamily="34" charset="0"/>
                        </a:rPr>
                        <a:t>Kirti S</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14534</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31192</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180405</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75377.00</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ctr"/>
                      <a:r>
                        <a:rPr lang="en-IN" sz="1100" u="none" strike="noStrike">
                          <a:effectLst/>
                          <a:latin typeface="Calibri" panose="020F0502020204030204" pitchFamily="34" charset="0"/>
                          <a:cs typeface="Calibri" panose="020F0502020204030204" pitchFamily="34" charset="0"/>
                        </a:rPr>
                        <a:t>160000.00</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ctr"/>
                </a:tc>
                <a:tc>
                  <a:txBody>
                    <a:bodyPr/>
                    <a:lstStyle/>
                    <a:p>
                      <a:pPr algn="r" fontAlgn="b"/>
                      <a:r>
                        <a:rPr lang="en-IN" sz="1100" u="none" strike="noStrike">
                          <a:effectLst/>
                          <a:latin typeface="Calibri" panose="020F0502020204030204" pitchFamily="34" charset="0"/>
                          <a:cs typeface="Calibri" panose="020F0502020204030204" pitchFamily="34" charset="0"/>
                        </a:rPr>
                        <a:t>112.75%</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133.15%</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1331500</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677858512"/>
                  </a:ext>
                </a:extLst>
              </a:tr>
              <a:tr h="181596">
                <a:tc>
                  <a:txBody>
                    <a:bodyPr/>
                    <a:lstStyle/>
                    <a:p>
                      <a:pPr algn="ctr" rtl="0" fontAlgn="ctr"/>
                      <a:r>
                        <a:rPr lang="en-IN" sz="1100" u="none" strike="noStrike">
                          <a:effectLst/>
                          <a:latin typeface="Calibri" panose="020F0502020204030204" pitchFamily="34" charset="0"/>
                          <a:cs typeface="Calibri" panose="020F0502020204030204" pitchFamily="34" charset="0"/>
                        </a:rPr>
                        <a:t>10017</a:t>
                      </a:r>
                      <a:endParaRPr lang="en-IN" sz="1100" b="0" i="0" u="none" strike="noStrike">
                        <a:solidFill>
                          <a:srgbClr val="53565A"/>
                        </a:solidFill>
                        <a:effectLst/>
                        <a:latin typeface="Calibri" panose="020F0502020204030204" pitchFamily="34" charset="0"/>
                        <a:cs typeface="Calibri" panose="020F0502020204030204" pitchFamily="34" charset="0"/>
                      </a:endParaRPr>
                    </a:p>
                  </a:txBody>
                  <a:tcPr marL="7620" marR="7620" marT="7620" marB="0" anchor="ctr"/>
                </a:tc>
                <a:tc>
                  <a:txBody>
                    <a:bodyPr/>
                    <a:lstStyle/>
                    <a:p>
                      <a:pPr algn="ctr" fontAlgn="b"/>
                      <a:r>
                        <a:rPr lang="en-IN" sz="1100" u="none" strike="noStrike">
                          <a:effectLst/>
                          <a:latin typeface="Calibri" panose="020F0502020204030204" pitchFamily="34" charset="0"/>
                          <a:cs typeface="Calibri" panose="020F0502020204030204" pitchFamily="34" charset="0"/>
                        </a:rPr>
                        <a:t>Vishwa P</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20783</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31765.5</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179125</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77224.50</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ctr"/>
                      <a:r>
                        <a:rPr lang="en-IN" sz="1100" u="none" strike="noStrike">
                          <a:effectLst/>
                          <a:latin typeface="Calibri" panose="020F0502020204030204" pitchFamily="34" charset="0"/>
                          <a:cs typeface="Calibri" panose="020F0502020204030204" pitchFamily="34" charset="0"/>
                        </a:rPr>
                        <a:t>190000.00</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ctr"/>
                </a:tc>
                <a:tc>
                  <a:txBody>
                    <a:bodyPr/>
                    <a:lstStyle/>
                    <a:p>
                      <a:pPr algn="r" fontAlgn="b"/>
                      <a:r>
                        <a:rPr lang="en-IN" sz="1100" u="none" strike="noStrike">
                          <a:effectLst/>
                          <a:latin typeface="Calibri" panose="020F0502020204030204" pitchFamily="34" charset="0"/>
                          <a:cs typeface="Calibri" panose="020F0502020204030204" pitchFamily="34" charset="0"/>
                        </a:rPr>
                        <a:t>94.27%</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79.96%</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799600</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996191995"/>
                  </a:ext>
                </a:extLst>
              </a:tr>
              <a:tr h="181596">
                <a:tc>
                  <a:txBody>
                    <a:bodyPr/>
                    <a:lstStyle/>
                    <a:p>
                      <a:pPr algn="ctr" rtl="0" fontAlgn="ctr"/>
                      <a:r>
                        <a:rPr lang="en-IN" sz="1100" u="none" strike="noStrike">
                          <a:effectLst/>
                          <a:latin typeface="Calibri" panose="020F0502020204030204" pitchFamily="34" charset="0"/>
                          <a:cs typeface="Calibri" panose="020F0502020204030204" pitchFamily="34" charset="0"/>
                        </a:rPr>
                        <a:t>10012</a:t>
                      </a:r>
                      <a:endParaRPr lang="en-IN" sz="1100" b="0" i="0" u="none" strike="noStrike">
                        <a:solidFill>
                          <a:srgbClr val="53565A"/>
                        </a:solidFill>
                        <a:effectLst/>
                        <a:latin typeface="Calibri" panose="020F0502020204030204" pitchFamily="34" charset="0"/>
                        <a:cs typeface="Calibri" panose="020F0502020204030204" pitchFamily="34" charset="0"/>
                      </a:endParaRPr>
                    </a:p>
                  </a:txBody>
                  <a:tcPr marL="7620" marR="7620" marT="7620" marB="0" anchor="ctr"/>
                </a:tc>
                <a:tc>
                  <a:txBody>
                    <a:bodyPr/>
                    <a:lstStyle/>
                    <a:p>
                      <a:pPr algn="ctr" fontAlgn="b"/>
                      <a:r>
                        <a:rPr lang="en-IN" sz="1100" u="none" strike="noStrike">
                          <a:effectLst/>
                          <a:latin typeface="Calibri" panose="020F0502020204030204" pitchFamily="34" charset="0"/>
                          <a:cs typeface="Calibri" panose="020F0502020204030204" pitchFamily="34" charset="0"/>
                        </a:rPr>
                        <a:t>Kalpana K</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11664.5</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23003.5</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182280</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72316.00</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ctr"/>
                      <a:r>
                        <a:rPr lang="en-IN" sz="1100" u="none" strike="noStrike">
                          <a:effectLst/>
                          <a:latin typeface="Calibri" panose="020F0502020204030204" pitchFamily="34" charset="0"/>
                          <a:cs typeface="Calibri" panose="020F0502020204030204" pitchFamily="34" charset="0"/>
                        </a:rPr>
                        <a:t>200000.00</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ctr"/>
                </a:tc>
                <a:tc>
                  <a:txBody>
                    <a:bodyPr/>
                    <a:lstStyle/>
                    <a:p>
                      <a:pPr algn="r" fontAlgn="b"/>
                      <a:r>
                        <a:rPr lang="en-IN" sz="1100" u="none" strike="noStrike">
                          <a:effectLst/>
                          <a:latin typeface="Calibri" panose="020F0502020204030204" pitchFamily="34" charset="0"/>
                          <a:cs typeface="Calibri" panose="020F0502020204030204" pitchFamily="34" charset="0"/>
                        </a:rPr>
                        <a:t>91%</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65%</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650000</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702468483"/>
                  </a:ext>
                </a:extLst>
              </a:tr>
              <a:tr h="181596">
                <a:tc>
                  <a:txBody>
                    <a:bodyPr/>
                    <a:lstStyle/>
                    <a:p>
                      <a:pPr algn="ctr" rtl="0" fontAlgn="ctr"/>
                      <a:r>
                        <a:rPr lang="en-IN" sz="1100" u="none" strike="noStrike">
                          <a:effectLst/>
                          <a:latin typeface="Calibri" panose="020F0502020204030204" pitchFamily="34" charset="0"/>
                          <a:cs typeface="Calibri" panose="020F0502020204030204" pitchFamily="34" charset="0"/>
                        </a:rPr>
                        <a:t>10013</a:t>
                      </a:r>
                      <a:endParaRPr lang="en-IN" sz="1100" b="0" i="0" u="none" strike="noStrike">
                        <a:solidFill>
                          <a:srgbClr val="53565A"/>
                        </a:solidFill>
                        <a:effectLst/>
                        <a:latin typeface="Calibri" panose="020F0502020204030204" pitchFamily="34" charset="0"/>
                        <a:cs typeface="Calibri" panose="020F0502020204030204" pitchFamily="34" charset="0"/>
                      </a:endParaRPr>
                    </a:p>
                  </a:txBody>
                  <a:tcPr marL="7620" marR="7620" marT="7620" marB="0" anchor="ctr"/>
                </a:tc>
                <a:tc>
                  <a:txBody>
                    <a:bodyPr/>
                    <a:lstStyle/>
                    <a:p>
                      <a:pPr algn="ctr" fontAlgn="b"/>
                      <a:r>
                        <a:rPr lang="en-IN" sz="1100" u="none" strike="noStrike">
                          <a:effectLst/>
                          <a:latin typeface="Calibri" panose="020F0502020204030204" pitchFamily="34" charset="0"/>
                          <a:cs typeface="Calibri" panose="020F0502020204030204" pitchFamily="34" charset="0"/>
                        </a:rPr>
                        <a:t>Ram S</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14902.5</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29748</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196635</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80428.50</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ctr"/>
                      <a:r>
                        <a:rPr lang="en-IN" sz="1100" u="none" strike="noStrike">
                          <a:effectLst/>
                          <a:latin typeface="Calibri" panose="020F0502020204030204" pitchFamily="34" charset="0"/>
                          <a:cs typeface="Calibri" panose="020F0502020204030204" pitchFamily="34" charset="0"/>
                        </a:rPr>
                        <a:t>225000.00</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ctr"/>
                </a:tc>
                <a:tc>
                  <a:txBody>
                    <a:bodyPr/>
                    <a:lstStyle/>
                    <a:p>
                      <a:pPr algn="r" fontAlgn="b"/>
                      <a:r>
                        <a:rPr lang="en-IN" sz="1100" u="none" strike="noStrike">
                          <a:effectLst/>
                          <a:latin typeface="Calibri" panose="020F0502020204030204" pitchFamily="34" charset="0"/>
                          <a:cs typeface="Calibri" panose="020F0502020204030204" pitchFamily="34" charset="0"/>
                        </a:rPr>
                        <a:t>87.33%</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57.50%</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575000</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2673953735"/>
                  </a:ext>
                </a:extLst>
              </a:tr>
              <a:tr h="181596">
                <a:tc>
                  <a:txBody>
                    <a:bodyPr/>
                    <a:lstStyle/>
                    <a:p>
                      <a:pPr algn="ctr" rtl="0" fontAlgn="ctr"/>
                      <a:r>
                        <a:rPr lang="en-IN" sz="1100" u="none" strike="noStrike">
                          <a:effectLst/>
                          <a:latin typeface="Calibri" panose="020F0502020204030204" pitchFamily="34" charset="0"/>
                          <a:cs typeface="Calibri" panose="020F0502020204030204" pitchFamily="34" charset="0"/>
                        </a:rPr>
                        <a:t>10016</a:t>
                      </a:r>
                      <a:endParaRPr lang="en-IN" sz="1100" b="0" i="0" u="none" strike="noStrike">
                        <a:solidFill>
                          <a:srgbClr val="53565A"/>
                        </a:solidFill>
                        <a:effectLst/>
                        <a:latin typeface="Calibri" panose="020F0502020204030204" pitchFamily="34" charset="0"/>
                        <a:cs typeface="Calibri" panose="020F0502020204030204" pitchFamily="34" charset="0"/>
                      </a:endParaRPr>
                    </a:p>
                  </a:txBody>
                  <a:tcPr marL="7620" marR="7620" marT="7620" marB="0" anchor="ctr"/>
                </a:tc>
                <a:tc>
                  <a:txBody>
                    <a:bodyPr/>
                    <a:lstStyle/>
                    <a:p>
                      <a:pPr algn="ctr" fontAlgn="b"/>
                      <a:r>
                        <a:rPr lang="en-IN" sz="1100" u="none" strike="noStrike">
                          <a:effectLst/>
                          <a:latin typeface="Calibri" panose="020F0502020204030204" pitchFamily="34" charset="0"/>
                          <a:cs typeface="Calibri" panose="020F0502020204030204" pitchFamily="34" charset="0"/>
                        </a:rPr>
                        <a:t>Kirti S</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12475.5</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25106.5</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125150</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54244.00</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ctr"/>
                      <a:r>
                        <a:rPr lang="en-IN" sz="1100" u="none" strike="noStrike">
                          <a:effectLst/>
                          <a:latin typeface="Calibri" panose="020F0502020204030204" pitchFamily="34" charset="0"/>
                          <a:cs typeface="Calibri" panose="020F0502020204030204" pitchFamily="34" charset="0"/>
                        </a:rPr>
                        <a:t>145000.00</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ctr"/>
                </a:tc>
                <a:tc>
                  <a:txBody>
                    <a:bodyPr/>
                    <a:lstStyle/>
                    <a:p>
                      <a:pPr algn="r" fontAlgn="b"/>
                      <a:r>
                        <a:rPr lang="en-IN" sz="1100" u="none" strike="noStrike">
                          <a:effectLst/>
                          <a:latin typeface="Calibri" panose="020F0502020204030204" pitchFamily="34" charset="0"/>
                          <a:cs typeface="Calibri" panose="020F0502020204030204" pitchFamily="34" charset="0"/>
                        </a:rPr>
                        <a:t>86.31%</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56%</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560000</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726103770"/>
                  </a:ext>
                </a:extLst>
              </a:tr>
              <a:tr h="181596">
                <a:tc>
                  <a:txBody>
                    <a:bodyPr/>
                    <a:lstStyle/>
                    <a:p>
                      <a:pPr algn="ctr" rtl="0" fontAlgn="ctr"/>
                      <a:r>
                        <a:rPr lang="en-IN" sz="1100" u="none" strike="noStrike">
                          <a:effectLst/>
                          <a:latin typeface="Calibri" panose="020F0502020204030204" pitchFamily="34" charset="0"/>
                          <a:cs typeface="Calibri" panose="020F0502020204030204" pitchFamily="34" charset="0"/>
                        </a:rPr>
                        <a:t>10014</a:t>
                      </a:r>
                      <a:endParaRPr lang="en-IN" sz="1100" b="0" i="0" u="none" strike="noStrike">
                        <a:solidFill>
                          <a:srgbClr val="53565A"/>
                        </a:solidFill>
                        <a:effectLst/>
                        <a:latin typeface="Calibri" panose="020F0502020204030204" pitchFamily="34" charset="0"/>
                        <a:cs typeface="Calibri" panose="020F0502020204030204" pitchFamily="34" charset="0"/>
                      </a:endParaRPr>
                    </a:p>
                  </a:txBody>
                  <a:tcPr marL="7620" marR="7620" marT="7620" marB="0" anchor="ctr"/>
                </a:tc>
                <a:tc>
                  <a:txBody>
                    <a:bodyPr/>
                    <a:lstStyle/>
                    <a:p>
                      <a:pPr algn="ctr" fontAlgn="b"/>
                      <a:r>
                        <a:rPr lang="en-IN" sz="1100" u="none" strike="noStrike">
                          <a:effectLst/>
                          <a:latin typeface="Calibri" panose="020F0502020204030204" pitchFamily="34" charset="0"/>
                          <a:cs typeface="Calibri" panose="020F0502020204030204" pitchFamily="34" charset="0"/>
                        </a:rPr>
                        <a:t>Taran S</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11229.5</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24263</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137595</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57695.83</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ctr"/>
                      <a:r>
                        <a:rPr lang="en-IN" sz="1100" u="none" strike="noStrike">
                          <a:effectLst/>
                          <a:latin typeface="Calibri" panose="020F0502020204030204" pitchFamily="34" charset="0"/>
                          <a:cs typeface="Calibri" panose="020F0502020204030204" pitchFamily="34" charset="0"/>
                        </a:rPr>
                        <a:t>170000.00</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ctr"/>
                </a:tc>
                <a:tc>
                  <a:txBody>
                    <a:bodyPr/>
                    <a:lstStyle/>
                    <a:p>
                      <a:pPr algn="r" fontAlgn="b"/>
                      <a:r>
                        <a:rPr lang="en-IN" sz="1100" u="none" strike="noStrike">
                          <a:effectLst/>
                          <a:latin typeface="Calibri" panose="020F0502020204030204" pitchFamily="34" charset="0"/>
                          <a:cs typeface="Calibri" panose="020F0502020204030204" pitchFamily="34" charset="0"/>
                        </a:rPr>
                        <a:t>80%</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40%</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400000</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962367996"/>
                  </a:ext>
                </a:extLst>
              </a:tr>
              <a:tr h="181596">
                <a:tc>
                  <a:txBody>
                    <a:bodyPr/>
                    <a:lstStyle/>
                    <a:p>
                      <a:pPr algn="ctr" rtl="0" fontAlgn="ctr"/>
                      <a:r>
                        <a:rPr lang="en-IN" sz="1100" u="none" strike="noStrike">
                          <a:effectLst/>
                          <a:latin typeface="Calibri" panose="020F0502020204030204" pitchFamily="34" charset="0"/>
                          <a:cs typeface="Calibri" panose="020F0502020204030204" pitchFamily="34" charset="0"/>
                        </a:rPr>
                        <a:t>10020</a:t>
                      </a:r>
                      <a:endParaRPr lang="en-IN" sz="1100" b="0" i="0" u="none" strike="noStrike">
                        <a:solidFill>
                          <a:srgbClr val="53565A"/>
                        </a:solidFill>
                        <a:effectLst/>
                        <a:latin typeface="Calibri" panose="020F0502020204030204" pitchFamily="34" charset="0"/>
                        <a:cs typeface="Calibri" panose="020F0502020204030204" pitchFamily="34" charset="0"/>
                      </a:endParaRPr>
                    </a:p>
                  </a:txBody>
                  <a:tcPr marL="7620" marR="7620" marT="7620" marB="0" anchor="ctr"/>
                </a:tc>
                <a:tc>
                  <a:txBody>
                    <a:bodyPr/>
                    <a:lstStyle/>
                    <a:p>
                      <a:pPr algn="ctr" fontAlgn="b"/>
                      <a:r>
                        <a:rPr lang="en-IN" sz="1100" u="none" strike="noStrike">
                          <a:effectLst/>
                          <a:latin typeface="Calibri" panose="020F0502020204030204" pitchFamily="34" charset="0"/>
                          <a:cs typeface="Calibri" panose="020F0502020204030204" pitchFamily="34" charset="0"/>
                        </a:rPr>
                        <a:t>Abhishek S</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13188</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118612.5</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170650</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100816.83</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ctr"/>
                      <a:r>
                        <a:rPr lang="en-IN" sz="1100" u="none" strike="noStrike">
                          <a:effectLst/>
                          <a:latin typeface="Calibri" panose="020F0502020204030204" pitchFamily="34" charset="0"/>
                          <a:cs typeface="Calibri" panose="020F0502020204030204" pitchFamily="34" charset="0"/>
                        </a:rPr>
                        <a:t>250000.00</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ctr"/>
                </a:tc>
                <a:tc>
                  <a:txBody>
                    <a:bodyPr/>
                    <a:lstStyle/>
                    <a:p>
                      <a:pPr algn="r" fontAlgn="b"/>
                      <a:r>
                        <a:rPr lang="en-IN" sz="1100" u="none" strike="noStrike">
                          <a:effectLst/>
                          <a:latin typeface="Calibri" panose="020F0502020204030204" pitchFamily="34" charset="0"/>
                          <a:cs typeface="Calibri" panose="020F0502020204030204" pitchFamily="34" charset="0"/>
                        </a:rPr>
                        <a:t>68%</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19.13%</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191300</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2269822423"/>
                  </a:ext>
                </a:extLst>
              </a:tr>
              <a:tr h="181596">
                <a:tc>
                  <a:txBody>
                    <a:bodyPr/>
                    <a:lstStyle/>
                    <a:p>
                      <a:pPr algn="ctr" rtl="0" fontAlgn="ctr"/>
                      <a:r>
                        <a:rPr lang="en-IN" sz="1100" u="none" strike="noStrike">
                          <a:effectLst/>
                          <a:latin typeface="Calibri" panose="020F0502020204030204" pitchFamily="34" charset="0"/>
                          <a:cs typeface="Calibri" panose="020F0502020204030204" pitchFamily="34" charset="0"/>
                        </a:rPr>
                        <a:t>10018</a:t>
                      </a:r>
                      <a:endParaRPr lang="en-IN" sz="1100" b="0" i="0" u="none" strike="noStrike">
                        <a:solidFill>
                          <a:srgbClr val="53565A"/>
                        </a:solidFill>
                        <a:effectLst/>
                        <a:latin typeface="Calibri" panose="020F0502020204030204" pitchFamily="34" charset="0"/>
                        <a:cs typeface="Calibri" panose="020F0502020204030204" pitchFamily="34" charset="0"/>
                      </a:endParaRPr>
                    </a:p>
                  </a:txBody>
                  <a:tcPr marL="7620" marR="7620" marT="7620" marB="0" anchor="ctr"/>
                </a:tc>
                <a:tc>
                  <a:txBody>
                    <a:bodyPr/>
                    <a:lstStyle/>
                    <a:p>
                      <a:pPr algn="ctr" fontAlgn="b"/>
                      <a:r>
                        <a:rPr lang="en-IN" sz="1100" u="none" strike="noStrike">
                          <a:effectLst/>
                          <a:latin typeface="Calibri" panose="020F0502020204030204" pitchFamily="34" charset="0"/>
                          <a:cs typeface="Calibri" panose="020F0502020204030204" pitchFamily="34" charset="0"/>
                        </a:rPr>
                        <a:t>Ankit J</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7627.5</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19946.5</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98530</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42034.67</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ctr"/>
                      <a:r>
                        <a:rPr lang="en-IN" sz="1100" u="none" strike="noStrike">
                          <a:effectLst/>
                          <a:latin typeface="Calibri" panose="020F0502020204030204" pitchFamily="34" charset="0"/>
                          <a:cs typeface="Calibri" panose="020F0502020204030204" pitchFamily="34" charset="0"/>
                        </a:rPr>
                        <a:t>180000.00</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ctr"/>
                </a:tc>
                <a:tc>
                  <a:txBody>
                    <a:bodyPr/>
                    <a:lstStyle/>
                    <a:p>
                      <a:pPr algn="r" fontAlgn="b"/>
                      <a:r>
                        <a:rPr lang="en-IN" sz="1100" u="none" strike="noStrike">
                          <a:effectLst/>
                          <a:latin typeface="Calibri" panose="020F0502020204030204" pitchFamily="34" charset="0"/>
                          <a:cs typeface="Calibri" panose="020F0502020204030204" pitchFamily="34" charset="0"/>
                        </a:rPr>
                        <a:t>54.73%</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a:effectLst/>
                          <a:latin typeface="Calibri" panose="020F0502020204030204" pitchFamily="34" charset="0"/>
                          <a:cs typeface="Calibri" panose="020F0502020204030204" pitchFamily="34" charset="0"/>
                        </a:rPr>
                        <a:t>12.36%</a:t>
                      </a:r>
                      <a:endParaRPr lang="en-IN" sz="11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r" fontAlgn="b"/>
                      <a:r>
                        <a:rPr lang="en-IN" sz="1100" u="none" strike="noStrike" dirty="0">
                          <a:effectLst/>
                          <a:latin typeface="Calibri" panose="020F0502020204030204" pitchFamily="34" charset="0"/>
                          <a:cs typeface="Calibri" panose="020F0502020204030204" pitchFamily="34" charset="0"/>
                        </a:rPr>
                        <a:t>123600</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3410010342"/>
                  </a:ext>
                </a:extLst>
              </a:tr>
            </a:tbl>
          </a:graphicData>
        </a:graphic>
      </p:graphicFrame>
      <p:sp>
        <p:nvSpPr>
          <p:cNvPr id="10" name="Rectangle 9">
            <a:extLst>
              <a:ext uri="{FF2B5EF4-FFF2-40B4-BE49-F238E27FC236}">
                <a16:creationId xmlns:a16="http://schemas.microsoft.com/office/drawing/2014/main" id="{F2114E8B-12D0-428C-8B28-11205C84BECE}"/>
              </a:ext>
            </a:extLst>
          </p:cNvPr>
          <p:cNvSpPr/>
          <p:nvPr/>
        </p:nvSpPr>
        <p:spPr>
          <a:xfrm>
            <a:off x="861133" y="4154751"/>
            <a:ext cx="9481351" cy="585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latin typeface="Calibri" panose="020F0502020204030204" pitchFamily="34" charset="0"/>
                <a:cs typeface="Calibri" panose="020F0502020204030204" pitchFamily="34" charset="0"/>
              </a:rPr>
              <a:t>Which Sales manager have the highest </a:t>
            </a:r>
            <a:r>
              <a:rPr lang="en-IN" sz="1400" dirty="0" err="1">
                <a:latin typeface="Calibri" panose="020F0502020204030204" pitchFamily="34" charset="0"/>
                <a:cs typeface="Calibri" panose="020F0502020204030204" pitchFamily="34" charset="0"/>
              </a:rPr>
              <a:t>payout</a:t>
            </a:r>
            <a:r>
              <a:rPr lang="en-IN" sz="1400" dirty="0">
                <a:latin typeface="Calibri" panose="020F0502020204030204" pitchFamily="34" charset="0"/>
                <a:cs typeface="Calibri" panose="020F0502020204030204" pitchFamily="34" charset="0"/>
              </a:rPr>
              <a:t>?</a:t>
            </a:r>
          </a:p>
          <a:p>
            <a:r>
              <a:rPr lang="en-IN" sz="1400" dirty="0">
                <a:solidFill>
                  <a:schemeClr val="bg1"/>
                </a:solidFill>
                <a:latin typeface="Calibri" panose="020F0502020204030204" pitchFamily="34" charset="0"/>
                <a:cs typeface="Calibri" panose="020F0502020204030204" pitchFamily="34" charset="0"/>
              </a:rPr>
              <a:t>Rahul S (Manager Id - 10015)</a:t>
            </a:r>
          </a:p>
        </p:txBody>
      </p:sp>
      <p:sp>
        <p:nvSpPr>
          <p:cNvPr id="11" name="Rectangle 10">
            <a:extLst>
              <a:ext uri="{FF2B5EF4-FFF2-40B4-BE49-F238E27FC236}">
                <a16:creationId xmlns:a16="http://schemas.microsoft.com/office/drawing/2014/main" id="{9D1E436A-09C7-4170-85C2-668B52378121}"/>
              </a:ext>
            </a:extLst>
          </p:cNvPr>
          <p:cNvSpPr/>
          <p:nvPr/>
        </p:nvSpPr>
        <p:spPr>
          <a:xfrm>
            <a:off x="861132" y="4977753"/>
            <a:ext cx="9481351" cy="585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latin typeface="Calibri" panose="020F0502020204030204" pitchFamily="34" charset="0"/>
                <a:cs typeface="Calibri" panose="020F0502020204030204" pitchFamily="34" charset="0"/>
              </a:rPr>
              <a:t>b)What is the total </a:t>
            </a:r>
            <a:r>
              <a:rPr lang="en-IN" sz="1400" dirty="0" err="1">
                <a:latin typeface="Calibri" panose="020F0502020204030204" pitchFamily="34" charset="0"/>
                <a:cs typeface="Calibri" panose="020F0502020204030204" pitchFamily="34" charset="0"/>
              </a:rPr>
              <a:t>payout</a:t>
            </a:r>
            <a:r>
              <a:rPr lang="en-IN" sz="1400" dirty="0">
                <a:latin typeface="Calibri" panose="020F0502020204030204" pitchFamily="34" charset="0"/>
                <a:cs typeface="Calibri" panose="020F0502020204030204" pitchFamily="34" charset="0"/>
              </a:rPr>
              <a:t> of bottom three sales managers?</a:t>
            </a:r>
          </a:p>
          <a:p>
            <a:r>
              <a:rPr lang="en-IN" sz="1400" dirty="0">
                <a:solidFill>
                  <a:schemeClr val="bg1"/>
                </a:solidFill>
                <a:latin typeface="Calibri" panose="020F0502020204030204" pitchFamily="34" charset="0"/>
                <a:cs typeface="Calibri" panose="020F0502020204030204" pitchFamily="34" charset="0"/>
              </a:rPr>
              <a:t>Abhishek S, Ankit J and Rakesh S received the total </a:t>
            </a:r>
            <a:r>
              <a:rPr lang="en-IN" sz="1400" dirty="0" err="1">
                <a:solidFill>
                  <a:schemeClr val="bg1"/>
                </a:solidFill>
                <a:latin typeface="Calibri" panose="020F0502020204030204" pitchFamily="34" charset="0"/>
                <a:cs typeface="Calibri" panose="020F0502020204030204" pitchFamily="34" charset="0"/>
              </a:rPr>
              <a:t>payout</a:t>
            </a:r>
            <a:r>
              <a:rPr lang="en-IN" sz="1400" dirty="0">
                <a:solidFill>
                  <a:schemeClr val="bg1"/>
                </a:solidFill>
                <a:latin typeface="Calibri" panose="020F0502020204030204" pitchFamily="34" charset="0"/>
                <a:cs typeface="Calibri" panose="020F0502020204030204" pitchFamily="34" charset="0"/>
              </a:rPr>
              <a:t> of Rs.314900</a:t>
            </a:r>
          </a:p>
        </p:txBody>
      </p:sp>
      <p:sp>
        <p:nvSpPr>
          <p:cNvPr id="12" name="Rectangle 11">
            <a:extLst>
              <a:ext uri="{FF2B5EF4-FFF2-40B4-BE49-F238E27FC236}">
                <a16:creationId xmlns:a16="http://schemas.microsoft.com/office/drawing/2014/main" id="{0A65FCD7-DC2F-4D9E-BCA9-138D777C1133}"/>
              </a:ext>
            </a:extLst>
          </p:cNvPr>
          <p:cNvSpPr/>
          <p:nvPr/>
        </p:nvSpPr>
        <p:spPr>
          <a:xfrm>
            <a:off x="861132" y="5983549"/>
            <a:ext cx="9481351" cy="470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latin typeface="Calibri" panose="020F0502020204030204" pitchFamily="34" charset="0"/>
                <a:cs typeface="Calibri" panose="020F0502020204030204" pitchFamily="34" charset="0"/>
              </a:rPr>
              <a:t>Q.1.3) What would be the total spend of the company for incentives for Q3’20?</a:t>
            </a:r>
          </a:p>
          <a:p>
            <a:r>
              <a:rPr lang="en-IN" sz="1400" dirty="0">
                <a:solidFill>
                  <a:schemeClr val="bg1"/>
                </a:solidFill>
                <a:latin typeface="Calibri" panose="020F0502020204030204" pitchFamily="34" charset="0"/>
                <a:cs typeface="Calibri" panose="020F0502020204030204" pitchFamily="34" charset="0"/>
              </a:rPr>
              <a:t>Rs.8464000</a:t>
            </a:r>
          </a:p>
        </p:txBody>
      </p:sp>
    </p:spTree>
    <p:extLst>
      <p:ext uri="{BB962C8B-B14F-4D97-AF65-F5344CB8AC3E}">
        <p14:creationId xmlns:p14="http://schemas.microsoft.com/office/powerpoint/2010/main" val="610651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16AA43-44D9-43EB-A391-9B971A295008}"/>
              </a:ext>
            </a:extLst>
          </p:cNvPr>
          <p:cNvSpPr txBox="1"/>
          <p:nvPr/>
        </p:nvSpPr>
        <p:spPr>
          <a:xfrm>
            <a:off x="1038686" y="763480"/>
            <a:ext cx="8291745" cy="646331"/>
          </a:xfrm>
          <a:prstGeom prst="rect">
            <a:avLst/>
          </a:prstGeom>
          <a:noFill/>
        </p:spPr>
        <p:txBody>
          <a:bodyPr wrap="square" rtlCol="0">
            <a:spAutoFit/>
          </a:bodyPr>
          <a:lstStyle/>
          <a:p>
            <a:r>
              <a:rPr lang="en-IN" dirty="0">
                <a:solidFill>
                  <a:schemeClr val="bg1"/>
                </a:solidFill>
              </a:rPr>
              <a:t>Assess the current methodology for performance evaluation and identify the reasons for Sales Manager’s concerns</a:t>
            </a:r>
          </a:p>
        </p:txBody>
      </p:sp>
      <p:sp>
        <p:nvSpPr>
          <p:cNvPr id="6" name="TextBox 5">
            <a:extLst>
              <a:ext uri="{FF2B5EF4-FFF2-40B4-BE49-F238E27FC236}">
                <a16:creationId xmlns:a16="http://schemas.microsoft.com/office/drawing/2014/main" id="{FD223D78-5152-4A0F-B427-9B5E83CE6282}"/>
              </a:ext>
            </a:extLst>
          </p:cNvPr>
          <p:cNvSpPr txBox="1"/>
          <p:nvPr/>
        </p:nvSpPr>
        <p:spPr>
          <a:xfrm>
            <a:off x="923278" y="2244060"/>
            <a:ext cx="2441359" cy="2369880"/>
          </a:xfrm>
          <a:prstGeom prst="rect">
            <a:avLst/>
          </a:prstGeom>
          <a:noFill/>
        </p:spPr>
        <p:txBody>
          <a:bodyPr wrap="square" rtlCol="0">
            <a:spAutoFit/>
          </a:bodyPr>
          <a:lstStyle/>
          <a:p>
            <a:r>
              <a:rPr lang="en-IN" dirty="0"/>
              <a:t>Background</a:t>
            </a:r>
          </a:p>
          <a:p>
            <a:endParaRPr lang="en-IN" dirty="0"/>
          </a:p>
          <a:p>
            <a:r>
              <a:rPr lang="en-IN" sz="1400" dirty="0"/>
              <a:t>The goal process is very subjective and has resulted in dissatisfaction among the Sales Manager.</a:t>
            </a:r>
          </a:p>
          <a:p>
            <a:r>
              <a:rPr lang="en-IN" sz="1400" dirty="0"/>
              <a:t>ZS decides to look at the historical data and identify reasons for Sales Manager concerns</a:t>
            </a:r>
          </a:p>
        </p:txBody>
      </p:sp>
    </p:spTree>
    <p:extLst>
      <p:ext uri="{BB962C8B-B14F-4D97-AF65-F5344CB8AC3E}">
        <p14:creationId xmlns:p14="http://schemas.microsoft.com/office/powerpoint/2010/main" val="2041247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25B654-8FB0-4BE4-AF28-66B3DBED9CA0}"/>
              </a:ext>
            </a:extLst>
          </p:cNvPr>
          <p:cNvSpPr txBox="1"/>
          <p:nvPr/>
        </p:nvSpPr>
        <p:spPr>
          <a:xfrm>
            <a:off x="-159797" y="426129"/>
            <a:ext cx="3879542" cy="369332"/>
          </a:xfrm>
          <a:prstGeom prst="rect">
            <a:avLst/>
          </a:prstGeom>
          <a:noFill/>
        </p:spPr>
        <p:txBody>
          <a:bodyPr wrap="square" rtlCol="0">
            <a:spAutoFit/>
          </a:bodyPr>
          <a:lstStyle/>
          <a:p>
            <a:r>
              <a:rPr lang="en-IN" dirty="0"/>
              <a:t>	</a:t>
            </a:r>
            <a:r>
              <a:rPr lang="en-IN" b="1" dirty="0">
                <a:solidFill>
                  <a:schemeClr val="bg1"/>
                </a:solidFill>
              </a:rPr>
              <a:t>PROBLEM STATEMENT</a:t>
            </a:r>
          </a:p>
        </p:txBody>
      </p:sp>
      <p:sp>
        <p:nvSpPr>
          <p:cNvPr id="5" name="Rectangle 4">
            <a:extLst>
              <a:ext uri="{FF2B5EF4-FFF2-40B4-BE49-F238E27FC236}">
                <a16:creationId xmlns:a16="http://schemas.microsoft.com/office/drawing/2014/main" id="{FFAD35DC-19AD-4919-81CD-5CE6831282BD}"/>
              </a:ext>
            </a:extLst>
          </p:cNvPr>
          <p:cNvSpPr/>
          <p:nvPr/>
        </p:nvSpPr>
        <p:spPr>
          <a:xfrm>
            <a:off x="665824" y="1384917"/>
            <a:ext cx="10031767" cy="887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t>Q.2.1)What are your observations related to previous two quarters? How does it relate to the bonus calculated in part 1 ?</a:t>
            </a:r>
          </a:p>
          <a:p>
            <a:r>
              <a:rPr lang="en-IN" sz="1400" dirty="0">
                <a:solidFill>
                  <a:schemeClr val="bg1"/>
                </a:solidFill>
              </a:rPr>
              <a:t>Due to COVID19 situation PAN India, our sales have declined which as affected the incentives of Sales Executives but with ease in restrictions, markets are opening and recovery in sales number have been observed</a:t>
            </a:r>
            <a:r>
              <a:rPr lang="en-IN" sz="1400" dirty="0"/>
              <a:t>.</a:t>
            </a:r>
          </a:p>
        </p:txBody>
      </p:sp>
      <p:sp>
        <p:nvSpPr>
          <p:cNvPr id="6" name="Rectangle 5">
            <a:extLst>
              <a:ext uri="{FF2B5EF4-FFF2-40B4-BE49-F238E27FC236}">
                <a16:creationId xmlns:a16="http://schemas.microsoft.com/office/drawing/2014/main" id="{7792D9F8-9B7C-4E2E-9083-6A7B13B51ECB}"/>
              </a:ext>
            </a:extLst>
          </p:cNvPr>
          <p:cNvSpPr/>
          <p:nvPr/>
        </p:nvSpPr>
        <p:spPr>
          <a:xfrm>
            <a:off x="665825" y="2756516"/>
            <a:ext cx="10031766" cy="2965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t>Q.2.2) What mathematical formula/approach would you suggest to set targets for the sales manager if Pulse Beverages is able to provide a national forecast of Sales for the Nation. What are the pros and cons of the scene ?</a:t>
            </a:r>
          </a:p>
          <a:p>
            <a:r>
              <a:rPr lang="en-IN" sz="1400" dirty="0"/>
              <a:t>We would be suggesting Break-even Point approach to set targets for the sales manager.</a:t>
            </a:r>
          </a:p>
          <a:p>
            <a:endParaRPr lang="en-IN" sz="1400" dirty="0">
              <a:solidFill>
                <a:schemeClr val="bg1"/>
              </a:solidFill>
            </a:endParaRPr>
          </a:p>
          <a:p>
            <a:r>
              <a:rPr lang="en-IN" sz="1400" dirty="0">
                <a:solidFill>
                  <a:schemeClr val="bg1"/>
                </a:solidFill>
              </a:rPr>
              <a:t>PROS</a:t>
            </a:r>
          </a:p>
          <a:p>
            <a:r>
              <a:rPr lang="en-IN" sz="1400" dirty="0">
                <a:solidFill>
                  <a:schemeClr val="bg1"/>
                </a:solidFill>
              </a:rPr>
              <a:t>- We would be able to meet the target with no loss and with all the money invested in product.</a:t>
            </a:r>
          </a:p>
          <a:p>
            <a:r>
              <a:rPr lang="en-IN" sz="1400" dirty="0">
                <a:solidFill>
                  <a:schemeClr val="bg1"/>
                </a:solidFill>
              </a:rPr>
              <a:t>- This is a cautious approach as in this pandemic, markets are deviating from their natural behaviour.</a:t>
            </a:r>
          </a:p>
          <a:p>
            <a:endParaRPr lang="en-IN" sz="1400" dirty="0">
              <a:solidFill>
                <a:schemeClr val="bg1"/>
              </a:solidFill>
            </a:endParaRPr>
          </a:p>
          <a:p>
            <a:r>
              <a:rPr lang="en-IN" sz="1400" dirty="0">
                <a:solidFill>
                  <a:schemeClr val="bg1"/>
                </a:solidFill>
              </a:rPr>
              <a:t>CONS</a:t>
            </a:r>
          </a:p>
          <a:p>
            <a:r>
              <a:rPr lang="en-IN" sz="1400" dirty="0">
                <a:solidFill>
                  <a:schemeClr val="bg1"/>
                </a:solidFill>
              </a:rPr>
              <a:t>- It would also result in less profits as it is a preventive measure to take care of losses</a:t>
            </a:r>
          </a:p>
          <a:p>
            <a:r>
              <a:rPr lang="en-IN" sz="1400" dirty="0">
                <a:solidFill>
                  <a:schemeClr val="bg1"/>
                </a:solidFill>
              </a:rPr>
              <a:t>- There will be no inclination in the number of sales. We have to consider production and sales as equal.</a:t>
            </a:r>
          </a:p>
          <a:p>
            <a:endParaRPr lang="en-IN" sz="1400" dirty="0">
              <a:solidFill>
                <a:schemeClr val="bg1"/>
              </a:solidFill>
            </a:endParaRPr>
          </a:p>
          <a:p>
            <a:pPr algn="ctr"/>
            <a:endParaRPr lang="en-IN" dirty="0"/>
          </a:p>
        </p:txBody>
      </p:sp>
    </p:spTree>
    <p:extLst>
      <p:ext uri="{BB962C8B-B14F-4D97-AF65-F5344CB8AC3E}">
        <p14:creationId xmlns:p14="http://schemas.microsoft.com/office/powerpoint/2010/main" val="3057491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3BD4EF-FC35-46D5-9033-6E85B0E130DB}"/>
              </a:ext>
            </a:extLst>
          </p:cNvPr>
          <p:cNvSpPr/>
          <p:nvPr/>
        </p:nvSpPr>
        <p:spPr>
          <a:xfrm>
            <a:off x="1278384" y="550416"/>
            <a:ext cx="9898602" cy="1162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t>Q.1.3) It is observed that only 85% of the sales data is captured for Chennai for Q3’20. What would be the updated Q3’20 </a:t>
            </a:r>
            <a:r>
              <a:rPr lang="en-IN" sz="1400" dirty="0" err="1"/>
              <a:t>payout</a:t>
            </a:r>
            <a:r>
              <a:rPr lang="en-IN" sz="1400" dirty="0"/>
              <a:t> for the Sales Manager for Chennai ?</a:t>
            </a:r>
          </a:p>
          <a:p>
            <a:endParaRPr lang="en-IN" sz="1400" dirty="0"/>
          </a:p>
          <a:p>
            <a:r>
              <a:rPr lang="en-IN" sz="1400" dirty="0"/>
              <a:t>The updated Q3’20 </a:t>
            </a:r>
            <a:r>
              <a:rPr lang="en-IN" sz="1400" dirty="0" err="1"/>
              <a:t>payout</a:t>
            </a:r>
            <a:r>
              <a:rPr lang="en-IN" sz="1400" dirty="0"/>
              <a:t> for the Sales Manager for Chennai is 175000.</a:t>
            </a:r>
          </a:p>
          <a:p>
            <a:endParaRPr lang="en-IN" sz="1400" dirty="0">
              <a:solidFill>
                <a:schemeClr val="bg1"/>
              </a:solidFill>
            </a:endParaRPr>
          </a:p>
          <a:p>
            <a:endParaRPr lang="en-IN" dirty="0"/>
          </a:p>
        </p:txBody>
      </p:sp>
    </p:spTree>
    <p:extLst>
      <p:ext uri="{BB962C8B-B14F-4D97-AF65-F5344CB8AC3E}">
        <p14:creationId xmlns:p14="http://schemas.microsoft.com/office/powerpoint/2010/main" val="53131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8699FE-FB58-4D6C-A3D4-D1EE0DC119D0}"/>
              </a:ext>
            </a:extLst>
          </p:cNvPr>
          <p:cNvSpPr/>
          <p:nvPr/>
        </p:nvSpPr>
        <p:spPr>
          <a:xfrm>
            <a:off x="606345" y="589910"/>
            <a:ext cx="3300840" cy="400110"/>
          </a:xfrm>
          <a:prstGeom prst="rect">
            <a:avLst/>
          </a:prstGeom>
        </p:spPr>
        <p:txBody>
          <a:bodyPr wrap="none">
            <a:spAutoFit/>
          </a:bodyPr>
          <a:lstStyle/>
          <a:p>
            <a:r>
              <a:rPr lang="en-IN" sz="2000" dirty="0">
                <a:solidFill>
                  <a:schemeClr val="bg1"/>
                </a:solidFill>
              </a:rPr>
              <a:t>Communicating Performance</a:t>
            </a:r>
          </a:p>
        </p:txBody>
      </p:sp>
      <p:sp>
        <p:nvSpPr>
          <p:cNvPr id="6" name="TextBox 5">
            <a:extLst>
              <a:ext uri="{FF2B5EF4-FFF2-40B4-BE49-F238E27FC236}">
                <a16:creationId xmlns:a16="http://schemas.microsoft.com/office/drawing/2014/main" id="{6109668A-ABFC-4D7C-9F6B-12DD015C8AE4}"/>
              </a:ext>
            </a:extLst>
          </p:cNvPr>
          <p:cNvSpPr txBox="1"/>
          <p:nvPr/>
        </p:nvSpPr>
        <p:spPr>
          <a:xfrm>
            <a:off x="710213" y="1633491"/>
            <a:ext cx="2965142" cy="2154436"/>
          </a:xfrm>
          <a:prstGeom prst="rect">
            <a:avLst/>
          </a:prstGeom>
          <a:noFill/>
        </p:spPr>
        <p:txBody>
          <a:bodyPr wrap="square" rtlCol="0">
            <a:spAutoFit/>
          </a:bodyPr>
          <a:lstStyle/>
          <a:p>
            <a:r>
              <a:rPr lang="en-IN" dirty="0"/>
              <a:t>Background</a:t>
            </a:r>
          </a:p>
          <a:p>
            <a:endParaRPr lang="en-IN" dirty="0"/>
          </a:p>
          <a:p>
            <a:r>
              <a:rPr lang="en-IN" sz="1400" dirty="0"/>
              <a:t>To maintain transparency related to performance , the Sales Leadership has reached out to ZS to design a monthly scorecard that would be share with the Sales Manager to communicate the monthly performance</a:t>
            </a:r>
          </a:p>
        </p:txBody>
      </p:sp>
    </p:spTree>
    <p:extLst>
      <p:ext uri="{BB962C8B-B14F-4D97-AF65-F5344CB8AC3E}">
        <p14:creationId xmlns:p14="http://schemas.microsoft.com/office/powerpoint/2010/main" val="1526464742"/>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Depth</Template>
  <TotalTime>125</TotalTime>
  <Words>1199</Words>
  <Application>Microsoft Office PowerPoint</Application>
  <PresentationFormat>Widescreen</PresentationFormat>
  <Paragraphs>211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Corbel</vt:lpstr>
      <vt:lpstr>Depth</vt:lpstr>
      <vt:lpstr>ZS Campus Beats 2021 Case Challenge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ZS Campus Beats 2021 Case Challenge</dc:title>
  <dc:creator>naudiyal.shubham@gmail.com</dc:creator>
  <cp:lastModifiedBy>Shubham Naudiyal</cp:lastModifiedBy>
  <cp:revision>20</cp:revision>
  <dcterms:created xsi:type="dcterms:W3CDTF">2021-03-21T15:57:58Z</dcterms:created>
  <dcterms:modified xsi:type="dcterms:W3CDTF">2022-03-29T06:03:35Z</dcterms:modified>
</cp:coreProperties>
</file>