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4" r:id="rId2"/>
    <p:sldId id="256" r:id="rId3"/>
    <p:sldId id="266" r:id="rId4"/>
    <p:sldId id="267" r:id="rId5"/>
    <p:sldId id="268" r:id="rId6"/>
    <p:sldId id="269" r:id="rId7"/>
    <p:sldId id="270" r:id="rId8"/>
    <p:sldId id="265" r:id="rId9"/>
    <p:sldId id="263"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C:\Users\naudi\Downloads\profit%20percentage%20graph.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audi\Downloads\Division%20with%20sales%20with%20graph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v>Actual</c:v>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Sheet1!$C$3:$Z$4</c:f>
              <c:strCache>
                <c:ptCount val="12"/>
                <c:pt idx="0">
                  <c:v>2007 Q1 </c:v>
                </c:pt>
                <c:pt idx="1">
                  <c:v>2007 Q2 </c:v>
                </c:pt>
                <c:pt idx="2">
                  <c:v>2007 Q3</c:v>
                </c:pt>
                <c:pt idx="3">
                  <c:v>2007 Q4 </c:v>
                </c:pt>
                <c:pt idx="4">
                  <c:v>2008 Q1 </c:v>
                </c:pt>
                <c:pt idx="5">
                  <c:v>2008 Q2</c:v>
                </c:pt>
                <c:pt idx="6">
                  <c:v>2008 Q3 </c:v>
                </c:pt>
                <c:pt idx="7">
                  <c:v>2008 Q4 </c:v>
                </c:pt>
                <c:pt idx="8">
                  <c:v>2009 Q1 </c:v>
                </c:pt>
                <c:pt idx="9">
                  <c:v>2009 Q2</c:v>
                </c:pt>
                <c:pt idx="10">
                  <c:v>2009 Q3 </c:v>
                </c:pt>
                <c:pt idx="11">
                  <c:v>2009 Q4</c:v>
                </c:pt>
              </c:strCache>
            </c:strRef>
          </c:cat>
          <c:val>
            <c:numRef>
              <c:f>Sheet1!$C$5:$Z$5</c:f>
              <c:numCache>
                <c:formatCode>General</c:formatCode>
                <c:ptCount val="12"/>
                <c:pt idx="0">
                  <c:v>18539.172810000098</c:v>
                </c:pt>
                <c:pt idx="1">
                  <c:v>19416.127119999892</c:v>
                </c:pt>
                <c:pt idx="2">
                  <c:v>22205.784600000061</c:v>
                </c:pt>
                <c:pt idx="3">
                  <c:v>20960.743120000079</c:v>
                </c:pt>
                <c:pt idx="4">
                  <c:v>24675.781249999793</c:v>
                </c:pt>
                <c:pt idx="5">
                  <c:v>21038.011689999792</c:v>
                </c:pt>
                <c:pt idx="6">
                  <c:v>23132.352290000017</c:v>
                </c:pt>
                <c:pt idx="7">
                  <c:v>21613.723189999968</c:v>
                </c:pt>
                <c:pt idx="8">
                  <c:v>22836.084340000201</c:v>
                </c:pt>
                <c:pt idx="9">
                  <c:v>21441.5374500002</c:v>
                </c:pt>
                <c:pt idx="10">
                  <c:v>18932.972008000601</c:v>
                </c:pt>
                <c:pt idx="11">
                  <c:v>20040.268040000326</c:v>
                </c:pt>
              </c:numCache>
            </c:numRef>
          </c:val>
          <c:smooth val="0"/>
          <c:extLst>
            <c:ext xmlns:c16="http://schemas.microsoft.com/office/drawing/2014/chart" uri="{C3380CC4-5D6E-409C-BE32-E72D297353CC}">
              <c16:uniqueId val="{00000000-C76F-4398-8B21-F799F73B3E32}"/>
            </c:ext>
          </c:extLst>
        </c:ser>
        <c:ser>
          <c:idx val="1"/>
          <c:order val="1"/>
          <c:tx>
            <c:v>Budget</c:v>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Sheet1!$C$3:$Z$4</c:f>
              <c:strCache>
                <c:ptCount val="12"/>
                <c:pt idx="0">
                  <c:v>2007 Q1 </c:v>
                </c:pt>
                <c:pt idx="1">
                  <c:v>2007 Q2 </c:v>
                </c:pt>
                <c:pt idx="2">
                  <c:v>2007 Q3</c:v>
                </c:pt>
                <c:pt idx="3">
                  <c:v>2007 Q4 </c:v>
                </c:pt>
                <c:pt idx="4">
                  <c:v>2008 Q1 </c:v>
                </c:pt>
                <c:pt idx="5">
                  <c:v>2008 Q2</c:v>
                </c:pt>
                <c:pt idx="6">
                  <c:v>2008 Q3 </c:v>
                </c:pt>
                <c:pt idx="7">
                  <c:v>2008 Q4 </c:v>
                </c:pt>
                <c:pt idx="8">
                  <c:v>2009 Q1 </c:v>
                </c:pt>
                <c:pt idx="9">
                  <c:v>2009 Q2</c:v>
                </c:pt>
                <c:pt idx="10">
                  <c:v>2009 Q3 </c:v>
                </c:pt>
                <c:pt idx="11">
                  <c:v>2009 Q4</c:v>
                </c:pt>
              </c:strCache>
            </c:strRef>
          </c:cat>
          <c:val>
            <c:numRef>
              <c:f>Sheet1!$C$6:$Z$6</c:f>
              <c:numCache>
                <c:formatCode>General</c:formatCode>
                <c:ptCount val="12"/>
                <c:pt idx="4">
                  <c:v>23301.66</c:v>
                </c:pt>
                <c:pt idx="5">
                  <c:v>24932.66</c:v>
                </c:pt>
                <c:pt idx="6">
                  <c:v>23294.012999999999</c:v>
                </c:pt>
                <c:pt idx="7">
                  <c:v>21416.212</c:v>
                </c:pt>
                <c:pt idx="8">
                  <c:v>22814.937000000002</c:v>
                </c:pt>
                <c:pt idx="9">
                  <c:v>24624.994999999999</c:v>
                </c:pt>
                <c:pt idx="10">
                  <c:v>22986.917000000001</c:v>
                </c:pt>
                <c:pt idx="11">
                  <c:v>21040.963</c:v>
                </c:pt>
              </c:numCache>
            </c:numRef>
          </c:val>
          <c:smooth val="0"/>
          <c:extLst>
            <c:ext xmlns:c16="http://schemas.microsoft.com/office/drawing/2014/chart" uri="{C3380CC4-5D6E-409C-BE32-E72D297353CC}">
              <c16:uniqueId val="{00000001-C76F-4398-8B21-F799F73B3E32}"/>
            </c:ext>
          </c:extLst>
        </c:ser>
        <c:dLbls>
          <c:showLegendKey val="0"/>
          <c:showVal val="0"/>
          <c:showCatName val="0"/>
          <c:showSerName val="0"/>
          <c:showPercent val="0"/>
          <c:showBubbleSize val="0"/>
        </c:dLbls>
        <c:marker val="1"/>
        <c:smooth val="0"/>
        <c:axId val="-137144304"/>
        <c:axId val="-137141040"/>
      </c:lineChart>
      <c:catAx>
        <c:axId val="-1371443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IN"/>
                  <a:t>Quarterly</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37141040"/>
        <c:crosses val="autoZero"/>
        <c:auto val="1"/>
        <c:lblAlgn val="ctr"/>
        <c:lblOffset val="100"/>
        <c:noMultiLvlLbl val="0"/>
      </c:catAx>
      <c:valAx>
        <c:axId val="-137141040"/>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IN"/>
                  <a:t>Gross Sales( In Thousands)</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144304"/>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3"/>
          <c:order val="3"/>
          <c:tx>
            <c:v>Actual</c:v>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Sheet1!$D$1:$AB$2</c:f>
              <c:strCache>
                <c:ptCount val="12"/>
                <c:pt idx="0">
                  <c:v>2007 Q1 </c:v>
                </c:pt>
                <c:pt idx="1">
                  <c:v>2007 Q2 </c:v>
                </c:pt>
                <c:pt idx="2">
                  <c:v>2007 Q3</c:v>
                </c:pt>
                <c:pt idx="3">
                  <c:v>2007 Q4 </c:v>
                </c:pt>
                <c:pt idx="4">
                  <c:v>2008 Q1 </c:v>
                </c:pt>
                <c:pt idx="5">
                  <c:v>2008 Q2</c:v>
                </c:pt>
                <c:pt idx="6">
                  <c:v>2008 Q3 </c:v>
                </c:pt>
                <c:pt idx="7">
                  <c:v>2008 Q4 </c:v>
                </c:pt>
                <c:pt idx="8">
                  <c:v>2009 Q1 </c:v>
                </c:pt>
                <c:pt idx="9">
                  <c:v>2009 Q2</c:v>
                </c:pt>
                <c:pt idx="10">
                  <c:v>2009 Q3 </c:v>
                </c:pt>
                <c:pt idx="11">
                  <c:v>2009 Q4</c:v>
                </c:pt>
              </c:strCache>
            </c:strRef>
          </c:cat>
          <c:val>
            <c:numRef>
              <c:f>Sheet1!$D$6:$AB$6</c:f>
              <c:numCache>
                <c:formatCode>General</c:formatCode>
                <c:ptCount val="12"/>
                <c:pt idx="0">
                  <c:v>39.854878562945224</c:v>
                </c:pt>
                <c:pt idx="1">
                  <c:v>39.685077628395419</c:v>
                </c:pt>
                <c:pt idx="2">
                  <c:v>40.182334291399172</c:v>
                </c:pt>
                <c:pt idx="3">
                  <c:v>39.024041958681991</c:v>
                </c:pt>
                <c:pt idx="4">
                  <c:v>41.986648062054286</c:v>
                </c:pt>
                <c:pt idx="5">
                  <c:v>42.550920789985931</c:v>
                </c:pt>
                <c:pt idx="6">
                  <c:v>41.695272357448651</c:v>
                </c:pt>
                <c:pt idx="7">
                  <c:v>42.049891682729474</c:v>
                </c:pt>
                <c:pt idx="8">
                  <c:v>44.070735552381095</c:v>
                </c:pt>
                <c:pt idx="9">
                  <c:v>43.998185960308604</c:v>
                </c:pt>
                <c:pt idx="10">
                  <c:v>41.811824639335043</c:v>
                </c:pt>
                <c:pt idx="11">
                  <c:v>43.493444262337746</c:v>
                </c:pt>
              </c:numCache>
            </c:numRef>
          </c:val>
          <c:smooth val="0"/>
          <c:extLst>
            <c:ext xmlns:c16="http://schemas.microsoft.com/office/drawing/2014/chart" uri="{C3380CC4-5D6E-409C-BE32-E72D297353CC}">
              <c16:uniqueId val="{00000000-2E1A-43CB-B256-E0D93F3DFE58}"/>
            </c:ext>
          </c:extLst>
        </c:ser>
        <c:ser>
          <c:idx val="4"/>
          <c:order val="4"/>
          <c:tx>
            <c:v>Budget</c:v>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Sheet1!$D$1:$AB$2</c:f>
              <c:strCache>
                <c:ptCount val="12"/>
                <c:pt idx="0">
                  <c:v>2007 Q1 </c:v>
                </c:pt>
                <c:pt idx="1">
                  <c:v>2007 Q2 </c:v>
                </c:pt>
                <c:pt idx="2">
                  <c:v>2007 Q3</c:v>
                </c:pt>
                <c:pt idx="3">
                  <c:v>2007 Q4 </c:v>
                </c:pt>
                <c:pt idx="4">
                  <c:v>2008 Q1 </c:v>
                </c:pt>
                <c:pt idx="5">
                  <c:v>2008 Q2</c:v>
                </c:pt>
                <c:pt idx="6">
                  <c:v>2008 Q3 </c:v>
                </c:pt>
                <c:pt idx="7">
                  <c:v>2008 Q4 </c:v>
                </c:pt>
                <c:pt idx="8">
                  <c:v>2009 Q1 </c:v>
                </c:pt>
                <c:pt idx="9">
                  <c:v>2009 Q2</c:v>
                </c:pt>
                <c:pt idx="10">
                  <c:v>2009 Q3 </c:v>
                </c:pt>
                <c:pt idx="11">
                  <c:v>2009 Q4</c:v>
                </c:pt>
              </c:strCache>
            </c:strRef>
          </c:cat>
          <c:val>
            <c:numRef>
              <c:f>Sheet1!$D$7:$AB$7</c:f>
              <c:numCache>
                <c:formatCode>General</c:formatCode>
                <c:ptCount val="12"/>
                <c:pt idx="4">
                  <c:v>44.570906665268218</c:v>
                </c:pt>
                <c:pt idx="5">
                  <c:v>44.896821991810796</c:v>
                </c:pt>
                <c:pt idx="6">
                  <c:v>43.936557875790648</c:v>
                </c:pt>
                <c:pt idx="7">
                  <c:v>44.569903010980063</c:v>
                </c:pt>
                <c:pt idx="8">
                  <c:v>44.905961123240978</c:v>
                </c:pt>
                <c:pt idx="9">
                  <c:v>44.252642575970313</c:v>
                </c:pt>
                <c:pt idx="10">
                  <c:v>44.815451278366922</c:v>
                </c:pt>
                <c:pt idx="11">
                  <c:v>42.749875508389003</c:v>
                </c:pt>
              </c:numCache>
            </c:numRef>
          </c:val>
          <c:smooth val="0"/>
          <c:extLst>
            <c:ext xmlns:c16="http://schemas.microsoft.com/office/drawing/2014/chart" uri="{C3380CC4-5D6E-409C-BE32-E72D297353CC}">
              <c16:uniqueId val="{00000001-2E1A-43CB-B256-E0D93F3DFE58}"/>
            </c:ext>
          </c:extLst>
        </c:ser>
        <c:dLbls>
          <c:showLegendKey val="0"/>
          <c:showVal val="0"/>
          <c:showCatName val="0"/>
          <c:showSerName val="0"/>
          <c:showPercent val="0"/>
          <c:showBubbleSize val="0"/>
        </c:dLbls>
        <c:marker val="1"/>
        <c:smooth val="0"/>
        <c:axId val="-137142128"/>
        <c:axId val="-137143216"/>
        <c:extLst>
          <c:ext xmlns:c15="http://schemas.microsoft.com/office/drawing/2012/chart" uri="{02D57815-91ED-43cb-92C2-25804820EDAC}">
            <c15:filteredLineSeries>
              <c15:ser>
                <c:idx val="0"/>
                <c:order val="0"/>
                <c:tx>
                  <c:strRef>
                    <c:extLst>
                      <c:ext uri="{02D57815-91ED-43cb-92C2-25804820EDAC}">
                        <c15:formulaRef>
                          <c15:sqref>Sheet1!$B$3:$C$3</c15:sqref>
                        </c15:formulaRef>
                      </c:ext>
                    </c:extLst>
                    <c:strCache>
                      <c:ptCount val="2"/>
                      <c:pt idx="1">
                        <c:v>Gross Sales(in Thousands)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extLst>
                      <c:ext uri="{02D57815-91ED-43cb-92C2-25804820EDAC}">
                        <c15:formulaRef>
                          <c15:sqref>Sheet1!$D$1:$AB$2</c15:sqref>
                        </c15:formulaRef>
                      </c:ext>
                    </c:extLst>
                    <c:strCache>
                      <c:ptCount val="12"/>
                      <c:pt idx="0">
                        <c:v>2007 Q1 </c:v>
                      </c:pt>
                      <c:pt idx="1">
                        <c:v>2007 Q2 </c:v>
                      </c:pt>
                      <c:pt idx="2">
                        <c:v>2007 Q3</c:v>
                      </c:pt>
                      <c:pt idx="3">
                        <c:v>2007 Q4 </c:v>
                      </c:pt>
                      <c:pt idx="4">
                        <c:v>2008 Q1 </c:v>
                      </c:pt>
                      <c:pt idx="5">
                        <c:v>2008 Q2</c:v>
                      </c:pt>
                      <c:pt idx="6">
                        <c:v>2008 Q3 </c:v>
                      </c:pt>
                      <c:pt idx="7">
                        <c:v>2008 Q4 </c:v>
                      </c:pt>
                      <c:pt idx="8">
                        <c:v>2009 Q1 </c:v>
                      </c:pt>
                      <c:pt idx="9">
                        <c:v>2009 Q2</c:v>
                      </c:pt>
                      <c:pt idx="10">
                        <c:v>2009 Q3 </c:v>
                      </c:pt>
                      <c:pt idx="11">
                        <c:v>2009 Q4</c:v>
                      </c:pt>
                    </c:strCache>
                  </c:strRef>
                </c:cat>
                <c:val>
                  <c:numRef>
                    <c:extLst>
                      <c:ext uri="{02D57815-91ED-43cb-92C2-25804820EDAC}">
                        <c15:formulaRef>
                          <c15:sqref>Sheet1!$D$3:$AB$3</c15:sqref>
                        </c15:formulaRef>
                      </c:ext>
                    </c:extLst>
                    <c:numCache>
                      <c:formatCode>General</c:formatCode>
                      <c:ptCount val="12"/>
                      <c:pt idx="0">
                        <c:v>18539.172810000098</c:v>
                      </c:pt>
                      <c:pt idx="1">
                        <c:v>19416.127119999892</c:v>
                      </c:pt>
                      <c:pt idx="2">
                        <c:v>22205.784600000061</c:v>
                      </c:pt>
                      <c:pt idx="3">
                        <c:v>20960.743120000079</c:v>
                      </c:pt>
                      <c:pt idx="4">
                        <c:v>24675.781249999793</c:v>
                      </c:pt>
                      <c:pt idx="5">
                        <c:v>21038.011689999792</c:v>
                      </c:pt>
                      <c:pt idx="6">
                        <c:v>23132.352290000017</c:v>
                      </c:pt>
                      <c:pt idx="7">
                        <c:v>21613.723189999968</c:v>
                      </c:pt>
                      <c:pt idx="8">
                        <c:v>22836.084340000201</c:v>
                      </c:pt>
                      <c:pt idx="9">
                        <c:v>21441.5374500002</c:v>
                      </c:pt>
                      <c:pt idx="10">
                        <c:v>18932.972008000601</c:v>
                      </c:pt>
                      <c:pt idx="11">
                        <c:v>20040.268040000326</c:v>
                      </c:pt>
                    </c:numCache>
                  </c:numRef>
                </c:val>
                <c:smooth val="0"/>
                <c:extLst>
                  <c:ext xmlns:c16="http://schemas.microsoft.com/office/drawing/2014/chart" uri="{C3380CC4-5D6E-409C-BE32-E72D297353CC}">
                    <c16:uniqueId val="{00000002-2E1A-43CB-B256-E0D93F3DFE58}"/>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Sheet1!$B$4:$C$4</c15:sqref>
                        </c15:formulaRef>
                      </c:ext>
                    </c:extLst>
                    <c:strCache>
                      <c:ptCount val="2"/>
                      <c:pt idx="1">
                        <c:v>Cost of goods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extLst xmlns:c15="http://schemas.microsoft.com/office/drawing/2012/chart">
                      <c:ext xmlns:c15="http://schemas.microsoft.com/office/drawing/2012/chart" uri="{02D57815-91ED-43cb-92C2-25804820EDAC}">
                        <c15:formulaRef>
                          <c15:sqref>Sheet1!$D$1:$AB$2</c15:sqref>
                        </c15:formulaRef>
                      </c:ext>
                    </c:extLst>
                    <c:strCache>
                      <c:ptCount val="12"/>
                      <c:pt idx="0">
                        <c:v>2007 Q1 </c:v>
                      </c:pt>
                      <c:pt idx="1">
                        <c:v>2007 Q2 </c:v>
                      </c:pt>
                      <c:pt idx="2">
                        <c:v>2007 Q3</c:v>
                      </c:pt>
                      <c:pt idx="3">
                        <c:v>2007 Q4 </c:v>
                      </c:pt>
                      <c:pt idx="4">
                        <c:v>2008 Q1 </c:v>
                      </c:pt>
                      <c:pt idx="5">
                        <c:v>2008 Q2</c:v>
                      </c:pt>
                      <c:pt idx="6">
                        <c:v>2008 Q3 </c:v>
                      </c:pt>
                      <c:pt idx="7">
                        <c:v>2008 Q4 </c:v>
                      </c:pt>
                      <c:pt idx="8">
                        <c:v>2009 Q1 </c:v>
                      </c:pt>
                      <c:pt idx="9">
                        <c:v>2009 Q2</c:v>
                      </c:pt>
                      <c:pt idx="10">
                        <c:v>2009 Q3 </c:v>
                      </c:pt>
                      <c:pt idx="11">
                        <c:v>2009 Q4</c:v>
                      </c:pt>
                    </c:strCache>
                  </c:strRef>
                </c:cat>
                <c:val>
                  <c:numRef>
                    <c:extLst xmlns:c15="http://schemas.microsoft.com/office/drawing/2012/chart">
                      <c:ext xmlns:c15="http://schemas.microsoft.com/office/drawing/2012/chart" uri="{02D57815-91ED-43cb-92C2-25804820EDAC}">
                        <c15:formulaRef>
                          <c15:sqref>Sheet1!$D$4:$AB$4</c15:sqref>
                        </c15:formulaRef>
                      </c:ext>
                    </c:extLst>
                    <c:numCache>
                      <c:formatCode>General</c:formatCode>
                      <c:ptCount val="12"/>
                      <c:pt idx="0">
                        <c:v>11150.407999999999</c:v>
                      </c:pt>
                      <c:pt idx="1">
                        <c:v>11710.822</c:v>
                      </c:pt>
                      <c:pt idx="2">
                        <c:v>13282.982</c:v>
                      </c:pt>
                      <c:pt idx="3">
                        <c:v>12781.013929999701</c:v>
                      </c:pt>
                      <c:pt idx="4">
                        <c:v>14315.247820000001</c:v>
                      </c:pt>
                      <c:pt idx="5">
                        <c:v>12086.144</c:v>
                      </c:pt>
                      <c:pt idx="6">
                        <c:v>13487.254999999999</c:v>
                      </c:pt>
                      <c:pt idx="7">
                        <c:v>12525.175999999999</c:v>
                      </c:pt>
                      <c:pt idx="8">
                        <c:v>12772.054</c:v>
                      </c:pt>
                      <c:pt idx="9">
                        <c:v>12007.6499299999</c:v>
                      </c:pt>
                      <c:pt idx="10">
                        <c:v>11016.750953000999</c:v>
                      </c:pt>
                      <c:pt idx="11">
                        <c:v>11324.0652299997</c:v>
                      </c:pt>
                    </c:numCache>
                  </c:numRef>
                </c:val>
                <c:smooth val="0"/>
                <c:extLst xmlns:c15="http://schemas.microsoft.com/office/drawing/2012/chart">
                  <c:ext xmlns:c16="http://schemas.microsoft.com/office/drawing/2014/chart" uri="{C3380CC4-5D6E-409C-BE32-E72D297353CC}">
                    <c16:uniqueId val="{00000003-2E1A-43CB-B256-E0D93F3DFE58}"/>
                  </c:ext>
                </c:extLst>
              </c15:ser>
            </c15:filteredLineSeries>
            <c15:filteredLineSeries>
              <c15:ser>
                <c:idx val="2"/>
                <c:order val="2"/>
                <c:tx>
                  <c:strRef>
                    <c:extLst xmlns:c15="http://schemas.microsoft.com/office/drawing/2012/chart">
                      <c:ext xmlns:c15="http://schemas.microsoft.com/office/drawing/2012/chart" uri="{02D57815-91ED-43cb-92C2-25804820EDAC}">
                        <c15:formulaRef>
                          <c15:sqref>Sheet1!$B$5:$C$5</c15:sqref>
                        </c15:formulaRef>
                      </c:ext>
                    </c:extLst>
                    <c:strCache>
                      <c:ptCount val="2"/>
                      <c:pt idx="1">
                        <c:v>Gross Profit</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extLst xmlns:c15="http://schemas.microsoft.com/office/drawing/2012/chart">
                      <c:ext xmlns:c15="http://schemas.microsoft.com/office/drawing/2012/chart" uri="{02D57815-91ED-43cb-92C2-25804820EDAC}">
                        <c15:formulaRef>
                          <c15:sqref>Sheet1!$D$1:$AB$2</c15:sqref>
                        </c15:formulaRef>
                      </c:ext>
                    </c:extLst>
                    <c:strCache>
                      <c:ptCount val="12"/>
                      <c:pt idx="0">
                        <c:v>2007 Q1 </c:v>
                      </c:pt>
                      <c:pt idx="1">
                        <c:v>2007 Q2 </c:v>
                      </c:pt>
                      <c:pt idx="2">
                        <c:v>2007 Q3</c:v>
                      </c:pt>
                      <c:pt idx="3">
                        <c:v>2007 Q4 </c:v>
                      </c:pt>
                      <c:pt idx="4">
                        <c:v>2008 Q1 </c:v>
                      </c:pt>
                      <c:pt idx="5">
                        <c:v>2008 Q2</c:v>
                      </c:pt>
                      <c:pt idx="6">
                        <c:v>2008 Q3 </c:v>
                      </c:pt>
                      <c:pt idx="7">
                        <c:v>2008 Q4 </c:v>
                      </c:pt>
                      <c:pt idx="8">
                        <c:v>2009 Q1 </c:v>
                      </c:pt>
                      <c:pt idx="9">
                        <c:v>2009 Q2</c:v>
                      </c:pt>
                      <c:pt idx="10">
                        <c:v>2009 Q3 </c:v>
                      </c:pt>
                      <c:pt idx="11">
                        <c:v>2009 Q4</c:v>
                      </c:pt>
                    </c:strCache>
                  </c:strRef>
                </c:cat>
                <c:val>
                  <c:numRef>
                    <c:extLst xmlns:c15="http://schemas.microsoft.com/office/drawing/2012/chart">
                      <c:ext xmlns:c15="http://schemas.microsoft.com/office/drawing/2012/chart" uri="{02D57815-91ED-43cb-92C2-25804820EDAC}">
                        <c15:formulaRef>
                          <c15:sqref>Sheet1!$D$5:$AB$5</c15:sqref>
                        </c15:formulaRef>
                      </c:ext>
                    </c:extLst>
                    <c:numCache>
                      <c:formatCode>General</c:formatCode>
                      <c:ptCount val="12"/>
                      <c:pt idx="0">
                        <c:v>7388.7648100000988</c:v>
                      </c:pt>
                      <c:pt idx="1">
                        <c:v>7705.3051199998918</c:v>
                      </c:pt>
                      <c:pt idx="2">
                        <c:v>8922.8026000000609</c:v>
                      </c:pt>
                      <c:pt idx="3">
                        <c:v>8179.7291900003784</c:v>
                      </c:pt>
                      <c:pt idx="4">
                        <c:v>10360.533429999792</c:v>
                      </c:pt>
                      <c:pt idx="5">
                        <c:v>8951.8676899997918</c:v>
                      </c:pt>
                      <c:pt idx="6">
                        <c:v>9645.0972900000179</c:v>
                      </c:pt>
                      <c:pt idx="7">
                        <c:v>9088.5471899999684</c:v>
                      </c:pt>
                      <c:pt idx="8">
                        <c:v>10064.030340000201</c:v>
                      </c:pt>
                      <c:pt idx="9">
                        <c:v>9433.8875200003004</c:v>
                      </c:pt>
                      <c:pt idx="10">
                        <c:v>7916.2210549996016</c:v>
                      </c:pt>
                      <c:pt idx="11">
                        <c:v>8716.2028100006264</c:v>
                      </c:pt>
                    </c:numCache>
                  </c:numRef>
                </c:val>
                <c:smooth val="0"/>
                <c:extLst xmlns:c15="http://schemas.microsoft.com/office/drawing/2012/chart">
                  <c:ext xmlns:c16="http://schemas.microsoft.com/office/drawing/2014/chart" uri="{C3380CC4-5D6E-409C-BE32-E72D297353CC}">
                    <c16:uniqueId val="{00000004-2E1A-43CB-B256-E0D93F3DFE58}"/>
                  </c:ext>
                </c:extLst>
              </c15:ser>
            </c15:filteredLineSeries>
          </c:ext>
        </c:extLst>
      </c:lineChart>
      <c:catAx>
        <c:axId val="-1371421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quarterly</a:t>
                </a:r>
              </a:p>
            </c:rich>
          </c:tx>
          <c:layout>
            <c:manualLayout>
              <c:xMode val="edge"/>
              <c:yMode val="edge"/>
              <c:x val="0.50373856483958923"/>
              <c:y val="0.9200734505115842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143216"/>
        <c:crosses val="autoZero"/>
        <c:auto val="1"/>
        <c:lblAlgn val="ctr"/>
        <c:lblOffset val="100"/>
        <c:noMultiLvlLbl val="0"/>
      </c:catAx>
      <c:valAx>
        <c:axId val="-1371432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gross profit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1421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Sheet1!$P$13</c:f>
              <c:strCache>
                <c:ptCount val="1"/>
                <c:pt idx="0">
                  <c:v>International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Sheet1!$Q$12:$S$12</c:f>
              <c:numCache>
                <c:formatCode>General</c:formatCode>
                <c:ptCount val="3"/>
                <c:pt idx="0">
                  <c:v>2007</c:v>
                </c:pt>
                <c:pt idx="1">
                  <c:v>2008</c:v>
                </c:pt>
                <c:pt idx="2">
                  <c:v>2009</c:v>
                </c:pt>
              </c:numCache>
            </c:numRef>
          </c:cat>
          <c:val>
            <c:numRef>
              <c:f>Sheet1!$Q$13:$S$13</c:f>
              <c:numCache>
                <c:formatCode>General</c:formatCode>
                <c:ptCount val="3"/>
                <c:pt idx="0">
                  <c:v>40129.205789999432</c:v>
                </c:pt>
                <c:pt idx="1">
                  <c:v>37723.732969999808</c:v>
                </c:pt>
                <c:pt idx="2">
                  <c:v>42097.230810000314</c:v>
                </c:pt>
              </c:numCache>
            </c:numRef>
          </c:val>
          <c:extLst>
            <c:ext xmlns:c16="http://schemas.microsoft.com/office/drawing/2014/chart" uri="{C3380CC4-5D6E-409C-BE32-E72D297353CC}">
              <c16:uniqueId val="{00000000-2607-4943-9C3B-6B892DBA801B}"/>
            </c:ext>
          </c:extLst>
        </c:ser>
        <c:ser>
          <c:idx val="1"/>
          <c:order val="1"/>
          <c:tx>
            <c:strRef>
              <c:f>Sheet1!$P$14</c:f>
              <c:strCache>
                <c:ptCount val="1"/>
                <c:pt idx="0">
                  <c:v>Domestic</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numRef>
              <c:f>Sheet1!$Q$12:$S$12</c:f>
              <c:numCache>
                <c:formatCode>General</c:formatCode>
                <c:ptCount val="3"/>
                <c:pt idx="0">
                  <c:v>2007</c:v>
                </c:pt>
                <c:pt idx="1">
                  <c:v>2008</c:v>
                </c:pt>
                <c:pt idx="2">
                  <c:v>2009</c:v>
                </c:pt>
              </c:numCache>
            </c:numRef>
          </c:cat>
          <c:val>
            <c:numRef>
              <c:f>Sheet1!$Q$14:$S$14</c:f>
              <c:numCache>
                <c:formatCode>General</c:formatCode>
                <c:ptCount val="3"/>
                <c:pt idx="0">
                  <c:v>40724.361760000073</c:v>
                </c:pt>
                <c:pt idx="1">
                  <c:v>52794.14153999975</c:v>
                </c:pt>
                <c:pt idx="2">
                  <c:v>46124.592090000326</c:v>
                </c:pt>
              </c:numCache>
            </c:numRef>
          </c:val>
          <c:extLst>
            <c:ext xmlns:c16="http://schemas.microsoft.com/office/drawing/2014/chart" uri="{C3380CC4-5D6E-409C-BE32-E72D297353CC}">
              <c16:uniqueId val="{00000001-2607-4943-9C3B-6B892DBA801B}"/>
            </c:ext>
          </c:extLst>
        </c:ser>
        <c:dLbls>
          <c:showLegendKey val="0"/>
          <c:showVal val="0"/>
          <c:showCatName val="0"/>
          <c:showSerName val="0"/>
          <c:showPercent val="0"/>
          <c:showBubbleSize val="0"/>
        </c:dLbls>
        <c:gapWidth val="100"/>
        <c:overlap val="-24"/>
        <c:axId val="-137141584"/>
        <c:axId val="-236047152"/>
      </c:barChart>
      <c:catAx>
        <c:axId val="-137141584"/>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6047152"/>
        <c:crosses val="autoZero"/>
        <c:auto val="1"/>
        <c:lblAlgn val="ctr"/>
        <c:lblOffset val="100"/>
        <c:noMultiLvlLbl val="0"/>
      </c:catAx>
      <c:valAx>
        <c:axId val="-2360471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Yearly Sales (In thousands) </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14158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Sheet1!$G$3</c:f>
              <c:strCache>
                <c:ptCount val="1"/>
                <c:pt idx="0">
                  <c:v>2007</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Sheet1!$F$4:$F$7</c:f>
              <c:strCache>
                <c:ptCount val="4"/>
                <c:pt idx="0">
                  <c:v>Western</c:v>
                </c:pt>
                <c:pt idx="1">
                  <c:v>Southern</c:v>
                </c:pt>
                <c:pt idx="2">
                  <c:v>Northeast</c:v>
                </c:pt>
                <c:pt idx="3">
                  <c:v>Central</c:v>
                </c:pt>
              </c:strCache>
            </c:strRef>
          </c:cat>
          <c:val>
            <c:numRef>
              <c:f>Sheet1!$G$4:$G$7</c:f>
              <c:numCache>
                <c:formatCode>General</c:formatCode>
                <c:ptCount val="4"/>
                <c:pt idx="0">
                  <c:v>7449.3432699999994</c:v>
                </c:pt>
                <c:pt idx="1">
                  <c:v>6766.7423499999904</c:v>
                </c:pt>
                <c:pt idx="2">
                  <c:v>2547.49899</c:v>
                </c:pt>
                <c:pt idx="3">
                  <c:v>23960.777149999998</c:v>
                </c:pt>
              </c:numCache>
            </c:numRef>
          </c:val>
          <c:extLst>
            <c:ext xmlns:c16="http://schemas.microsoft.com/office/drawing/2014/chart" uri="{C3380CC4-5D6E-409C-BE32-E72D297353CC}">
              <c16:uniqueId val="{00000000-112C-4A8E-AE56-8F6814E4D9B6}"/>
            </c:ext>
          </c:extLst>
        </c:ser>
        <c:ser>
          <c:idx val="1"/>
          <c:order val="1"/>
          <c:tx>
            <c:strRef>
              <c:f>Sheet1!$H$3</c:f>
              <c:strCache>
                <c:ptCount val="1"/>
                <c:pt idx="0">
                  <c:v>2008</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Sheet1!$F$4:$F$7</c:f>
              <c:strCache>
                <c:ptCount val="4"/>
                <c:pt idx="0">
                  <c:v>Western</c:v>
                </c:pt>
                <c:pt idx="1">
                  <c:v>Southern</c:v>
                </c:pt>
                <c:pt idx="2">
                  <c:v>Northeast</c:v>
                </c:pt>
                <c:pt idx="3">
                  <c:v>Central</c:v>
                </c:pt>
              </c:strCache>
            </c:strRef>
          </c:cat>
          <c:val>
            <c:numRef>
              <c:f>Sheet1!$H$4:$H$7</c:f>
              <c:numCache>
                <c:formatCode>General</c:formatCode>
                <c:ptCount val="4"/>
                <c:pt idx="0">
                  <c:v>12558.85115</c:v>
                </c:pt>
                <c:pt idx="1">
                  <c:v>11529.01209</c:v>
                </c:pt>
                <c:pt idx="2">
                  <c:v>3268.5320000000002</c:v>
                </c:pt>
                <c:pt idx="3">
                  <c:v>25437.68059</c:v>
                </c:pt>
              </c:numCache>
            </c:numRef>
          </c:val>
          <c:extLst>
            <c:ext xmlns:c16="http://schemas.microsoft.com/office/drawing/2014/chart" uri="{C3380CC4-5D6E-409C-BE32-E72D297353CC}">
              <c16:uniqueId val="{00000001-112C-4A8E-AE56-8F6814E4D9B6}"/>
            </c:ext>
          </c:extLst>
        </c:ser>
        <c:ser>
          <c:idx val="2"/>
          <c:order val="2"/>
          <c:tx>
            <c:strRef>
              <c:f>Sheet1!$I$3</c:f>
              <c:strCache>
                <c:ptCount val="1"/>
                <c:pt idx="0">
                  <c:v>2009</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Sheet1!$F$4:$F$7</c:f>
              <c:strCache>
                <c:ptCount val="4"/>
                <c:pt idx="0">
                  <c:v>Western</c:v>
                </c:pt>
                <c:pt idx="1">
                  <c:v>Southern</c:v>
                </c:pt>
                <c:pt idx="2">
                  <c:v>Northeast</c:v>
                </c:pt>
                <c:pt idx="3">
                  <c:v>Central</c:v>
                </c:pt>
              </c:strCache>
            </c:strRef>
          </c:cat>
          <c:val>
            <c:numRef>
              <c:f>Sheet1!$I$4:$I$7</c:f>
              <c:numCache>
                <c:formatCode>General</c:formatCode>
                <c:ptCount val="4"/>
                <c:pt idx="0">
                  <c:v>11336.75117</c:v>
                </c:pt>
                <c:pt idx="1">
                  <c:v>9234.7651800000003</c:v>
                </c:pt>
                <c:pt idx="2">
                  <c:v>3961.02043</c:v>
                </c:pt>
                <c:pt idx="3">
                  <c:v>21592.023920000003</c:v>
                </c:pt>
              </c:numCache>
            </c:numRef>
          </c:val>
          <c:extLst>
            <c:ext xmlns:c16="http://schemas.microsoft.com/office/drawing/2014/chart" uri="{C3380CC4-5D6E-409C-BE32-E72D297353CC}">
              <c16:uniqueId val="{00000002-112C-4A8E-AE56-8F6814E4D9B6}"/>
            </c:ext>
          </c:extLst>
        </c:ser>
        <c:dLbls>
          <c:showLegendKey val="0"/>
          <c:showVal val="0"/>
          <c:showCatName val="0"/>
          <c:showSerName val="0"/>
          <c:showPercent val="0"/>
          <c:showBubbleSize val="0"/>
        </c:dLbls>
        <c:gapWidth val="100"/>
        <c:overlap val="-24"/>
        <c:axId val="-236043344"/>
        <c:axId val="-236047696"/>
      </c:barChart>
      <c:catAx>
        <c:axId val="-236043344"/>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a:t>Region</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6047696"/>
        <c:crosses val="autoZero"/>
        <c:auto val="1"/>
        <c:lblAlgn val="ctr"/>
        <c:lblOffset val="100"/>
        <c:noMultiLvlLbl val="0"/>
      </c:catAx>
      <c:valAx>
        <c:axId val="-2360476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Yearly Sales(In thousand)</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6043344"/>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E6EA1F-A9E4-44D5-BAE4-C1DB6961EE95}" type="datetimeFigureOut">
              <a:rPr lang="en-IN" smtClean="0"/>
              <a:t>17-08-2021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2A587A-AF80-4D1D-B5C8-46FC7071537D}" type="slidenum">
              <a:rPr lang="en-IN" smtClean="0"/>
              <a:t>‹#›</a:t>
            </a:fld>
            <a:endParaRPr lang="en-IN"/>
          </a:p>
        </p:txBody>
      </p:sp>
    </p:spTree>
    <p:extLst>
      <p:ext uri="{BB962C8B-B14F-4D97-AF65-F5344CB8AC3E}">
        <p14:creationId xmlns:p14="http://schemas.microsoft.com/office/powerpoint/2010/main" val="1600410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62A587A-AF80-4D1D-B5C8-46FC7071537D}" type="slidenum">
              <a:rPr lang="en-IN" smtClean="0"/>
              <a:t>2</a:t>
            </a:fld>
            <a:endParaRPr lang="en-IN"/>
          </a:p>
        </p:txBody>
      </p:sp>
    </p:spTree>
    <p:extLst>
      <p:ext uri="{BB962C8B-B14F-4D97-AF65-F5344CB8AC3E}">
        <p14:creationId xmlns:p14="http://schemas.microsoft.com/office/powerpoint/2010/main" val="2091110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2D635-DECD-417C-96C7-08E601545A7C}"/>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D17899D7-CFB2-4CD9-8EC4-98F86385B60A}"/>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A6E2B2-ADE7-4072-8AEF-5458F7A330EF}"/>
              </a:ext>
            </a:extLst>
          </p:cNvPr>
          <p:cNvSpPr>
            <a:spLocks noGrp="1"/>
          </p:cNvSpPr>
          <p:nvPr>
            <p:ph type="dt" sz="half" idx="10"/>
          </p:nvPr>
        </p:nvSpPr>
        <p:spPr>
          <a:xfrm>
            <a:off x="838200" y="6356350"/>
            <a:ext cx="2743200" cy="365125"/>
          </a:xfrm>
          <a:prstGeom prst="rect">
            <a:avLst/>
          </a:prstGeom>
        </p:spPr>
        <p:txBody>
          <a:bodyPr/>
          <a:lstStyle/>
          <a:p>
            <a:fld id="{C739D8D8-83E2-4B94-93E5-26DC12DE010A}" type="datetimeFigureOut">
              <a:rPr lang="en-IN" smtClean="0"/>
              <a:t>17-08-2021</a:t>
            </a:fld>
            <a:endParaRPr lang="en-IN"/>
          </a:p>
        </p:txBody>
      </p:sp>
      <p:sp>
        <p:nvSpPr>
          <p:cNvPr id="5" name="Footer Placeholder 4">
            <a:extLst>
              <a:ext uri="{FF2B5EF4-FFF2-40B4-BE49-F238E27FC236}">
                <a16:creationId xmlns:a16="http://schemas.microsoft.com/office/drawing/2014/main" id="{30A4B15A-8B7F-4332-B7E6-B3634A7E3355}"/>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ADADAE9E-4AC9-43C0-BF65-892DD18C6FE9}"/>
              </a:ext>
            </a:extLst>
          </p:cNvPr>
          <p:cNvSpPr>
            <a:spLocks noGrp="1"/>
          </p:cNvSpPr>
          <p:nvPr>
            <p:ph type="sldNum" sz="quarter" idx="12"/>
          </p:nvPr>
        </p:nvSpPr>
        <p:spPr>
          <a:xfrm>
            <a:off x="8610600" y="6356350"/>
            <a:ext cx="2743200" cy="365125"/>
          </a:xfrm>
          <a:prstGeom prst="rect">
            <a:avLst/>
          </a:prstGeom>
        </p:spPr>
        <p:txBody>
          <a:bodyPr/>
          <a:lstStyle/>
          <a:p>
            <a:fld id="{061D44DB-44F7-4084-BB0A-08158AC61111}" type="slidenum">
              <a:rPr lang="en-IN" smtClean="0"/>
              <a:t>‹#›</a:t>
            </a:fld>
            <a:endParaRPr lang="en-IN"/>
          </a:p>
        </p:txBody>
      </p:sp>
      <p:pic>
        <p:nvPicPr>
          <p:cNvPr id="12" name="Picture 11" descr="A picture containing graphical user interface&#10;&#10;Description automatically generated">
            <a:extLst>
              <a:ext uri="{FF2B5EF4-FFF2-40B4-BE49-F238E27FC236}">
                <a16:creationId xmlns:a16="http://schemas.microsoft.com/office/drawing/2014/main" id="{B6AD682B-F9B0-400E-89C6-3E0C26EC21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11988" y="69825"/>
            <a:ext cx="1028155" cy="863650"/>
          </a:xfrm>
          <a:prstGeom prst="rect">
            <a:avLst/>
          </a:prstGeom>
        </p:spPr>
      </p:pic>
    </p:spTree>
    <p:extLst>
      <p:ext uri="{BB962C8B-B14F-4D97-AF65-F5344CB8AC3E}">
        <p14:creationId xmlns:p14="http://schemas.microsoft.com/office/powerpoint/2010/main" val="3469577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C0748-C628-4E52-B17F-2F3BAADBD9AC}"/>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533F34-9920-4BB7-9742-BC69B73247DD}"/>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DF5FB7-A237-4937-9ED0-B75B3FADD6AB}"/>
              </a:ext>
            </a:extLst>
          </p:cNvPr>
          <p:cNvSpPr>
            <a:spLocks noGrp="1"/>
          </p:cNvSpPr>
          <p:nvPr>
            <p:ph type="dt" sz="half" idx="10"/>
          </p:nvPr>
        </p:nvSpPr>
        <p:spPr>
          <a:xfrm>
            <a:off x="838200" y="6356350"/>
            <a:ext cx="2743200" cy="365125"/>
          </a:xfrm>
          <a:prstGeom prst="rect">
            <a:avLst/>
          </a:prstGeom>
        </p:spPr>
        <p:txBody>
          <a:bodyPr/>
          <a:lstStyle/>
          <a:p>
            <a:fld id="{C739D8D8-83E2-4B94-93E5-26DC12DE010A}" type="datetimeFigureOut">
              <a:rPr lang="en-IN" smtClean="0"/>
              <a:t>17-08-2021</a:t>
            </a:fld>
            <a:endParaRPr lang="en-IN"/>
          </a:p>
        </p:txBody>
      </p:sp>
      <p:sp>
        <p:nvSpPr>
          <p:cNvPr id="5" name="Footer Placeholder 4">
            <a:extLst>
              <a:ext uri="{FF2B5EF4-FFF2-40B4-BE49-F238E27FC236}">
                <a16:creationId xmlns:a16="http://schemas.microsoft.com/office/drawing/2014/main" id="{0E93ABCE-DF71-4D95-82C8-D060F04A7C72}"/>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02F650CB-22B1-4679-8A65-9710BA477C2C}"/>
              </a:ext>
            </a:extLst>
          </p:cNvPr>
          <p:cNvSpPr>
            <a:spLocks noGrp="1"/>
          </p:cNvSpPr>
          <p:nvPr>
            <p:ph type="sldNum" sz="quarter" idx="12"/>
          </p:nvPr>
        </p:nvSpPr>
        <p:spPr>
          <a:xfrm>
            <a:off x="8610600" y="6356350"/>
            <a:ext cx="2743200" cy="365125"/>
          </a:xfrm>
          <a:prstGeom prst="rect">
            <a:avLst/>
          </a:prstGeom>
        </p:spPr>
        <p:txBody>
          <a:bodyPr/>
          <a:lstStyle/>
          <a:p>
            <a:fld id="{061D44DB-44F7-4084-BB0A-08158AC61111}" type="slidenum">
              <a:rPr lang="en-IN" smtClean="0"/>
              <a:t>‹#›</a:t>
            </a:fld>
            <a:endParaRPr lang="en-IN"/>
          </a:p>
        </p:txBody>
      </p:sp>
    </p:spTree>
    <p:extLst>
      <p:ext uri="{BB962C8B-B14F-4D97-AF65-F5344CB8AC3E}">
        <p14:creationId xmlns:p14="http://schemas.microsoft.com/office/powerpoint/2010/main" val="2642066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77E70A-33C2-4457-984D-1BC7A540C9F0}"/>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4279AB-7849-49B9-9598-83B3DEB5AA38}"/>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45B1EA-0FBA-477E-9842-E4DE50E9087A}"/>
              </a:ext>
            </a:extLst>
          </p:cNvPr>
          <p:cNvSpPr>
            <a:spLocks noGrp="1"/>
          </p:cNvSpPr>
          <p:nvPr>
            <p:ph type="dt" sz="half" idx="10"/>
          </p:nvPr>
        </p:nvSpPr>
        <p:spPr>
          <a:xfrm>
            <a:off x="838200" y="6356350"/>
            <a:ext cx="2743200" cy="365125"/>
          </a:xfrm>
          <a:prstGeom prst="rect">
            <a:avLst/>
          </a:prstGeom>
        </p:spPr>
        <p:txBody>
          <a:bodyPr/>
          <a:lstStyle/>
          <a:p>
            <a:fld id="{C739D8D8-83E2-4B94-93E5-26DC12DE010A}" type="datetimeFigureOut">
              <a:rPr lang="en-IN" smtClean="0"/>
              <a:t>17-08-2021</a:t>
            </a:fld>
            <a:endParaRPr lang="en-IN"/>
          </a:p>
        </p:txBody>
      </p:sp>
      <p:sp>
        <p:nvSpPr>
          <p:cNvPr id="5" name="Footer Placeholder 4">
            <a:extLst>
              <a:ext uri="{FF2B5EF4-FFF2-40B4-BE49-F238E27FC236}">
                <a16:creationId xmlns:a16="http://schemas.microsoft.com/office/drawing/2014/main" id="{91492172-E68B-4276-8245-3CFB71D99D88}"/>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85B9BFC6-A4B7-4114-A535-972C762075DA}"/>
              </a:ext>
            </a:extLst>
          </p:cNvPr>
          <p:cNvSpPr>
            <a:spLocks noGrp="1"/>
          </p:cNvSpPr>
          <p:nvPr>
            <p:ph type="sldNum" sz="quarter" idx="12"/>
          </p:nvPr>
        </p:nvSpPr>
        <p:spPr>
          <a:xfrm>
            <a:off x="8610600" y="6356350"/>
            <a:ext cx="2743200" cy="365125"/>
          </a:xfrm>
          <a:prstGeom prst="rect">
            <a:avLst/>
          </a:prstGeom>
        </p:spPr>
        <p:txBody>
          <a:bodyPr/>
          <a:lstStyle/>
          <a:p>
            <a:fld id="{061D44DB-44F7-4084-BB0A-08158AC61111}" type="slidenum">
              <a:rPr lang="en-IN" smtClean="0"/>
              <a:t>‹#›</a:t>
            </a:fld>
            <a:endParaRPr lang="en-IN"/>
          </a:p>
        </p:txBody>
      </p:sp>
    </p:spTree>
    <p:extLst>
      <p:ext uri="{BB962C8B-B14F-4D97-AF65-F5344CB8AC3E}">
        <p14:creationId xmlns:p14="http://schemas.microsoft.com/office/powerpoint/2010/main" val="71849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CDA0E-51DE-444E-B857-E92DA921460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16AA32-EB0D-4FBE-9640-B47AD3304BA2}"/>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A0B20A-578E-4ACB-8C99-944A832825CA}"/>
              </a:ext>
            </a:extLst>
          </p:cNvPr>
          <p:cNvSpPr>
            <a:spLocks noGrp="1"/>
          </p:cNvSpPr>
          <p:nvPr>
            <p:ph type="dt" sz="half" idx="10"/>
          </p:nvPr>
        </p:nvSpPr>
        <p:spPr>
          <a:xfrm>
            <a:off x="838200" y="6356350"/>
            <a:ext cx="2743200" cy="365125"/>
          </a:xfrm>
          <a:prstGeom prst="rect">
            <a:avLst/>
          </a:prstGeom>
        </p:spPr>
        <p:txBody>
          <a:bodyPr/>
          <a:lstStyle/>
          <a:p>
            <a:fld id="{C739D8D8-83E2-4B94-93E5-26DC12DE010A}" type="datetimeFigureOut">
              <a:rPr lang="en-IN" smtClean="0"/>
              <a:t>17-08-2021</a:t>
            </a:fld>
            <a:endParaRPr lang="en-IN"/>
          </a:p>
        </p:txBody>
      </p:sp>
      <p:sp>
        <p:nvSpPr>
          <p:cNvPr id="5" name="Footer Placeholder 4">
            <a:extLst>
              <a:ext uri="{FF2B5EF4-FFF2-40B4-BE49-F238E27FC236}">
                <a16:creationId xmlns:a16="http://schemas.microsoft.com/office/drawing/2014/main" id="{D9B8DBA6-74E8-46F8-AB08-4883AF76E590}"/>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C84135A1-9D45-4F8F-A250-97835BBC8C5A}"/>
              </a:ext>
            </a:extLst>
          </p:cNvPr>
          <p:cNvSpPr>
            <a:spLocks noGrp="1"/>
          </p:cNvSpPr>
          <p:nvPr>
            <p:ph type="sldNum" sz="quarter" idx="12"/>
          </p:nvPr>
        </p:nvSpPr>
        <p:spPr>
          <a:xfrm>
            <a:off x="8610600" y="6356350"/>
            <a:ext cx="2743200" cy="365125"/>
          </a:xfrm>
          <a:prstGeom prst="rect">
            <a:avLst/>
          </a:prstGeom>
        </p:spPr>
        <p:txBody>
          <a:bodyPr/>
          <a:lstStyle/>
          <a:p>
            <a:fld id="{061D44DB-44F7-4084-BB0A-08158AC61111}" type="slidenum">
              <a:rPr lang="en-IN" smtClean="0"/>
              <a:t>‹#›</a:t>
            </a:fld>
            <a:endParaRPr lang="en-IN"/>
          </a:p>
        </p:txBody>
      </p:sp>
    </p:spTree>
    <p:extLst>
      <p:ext uri="{BB962C8B-B14F-4D97-AF65-F5344CB8AC3E}">
        <p14:creationId xmlns:p14="http://schemas.microsoft.com/office/powerpoint/2010/main" val="938005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A2936-A603-4EDE-8B91-BCB55CD2F899}"/>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7F9E55-A7DE-46D1-A122-027BEB4572F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3A8CA5-10DB-4747-BDB5-25E45200C6C0}"/>
              </a:ext>
            </a:extLst>
          </p:cNvPr>
          <p:cNvSpPr>
            <a:spLocks noGrp="1"/>
          </p:cNvSpPr>
          <p:nvPr>
            <p:ph type="dt" sz="half" idx="10"/>
          </p:nvPr>
        </p:nvSpPr>
        <p:spPr>
          <a:xfrm>
            <a:off x="838200" y="6356350"/>
            <a:ext cx="2743200" cy="365125"/>
          </a:xfrm>
          <a:prstGeom prst="rect">
            <a:avLst/>
          </a:prstGeom>
        </p:spPr>
        <p:txBody>
          <a:bodyPr/>
          <a:lstStyle/>
          <a:p>
            <a:fld id="{C739D8D8-83E2-4B94-93E5-26DC12DE010A}" type="datetimeFigureOut">
              <a:rPr lang="en-IN" smtClean="0"/>
              <a:t>17-08-2021</a:t>
            </a:fld>
            <a:endParaRPr lang="en-IN"/>
          </a:p>
        </p:txBody>
      </p:sp>
      <p:sp>
        <p:nvSpPr>
          <p:cNvPr id="5" name="Footer Placeholder 4">
            <a:extLst>
              <a:ext uri="{FF2B5EF4-FFF2-40B4-BE49-F238E27FC236}">
                <a16:creationId xmlns:a16="http://schemas.microsoft.com/office/drawing/2014/main" id="{0088AE5A-A84B-4DC8-85F8-AFC2480F42D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3B757534-D1CC-406C-B1D2-3828A9AE63CD}"/>
              </a:ext>
            </a:extLst>
          </p:cNvPr>
          <p:cNvSpPr>
            <a:spLocks noGrp="1"/>
          </p:cNvSpPr>
          <p:nvPr>
            <p:ph type="sldNum" sz="quarter" idx="12"/>
          </p:nvPr>
        </p:nvSpPr>
        <p:spPr>
          <a:xfrm>
            <a:off x="8610600" y="6356350"/>
            <a:ext cx="2743200" cy="365125"/>
          </a:xfrm>
          <a:prstGeom prst="rect">
            <a:avLst/>
          </a:prstGeom>
        </p:spPr>
        <p:txBody>
          <a:bodyPr/>
          <a:lstStyle/>
          <a:p>
            <a:fld id="{061D44DB-44F7-4084-BB0A-08158AC61111}" type="slidenum">
              <a:rPr lang="en-IN" smtClean="0"/>
              <a:t>‹#›</a:t>
            </a:fld>
            <a:endParaRPr lang="en-IN"/>
          </a:p>
        </p:txBody>
      </p:sp>
    </p:spTree>
    <p:extLst>
      <p:ext uri="{BB962C8B-B14F-4D97-AF65-F5344CB8AC3E}">
        <p14:creationId xmlns:p14="http://schemas.microsoft.com/office/powerpoint/2010/main" val="1930540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92183-EC9C-4AC2-8E08-B51289C28C4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4DA0AE-408E-4762-BAB1-0DB7BAD1A8F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857D64-E9CF-475A-A36F-E9BD528B5989}"/>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48F934-F653-4023-BA24-CEC23A67153E}"/>
              </a:ext>
            </a:extLst>
          </p:cNvPr>
          <p:cNvSpPr>
            <a:spLocks noGrp="1"/>
          </p:cNvSpPr>
          <p:nvPr>
            <p:ph type="dt" sz="half" idx="10"/>
          </p:nvPr>
        </p:nvSpPr>
        <p:spPr>
          <a:xfrm>
            <a:off x="838200" y="6356350"/>
            <a:ext cx="2743200" cy="365125"/>
          </a:xfrm>
          <a:prstGeom prst="rect">
            <a:avLst/>
          </a:prstGeom>
        </p:spPr>
        <p:txBody>
          <a:bodyPr/>
          <a:lstStyle/>
          <a:p>
            <a:fld id="{C739D8D8-83E2-4B94-93E5-26DC12DE010A}" type="datetimeFigureOut">
              <a:rPr lang="en-IN" smtClean="0"/>
              <a:t>17-08-2021</a:t>
            </a:fld>
            <a:endParaRPr lang="en-IN"/>
          </a:p>
        </p:txBody>
      </p:sp>
      <p:sp>
        <p:nvSpPr>
          <p:cNvPr id="6" name="Footer Placeholder 5">
            <a:extLst>
              <a:ext uri="{FF2B5EF4-FFF2-40B4-BE49-F238E27FC236}">
                <a16:creationId xmlns:a16="http://schemas.microsoft.com/office/drawing/2014/main" id="{4A511315-4605-4BE9-9117-6C5C9C19ED41}"/>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28A0FF58-D6CC-43AA-AC29-F43C8D867CAC}"/>
              </a:ext>
            </a:extLst>
          </p:cNvPr>
          <p:cNvSpPr>
            <a:spLocks noGrp="1"/>
          </p:cNvSpPr>
          <p:nvPr>
            <p:ph type="sldNum" sz="quarter" idx="12"/>
          </p:nvPr>
        </p:nvSpPr>
        <p:spPr>
          <a:xfrm>
            <a:off x="8610600" y="6356350"/>
            <a:ext cx="2743200" cy="365125"/>
          </a:xfrm>
          <a:prstGeom prst="rect">
            <a:avLst/>
          </a:prstGeom>
        </p:spPr>
        <p:txBody>
          <a:bodyPr/>
          <a:lstStyle/>
          <a:p>
            <a:fld id="{061D44DB-44F7-4084-BB0A-08158AC61111}" type="slidenum">
              <a:rPr lang="en-IN" smtClean="0"/>
              <a:t>‹#›</a:t>
            </a:fld>
            <a:endParaRPr lang="en-IN"/>
          </a:p>
        </p:txBody>
      </p:sp>
    </p:spTree>
    <p:extLst>
      <p:ext uri="{BB962C8B-B14F-4D97-AF65-F5344CB8AC3E}">
        <p14:creationId xmlns:p14="http://schemas.microsoft.com/office/powerpoint/2010/main" val="3854727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BE387-9577-4B3F-83E2-21F662133D4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84C9BA-F62F-47E6-A45A-DE4CFFBC7A9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4F9B56-A725-42CB-899D-C43A13F3E51A}"/>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0A58859-D368-4967-90C2-2BC59C24D47D}"/>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FA0FC3-354E-4524-906F-E1F29ADFC40D}"/>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0E59A39-DFE4-401F-98E3-8B26F272B104}"/>
              </a:ext>
            </a:extLst>
          </p:cNvPr>
          <p:cNvSpPr>
            <a:spLocks noGrp="1"/>
          </p:cNvSpPr>
          <p:nvPr>
            <p:ph type="dt" sz="half" idx="10"/>
          </p:nvPr>
        </p:nvSpPr>
        <p:spPr>
          <a:xfrm>
            <a:off x="838200" y="6356350"/>
            <a:ext cx="2743200" cy="365125"/>
          </a:xfrm>
          <a:prstGeom prst="rect">
            <a:avLst/>
          </a:prstGeom>
        </p:spPr>
        <p:txBody>
          <a:bodyPr/>
          <a:lstStyle/>
          <a:p>
            <a:fld id="{C739D8D8-83E2-4B94-93E5-26DC12DE010A}" type="datetimeFigureOut">
              <a:rPr lang="en-IN" smtClean="0"/>
              <a:t>17-08-2021</a:t>
            </a:fld>
            <a:endParaRPr lang="en-IN"/>
          </a:p>
        </p:txBody>
      </p:sp>
      <p:sp>
        <p:nvSpPr>
          <p:cNvPr id="8" name="Footer Placeholder 7">
            <a:extLst>
              <a:ext uri="{FF2B5EF4-FFF2-40B4-BE49-F238E27FC236}">
                <a16:creationId xmlns:a16="http://schemas.microsoft.com/office/drawing/2014/main" id="{D8E5D215-A9CA-4F46-AC44-13B84CD6FCE6}"/>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2B152C87-6F87-482B-8F70-C150A48684E5}"/>
              </a:ext>
            </a:extLst>
          </p:cNvPr>
          <p:cNvSpPr>
            <a:spLocks noGrp="1"/>
          </p:cNvSpPr>
          <p:nvPr>
            <p:ph type="sldNum" sz="quarter" idx="12"/>
          </p:nvPr>
        </p:nvSpPr>
        <p:spPr>
          <a:xfrm>
            <a:off x="8610600" y="6356350"/>
            <a:ext cx="2743200" cy="365125"/>
          </a:xfrm>
          <a:prstGeom prst="rect">
            <a:avLst/>
          </a:prstGeom>
        </p:spPr>
        <p:txBody>
          <a:bodyPr/>
          <a:lstStyle/>
          <a:p>
            <a:fld id="{061D44DB-44F7-4084-BB0A-08158AC61111}" type="slidenum">
              <a:rPr lang="en-IN" smtClean="0"/>
              <a:t>‹#›</a:t>
            </a:fld>
            <a:endParaRPr lang="en-IN"/>
          </a:p>
        </p:txBody>
      </p:sp>
    </p:spTree>
    <p:extLst>
      <p:ext uri="{BB962C8B-B14F-4D97-AF65-F5344CB8AC3E}">
        <p14:creationId xmlns:p14="http://schemas.microsoft.com/office/powerpoint/2010/main" val="2803718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6257-F127-451A-BF1F-0CD665EC3ED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1A1D17B-2A1C-4B5C-A9E4-E6480B7CA839}"/>
              </a:ext>
            </a:extLst>
          </p:cNvPr>
          <p:cNvSpPr>
            <a:spLocks noGrp="1"/>
          </p:cNvSpPr>
          <p:nvPr>
            <p:ph type="dt" sz="half" idx="10"/>
          </p:nvPr>
        </p:nvSpPr>
        <p:spPr>
          <a:xfrm>
            <a:off x="838200" y="6356350"/>
            <a:ext cx="2743200" cy="365125"/>
          </a:xfrm>
          <a:prstGeom prst="rect">
            <a:avLst/>
          </a:prstGeom>
        </p:spPr>
        <p:txBody>
          <a:bodyPr/>
          <a:lstStyle/>
          <a:p>
            <a:fld id="{C739D8D8-83E2-4B94-93E5-26DC12DE010A}" type="datetimeFigureOut">
              <a:rPr lang="en-IN" smtClean="0"/>
              <a:t>17-08-2021</a:t>
            </a:fld>
            <a:endParaRPr lang="en-IN"/>
          </a:p>
        </p:txBody>
      </p:sp>
      <p:sp>
        <p:nvSpPr>
          <p:cNvPr id="4" name="Footer Placeholder 3">
            <a:extLst>
              <a:ext uri="{FF2B5EF4-FFF2-40B4-BE49-F238E27FC236}">
                <a16:creationId xmlns:a16="http://schemas.microsoft.com/office/drawing/2014/main" id="{893A4587-7439-48BC-A906-7B1F215E2496}"/>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9DA76359-ECC4-404F-9ED7-B2B1EAD7FF0D}"/>
              </a:ext>
            </a:extLst>
          </p:cNvPr>
          <p:cNvSpPr>
            <a:spLocks noGrp="1"/>
          </p:cNvSpPr>
          <p:nvPr>
            <p:ph type="sldNum" sz="quarter" idx="12"/>
          </p:nvPr>
        </p:nvSpPr>
        <p:spPr>
          <a:xfrm>
            <a:off x="8610600" y="6356350"/>
            <a:ext cx="2743200" cy="365125"/>
          </a:xfrm>
          <a:prstGeom prst="rect">
            <a:avLst/>
          </a:prstGeom>
        </p:spPr>
        <p:txBody>
          <a:bodyPr/>
          <a:lstStyle/>
          <a:p>
            <a:fld id="{061D44DB-44F7-4084-BB0A-08158AC61111}" type="slidenum">
              <a:rPr lang="en-IN" smtClean="0"/>
              <a:t>‹#›</a:t>
            </a:fld>
            <a:endParaRPr lang="en-IN"/>
          </a:p>
        </p:txBody>
      </p:sp>
    </p:spTree>
    <p:extLst>
      <p:ext uri="{BB962C8B-B14F-4D97-AF65-F5344CB8AC3E}">
        <p14:creationId xmlns:p14="http://schemas.microsoft.com/office/powerpoint/2010/main" val="1116926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D54631-7B14-4CF6-8F56-E14A22E4B083}"/>
              </a:ext>
            </a:extLst>
          </p:cNvPr>
          <p:cNvSpPr>
            <a:spLocks noGrp="1"/>
          </p:cNvSpPr>
          <p:nvPr>
            <p:ph type="dt" sz="half" idx="10"/>
          </p:nvPr>
        </p:nvSpPr>
        <p:spPr>
          <a:xfrm>
            <a:off x="838200" y="6356350"/>
            <a:ext cx="2743200" cy="365125"/>
          </a:xfrm>
          <a:prstGeom prst="rect">
            <a:avLst/>
          </a:prstGeom>
        </p:spPr>
        <p:txBody>
          <a:bodyPr/>
          <a:lstStyle/>
          <a:p>
            <a:fld id="{C739D8D8-83E2-4B94-93E5-26DC12DE010A}" type="datetimeFigureOut">
              <a:rPr lang="en-IN" smtClean="0"/>
              <a:t>17-08-2021</a:t>
            </a:fld>
            <a:endParaRPr lang="en-IN"/>
          </a:p>
        </p:txBody>
      </p:sp>
      <p:sp>
        <p:nvSpPr>
          <p:cNvPr id="3" name="Footer Placeholder 2">
            <a:extLst>
              <a:ext uri="{FF2B5EF4-FFF2-40B4-BE49-F238E27FC236}">
                <a16:creationId xmlns:a16="http://schemas.microsoft.com/office/drawing/2014/main" id="{C2E5AA3A-A850-44AE-AFB1-EB8DA236A12C}"/>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7508B2CC-8852-48F8-94D8-6C7A43D5BCB8}"/>
              </a:ext>
            </a:extLst>
          </p:cNvPr>
          <p:cNvSpPr>
            <a:spLocks noGrp="1"/>
          </p:cNvSpPr>
          <p:nvPr>
            <p:ph type="sldNum" sz="quarter" idx="12"/>
          </p:nvPr>
        </p:nvSpPr>
        <p:spPr>
          <a:xfrm>
            <a:off x="8610600" y="6356350"/>
            <a:ext cx="2743200" cy="365125"/>
          </a:xfrm>
          <a:prstGeom prst="rect">
            <a:avLst/>
          </a:prstGeom>
        </p:spPr>
        <p:txBody>
          <a:bodyPr/>
          <a:lstStyle/>
          <a:p>
            <a:fld id="{061D44DB-44F7-4084-BB0A-08158AC61111}" type="slidenum">
              <a:rPr lang="en-IN" smtClean="0"/>
              <a:t>‹#›</a:t>
            </a:fld>
            <a:endParaRPr lang="en-IN"/>
          </a:p>
        </p:txBody>
      </p:sp>
    </p:spTree>
    <p:extLst>
      <p:ext uri="{BB962C8B-B14F-4D97-AF65-F5344CB8AC3E}">
        <p14:creationId xmlns:p14="http://schemas.microsoft.com/office/powerpoint/2010/main" val="3286587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D6FBC-0B33-4660-80DC-9AA353388F1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F64CB2-6E54-4EF3-8325-833B1CE9F0FA}"/>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F52DC0-9D40-4691-8CB2-F588D47859E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D1D8EA-2E34-4976-8A9E-B152E9507DAA}"/>
              </a:ext>
            </a:extLst>
          </p:cNvPr>
          <p:cNvSpPr>
            <a:spLocks noGrp="1"/>
          </p:cNvSpPr>
          <p:nvPr>
            <p:ph type="dt" sz="half" idx="10"/>
          </p:nvPr>
        </p:nvSpPr>
        <p:spPr>
          <a:xfrm>
            <a:off x="838200" y="6356350"/>
            <a:ext cx="2743200" cy="365125"/>
          </a:xfrm>
          <a:prstGeom prst="rect">
            <a:avLst/>
          </a:prstGeom>
        </p:spPr>
        <p:txBody>
          <a:bodyPr/>
          <a:lstStyle/>
          <a:p>
            <a:fld id="{C739D8D8-83E2-4B94-93E5-26DC12DE010A}" type="datetimeFigureOut">
              <a:rPr lang="en-IN" smtClean="0"/>
              <a:t>17-08-2021</a:t>
            </a:fld>
            <a:endParaRPr lang="en-IN"/>
          </a:p>
        </p:txBody>
      </p:sp>
      <p:sp>
        <p:nvSpPr>
          <p:cNvPr id="6" name="Footer Placeholder 5">
            <a:extLst>
              <a:ext uri="{FF2B5EF4-FFF2-40B4-BE49-F238E27FC236}">
                <a16:creationId xmlns:a16="http://schemas.microsoft.com/office/drawing/2014/main" id="{DC50A5D1-E06D-40FE-A1EE-A46811F6BBE8}"/>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95F251AD-AC81-4B24-8518-97F43C6E1528}"/>
              </a:ext>
            </a:extLst>
          </p:cNvPr>
          <p:cNvSpPr>
            <a:spLocks noGrp="1"/>
          </p:cNvSpPr>
          <p:nvPr>
            <p:ph type="sldNum" sz="quarter" idx="12"/>
          </p:nvPr>
        </p:nvSpPr>
        <p:spPr>
          <a:xfrm>
            <a:off x="8610600" y="6356350"/>
            <a:ext cx="2743200" cy="365125"/>
          </a:xfrm>
          <a:prstGeom prst="rect">
            <a:avLst/>
          </a:prstGeom>
        </p:spPr>
        <p:txBody>
          <a:bodyPr/>
          <a:lstStyle/>
          <a:p>
            <a:fld id="{061D44DB-44F7-4084-BB0A-08158AC61111}" type="slidenum">
              <a:rPr lang="en-IN" smtClean="0"/>
              <a:t>‹#›</a:t>
            </a:fld>
            <a:endParaRPr lang="en-IN"/>
          </a:p>
        </p:txBody>
      </p:sp>
    </p:spTree>
    <p:extLst>
      <p:ext uri="{BB962C8B-B14F-4D97-AF65-F5344CB8AC3E}">
        <p14:creationId xmlns:p14="http://schemas.microsoft.com/office/powerpoint/2010/main" val="101745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8350-88E4-4876-8A50-8A8FAD601C8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24EF08-E01D-4314-9070-7DDDB23D958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D8A09B-4A38-45E1-9D96-3017DE65500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A7A2F8-BB8D-49DC-BF8A-B42A8153B8AC}"/>
              </a:ext>
            </a:extLst>
          </p:cNvPr>
          <p:cNvSpPr>
            <a:spLocks noGrp="1"/>
          </p:cNvSpPr>
          <p:nvPr>
            <p:ph type="dt" sz="half" idx="10"/>
          </p:nvPr>
        </p:nvSpPr>
        <p:spPr>
          <a:xfrm>
            <a:off x="838200" y="6356350"/>
            <a:ext cx="2743200" cy="365125"/>
          </a:xfrm>
          <a:prstGeom prst="rect">
            <a:avLst/>
          </a:prstGeom>
        </p:spPr>
        <p:txBody>
          <a:bodyPr/>
          <a:lstStyle/>
          <a:p>
            <a:fld id="{C739D8D8-83E2-4B94-93E5-26DC12DE010A}" type="datetimeFigureOut">
              <a:rPr lang="en-IN" smtClean="0"/>
              <a:t>17-08-2021</a:t>
            </a:fld>
            <a:endParaRPr lang="en-IN"/>
          </a:p>
        </p:txBody>
      </p:sp>
      <p:sp>
        <p:nvSpPr>
          <p:cNvPr id="6" name="Footer Placeholder 5">
            <a:extLst>
              <a:ext uri="{FF2B5EF4-FFF2-40B4-BE49-F238E27FC236}">
                <a16:creationId xmlns:a16="http://schemas.microsoft.com/office/drawing/2014/main" id="{C0A21249-E42B-4F2A-B6FA-8A9A0825A5B1}"/>
              </a:ext>
            </a:extLst>
          </p:cNvPr>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DFA359A4-4640-4DB5-ADDE-3D8E58356B1B}"/>
              </a:ext>
            </a:extLst>
          </p:cNvPr>
          <p:cNvSpPr>
            <a:spLocks noGrp="1"/>
          </p:cNvSpPr>
          <p:nvPr>
            <p:ph type="sldNum" sz="quarter" idx="12"/>
          </p:nvPr>
        </p:nvSpPr>
        <p:spPr>
          <a:xfrm>
            <a:off x="8610600" y="6356350"/>
            <a:ext cx="2743200" cy="365125"/>
          </a:xfrm>
          <a:prstGeom prst="rect">
            <a:avLst/>
          </a:prstGeom>
        </p:spPr>
        <p:txBody>
          <a:bodyPr/>
          <a:lstStyle/>
          <a:p>
            <a:fld id="{061D44DB-44F7-4084-BB0A-08158AC61111}" type="slidenum">
              <a:rPr lang="en-IN" smtClean="0"/>
              <a:t>‹#›</a:t>
            </a:fld>
            <a:endParaRPr lang="en-IN"/>
          </a:p>
        </p:txBody>
      </p:sp>
    </p:spTree>
    <p:extLst>
      <p:ext uri="{BB962C8B-B14F-4D97-AF65-F5344CB8AC3E}">
        <p14:creationId xmlns:p14="http://schemas.microsoft.com/office/powerpoint/2010/main" val="2479956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67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Text&#10;&#10;Description automatically generated">
            <a:extLst>
              <a:ext uri="{FF2B5EF4-FFF2-40B4-BE49-F238E27FC236}">
                <a16:creationId xmlns:a16="http://schemas.microsoft.com/office/drawing/2014/main" id="{FEA5299B-E1C1-4C7B-86B8-9952D1B3E897}"/>
              </a:ext>
            </a:extLst>
          </p:cNvPr>
          <p:cNvPicPr>
            <a:picLocks noChangeAspect="1"/>
          </p:cNvPicPr>
          <p:nvPr/>
        </p:nvPicPr>
        <p:blipFill rotWithShape="1">
          <a:blip r:embed="rId2">
            <a:extLst>
              <a:ext uri="{28A0092B-C50C-407E-A947-70E740481C1C}">
                <a14:useLocalDpi xmlns:a14="http://schemas.microsoft.com/office/drawing/2010/main" val="0"/>
              </a:ext>
            </a:extLst>
          </a:blip>
          <a:srcRect t="2712"/>
          <a:stretch/>
        </p:blipFill>
        <p:spPr>
          <a:xfrm>
            <a:off x="307775" y="261437"/>
            <a:ext cx="11576450" cy="6335126"/>
          </a:xfrm>
          <a:prstGeom prst="rect">
            <a:avLst/>
          </a:prstGeom>
        </p:spPr>
      </p:pic>
    </p:spTree>
    <p:extLst>
      <p:ext uri="{BB962C8B-B14F-4D97-AF65-F5344CB8AC3E}">
        <p14:creationId xmlns:p14="http://schemas.microsoft.com/office/powerpoint/2010/main" val="3886185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829463" y="2553417"/>
            <a:ext cx="5949351" cy="1189457"/>
          </a:xfrm>
          <a:solidFill>
            <a:schemeClr val="tx2">
              <a:lumMod val="20000"/>
              <a:lumOff val="80000"/>
            </a:schemeClr>
          </a:solidFill>
        </p:spPr>
        <p:txBody>
          <a:bodyPr/>
          <a:lstStyle/>
          <a:p>
            <a:r>
              <a:rPr lang="en-IN" dirty="0">
                <a:solidFill>
                  <a:schemeClr val="accent5">
                    <a:lumMod val="75000"/>
                  </a:schemeClr>
                </a:solidFill>
                <a:latin typeface="Arial Black" panose="020B0A04020102020204" pitchFamily="34" charset="0"/>
                <a:ea typeface="Adobe Heiti Std R" panose="020B0400000000000000" pitchFamily="34" charset="-128"/>
              </a:rPr>
              <a:t>THANK YOU</a:t>
            </a:r>
          </a:p>
        </p:txBody>
      </p:sp>
    </p:spTree>
    <p:extLst>
      <p:ext uri="{BB962C8B-B14F-4D97-AF65-F5344CB8AC3E}">
        <p14:creationId xmlns:p14="http://schemas.microsoft.com/office/powerpoint/2010/main" val="3808983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3690D00-BD71-4A0F-9F2C-B5AAE7CB63B5}"/>
              </a:ext>
            </a:extLst>
          </p:cNvPr>
          <p:cNvSpPr txBox="1">
            <a:spLocks/>
          </p:cNvSpPr>
          <p:nvPr/>
        </p:nvSpPr>
        <p:spPr>
          <a:xfrm>
            <a:off x="533947" y="154746"/>
            <a:ext cx="4296845" cy="1223888"/>
          </a:xfrm>
          <a:prstGeom prst="rect">
            <a:avLst/>
          </a:prstGeom>
          <a:solidFill>
            <a:schemeClr val="accent1">
              <a:lumMod val="40000"/>
              <a:lumOff val="60000"/>
            </a:schemeClr>
          </a:solidFill>
          <a:effectLst>
            <a:outerShdw blurRad="50800" dist="38100" dir="2700000" algn="tl" rotWithShape="0">
              <a:prstClr val="black">
                <a:alpha val="40000"/>
              </a:prstClr>
            </a:outerShdw>
          </a:effectLst>
          <a:scene3d>
            <a:camera prst="perspectiveRelaxedModerately"/>
            <a:lightRig rig="threePt" dir="t"/>
          </a:scene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pc="600" dirty="0" err="1">
                <a:solidFill>
                  <a:schemeClr val="accent1">
                    <a:lumMod val="75000"/>
                  </a:schemeClr>
                </a:solidFill>
                <a:latin typeface="Adobe Heiti Std R" panose="020B0400000000000000" pitchFamily="34" charset="-128"/>
                <a:ea typeface="Adobe Heiti Std R" panose="020B0400000000000000" pitchFamily="34" charset="-128"/>
              </a:rPr>
              <a:t>Calcoholics</a:t>
            </a:r>
            <a:endParaRPr lang="en-IN" spc="600" dirty="0">
              <a:solidFill>
                <a:schemeClr val="accent1">
                  <a:lumMod val="75000"/>
                </a:schemeClr>
              </a:solidFill>
              <a:latin typeface="Adobe Heiti Std R" panose="020B0400000000000000" pitchFamily="34" charset="-128"/>
              <a:ea typeface="Adobe Heiti Std R" panose="020B0400000000000000" pitchFamily="34" charset="-128"/>
            </a:endParaRPr>
          </a:p>
        </p:txBody>
      </p:sp>
      <p:sp>
        <p:nvSpPr>
          <p:cNvPr id="10" name="Subtitle 2">
            <a:extLst>
              <a:ext uri="{FF2B5EF4-FFF2-40B4-BE49-F238E27FC236}">
                <a16:creationId xmlns:a16="http://schemas.microsoft.com/office/drawing/2014/main" id="{FC5DC1AA-881C-44AF-9701-60E10D53D2AE}"/>
              </a:ext>
            </a:extLst>
          </p:cNvPr>
          <p:cNvSpPr txBox="1">
            <a:spLocks/>
          </p:cNvSpPr>
          <p:nvPr/>
        </p:nvSpPr>
        <p:spPr>
          <a:xfrm>
            <a:off x="533947" y="1766467"/>
            <a:ext cx="10606804" cy="182140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Maharaja Agrasen Institute of Technology</a:t>
            </a:r>
          </a:p>
          <a:p>
            <a:r>
              <a:rPr lang="en-IN" dirty="0"/>
              <a:t>Graduation year - 2022  </a:t>
            </a:r>
          </a:p>
          <a:p>
            <a:r>
              <a:rPr lang="en-IN" dirty="0"/>
              <a:t>Tanya Gupta, Shubham Naudiyal, Deepanshu Vats, Utkarsh Srivastava</a:t>
            </a:r>
          </a:p>
        </p:txBody>
      </p:sp>
      <p:sp>
        <p:nvSpPr>
          <p:cNvPr id="5" name="Google Shape;3499;p56">
            <a:extLst>
              <a:ext uri="{FF2B5EF4-FFF2-40B4-BE49-F238E27FC236}">
                <a16:creationId xmlns:a16="http://schemas.microsoft.com/office/drawing/2014/main" id="{2BDC1399-70DC-44B1-8E0C-107E8DB021D7}"/>
              </a:ext>
            </a:extLst>
          </p:cNvPr>
          <p:cNvSpPr txBox="1">
            <a:spLocks/>
          </p:cNvSpPr>
          <p:nvPr/>
        </p:nvSpPr>
        <p:spPr>
          <a:xfrm>
            <a:off x="1147297" y="5659617"/>
            <a:ext cx="1989900" cy="535167"/>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IN" sz="2000" dirty="0"/>
              <a:t>Tanya Gupta</a:t>
            </a:r>
          </a:p>
        </p:txBody>
      </p:sp>
      <p:sp>
        <p:nvSpPr>
          <p:cNvPr id="7" name="Google Shape;3499;p56">
            <a:extLst>
              <a:ext uri="{FF2B5EF4-FFF2-40B4-BE49-F238E27FC236}">
                <a16:creationId xmlns:a16="http://schemas.microsoft.com/office/drawing/2014/main" id="{9D111C00-0CF4-4D7C-920A-D51237966F2F}"/>
              </a:ext>
            </a:extLst>
          </p:cNvPr>
          <p:cNvSpPr txBox="1">
            <a:spLocks/>
          </p:cNvSpPr>
          <p:nvPr/>
        </p:nvSpPr>
        <p:spPr>
          <a:xfrm>
            <a:off x="3728527" y="5659617"/>
            <a:ext cx="2214291" cy="535167"/>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IN" sz="2000" dirty="0"/>
              <a:t>Shubham Naudiyal</a:t>
            </a:r>
          </a:p>
        </p:txBody>
      </p:sp>
      <p:sp>
        <p:nvSpPr>
          <p:cNvPr id="15" name="Google Shape;3499;p56">
            <a:extLst>
              <a:ext uri="{FF2B5EF4-FFF2-40B4-BE49-F238E27FC236}">
                <a16:creationId xmlns:a16="http://schemas.microsoft.com/office/drawing/2014/main" id="{01B24587-E090-4163-B424-84DDB7F1BCA2}"/>
              </a:ext>
            </a:extLst>
          </p:cNvPr>
          <p:cNvSpPr txBox="1">
            <a:spLocks/>
          </p:cNvSpPr>
          <p:nvPr/>
        </p:nvSpPr>
        <p:spPr>
          <a:xfrm>
            <a:off x="6534150" y="5659617"/>
            <a:ext cx="1989900" cy="535167"/>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IN" sz="2000" dirty="0"/>
              <a:t>Deepanshu Vats</a:t>
            </a:r>
          </a:p>
        </p:txBody>
      </p:sp>
      <p:sp>
        <p:nvSpPr>
          <p:cNvPr id="17" name="Google Shape;3499;p56">
            <a:extLst>
              <a:ext uri="{FF2B5EF4-FFF2-40B4-BE49-F238E27FC236}">
                <a16:creationId xmlns:a16="http://schemas.microsoft.com/office/drawing/2014/main" id="{D0C5A6EF-EAA3-42C1-B069-D02D863C4727}"/>
              </a:ext>
            </a:extLst>
          </p:cNvPr>
          <p:cNvSpPr txBox="1">
            <a:spLocks/>
          </p:cNvSpPr>
          <p:nvPr/>
        </p:nvSpPr>
        <p:spPr>
          <a:xfrm>
            <a:off x="9115380" y="5659617"/>
            <a:ext cx="2314619" cy="535167"/>
          </a:xfrm>
          <a:prstGeom prst="rect">
            <a:avLst/>
          </a:prstGeom>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IN" sz="2000" dirty="0"/>
              <a:t>Utkarsh Srivastava</a:t>
            </a:r>
          </a:p>
        </p:txBody>
      </p:sp>
      <p:pic>
        <p:nvPicPr>
          <p:cNvPr id="11" name="Picture 10">
            <a:extLst>
              <a:ext uri="{FF2B5EF4-FFF2-40B4-BE49-F238E27FC236}">
                <a16:creationId xmlns:a16="http://schemas.microsoft.com/office/drawing/2014/main" id="{29AE06FE-D068-44A2-B29C-68D942F80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2705" y="4067242"/>
            <a:ext cx="1234091" cy="1592375"/>
          </a:xfrm>
          <a:prstGeom prst="rect">
            <a:avLst/>
          </a:prstGeom>
        </p:spPr>
      </p:pic>
      <p:pic>
        <p:nvPicPr>
          <p:cNvPr id="13" name="Picture 12">
            <a:extLst>
              <a:ext uri="{FF2B5EF4-FFF2-40B4-BE49-F238E27FC236}">
                <a16:creationId xmlns:a16="http://schemas.microsoft.com/office/drawing/2014/main" id="{2682D290-17E1-478D-A4A0-FAC0339A77E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943" t="1974" r="4867"/>
          <a:stretch/>
        </p:blipFill>
        <p:spPr>
          <a:xfrm>
            <a:off x="4114799" y="4065023"/>
            <a:ext cx="1337095" cy="1594593"/>
          </a:xfrm>
          <a:prstGeom prst="rect">
            <a:avLst/>
          </a:prstGeom>
        </p:spPr>
      </p:pic>
      <p:pic>
        <p:nvPicPr>
          <p:cNvPr id="19" name="Picture 18">
            <a:extLst>
              <a:ext uri="{FF2B5EF4-FFF2-40B4-BE49-F238E27FC236}">
                <a16:creationId xmlns:a16="http://schemas.microsoft.com/office/drawing/2014/main" id="{A9BE1A15-26E9-461C-A553-D613B0D1899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12840" y="4074891"/>
            <a:ext cx="1319697" cy="1649622"/>
          </a:xfrm>
          <a:prstGeom prst="rect">
            <a:avLst/>
          </a:prstGeom>
        </p:spPr>
      </p:pic>
      <p:pic>
        <p:nvPicPr>
          <p:cNvPr id="21" name="Picture 20">
            <a:extLst>
              <a:ext uri="{FF2B5EF4-FFF2-40B4-BE49-F238E27FC236}">
                <a16:creationId xmlns:a16="http://schemas.microsoft.com/office/drawing/2014/main" id="{58A6F4F2-A02C-4DBF-8AEB-D4CEBBCFC540}"/>
              </a:ext>
            </a:extLst>
          </p:cNvPr>
          <p:cNvPicPr>
            <a:picLocks noChangeAspect="1"/>
          </p:cNvPicPr>
          <p:nvPr/>
        </p:nvPicPr>
        <p:blipFill rotWithShape="1">
          <a:blip r:embed="rId6"/>
          <a:srcRect b="7687"/>
          <a:stretch/>
        </p:blipFill>
        <p:spPr>
          <a:xfrm>
            <a:off x="6840170" y="4023401"/>
            <a:ext cx="1363551" cy="1601023"/>
          </a:xfrm>
          <a:prstGeom prst="rect">
            <a:avLst/>
          </a:prstGeom>
        </p:spPr>
      </p:pic>
    </p:spTree>
    <p:extLst>
      <p:ext uri="{BB962C8B-B14F-4D97-AF65-F5344CB8AC3E}">
        <p14:creationId xmlns:p14="http://schemas.microsoft.com/office/powerpoint/2010/main" val="366388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67ED6B-9AA6-4096-8DF2-7DBA2F4A1731}"/>
              </a:ext>
            </a:extLst>
          </p:cNvPr>
          <p:cNvSpPr>
            <a:spLocks noGrp="1"/>
          </p:cNvSpPr>
          <p:nvPr>
            <p:ph type="title"/>
          </p:nvPr>
        </p:nvSpPr>
        <p:spPr>
          <a:xfrm>
            <a:off x="942425" y="223933"/>
            <a:ext cx="3932237" cy="545841"/>
          </a:xfrm>
          <a:effectLst/>
        </p:spPr>
        <p:style>
          <a:lnRef idx="1">
            <a:schemeClr val="accent3"/>
          </a:lnRef>
          <a:fillRef idx="2">
            <a:schemeClr val="accent3"/>
          </a:fillRef>
          <a:effectRef idx="1">
            <a:schemeClr val="accent3"/>
          </a:effectRef>
          <a:fontRef idx="minor">
            <a:schemeClr val="dk1"/>
          </a:fontRef>
        </p:style>
        <p:txBody>
          <a:bodyPr/>
          <a:lstStyle/>
          <a:p>
            <a:r>
              <a:rPr lang="en-IN" dirty="0">
                <a:solidFill>
                  <a:schemeClr val="accent5">
                    <a:lumMod val="75000"/>
                  </a:schemeClr>
                </a:solidFill>
                <a:effectLst>
                  <a:outerShdw blurRad="38100" dist="38100" dir="2700000" algn="tl">
                    <a:srgbClr val="000000">
                      <a:alpha val="43137"/>
                    </a:srgbClr>
                  </a:outerShdw>
                </a:effectLst>
                <a:latin typeface="Arial Rounded MT Bold" panose="020F0704030504030204" pitchFamily="34" charset="0"/>
              </a:rPr>
              <a:t>GROSS SALES</a:t>
            </a:r>
          </a:p>
        </p:txBody>
      </p:sp>
      <p:sp>
        <p:nvSpPr>
          <p:cNvPr id="6" name="Text Placeholder 5">
            <a:extLst>
              <a:ext uri="{FF2B5EF4-FFF2-40B4-BE49-F238E27FC236}">
                <a16:creationId xmlns:a16="http://schemas.microsoft.com/office/drawing/2014/main" id="{8CC626F9-88A3-494D-9CE4-E0B1E0B397FA}"/>
              </a:ext>
            </a:extLst>
          </p:cNvPr>
          <p:cNvSpPr>
            <a:spLocks noGrp="1"/>
          </p:cNvSpPr>
          <p:nvPr>
            <p:ph type="body" sz="half" idx="2"/>
          </p:nvPr>
        </p:nvSpPr>
        <p:spPr>
          <a:xfrm>
            <a:off x="401216" y="4634963"/>
            <a:ext cx="11019453" cy="2120401"/>
          </a:xfrm>
        </p:spPr>
        <p:txBody>
          <a:bodyPr/>
          <a:lstStyle/>
          <a:p>
            <a:pPr marL="285750" indent="-285750">
              <a:buFont typeface="Wingdings" panose="05000000000000000000" pitchFamily="2" charset="2"/>
              <a:buChar char="Ø"/>
            </a:pPr>
            <a:r>
              <a:rPr lang="en-IN" sz="1400" dirty="0">
                <a:latin typeface="Arial Rounded MT Bold" panose="020F0704030504030204" pitchFamily="34" charset="0"/>
              </a:rPr>
              <a:t>According to the actual gross sales indicated in blue, till 2008Q1, distributor firm is clocking good sales. 2008Q1 showed a  3-year high. Sales showed a downward trend but they aren’t alarming. Gross sales are almost achieving the targets as per the forecasting.</a:t>
            </a:r>
          </a:p>
          <a:p>
            <a:pPr marL="285750" indent="-285750">
              <a:buFont typeface="Wingdings" panose="05000000000000000000" pitchFamily="2" charset="2"/>
              <a:buChar char="Ø"/>
            </a:pPr>
            <a:r>
              <a:rPr lang="en-IN" sz="1400" dirty="0">
                <a:latin typeface="Arial Rounded MT Bold" panose="020F0704030504030204" pitchFamily="34" charset="0"/>
              </a:rPr>
              <a:t>After 2009Q1, the two quarters are showing a considerable drop in gross sales. This could be attributed to the Financial crisis caused by Lehman brother’s bankruptcy which hit the US market and affected whole world in its wake.</a:t>
            </a:r>
          </a:p>
          <a:p>
            <a:pPr marL="285750" indent="-285750">
              <a:buFont typeface="Wingdings" panose="05000000000000000000" pitchFamily="2" charset="2"/>
              <a:buChar char="Ø"/>
            </a:pPr>
            <a:r>
              <a:rPr lang="en-IN" sz="1400" dirty="0">
                <a:latin typeface="Arial Rounded MT Bold" panose="020F0704030504030204" pitchFamily="34" charset="0"/>
              </a:rPr>
              <a:t> In 2009Q4, market is recovering from the shock caused by the crisis. Firm’s sales has also appreciated which means distributor’s products still have their hold in market and can survive this pullback by crisis and can do well in future.</a:t>
            </a:r>
          </a:p>
          <a:p>
            <a:pPr marL="285750" indent="-285750">
              <a:buFont typeface="Wingdings" panose="05000000000000000000" pitchFamily="2" charset="2"/>
              <a:buChar char="Ø"/>
            </a:pPr>
            <a:r>
              <a:rPr lang="en-IN" sz="1400" dirty="0">
                <a:latin typeface="Arial Rounded MT Bold" panose="020F0704030504030204" pitchFamily="34" charset="0"/>
              </a:rPr>
              <a:t>Overall, Distributor company shows a promising and organic growth and will evidently do well going ahead.  </a:t>
            </a:r>
          </a:p>
        </p:txBody>
      </p:sp>
      <p:graphicFrame>
        <p:nvGraphicFramePr>
          <p:cNvPr id="7" name="Chart 6">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1237283324"/>
              </p:ext>
            </p:extLst>
          </p:nvPr>
        </p:nvGraphicFramePr>
        <p:xfrm>
          <a:off x="179970" y="737115"/>
          <a:ext cx="11240699" cy="36529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8367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32699E3-F2CD-447C-997E-130B23BADB5D}"/>
              </a:ext>
            </a:extLst>
          </p:cNvPr>
          <p:cNvSpPr>
            <a:spLocks noGrp="1"/>
          </p:cNvSpPr>
          <p:nvPr>
            <p:ph type="body" sz="half" idx="2"/>
          </p:nvPr>
        </p:nvSpPr>
        <p:spPr>
          <a:xfrm>
            <a:off x="505408" y="4739949"/>
            <a:ext cx="11050556" cy="2239346"/>
          </a:xfrm>
        </p:spPr>
        <p:txBody>
          <a:bodyPr/>
          <a:lstStyle/>
          <a:p>
            <a:pPr marL="285750" indent="-285750">
              <a:buFont typeface="Wingdings" panose="05000000000000000000" pitchFamily="2" charset="2"/>
              <a:buChar char="Ø"/>
            </a:pPr>
            <a:r>
              <a:rPr lang="en-IN" sz="1400" dirty="0">
                <a:latin typeface="Arial Rounded MT Bold" panose="020F0704030504030204" pitchFamily="34" charset="0"/>
              </a:rPr>
              <a:t>In all four quarters of 2007, it is observed that the sales are not fetching adequate Return on Investment(ROI). Though, 39.85 % is a good Gross profit but it is the lowest of the given quarters.</a:t>
            </a:r>
          </a:p>
          <a:p>
            <a:pPr marL="285750" indent="-285750">
              <a:buFont typeface="Wingdings" panose="05000000000000000000" pitchFamily="2" charset="2"/>
              <a:buChar char="Ø"/>
            </a:pPr>
            <a:r>
              <a:rPr lang="en-IN" sz="1400" dirty="0">
                <a:latin typeface="Arial Rounded MT Bold" panose="020F0704030504030204" pitchFamily="34" charset="0"/>
              </a:rPr>
              <a:t>The revenue jump in 2008Q1 is valuing at about ~18% has caused the gross profit % to surge by a considerable mark. However, the expectations mentioned in the budget are not being met. </a:t>
            </a:r>
          </a:p>
          <a:p>
            <a:pPr marL="285750" indent="-285750">
              <a:buFont typeface="Wingdings" panose="05000000000000000000" pitchFamily="2" charset="2"/>
              <a:buChar char="Ø"/>
            </a:pPr>
            <a:r>
              <a:rPr lang="en-IN" sz="1400" dirty="0">
                <a:latin typeface="Arial Rounded MT Bold" panose="020F0704030504030204" pitchFamily="34" charset="0"/>
              </a:rPr>
              <a:t>Revenue loss in 2009Q2 &amp; 2009Q3 when calculated aggregately would be ~17% has forced the budget inflection</a:t>
            </a:r>
            <a:r>
              <a:rPr lang="en-IN" sz="1400" dirty="0">
                <a:solidFill>
                  <a:srgbClr val="FF0000"/>
                </a:solidFill>
                <a:latin typeface="Arial Rounded MT Bold" panose="020F0704030504030204" pitchFamily="34" charset="0"/>
              </a:rPr>
              <a:t> </a:t>
            </a:r>
            <a:r>
              <a:rPr lang="en-IN" sz="1400" dirty="0">
                <a:latin typeface="Arial Rounded MT Bold" panose="020F0704030504030204" pitchFamily="34" charset="0"/>
              </a:rPr>
              <a:t>point of 2009Q4 to plummet by a big margin but the revenue clocked exceeded the forecasting.</a:t>
            </a:r>
          </a:p>
          <a:p>
            <a:pPr marL="285750" indent="-285750">
              <a:buFont typeface="Wingdings" panose="05000000000000000000" pitchFamily="2" charset="2"/>
              <a:buChar char="Ø"/>
            </a:pPr>
            <a:r>
              <a:rPr lang="en-IN" sz="1400" dirty="0">
                <a:latin typeface="Arial Rounded MT Bold" panose="020F0704030504030204" pitchFamily="34" charset="0"/>
              </a:rPr>
              <a:t>From a broader perspective, gross profit % has been swelling at a steady rate, indicating that the sales have been profitable and the market shows a natural pull towards the products.</a:t>
            </a:r>
          </a:p>
          <a:p>
            <a:pPr marL="285750" indent="-285750">
              <a:buFont typeface="Wingdings" panose="05000000000000000000" pitchFamily="2" charset="2"/>
              <a:buChar char="Ø"/>
            </a:pPr>
            <a:endParaRPr lang="en-IN" sz="1400" dirty="0">
              <a:solidFill>
                <a:srgbClr val="FF0000"/>
              </a:solidFill>
            </a:endParaRPr>
          </a:p>
        </p:txBody>
      </p:sp>
      <p:graphicFrame>
        <p:nvGraphicFramePr>
          <p:cNvPr id="7" name="Chart 6">
            <a:extLst>
              <a:ext uri="{FF2B5EF4-FFF2-40B4-BE49-F238E27FC236}">
                <a16:creationId xmlns:a16="http://schemas.microsoft.com/office/drawing/2014/main" id="{00000000-0008-0000-0000-000007000000}"/>
              </a:ext>
            </a:extLst>
          </p:cNvPr>
          <p:cNvGraphicFramePr>
            <a:graphicFrameLocks/>
          </p:cNvGraphicFramePr>
          <p:nvPr>
            <p:extLst>
              <p:ext uri="{D42A27DB-BD31-4B8C-83A1-F6EECF244321}">
                <p14:modId xmlns:p14="http://schemas.microsoft.com/office/powerpoint/2010/main" val="509275197"/>
              </p:ext>
            </p:extLst>
          </p:nvPr>
        </p:nvGraphicFramePr>
        <p:xfrm>
          <a:off x="200697" y="965718"/>
          <a:ext cx="11170176" cy="3522306"/>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4">
            <a:extLst>
              <a:ext uri="{FF2B5EF4-FFF2-40B4-BE49-F238E27FC236}">
                <a16:creationId xmlns:a16="http://schemas.microsoft.com/office/drawing/2014/main" id="{68DB3D47-BB8A-4177-98D6-3C8CDCD22E40}"/>
              </a:ext>
            </a:extLst>
          </p:cNvPr>
          <p:cNvSpPr txBox="1">
            <a:spLocks/>
          </p:cNvSpPr>
          <p:nvPr/>
        </p:nvSpPr>
        <p:spPr>
          <a:xfrm>
            <a:off x="814907" y="130630"/>
            <a:ext cx="5374400" cy="583163"/>
          </a:xfrm>
          <a:prstGeom prst="rect">
            <a:avLst/>
          </a:prstGeom>
        </p:spPr>
        <p:style>
          <a:lnRef idx="1">
            <a:schemeClr val="accent3"/>
          </a:lnRef>
          <a:fillRef idx="2">
            <a:schemeClr val="accent3"/>
          </a:fillRef>
          <a:effectRef idx="1">
            <a:schemeClr val="accent3"/>
          </a:effectRef>
          <a:fontRef idx="minor">
            <a:schemeClr val="dk1"/>
          </a:fontRef>
        </p:style>
        <p:txBody>
          <a:bodyPr anchor="b"/>
          <a:lstStyle>
            <a:lvl1pPr algn="l" defTabSz="914400" rtl="0" eaLnBrk="1" latinLnBrk="0" hangingPunct="1">
              <a:lnSpc>
                <a:spcPct val="90000"/>
              </a:lnSpc>
              <a:spcBef>
                <a:spcPct val="0"/>
              </a:spcBef>
              <a:buNone/>
              <a:defRPr sz="32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dirty="0">
                <a:solidFill>
                  <a:schemeClr val="accent5">
                    <a:lumMod val="75000"/>
                  </a:schemeClr>
                </a:solidFill>
                <a:latin typeface="Arial Rounded MT Bold" panose="020F0704030504030204" pitchFamily="34" charset="0"/>
              </a:rPr>
              <a:t>GROSS PROFIT %</a:t>
            </a:r>
          </a:p>
        </p:txBody>
      </p:sp>
    </p:spTree>
    <p:extLst>
      <p:ext uri="{BB962C8B-B14F-4D97-AF65-F5344CB8AC3E}">
        <p14:creationId xmlns:p14="http://schemas.microsoft.com/office/powerpoint/2010/main" val="2757606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B6E139-EA7F-4F56-977D-747AE22A168C}"/>
              </a:ext>
            </a:extLst>
          </p:cNvPr>
          <p:cNvSpPr>
            <a:spLocks noGrp="1"/>
          </p:cNvSpPr>
          <p:nvPr>
            <p:ph type="title"/>
          </p:nvPr>
        </p:nvSpPr>
        <p:spPr>
          <a:xfrm>
            <a:off x="579943" y="243020"/>
            <a:ext cx="6741135" cy="494323"/>
          </a:xfrm>
        </p:spPr>
        <p:style>
          <a:lnRef idx="1">
            <a:schemeClr val="accent3"/>
          </a:lnRef>
          <a:fillRef idx="2">
            <a:schemeClr val="accent3"/>
          </a:fillRef>
          <a:effectRef idx="1">
            <a:schemeClr val="accent3"/>
          </a:effectRef>
          <a:fontRef idx="minor">
            <a:schemeClr val="dk1"/>
          </a:fontRef>
        </p:style>
        <p:txBody>
          <a:bodyPr/>
          <a:lstStyle/>
          <a:p>
            <a:r>
              <a:rPr lang="en-IN" dirty="0">
                <a:solidFill>
                  <a:schemeClr val="accent5">
                    <a:lumMod val="75000"/>
                  </a:schemeClr>
                </a:solidFill>
                <a:latin typeface="Arial Rounded MT Bold" panose="020F0704030504030204" pitchFamily="34" charset="0"/>
              </a:rPr>
              <a:t>Domestic V/S International Sales</a:t>
            </a:r>
          </a:p>
        </p:txBody>
      </p:sp>
      <p:sp>
        <p:nvSpPr>
          <p:cNvPr id="6" name="Text Placeholder 5">
            <a:extLst>
              <a:ext uri="{FF2B5EF4-FFF2-40B4-BE49-F238E27FC236}">
                <a16:creationId xmlns:a16="http://schemas.microsoft.com/office/drawing/2014/main" id="{3B627796-38F7-402F-910D-DAAC64F5B222}"/>
              </a:ext>
            </a:extLst>
          </p:cNvPr>
          <p:cNvSpPr>
            <a:spLocks noGrp="1"/>
          </p:cNvSpPr>
          <p:nvPr>
            <p:ph type="body" sz="half" idx="2"/>
          </p:nvPr>
        </p:nvSpPr>
        <p:spPr>
          <a:xfrm>
            <a:off x="554929" y="5186023"/>
            <a:ext cx="11082141" cy="1550680"/>
          </a:xfrm>
        </p:spPr>
        <p:txBody>
          <a:bodyPr/>
          <a:lstStyle/>
          <a:p>
            <a:pPr marL="285750" indent="-285750">
              <a:buFont typeface="Wingdings" panose="05000000000000000000" pitchFamily="2" charset="2"/>
              <a:buChar char="Ø"/>
            </a:pPr>
            <a:r>
              <a:rPr lang="en-IN" sz="1400" dirty="0">
                <a:latin typeface="Arial Rounded MT Bold" panose="020F0704030504030204" pitchFamily="34" charset="0"/>
              </a:rPr>
              <a:t>Despite the international market comprising 4 countries(IRE, UK, CA, AU), the sales in Domestic and International market throughout the timeline are not considerably different.</a:t>
            </a:r>
          </a:p>
          <a:p>
            <a:pPr marL="285750" indent="-285750">
              <a:buFont typeface="Wingdings" panose="05000000000000000000" pitchFamily="2" charset="2"/>
              <a:buChar char="Ø"/>
            </a:pPr>
            <a:r>
              <a:rPr lang="en-IN" sz="1400" dirty="0">
                <a:latin typeface="Arial Rounded MT Bold" panose="020F0704030504030204" pitchFamily="34" charset="0"/>
              </a:rPr>
              <a:t>The sales in the international market over a period of  3 years are unvarying. It can be derived that the firm’s products are not reaching high potential market available internationally, owing to the mere 336 Customer Keys of a total of 684.    </a:t>
            </a:r>
          </a:p>
          <a:p>
            <a:pPr marL="285750" indent="-285750">
              <a:buFont typeface="Wingdings" panose="05000000000000000000" pitchFamily="2" charset="2"/>
              <a:buChar char="Ø"/>
            </a:pPr>
            <a:endParaRPr lang="en-IN" dirty="0"/>
          </a:p>
        </p:txBody>
      </p:sp>
      <p:graphicFrame>
        <p:nvGraphicFramePr>
          <p:cNvPr id="7" name="Chart 6">
            <a:extLst>
              <a:ext uri="{FF2B5EF4-FFF2-40B4-BE49-F238E27FC236}">
                <a16:creationId xmlns:a16="http://schemas.microsoft.com/office/drawing/2014/main" id="{00000000-0008-0000-0000-000009000000}"/>
              </a:ext>
            </a:extLst>
          </p:cNvPr>
          <p:cNvGraphicFramePr>
            <a:graphicFrameLocks/>
          </p:cNvGraphicFramePr>
          <p:nvPr>
            <p:extLst>
              <p:ext uri="{D42A27DB-BD31-4B8C-83A1-F6EECF244321}">
                <p14:modId xmlns:p14="http://schemas.microsoft.com/office/powerpoint/2010/main" val="3218426620"/>
              </p:ext>
            </p:extLst>
          </p:nvPr>
        </p:nvGraphicFramePr>
        <p:xfrm>
          <a:off x="1940768" y="1132883"/>
          <a:ext cx="7249886"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4244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FCA5F-5AEB-48D9-A7AC-A613921D812C}"/>
              </a:ext>
            </a:extLst>
          </p:cNvPr>
          <p:cNvSpPr>
            <a:spLocks noGrp="1"/>
          </p:cNvSpPr>
          <p:nvPr>
            <p:ph type="title"/>
          </p:nvPr>
        </p:nvSpPr>
        <p:spPr>
          <a:xfrm>
            <a:off x="757879" y="0"/>
            <a:ext cx="6165435" cy="531845"/>
          </a:xfrm>
        </p:spPr>
        <p:style>
          <a:lnRef idx="1">
            <a:schemeClr val="accent3"/>
          </a:lnRef>
          <a:fillRef idx="2">
            <a:schemeClr val="accent3"/>
          </a:fillRef>
          <a:effectRef idx="1">
            <a:schemeClr val="accent3"/>
          </a:effectRef>
          <a:fontRef idx="minor">
            <a:schemeClr val="dk1"/>
          </a:fontRef>
        </p:style>
        <p:txBody>
          <a:bodyPr/>
          <a:lstStyle/>
          <a:p>
            <a:r>
              <a:rPr lang="en-IN" dirty="0">
                <a:solidFill>
                  <a:schemeClr val="accent5">
                    <a:lumMod val="75000"/>
                  </a:schemeClr>
                </a:solidFill>
                <a:latin typeface="Arial Rounded MT Bold" panose="020F0704030504030204" pitchFamily="34" charset="0"/>
              </a:rPr>
              <a:t>Sales according to Product</a:t>
            </a:r>
          </a:p>
        </p:txBody>
      </p:sp>
      <p:sp>
        <p:nvSpPr>
          <p:cNvPr id="6" name="Text Placeholder 5">
            <a:extLst>
              <a:ext uri="{FF2B5EF4-FFF2-40B4-BE49-F238E27FC236}">
                <a16:creationId xmlns:a16="http://schemas.microsoft.com/office/drawing/2014/main" id="{ABD1093A-2184-42A6-A623-9EECB58EBF6C}"/>
              </a:ext>
            </a:extLst>
          </p:cNvPr>
          <p:cNvSpPr>
            <a:spLocks noGrp="1"/>
          </p:cNvSpPr>
          <p:nvPr>
            <p:ph type="body" sz="half" idx="2"/>
          </p:nvPr>
        </p:nvSpPr>
        <p:spPr>
          <a:xfrm>
            <a:off x="7412979" y="1941775"/>
            <a:ext cx="4114801" cy="4253751"/>
          </a:xfrm>
        </p:spPr>
        <p:txBody>
          <a:bodyPr/>
          <a:lstStyle/>
          <a:p>
            <a:pPr marL="285750" indent="-285750">
              <a:buFont typeface="Wingdings" panose="05000000000000000000" pitchFamily="2" charset="2"/>
              <a:buChar char="Ø"/>
            </a:pPr>
            <a:r>
              <a:rPr lang="en-IN" sz="1400" dirty="0">
                <a:latin typeface="Arial Rounded MT Bold" panose="020F0704030504030204" pitchFamily="34" charset="0"/>
              </a:rPr>
              <a:t>Major chunk of revenue is brought-in primarily by Produce, along with Canned foods and Deli. Whereas, sales of canned products, seafood, meat and eggs stream in low influx of revenue.</a:t>
            </a:r>
          </a:p>
          <a:p>
            <a:pPr marL="285750" indent="-285750">
              <a:buFont typeface="Wingdings" panose="05000000000000000000" pitchFamily="2" charset="2"/>
              <a:buChar char="Ø"/>
            </a:pPr>
            <a:r>
              <a:rPr lang="en-IN" sz="1400" dirty="0">
                <a:latin typeface="Arial Rounded MT Bold" panose="020F0704030504030204" pitchFamily="34" charset="0"/>
              </a:rPr>
              <a:t>There is stagnancy in product revenue composition. A prominent expansion of consumer base is not visible.</a:t>
            </a:r>
          </a:p>
          <a:p>
            <a:pPr marL="285750" indent="-285750">
              <a:buFont typeface="Wingdings" panose="05000000000000000000" pitchFamily="2" charset="2"/>
              <a:buChar char="Ø"/>
            </a:pPr>
            <a:endParaRPr lang="en-IN" sz="1400" dirty="0">
              <a:latin typeface="Arial Rounded MT Bold" panose="020F0704030504030204" pitchFamily="34" charset="0"/>
            </a:endParaRP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pic>
        <p:nvPicPr>
          <p:cNvPr id="11" name="Picture 10">
            <a:extLst>
              <a:ext uri="{FF2B5EF4-FFF2-40B4-BE49-F238E27FC236}">
                <a16:creationId xmlns:a16="http://schemas.microsoft.com/office/drawing/2014/main" id="{0578F346-50E5-4809-AC1F-565B46F60070}"/>
              </a:ext>
            </a:extLst>
          </p:cNvPr>
          <p:cNvPicPr>
            <a:picLocks noChangeAspect="1"/>
          </p:cNvPicPr>
          <p:nvPr/>
        </p:nvPicPr>
        <p:blipFill>
          <a:blip r:embed="rId2"/>
          <a:stretch>
            <a:fillRect/>
          </a:stretch>
        </p:blipFill>
        <p:spPr>
          <a:xfrm>
            <a:off x="266115" y="739606"/>
            <a:ext cx="6461256" cy="5903134"/>
          </a:xfrm>
          <a:prstGeom prst="rect">
            <a:avLst/>
          </a:prstGeom>
        </p:spPr>
      </p:pic>
      <p:sp>
        <p:nvSpPr>
          <p:cNvPr id="12" name="TextBox 11">
            <a:extLst>
              <a:ext uri="{FF2B5EF4-FFF2-40B4-BE49-F238E27FC236}">
                <a16:creationId xmlns:a16="http://schemas.microsoft.com/office/drawing/2014/main" id="{ABA55079-4083-450D-A6DF-D73911D81DAD}"/>
              </a:ext>
            </a:extLst>
          </p:cNvPr>
          <p:cNvSpPr txBox="1"/>
          <p:nvPr/>
        </p:nvSpPr>
        <p:spPr>
          <a:xfrm>
            <a:off x="5243805" y="6043507"/>
            <a:ext cx="1306285" cy="507831"/>
          </a:xfrm>
          <a:prstGeom prst="rect">
            <a:avLst/>
          </a:prstGeom>
          <a:noFill/>
        </p:spPr>
        <p:txBody>
          <a:bodyPr wrap="square" rtlCol="0">
            <a:spAutoFit/>
          </a:bodyPr>
          <a:lstStyle/>
          <a:p>
            <a:r>
              <a:rPr lang="en-IN" sz="900" b="1" dirty="0"/>
              <a:t>Innermost donut-2007</a:t>
            </a:r>
          </a:p>
          <a:p>
            <a:r>
              <a:rPr lang="en-IN" sz="900" b="1" dirty="0"/>
              <a:t>Middle donut- 2008</a:t>
            </a:r>
          </a:p>
          <a:p>
            <a:r>
              <a:rPr lang="en-IN" sz="900" b="1" dirty="0"/>
              <a:t>Outermost donut-2009</a:t>
            </a:r>
          </a:p>
        </p:txBody>
      </p:sp>
    </p:spTree>
    <p:extLst>
      <p:ext uri="{BB962C8B-B14F-4D97-AF65-F5344CB8AC3E}">
        <p14:creationId xmlns:p14="http://schemas.microsoft.com/office/powerpoint/2010/main" val="727542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876E46-3C5F-4065-80FD-82A4A1D2A76A}"/>
              </a:ext>
            </a:extLst>
          </p:cNvPr>
          <p:cNvSpPr>
            <a:spLocks noGrp="1"/>
          </p:cNvSpPr>
          <p:nvPr>
            <p:ph type="title"/>
          </p:nvPr>
        </p:nvSpPr>
        <p:spPr>
          <a:xfrm>
            <a:off x="721600" y="130627"/>
            <a:ext cx="5374400" cy="583163"/>
          </a:xfrm>
          <a:ln/>
        </p:spPr>
        <p:style>
          <a:lnRef idx="1">
            <a:schemeClr val="accent3"/>
          </a:lnRef>
          <a:fillRef idx="2">
            <a:schemeClr val="accent3"/>
          </a:fillRef>
          <a:effectRef idx="1">
            <a:schemeClr val="accent3"/>
          </a:effectRef>
          <a:fontRef idx="minor">
            <a:schemeClr val="dk1"/>
          </a:fontRef>
        </p:style>
        <p:txBody>
          <a:bodyPr/>
          <a:lstStyle/>
          <a:p>
            <a:r>
              <a:rPr lang="en-IN" dirty="0">
                <a:solidFill>
                  <a:schemeClr val="accent5">
                    <a:lumMod val="75000"/>
                  </a:schemeClr>
                </a:solidFill>
                <a:latin typeface="Arial Rounded MT Bold" panose="020F0704030504030204" pitchFamily="34" charset="0"/>
              </a:rPr>
              <a:t>Sales in US regions</a:t>
            </a:r>
          </a:p>
        </p:txBody>
      </p:sp>
      <p:sp>
        <p:nvSpPr>
          <p:cNvPr id="7" name="Text Placeholder 6">
            <a:extLst>
              <a:ext uri="{FF2B5EF4-FFF2-40B4-BE49-F238E27FC236}">
                <a16:creationId xmlns:a16="http://schemas.microsoft.com/office/drawing/2014/main" id="{9009F9F8-17F8-47A6-B0CE-8CDECC4AB235}"/>
              </a:ext>
            </a:extLst>
          </p:cNvPr>
          <p:cNvSpPr>
            <a:spLocks noGrp="1"/>
          </p:cNvSpPr>
          <p:nvPr>
            <p:ph type="body" sz="half" idx="2"/>
          </p:nvPr>
        </p:nvSpPr>
        <p:spPr>
          <a:xfrm>
            <a:off x="7604484" y="1034078"/>
            <a:ext cx="4105436" cy="5297472"/>
          </a:xfrm>
        </p:spPr>
        <p:txBody>
          <a:bodyPr/>
          <a:lstStyle/>
          <a:p>
            <a:endParaRPr lang="en-IN" dirty="0"/>
          </a:p>
          <a:p>
            <a:pPr marL="285750" indent="-285750">
              <a:buFont typeface="Wingdings" panose="05000000000000000000" pitchFamily="2" charset="2"/>
              <a:buChar char="Ø"/>
            </a:pPr>
            <a:r>
              <a:rPr lang="en-IN" sz="1400" dirty="0">
                <a:latin typeface="Arial Rounded MT Bold" panose="020F0704030504030204" pitchFamily="34" charset="0"/>
              </a:rPr>
              <a:t>Central America draws-in the most sales revenue despite being the least densely populated area. Firm’s distributive network is well established in the region with 117 distinct Customer Key(s).</a:t>
            </a:r>
          </a:p>
          <a:p>
            <a:pPr marL="285750" indent="-285750">
              <a:buFont typeface="Wingdings" panose="05000000000000000000" pitchFamily="2" charset="2"/>
              <a:buChar char="Ø"/>
            </a:pPr>
            <a:r>
              <a:rPr lang="en-IN" sz="1400" dirty="0">
                <a:latin typeface="Arial Rounded MT Bold" panose="020F0704030504030204" pitchFamily="34" charset="0"/>
              </a:rPr>
              <a:t>Despite being a high population density region with a potential for a huge customer base, our performance is subpar. However, there is steady growth amongst the 42 Customer Keys there. Allocation of resources for better networking could be a solution.  </a:t>
            </a:r>
          </a:p>
          <a:p>
            <a:pPr marL="285750" indent="-285750">
              <a:buFont typeface="Wingdings" panose="05000000000000000000" pitchFamily="2" charset="2"/>
              <a:buChar char="Ø"/>
            </a:pPr>
            <a:r>
              <a:rPr lang="en-IN" sz="1400" dirty="0">
                <a:latin typeface="Arial Rounded MT Bold" panose="020F0704030504030204" pitchFamily="34" charset="0"/>
              </a:rPr>
              <a:t>A drop in sales across all regions in 2009 FY could be attributed to the great recession of 2008.</a:t>
            </a:r>
          </a:p>
        </p:txBody>
      </p:sp>
      <p:graphicFrame>
        <p:nvGraphicFramePr>
          <p:cNvPr id="8" name="Picture Placeholder 7">
            <a:extLst>
              <a:ext uri="{FF2B5EF4-FFF2-40B4-BE49-F238E27FC236}">
                <a16:creationId xmlns:a16="http://schemas.microsoft.com/office/drawing/2014/main" id="{00000000-0008-0000-0000-000006000000}"/>
              </a:ext>
            </a:extLst>
          </p:cNvPr>
          <p:cNvGraphicFramePr>
            <a:graphicFrameLocks noGrp="1"/>
          </p:cNvGraphicFramePr>
          <p:nvPr>
            <p:ph type="pic" idx="1"/>
            <p:extLst>
              <p:ext uri="{D42A27DB-BD31-4B8C-83A1-F6EECF244321}">
                <p14:modId xmlns:p14="http://schemas.microsoft.com/office/powerpoint/2010/main" val="500385513"/>
              </p:ext>
            </p:extLst>
          </p:nvPr>
        </p:nvGraphicFramePr>
        <p:xfrm>
          <a:off x="248054" y="1136714"/>
          <a:ext cx="6721913" cy="51054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91720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9BBA719-1B9B-4757-811C-DC8E54E9B260}"/>
              </a:ext>
            </a:extLst>
          </p:cNvPr>
          <p:cNvSpPr>
            <a:spLocks noGrp="1"/>
          </p:cNvSpPr>
          <p:nvPr>
            <p:ph type="title"/>
          </p:nvPr>
        </p:nvSpPr>
        <p:spPr>
          <a:xfrm>
            <a:off x="659329" y="258178"/>
            <a:ext cx="7757839" cy="730834"/>
          </a:xfrm>
          <a:ln>
            <a:solidFill>
              <a:schemeClr val="tx2">
                <a:lumMod val="60000"/>
                <a:lumOff val="40000"/>
              </a:schemeClr>
            </a:solidFill>
          </a:ln>
        </p:spPr>
        <p:style>
          <a:lnRef idx="1">
            <a:schemeClr val="accent3"/>
          </a:lnRef>
          <a:fillRef idx="2">
            <a:schemeClr val="accent3"/>
          </a:fillRef>
          <a:effectRef idx="1">
            <a:schemeClr val="accent3"/>
          </a:effectRef>
          <a:fontRef idx="minor">
            <a:schemeClr val="dk1"/>
          </a:fontRef>
        </p:style>
        <p:txBody>
          <a:bodyPr/>
          <a:lstStyle/>
          <a:p>
            <a:r>
              <a:rPr lang="en-IN" dirty="0">
                <a:solidFill>
                  <a:schemeClr val="accent5">
                    <a:lumMod val="75000"/>
                  </a:schemeClr>
                </a:solidFill>
                <a:latin typeface="Arial Rounded MT Bold" panose="020F0704030504030204" pitchFamily="34" charset="0"/>
              </a:rPr>
              <a:t>Performance of Sales Representatives</a:t>
            </a:r>
          </a:p>
        </p:txBody>
      </p:sp>
      <p:sp>
        <p:nvSpPr>
          <p:cNvPr id="15" name="Content Placeholder 14">
            <a:extLst>
              <a:ext uri="{FF2B5EF4-FFF2-40B4-BE49-F238E27FC236}">
                <a16:creationId xmlns:a16="http://schemas.microsoft.com/office/drawing/2014/main" id="{ED56BC9D-5B3B-4D27-B23F-024EB01C9B18}"/>
              </a:ext>
            </a:extLst>
          </p:cNvPr>
          <p:cNvSpPr>
            <a:spLocks noGrp="1"/>
          </p:cNvSpPr>
          <p:nvPr>
            <p:ph idx="1"/>
          </p:nvPr>
        </p:nvSpPr>
        <p:spPr>
          <a:xfrm>
            <a:off x="6176866" y="1704391"/>
            <a:ext cx="5856514" cy="2427515"/>
          </a:xfrm>
        </p:spPr>
        <p:txBody>
          <a:bodyPr/>
          <a:lstStyle/>
          <a:p>
            <a:pPr>
              <a:buFont typeface="Wingdings" panose="05000000000000000000" pitchFamily="2" charset="2"/>
              <a:buChar char="Ø"/>
            </a:pPr>
            <a:r>
              <a:rPr lang="en-IN" sz="1400" dirty="0">
                <a:latin typeface="Arial Rounded MT Bold" panose="020F0704030504030204" pitchFamily="34" charset="0"/>
              </a:rPr>
              <a:t>In 2007, it is observed that out of 64 sales representatives spread across different regions, only 19 are clocking sales higher than the mean calculated. Out of which 18 have appreciable sales margins. The transition in the number of representatives showing high yielding sales are cited in the given table. </a:t>
            </a:r>
            <a:endParaRPr lang="en-IN" sz="1400" dirty="0">
              <a:solidFill>
                <a:schemeClr val="bg1">
                  <a:lumMod val="75000"/>
                </a:schemeClr>
              </a:solidFill>
              <a:latin typeface="Arial Rounded MT Bold" panose="020F0704030504030204" pitchFamily="34" charset="0"/>
            </a:endParaRPr>
          </a:p>
          <a:p>
            <a:pPr>
              <a:buFont typeface="Wingdings" panose="05000000000000000000" pitchFamily="2" charset="2"/>
              <a:buChar char="Ø"/>
            </a:pPr>
            <a:r>
              <a:rPr lang="en-IN" sz="1400" dirty="0">
                <a:latin typeface="Arial Rounded MT Bold" panose="020F0704030504030204" pitchFamily="34" charset="0"/>
              </a:rPr>
              <a:t>Throughout the timeline, Sales Representative who performed consistently exceptional comes out to be Judy Thurman(Sales Rep 141) and the worst performing is Lisa Taylor(Sales Rep 150).</a:t>
            </a:r>
          </a:p>
          <a:p>
            <a:pPr marL="0" indent="0">
              <a:buNone/>
            </a:pPr>
            <a:r>
              <a:rPr lang="en-IN" sz="1400" dirty="0">
                <a:latin typeface="Arial Rounded MT Bold" panose="020F0704030504030204" pitchFamily="34" charset="0"/>
              </a:rPr>
              <a:t>     </a:t>
            </a:r>
            <a:endParaRPr lang="en-IN" sz="1400" dirty="0">
              <a:solidFill>
                <a:srgbClr val="FF0000"/>
              </a:solidFill>
              <a:latin typeface="Arial Rounded MT Bold" panose="020F0704030504030204" pitchFamily="34" charset="0"/>
            </a:endParaRPr>
          </a:p>
        </p:txBody>
      </p:sp>
      <p:graphicFrame>
        <p:nvGraphicFramePr>
          <p:cNvPr id="16" name="Table 16">
            <a:extLst>
              <a:ext uri="{FF2B5EF4-FFF2-40B4-BE49-F238E27FC236}">
                <a16:creationId xmlns:a16="http://schemas.microsoft.com/office/drawing/2014/main" id="{36C6E376-12E4-4116-A326-93FC8555E144}"/>
              </a:ext>
            </a:extLst>
          </p:cNvPr>
          <p:cNvGraphicFramePr>
            <a:graphicFrameLocks noGrp="1"/>
          </p:cNvGraphicFramePr>
          <p:nvPr>
            <p:extLst>
              <p:ext uri="{D42A27DB-BD31-4B8C-83A1-F6EECF244321}">
                <p14:modId xmlns:p14="http://schemas.microsoft.com/office/powerpoint/2010/main" val="1865815685"/>
              </p:ext>
            </p:extLst>
          </p:nvPr>
        </p:nvGraphicFramePr>
        <p:xfrm>
          <a:off x="401216" y="1640632"/>
          <a:ext cx="5694784" cy="1483360"/>
        </p:xfrm>
        <a:graphic>
          <a:graphicData uri="http://schemas.openxmlformats.org/drawingml/2006/table">
            <a:tbl>
              <a:tblPr firstRow="1" bandRow="1">
                <a:tableStyleId>{5C22544A-7EE6-4342-B048-85BDC9FD1C3A}</a:tableStyleId>
              </a:tblPr>
              <a:tblGrid>
                <a:gridCol w="823688">
                  <a:extLst>
                    <a:ext uri="{9D8B030D-6E8A-4147-A177-3AD203B41FA5}">
                      <a16:colId xmlns:a16="http://schemas.microsoft.com/office/drawing/2014/main" val="520305957"/>
                    </a:ext>
                  </a:extLst>
                </a:gridCol>
                <a:gridCol w="2204096">
                  <a:extLst>
                    <a:ext uri="{9D8B030D-6E8A-4147-A177-3AD203B41FA5}">
                      <a16:colId xmlns:a16="http://schemas.microsoft.com/office/drawing/2014/main" val="988807733"/>
                    </a:ext>
                  </a:extLst>
                </a:gridCol>
                <a:gridCol w="2667000">
                  <a:extLst>
                    <a:ext uri="{9D8B030D-6E8A-4147-A177-3AD203B41FA5}">
                      <a16:colId xmlns:a16="http://schemas.microsoft.com/office/drawing/2014/main" val="3291207783"/>
                    </a:ext>
                  </a:extLst>
                </a:gridCol>
              </a:tblGrid>
              <a:tr h="370840">
                <a:tc>
                  <a:txBody>
                    <a:bodyPr/>
                    <a:lstStyle/>
                    <a:p>
                      <a:r>
                        <a:rPr lang="en-IN" sz="1600" dirty="0">
                          <a:solidFill>
                            <a:schemeClr val="accent1">
                              <a:lumMod val="20000"/>
                              <a:lumOff val="80000"/>
                            </a:schemeClr>
                          </a:solidFill>
                        </a:rPr>
                        <a:t>Year</a:t>
                      </a:r>
                    </a:p>
                  </a:txBody>
                  <a:tcPr/>
                </a:tc>
                <a:tc>
                  <a:txBody>
                    <a:bodyPr/>
                    <a:lstStyle/>
                    <a:p>
                      <a:r>
                        <a:rPr lang="en-IN" sz="1600" dirty="0">
                          <a:solidFill>
                            <a:schemeClr val="accent1">
                              <a:lumMod val="20000"/>
                              <a:lumOff val="80000"/>
                            </a:schemeClr>
                          </a:solidFill>
                        </a:rPr>
                        <a:t>Sales(Above Average)</a:t>
                      </a:r>
                    </a:p>
                  </a:txBody>
                  <a:tcPr/>
                </a:tc>
                <a:tc>
                  <a:txBody>
                    <a:bodyPr/>
                    <a:lstStyle/>
                    <a:p>
                      <a:r>
                        <a:rPr lang="en-IN" sz="1600" dirty="0">
                          <a:solidFill>
                            <a:schemeClr val="accent1">
                              <a:lumMod val="20000"/>
                              <a:lumOff val="80000"/>
                            </a:schemeClr>
                          </a:solidFill>
                        </a:rPr>
                        <a:t>Sales Margin(Above Average)</a:t>
                      </a:r>
                    </a:p>
                  </a:txBody>
                  <a:tcPr/>
                </a:tc>
                <a:extLst>
                  <a:ext uri="{0D108BD9-81ED-4DB2-BD59-A6C34878D82A}">
                    <a16:rowId xmlns:a16="http://schemas.microsoft.com/office/drawing/2014/main" val="2137997783"/>
                  </a:ext>
                </a:extLst>
              </a:tr>
              <a:tr h="370840">
                <a:tc>
                  <a:txBody>
                    <a:bodyPr/>
                    <a:lstStyle/>
                    <a:p>
                      <a:r>
                        <a:rPr lang="en-IN" sz="1600" dirty="0"/>
                        <a:t>2007</a:t>
                      </a:r>
                    </a:p>
                  </a:txBody>
                  <a:tcPr/>
                </a:tc>
                <a:tc>
                  <a:txBody>
                    <a:bodyPr/>
                    <a:lstStyle/>
                    <a:p>
                      <a:r>
                        <a:rPr lang="en-IN" sz="1600" dirty="0"/>
                        <a:t>19</a:t>
                      </a:r>
                    </a:p>
                  </a:txBody>
                  <a:tcPr/>
                </a:tc>
                <a:tc>
                  <a:txBody>
                    <a:bodyPr/>
                    <a:lstStyle/>
                    <a:p>
                      <a:r>
                        <a:rPr lang="en-IN" sz="1600" dirty="0"/>
                        <a:t>18</a:t>
                      </a:r>
                    </a:p>
                  </a:txBody>
                  <a:tcPr/>
                </a:tc>
                <a:extLst>
                  <a:ext uri="{0D108BD9-81ED-4DB2-BD59-A6C34878D82A}">
                    <a16:rowId xmlns:a16="http://schemas.microsoft.com/office/drawing/2014/main" val="3511262305"/>
                  </a:ext>
                </a:extLst>
              </a:tr>
              <a:tr h="370840">
                <a:tc>
                  <a:txBody>
                    <a:bodyPr/>
                    <a:lstStyle/>
                    <a:p>
                      <a:r>
                        <a:rPr lang="en-IN" sz="1600" dirty="0"/>
                        <a:t>2008</a:t>
                      </a:r>
                    </a:p>
                  </a:txBody>
                  <a:tcPr/>
                </a:tc>
                <a:tc>
                  <a:txBody>
                    <a:bodyPr/>
                    <a:lstStyle/>
                    <a:p>
                      <a:r>
                        <a:rPr lang="en-IN" sz="1600" dirty="0"/>
                        <a:t>18</a:t>
                      </a:r>
                    </a:p>
                  </a:txBody>
                  <a:tcPr/>
                </a:tc>
                <a:tc>
                  <a:txBody>
                    <a:bodyPr/>
                    <a:lstStyle/>
                    <a:p>
                      <a:r>
                        <a:rPr lang="en-IN" sz="1600" dirty="0"/>
                        <a:t>19</a:t>
                      </a:r>
                    </a:p>
                  </a:txBody>
                  <a:tcPr/>
                </a:tc>
                <a:extLst>
                  <a:ext uri="{0D108BD9-81ED-4DB2-BD59-A6C34878D82A}">
                    <a16:rowId xmlns:a16="http://schemas.microsoft.com/office/drawing/2014/main" val="2344063652"/>
                  </a:ext>
                </a:extLst>
              </a:tr>
              <a:tr h="370840">
                <a:tc>
                  <a:txBody>
                    <a:bodyPr/>
                    <a:lstStyle/>
                    <a:p>
                      <a:r>
                        <a:rPr lang="en-IN" sz="1600" dirty="0"/>
                        <a:t>2009</a:t>
                      </a:r>
                    </a:p>
                  </a:txBody>
                  <a:tcPr/>
                </a:tc>
                <a:tc>
                  <a:txBody>
                    <a:bodyPr/>
                    <a:lstStyle/>
                    <a:p>
                      <a:r>
                        <a:rPr lang="en-IN" sz="1600" dirty="0"/>
                        <a:t>19</a:t>
                      </a:r>
                    </a:p>
                  </a:txBody>
                  <a:tcPr/>
                </a:tc>
                <a:tc>
                  <a:txBody>
                    <a:bodyPr/>
                    <a:lstStyle/>
                    <a:p>
                      <a:r>
                        <a:rPr lang="en-IN" sz="1600" dirty="0"/>
                        <a:t>19</a:t>
                      </a:r>
                    </a:p>
                  </a:txBody>
                  <a:tcPr/>
                </a:tc>
                <a:extLst>
                  <a:ext uri="{0D108BD9-81ED-4DB2-BD59-A6C34878D82A}">
                    <a16:rowId xmlns:a16="http://schemas.microsoft.com/office/drawing/2014/main" val="1960827964"/>
                  </a:ext>
                </a:extLst>
              </a:tr>
            </a:tbl>
          </a:graphicData>
        </a:graphic>
      </p:graphicFrame>
      <p:sp>
        <p:nvSpPr>
          <p:cNvPr id="18" name="TextBox 17">
            <a:extLst>
              <a:ext uri="{FF2B5EF4-FFF2-40B4-BE49-F238E27FC236}">
                <a16:creationId xmlns:a16="http://schemas.microsoft.com/office/drawing/2014/main" id="{FCD4BE29-C072-4D06-B729-B5996ACB1611}"/>
              </a:ext>
            </a:extLst>
          </p:cNvPr>
          <p:cNvSpPr txBox="1"/>
          <p:nvPr/>
        </p:nvSpPr>
        <p:spPr>
          <a:xfrm>
            <a:off x="659330" y="3213556"/>
            <a:ext cx="4864392" cy="430887"/>
          </a:xfrm>
          <a:prstGeom prst="rect">
            <a:avLst/>
          </a:prstGeom>
          <a:noFill/>
        </p:spPr>
        <p:txBody>
          <a:bodyPr wrap="square" rtlCol="0">
            <a:spAutoFit/>
          </a:bodyPr>
          <a:lstStyle/>
          <a:p>
            <a:r>
              <a:rPr lang="en-IN" sz="1100" dirty="0"/>
              <a:t>(Table mentioned above is showing number of representatives with promising sales and sales margin.) Total representatives =64</a:t>
            </a:r>
          </a:p>
        </p:txBody>
      </p:sp>
    </p:spTree>
    <p:extLst>
      <p:ext uri="{BB962C8B-B14F-4D97-AF65-F5344CB8AC3E}">
        <p14:creationId xmlns:p14="http://schemas.microsoft.com/office/powerpoint/2010/main" val="284549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849BBC90-5FDF-4ECC-91DD-41A9AF1B60B0}"/>
              </a:ext>
            </a:extLst>
          </p:cNvPr>
          <p:cNvSpPr txBox="1">
            <a:spLocks/>
          </p:cNvSpPr>
          <p:nvPr/>
        </p:nvSpPr>
        <p:spPr>
          <a:xfrm>
            <a:off x="566683" y="1511558"/>
            <a:ext cx="10515600" cy="306044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dirty="0">
              <a:cs typeface="Calibri"/>
            </a:endParaRPr>
          </a:p>
          <a:p>
            <a:pPr algn="l"/>
            <a:endParaRPr lang="en-IN" sz="1600" dirty="0"/>
          </a:p>
          <a:p>
            <a:pPr marL="342900" indent="-342900" algn="l">
              <a:buFont typeface="Wingdings" panose="05000000000000000000" pitchFamily="2" charset="2"/>
              <a:buChar char="Ø"/>
            </a:pPr>
            <a:r>
              <a:rPr lang="en-IN" sz="1600" dirty="0">
                <a:latin typeface="Arial Rounded MT Bold" panose="020F0704030504030204" pitchFamily="34" charset="0"/>
              </a:rPr>
              <a:t>At various instances of time, products were handed out at hefty discounts and even at 0 sales amount as samples or maybe for promotional strategies. However, their impact on sales numbers cannot be ignored. Some regulatory strategies must be employed by the firm to keep these losses in check.  </a:t>
            </a:r>
          </a:p>
          <a:p>
            <a:pPr algn="l"/>
            <a:endParaRPr lang="en-IN" sz="1600" dirty="0">
              <a:latin typeface="Arial Rounded MT Bold" panose="020F0704030504030204" pitchFamily="34" charset="0"/>
            </a:endParaRPr>
          </a:p>
          <a:p>
            <a:pPr marL="342900" indent="-342900" algn="l">
              <a:buFont typeface="Wingdings" panose="05000000000000000000" pitchFamily="2" charset="2"/>
              <a:buChar char="Ø"/>
            </a:pPr>
            <a:r>
              <a:rPr lang="en-IN" sz="1600" dirty="0">
                <a:latin typeface="Arial Rounded MT Bold" panose="020F0704030504030204" pitchFamily="34" charset="0"/>
              </a:rPr>
              <a:t>Analysis of data for different regions of every country could be evaluated to give a better view of international sales. However, data regarding countries of 129 “Address Numbers” was absent.</a:t>
            </a:r>
          </a:p>
          <a:p>
            <a:pPr algn="l"/>
            <a:endParaRPr lang="en-IN" sz="2200" dirty="0"/>
          </a:p>
          <a:p>
            <a:pPr algn="l"/>
            <a:endParaRPr lang="en-IN" dirty="0"/>
          </a:p>
          <a:p>
            <a:pPr algn="l"/>
            <a:endParaRPr lang="en-IN" dirty="0"/>
          </a:p>
          <a:p>
            <a:pPr algn="l"/>
            <a:endParaRPr lang="en-IN" dirty="0">
              <a:cs typeface="Calibri"/>
            </a:endParaRPr>
          </a:p>
        </p:txBody>
      </p:sp>
      <p:sp>
        <p:nvSpPr>
          <p:cNvPr id="4" name="Title 6">
            <a:extLst>
              <a:ext uri="{FF2B5EF4-FFF2-40B4-BE49-F238E27FC236}">
                <a16:creationId xmlns:a16="http://schemas.microsoft.com/office/drawing/2014/main" id="{A6A57E18-27BC-4472-9B79-45D2764933C7}"/>
              </a:ext>
            </a:extLst>
          </p:cNvPr>
          <p:cNvSpPr txBox="1">
            <a:spLocks/>
          </p:cNvSpPr>
          <p:nvPr/>
        </p:nvSpPr>
        <p:spPr>
          <a:xfrm>
            <a:off x="659329" y="373224"/>
            <a:ext cx="3726059" cy="615788"/>
          </a:xfrm>
          <a:prstGeom prst="rect">
            <a:avLst/>
          </a:prstGeom>
          <a:ln w="6350" cap="flat" cmpd="sng" algn="ctr">
            <a:solidFill>
              <a:schemeClr val="tx2">
                <a:lumMod val="60000"/>
                <a:lumOff val="40000"/>
              </a:schemeClr>
            </a:solidFill>
            <a:prstDash val="solid"/>
            <a:miter lim="800000"/>
          </a:ln>
        </p:spPr>
        <p:style>
          <a:lnRef idx="1">
            <a:schemeClr val="accent3"/>
          </a:lnRef>
          <a:fillRef idx="2">
            <a:schemeClr val="accent3"/>
          </a:fillRef>
          <a:effectRef idx="1">
            <a:schemeClr val="accent3"/>
          </a:effectRef>
          <a:fontRef idx="minor">
            <a:schemeClr val="dk1"/>
          </a:fontRef>
        </p:style>
        <p:txBody>
          <a:bodyPr anchor="b"/>
          <a:lstStyle>
            <a:lvl1pPr algn="ctr" defTabSz="914400" rtl="0" eaLnBrk="1" latinLnBrk="0" hangingPunct="1">
              <a:lnSpc>
                <a:spcPct val="90000"/>
              </a:lnSpc>
              <a:spcBef>
                <a:spcPct val="0"/>
              </a:spcBef>
              <a:buNone/>
              <a:defRPr sz="60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l"/>
            <a:r>
              <a:rPr lang="en-IN" sz="3200" dirty="0">
                <a:solidFill>
                  <a:schemeClr val="accent5">
                    <a:lumMod val="75000"/>
                  </a:schemeClr>
                </a:solidFill>
                <a:latin typeface="Arial Rounded MT Bold" panose="020F0704030504030204" pitchFamily="34" charset="0"/>
              </a:rPr>
              <a:t>Anything Else?</a:t>
            </a:r>
          </a:p>
        </p:txBody>
      </p:sp>
    </p:spTree>
    <p:extLst>
      <p:ext uri="{BB962C8B-B14F-4D97-AF65-F5344CB8AC3E}">
        <p14:creationId xmlns:p14="http://schemas.microsoft.com/office/powerpoint/2010/main" val="2860404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900</TotalTime>
  <Words>837</Words>
  <Application>Microsoft Office PowerPoint</Application>
  <PresentationFormat>Widescreen</PresentationFormat>
  <Paragraphs>68</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Adobe Heiti Std R</vt:lpstr>
      <vt:lpstr>Arial</vt:lpstr>
      <vt:lpstr>Arial Black</vt:lpstr>
      <vt:lpstr>Arial Rounded MT Bold</vt:lpstr>
      <vt:lpstr>Calibri</vt:lpstr>
      <vt:lpstr>Calibri Light</vt:lpstr>
      <vt:lpstr>Wingdings</vt:lpstr>
      <vt:lpstr>Office Theme</vt:lpstr>
      <vt:lpstr>PowerPoint Presentation</vt:lpstr>
      <vt:lpstr>PowerPoint Presentation</vt:lpstr>
      <vt:lpstr>GROSS SALES</vt:lpstr>
      <vt:lpstr>PowerPoint Presentation</vt:lpstr>
      <vt:lpstr>Domestic V/S International Sales</vt:lpstr>
      <vt:lpstr>Sales according to Product</vt:lpstr>
      <vt:lpstr>Sales in US regions</vt:lpstr>
      <vt:lpstr>Performance of Sales Representatives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AKSHAY BAIRAGI</dc:creator>
  <cp:lastModifiedBy>Shubham Naudiyal</cp:lastModifiedBy>
  <cp:revision>207</cp:revision>
  <dcterms:created xsi:type="dcterms:W3CDTF">2021-06-30T07:22:47Z</dcterms:created>
  <dcterms:modified xsi:type="dcterms:W3CDTF">2021-08-17T09:32:48Z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204728</vt:lpwstr>
  </property>
  <property fmtid="{D5CDD505-2E9C-101B-9397-08002B2CF9AE}" pid="3" name="NXPowerLiteSettings">
    <vt:lpwstr>C7000400038000</vt:lpwstr>
  </property>
  <property fmtid="{D5CDD505-2E9C-101B-9397-08002B2CF9AE}" pid="4" name="NXPowerLiteVersion">
    <vt:lpwstr>S9.0.3</vt:lpwstr>
  </property>
</Properties>
</file>