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596" r:id="rId11"/>
    <p:sldId id="718" r:id="rId12"/>
    <p:sldId id="719" r:id="rId13"/>
    <p:sldId id="7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60E"/>
    <a:srgbClr val="FF9900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A2F1F-D026-4A1F-B67D-55AF7DBEC01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DFEB-C3A4-4F96-AC18-CFFB15C3F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0223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3DBA1B-A89B-411F-A977-CA546D089B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3888" y="1389185"/>
            <a:ext cx="5648313" cy="4625551"/>
          </a:xfrm>
          <a:custGeom>
            <a:avLst/>
            <a:gdLst>
              <a:gd name="connsiteX0" fmla="*/ 1196459 w 4803963"/>
              <a:gd name="connsiteY0" fmla="*/ 1273 h 3934091"/>
              <a:gd name="connsiteX1" fmla="*/ 3406527 w 4803963"/>
              <a:gd name="connsiteY1" fmla="*/ 863626 h 3934091"/>
              <a:gd name="connsiteX2" fmla="*/ 4591745 w 4803963"/>
              <a:gd name="connsiteY2" fmla="*/ 3535556 h 3934091"/>
              <a:gd name="connsiteX3" fmla="*/ 896926 w 4803963"/>
              <a:gd name="connsiteY3" fmla="*/ 3373228 h 3934091"/>
              <a:gd name="connsiteX4" fmla="*/ 316142 w 4803963"/>
              <a:gd name="connsiteY4" fmla="*/ 282843 h 3934091"/>
              <a:gd name="connsiteX5" fmla="*/ 1196459 w 4803963"/>
              <a:gd name="connsiteY5" fmla="*/ 1273 h 393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3963" h="3934091">
                <a:moveTo>
                  <a:pt x="1196459" y="1273"/>
                </a:moveTo>
                <a:cubicBezTo>
                  <a:pt x="1967196" y="28620"/>
                  <a:pt x="2916614" y="490920"/>
                  <a:pt x="3406527" y="863626"/>
                </a:cubicBezTo>
                <a:cubicBezTo>
                  <a:pt x="4119128" y="1405745"/>
                  <a:pt x="5284752" y="2842549"/>
                  <a:pt x="4591745" y="3535556"/>
                </a:cubicBezTo>
                <a:cubicBezTo>
                  <a:pt x="3898738" y="4228563"/>
                  <a:pt x="1609526" y="3915346"/>
                  <a:pt x="896926" y="3373228"/>
                </a:cubicBezTo>
                <a:cubicBezTo>
                  <a:pt x="184326" y="2831110"/>
                  <a:pt x="-376865" y="975850"/>
                  <a:pt x="316142" y="282843"/>
                </a:cubicBezTo>
                <a:cubicBezTo>
                  <a:pt x="532707" y="66278"/>
                  <a:pt x="846124" y="-11158"/>
                  <a:pt x="1196459" y="12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730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62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217E2E-6334-4A0E-BD0A-E572021789BA}"/>
              </a:ext>
            </a:extLst>
          </p:cNvPr>
          <p:cNvSpPr/>
          <p:nvPr/>
        </p:nvSpPr>
        <p:spPr>
          <a:xfrm>
            <a:off x="6523454" y="5872111"/>
            <a:ext cx="4513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i="0" dirty="0">
                <a:effectLst/>
              </a:rPr>
              <a:t>05TPLM009</a:t>
            </a:r>
          </a:p>
          <a:p>
            <a:pPr algn="r"/>
            <a:r>
              <a:rPr lang="id-ID" sz="1200" dirty="0"/>
              <a:t> KECERDASAN BUATAN - UNIVERSITAS PAMULANG</a:t>
            </a:r>
            <a:endParaRPr lang="en-US" sz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DC1E80-C594-4FCB-87E7-808F71D0D2A6}"/>
              </a:ext>
            </a:extLst>
          </p:cNvPr>
          <p:cNvSpPr/>
          <p:nvPr/>
        </p:nvSpPr>
        <p:spPr>
          <a:xfrm rot="4500000" flipH="1">
            <a:off x="1571097" y="662343"/>
            <a:ext cx="244460" cy="241754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5E2E16-94A5-4D48-BE19-9095FFD93CC3}"/>
              </a:ext>
            </a:extLst>
          </p:cNvPr>
          <p:cNvSpPr/>
          <p:nvPr/>
        </p:nvSpPr>
        <p:spPr>
          <a:xfrm rot="4500000" flipH="1">
            <a:off x="721381" y="2587230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9B2C35-D959-42C6-812D-B714980231A3}"/>
              </a:ext>
            </a:extLst>
          </p:cNvPr>
          <p:cNvSpPr/>
          <p:nvPr/>
        </p:nvSpPr>
        <p:spPr>
          <a:xfrm rot="4500000" flipH="1">
            <a:off x="10493909" y="5342432"/>
            <a:ext cx="244460" cy="241754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A2F73A-186E-4DD9-B700-C0A64D4C7873}"/>
              </a:ext>
            </a:extLst>
          </p:cNvPr>
          <p:cNvSpPr/>
          <p:nvPr/>
        </p:nvSpPr>
        <p:spPr>
          <a:xfrm rot="4500000" flipH="1">
            <a:off x="10994195" y="3183389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90D6F-72F1-4704-AAF1-544E0858D036}"/>
              </a:ext>
            </a:extLst>
          </p:cNvPr>
          <p:cNvSpPr/>
          <p:nvPr/>
        </p:nvSpPr>
        <p:spPr>
          <a:xfrm rot="4500000" flipH="1">
            <a:off x="11001686" y="548358"/>
            <a:ext cx="317564" cy="314048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E00AF7-F594-4085-A3B7-3E7E7F50B465}"/>
              </a:ext>
            </a:extLst>
          </p:cNvPr>
          <p:cNvSpPr/>
          <p:nvPr/>
        </p:nvSpPr>
        <p:spPr>
          <a:xfrm rot="4500000" flipH="1">
            <a:off x="970733" y="6017432"/>
            <a:ext cx="317564" cy="314048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1DA54C-FA57-4D7A-8B47-FCCFC0EC0A72}"/>
              </a:ext>
            </a:extLst>
          </p:cNvPr>
          <p:cNvSpPr/>
          <p:nvPr/>
        </p:nvSpPr>
        <p:spPr>
          <a:xfrm rot="4500000" flipH="1">
            <a:off x="11406238" y="1963677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0CEC08-44B1-4290-9E38-B34CD89611C0}"/>
              </a:ext>
            </a:extLst>
          </p:cNvPr>
          <p:cNvSpPr/>
          <p:nvPr/>
        </p:nvSpPr>
        <p:spPr>
          <a:xfrm rot="4500000" flipH="1">
            <a:off x="6393172" y="5560993"/>
            <a:ext cx="260563" cy="257678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2"/>
              </a:gs>
              <a:gs pos="99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8B79-2EC4-4D45-A598-6B585EC37C88}"/>
              </a:ext>
            </a:extLst>
          </p:cNvPr>
          <p:cNvSpPr txBox="1"/>
          <p:nvPr/>
        </p:nvSpPr>
        <p:spPr>
          <a:xfrm>
            <a:off x="0" y="3489940"/>
            <a:ext cx="12192000" cy="1200329"/>
          </a:xfrm>
          <a:prstGeom prst="rect">
            <a:avLst/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99000">
                <a:schemeClr val="accent4">
                  <a:lumMod val="75000"/>
                </a:schemeClr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Logika</a:t>
            </a:r>
            <a:r>
              <a:rPr lang="en-US" sz="7200" b="1" dirty="0">
                <a:solidFill>
                  <a:schemeClr val="bg1"/>
                </a:solidFill>
                <a:effectLst>
                  <a:outerShdw blurRad="609600" dist="228600" dir="16200000" rotWithShape="0">
                    <a:prstClr val="black">
                      <a:alpha val="48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Fuzzy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2DA9D62C-C031-B74E-6BD6-C2099EA6048C}"/>
              </a:ext>
            </a:extLst>
          </p:cNvPr>
          <p:cNvSpPr txBox="1"/>
          <p:nvPr/>
        </p:nvSpPr>
        <p:spPr>
          <a:xfrm>
            <a:off x="0" y="1291523"/>
            <a:ext cx="12192000" cy="2015936"/>
          </a:xfrm>
          <a:prstGeom prst="rect">
            <a:avLst/>
          </a:prstGeom>
          <a:gradFill>
            <a:gsLst>
              <a:gs pos="1000">
                <a:schemeClr val="accent3">
                  <a:lumMod val="60000"/>
                  <a:lumOff val="40000"/>
                </a:schemeClr>
              </a:gs>
              <a:gs pos="99000">
                <a:schemeClr val="accent3">
                  <a:lumMod val="75000"/>
                </a:schemeClr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endParaRPr lang="id-ID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Penilaian</a:t>
            </a: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Kelayakan</a:t>
            </a: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Kredit</a:t>
            </a:r>
            <a:endParaRPr lang="id-ID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10A869DF-48B5-4964-B39A-A248A346D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280" y="5726305"/>
            <a:ext cx="776573" cy="753276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ACC42DCB-BD9F-4487-8596-2C5B8DF725FF}"/>
              </a:ext>
            </a:extLst>
          </p:cNvPr>
          <p:cNvSpPr txBox="1"/>
          <p:nvPr/>
        </p:nvSpPr>
        <p:spPr>
          <a:xfrm>
            <a:off x="0" y="4803953"/>
            <a:ext cx="12192000" cy="461665"/>
          </a:xfrm>
          <a:prstGeom prst="rect">
            <a:avLst/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99000">
                <a:schemeClr val="accent4">
                  <a:lumMod val="75000"/>
                </a:schemeClr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Pendekatan</a:t>
            </a:r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Fuzzy Logic </a:t>
            </a:r>
            <a:r>
              <a:rPr lang="en-US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Evaluasi</a:t>
            </a:r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Kredit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7E39F2-12F2-4211-9B39-22CB269A3F07}"/>
              </a:ext>
            </a:extLst>
          </p:cNvPr>
          <p:cNvSpPr/>
          <p:nvPr/>
        </p:nvSpPr>
        <p:spPr>
          <a:xfrm rot="405103">
            <a:off x="378730" y="5107127"/>
            <a:ext cx="2258117" cy="49120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635000" sx="120000" sy="120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5823-FFB6-4EF0-9BAA-BC873884C342}"/>
              </a:ext>
            </a:extLst>
          </p:cNvPr>
          <p:cNvSpPr txBox="1"/>
          <p:nvPr/>
        </p:nvSpPr>
        <p:spPr>
          <a:xfrm rot="412627">
            <a:off x="459264" y="5168061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Naufal Fauzi Firdaus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300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834F3C89-401E-4A6E-BCC1-AC21D4DEE056}"/>
              </a:ext>
            </a:extLst>
          </p:cNvPr>
          <p:cNvSpPr txBox="1"/>
          <p:nvPr/>
        </p:nvSpPr>
        <p:spPr>
          <a:xfrm>
            <a:off x="3113715" y="2542045"/>
            <a:ext cx="119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899130-5EFC-4236-AE61-859B61A524C2}"/>
              </a:ext>
            </a:extLst>
          </p:cNvPr>
          <p:cNvSpPr txBox="1"/>
          <p:nvPr/>
        </p:nvSpPr>
        <p:spPr>
          <a:xfrm>
            <a:off x="5467676" y="2683716"/>
            <a:ext cx="119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14%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C1888F-7984-44EB-A6DB-9940D5A6FBCC}"/>
              </a:ext>
            </a:extLst>
          </p:cNvPr>
          <p:cNvSpPr txBox="1"/>
          <p:nvPr/>
        </p:nvSpPr>
        <p:spPr>
          <a:xfrm>
            <a:off x="7984756" y="2542045"/>
            <a:ext cx="119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14%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E185B8-8B91-44E2-B67E-4BB0483DF355}"/>
              </a:ext>
            </a:extLst>
          </p:cNvPr>
          <p:cNvSpPr txBox="1"/>
          <p:nvPr/>
        </p:nvSpPr>
        <p:spPr>
          <a:xfrm>
            <a:off x="1060124" y="2448737"/>
            <a:ext cx="11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B8F82C-4F67-4F9B-A66D-0BF39C80149C}"/>
              </a:ext>
            </a:extLst>
          </p:cNvPr>
          <p:cNvSpPr txBox="1"/>
          <p:nvPr/>
        </p:nvSpPr>
        <p:spPr>
          <a:xfrm>
            <a:off x="9919374" y="2448737"/>
            <a:ext cx="11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9EE9E-3D77-4BD3-91D0-CBF990FB7988}"/>
              </a:ext>
            </a:extLst>
          </p:cNvPr>
          <p:cNvSpPr txBox="1"/>
          <p:nvPr/>
        </p:nvSpPr>
        <p:spPr>
          <a:xfrm>
            <a:off x="3573741" y="460984"/>
            <a:ext cx="5044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Contoh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Kode </a:t>
            </a:r>
            <a:r>
              <a:rPr lang="id-ID" sz="4400" dirty="0" err="1">
                <a:solidFill>
                  <a:schemeClr val="accent3"/>
                </a:solidFill>
              </a:rPr>
              <a:t>Python</a:t>
            </a:r>
            <a:r>
              <a:rPr lang="en-US" sz="4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5C7D33-60DB-4F45-A992-5946B7CCDFE7}"/>
              </a:ext>
            </a:extLst>
          </p:cNvPr>
          <p:cNvSpPr/>
          <p:nvPr/>
        </p:nvSpPr>
        <p:spPr>
          <a:xfrm>
            <a:off x="4706838" y="1122703"/>
            <a:ext cx="27783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9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B0B850D-83C4-31B8-51B0-8F82FF2C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0" y="2015254"/>
            <a:ext cx="11560999" cy="3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26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54CE-9B51-3C6C-3C63-6D2502A6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6FB1F91-AC1A-734A-87D2-F1E9C766C8C2}"/>
              </a:ext>
            </a:extLst>
          </p:cNvPr>
          <p:cNvSpPr txBox="1"/>
          <p:nvPr/>
        </p:nvSpPr>
        <p:spPr>
          <a:xfrm>
            <a:off x="7342246" y="169949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Hasil Simulasi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66932C-B1EC-0ECF-53DC-A8F157725A8F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31C7FF-7AB2-E66B-01C5-28010E9CEF90}"/>
              </a:ext>
            </a:extLst>
          </p:cNvPr>
          <p:cNvSpPr/>
          <p:nvPr/>
        </p:nvSpPr>
        <p:spPr>
          <a:xfrm>
            <a:off x="7342246" y="3003639"/>
            <a:ext cx="4254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/>
              <a:t>Menerapkan</a:t>
            </a:r>
            <a:r>
              <a:rPr lang="en-ID" sz="1100" b="1" dirty="0"/>
              <a:t> </a:t>
            </a:r>
            <a:r>
              <a:rPr lang="id-ID" sz="1100" b="1" dirty="0"/>
              <a:t>Aturan </a:t>
            </a:r>
            <a:r>
              <a:rPr lang="id-ID" sz="1100" b="1" dirty="0" err="1"/>
              <a:t>Fuzzy</a:t>
            </a:r>
            <a:endParaRPr lang="en-ID" sz="1100" dirty="0"/>
          </a:p>
          <a:p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409D449-D888-3A77-4377-867AC4DDC164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C7C3FA-1F96-C4E0-208E-A6247095281D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6C2841-FDBB-9017-65B6-A83D90644778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939BD-0DFC-1B3A-0AB5-D0F59E97327D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9096D8FC-510A-B54B-FA74-972F0BFF2393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5750126D-A27F-8DE6-35ED-89F2A6A1620C}"/>
              </a:ext>
            </a:extLst>
          </p:cNvPr>
          <p:cNvSpPr/>
          <p:nvPr/>
        </p:nvSpPr>
        <p:spPr>
          <a:xfrm>
            <a:off x="1418274" y="1514828"/>
            <a:ext cx="4254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Pendapatan: 6000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Utang: 3000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Riwayat Kredit: 8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F6C260CA-1902-D3EB-2D95-ECCE03FA2686}"/>
              </a:ext>
            </a:extLst>
          </p:cNvPr>
          <p:cNvGrpSpPr/>
          <p:nvPr/>
        </p:nvGrpSpPr>
        <p:grpSpPr>
          <a:xfrm>
            <a:off x="811726" y="1530555"/>
            <a:ext cx="492104" cy="492104"/>
            <a:chOff x="1362573" y="3569024"/>
            <a:chExt cx="492104" cy="4921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949916-1B6A-EFCD-735A-4AF9188CB833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4" name="TextBox 44">
              <a:extLst>
                <a:ext uri="{FF2B5EF4-FFF2-40B4-BE49-F238E27FC236}">
                  <a16:creationId xmlns:a16="http://schemas.microsoft.com/office/drawing/2014/main" id="{308B8585-1694-EF81-23EB-13C9822ED836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4A5916AA-4B3F-2760-C1A7-67871A2D86EC}"/>
              </a:ext>
            </a:extLst>
          </p:cNvPr>
          <p:cNvSpPr/>
          <p:nvPr/>
        </p:nvSpPr>
        <p:spPr>
          <a:xfrm>
            <a:off x="827891" y="4410186"/>
            <a:ext cx="5596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Visualisasi: (Menampilkan grafik fungsi keanggotaan dan hasil </a:t>
            </a:r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78D1E47A-56A4-D000-A46A-5CFB9B53B43F}"/>
              </a:ext>
            </a:extLst>
          </p:cNvPr>
          <p:cNvSpPr/>
          <p:nvPr/>
        </p:nvSpPr>
        <p:spPr>
          <a:xfrm>
            <a:off x="1434439" y="3246381"/>
            <a:ext cx="4254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Kelayakan Kredit: 7.5 (Baik)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2">
            <a:extLst>
              <a:ext uri="{FF2B5EF4-FFF2-40B4-BE49-F238E27FC236}">
                <a16:creationId xmlns:a16="http://schemas.microsoft.com/office/drawing/2014/main" id="{84F61A0F-F424-0179-B47A-845BC47B1A33}"/>
              </a:ext>
            </a:extLst>
          </p:cNvPr>
          <p:cNvGrpSpPr/>
          <p:nvPr/>
        </p:nvGrpSpPr>
        <p:grpSpPr>
          <a:xfrm>
            <a:off x="827891" y="3262108"/>
            <a:ext cx="492104" cy="492104"/>
            <a:chOff x="1362573" y="3569024"/>
            <a:chExt cx="492104" cy="49210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26E553-75E2-97BA-450E-98E0CD883BA6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92158BF3-6DED-4771-5088-5BDC1F67E569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0172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15862-C2E0-3585-5694-457B61A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0D02FC9-A0E0-C8B0-C2F5-CD4A57D9F45C}"/>
              </a:ext>
            </a:extLst>
          </p:cNvPr>
          <p:cNvSpPr txBox="1"/>
          <p:nvPr/>
        </p:nvSpPr>
        <p:spPr>
          <a:xfrm>
            <a:off x="7342246" y="1699494"/>
            <a:ext cx="4254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Kesimpulan</a:t>
            </a:r>
          </a:p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Implementasi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23BB4-C59D-3A33-9499-16A47836F1EB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BC0C684-328A-4454-FCB2-DD0E90A173B2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11FA27-199F-5F4A-BEE7-F9301BA78FE7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B774DE-4FF1-6023-5A2C-7675DFAD9D30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DCA8D8-14E9-0528-A02E-A55FE3DAACC0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4E042804-B185-A156-FB5E-111474DA262B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9742BE22-E122-2588-F826-89A7566998CE}"/>
              </a:ext>
            </a:extLst>
          </p:cNvPr>
          <p:cNvSpPr/>
          <p:nvPr/>
        </p:nvSpPr>
        <p:spPr>
          <a:xfrm>
            <a:off x="1315828" y="1490008"/>
            <a:ext cx="4254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Keunggulan Sistem: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 penilaian yang lebih fleksibel dan adil.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Mempertimbangkan ketidakpastian dalam data.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16DA4758-25CC-3FC3-D473-DD31FF965CB6}"/>
              </a:ext>
            </a:extLst>
          </p:cNvPr>
          <p:cNvGrpSpPr/>
          <p:nvPr/>
        </p:nvGrpSpPr>
        <p:grpSpPr>
          <a:xfrm>
            <a:off x="709280" y="1505735"/>
            <a:ext cx="492104" cy="492104"/>
            <a:chOff x="1362573" y="3569024"/>
            <a:chExt cx="492104" cy="4921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A8DA0-FCD4-4AD8-D12F-B43E63C4AD87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4" name="TextBox 44">
              <a:extLst>
                <a:ext uri="{FF2B5EF4-FFF2-40B4-BE49-F238E27FC236}">
                  <a16:creationId xmlns:a16="http://schemas.microsoft.com/office/drawing/2014/main" id="{EC619153-55BB-1404-F39F-D7D776023EEA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8" name="Rectangle 30">
            <a:extLst>
              <a:ext uri="{FF2B5EF4-FFF2-40B4-BE49-F238E27FC236}">
                <a16:creationId xmlns:a16="http://schemas.microsoft.com/office/drawing/2014/main" id="{40F5B41D-6CA6-800C-D098-FA9A2DEB5A91}"/>
              </a:ext>
            </a:extLst>
          </p:cNvPr>
          <p:cNvSpPr/>
          <p:nvPr/>
        </p:nvSpPr>
        <p:spPr>
          <a:xfrm>
            <a:off x="1331339" y="3629410"/>
            <a:ext cx="4254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Peluang Pengembangan: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Menambah parameter seperti pekerjaan atau 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metode </a:t>
            </a:r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dengan algoritma AI lainnya.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2">
            <a:extLst>
              <a:ext uri="{FF2B5EF4-FFF2-40B4-BE49-F238E27FC236}">
                <a16:creationId xmlns:a16="http://schemas.microsoft.com/office/drawing/2014/main" id="{591AA922-AD2D-6102-4F0E-B364260A39AE}"/>
              </a:ext>
            </a:extLst>
          </p:cNvPr>
          <p:cNvGrpSpPr/>
          <p:nvPr/>
        </p:nvGrpSpPr>
        <p:grpSpPr>
          <a:xfrm>
            <a:off x="724791" y="3645137"/>
            <a:ext cx="492104" cy="492104"/>
            <a:chOff x="1362573" y="3569024"/>
            <a:chExt cx="492104" cy="49210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4F60F0-5C9E-68F6-BBB9-B2AEE7C9161F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45196E0C-1948-15AC-D665-98100C348591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78680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9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12332A-C8E7-44A0-BC79-B4DB7B7E99B0}"/>
              </a:ext>
            </a:extLst>
          </p:cNvPr>
          <p:cNvSpPr/>
          <p:nvPr/>
        </p:nvSpPr>
        <p:spPr>
          <a:xfrm rot="4500000">
            <a:off x="2676778" y="532197"/>
            <a:ext cx="6427250" cy="6356095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102F5-6B1B-4520-82E7-0C7C41211773}"/>
              </a:ext>
            </a:extLst>
          </p:cNvPr>
          <p:cNvSpPr txBox="1"/>
          <p:nvPr/>
        </p:nvSpPr>
        <p:spPr>
          <a:xfrm>
            <a:off x="3575918" y="1788596"/>
            <a:ext cx="50401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1500" b="1" dirty="0">
                <a:gradFill flip="none" rotWithShape="1">
                  <a:gsLst>
                    <a:gs pos="41000">
                      <a:schemeClr val="accent3">
                        <a:alpha val="55000"/>
                      </a:schemeClr>
                    </a:gs>
                    <a:gs pos="1000">
                      <a:schemeClr val="accent3"/>
                    </a:gs>
                    <a:gs pos="73000">
                      <a:schemeClr val="accent3">
                        <a:alpha val="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84200" dist="114300" dir="5400000" algn="t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TERIMA</a:t>
            </a:r>
            <a:endParaRPr lang="en-US" sz="11500" b="1" dirty="0">
              <a:gradFill flip="none" rotWithShape="1">
                <a:gsLst>
                  <a:gs pos="41000">
                    <a:schemeClr val="accent3">
                      <a:alpha val="55000"/>
                    </a:schemeClr>
                  </a:gs>
                  <a:gs pos="1000">
                    <a:schemeClr val="accent3"/>
                  </a:gs>
                  <a:gs pos="73000">
                    <a:schemeClr val="accent3">
                      <a:alpha val="0"/>
                    </a:schemeClr>
                  </a:gs>
                </a:gsLst>
                <a:lin ang="5400000" scaled="1"/>
                <a:tileRect/>
              </a:gradFill>
              <a:effectLst>
                <a:outerShdw blurRad="584200" dist="114300" dir="5400000" algn="t" rotWithShape="0">
                  <a:prstClr val="black">
                    <a:alpha val="40000"/>
                  </a:prst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8B79-2EC4-4D45-A598-6B585EC37C88}"/>
              </a:ext>
            </a:extLst>
          </p:cNvPr>
          <p:cNvSpPr txBox="1"/>
          <p:nvPr/>
        </p:nvSpPr>
        <p:spPr>
          <a:xfrm>
            <a:off x="3574319" y="3039724"/>
            <a:ext cx="504336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500" b="1" dirty="0">
                <a:gradFill>
                  <a:gsLst>
                    <a:gs pos="0">
                      <a:schemeClr val="accent2"/>
                    </a:gs>
                    <a:gs pos="99000">
                      <a:schemeClr val="accent4"/>
                    </a:gs>
                  </a:gsLst>
                  <a:lin ang="2700000" scaled="1"/>
                </a:gradFill>
                <a:effectLst>
                  <a:outerShdw blurRad="609600" dist="228600" dir="16200000" rotWithShape="0">
                    <a:prstClr val="black">
                      <a:alpha val="48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KASIH</a:t>
            </a:r>
            <a:endParaRPr lang="en-US" sz="12500" b="1" dirty="0">
              <a:gradFill>
                <a:gsLst>
                  <a:gs pos="0">
                    <a:schemeClr val="accent2"/>
                  </a:gs>
                  <a:gs pos="99000">
                    <a:schemeClr val="accent4"/>
                  </a:gs>
                </a:gsLst>
                <a:lin ang="2700000" scaled="1"/>
              </a:gradFill>
              <a:effectLst>
                <a:outerShdw blurRad="609600" dist="228600" dir="16200000" rotWithShape="0">
                  <a:prstClr val="black">
                    <a:alpha val="48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7E39F2-12F2-4211-9B39-22CB269A3F07}"/>
              </a:ext>
            </a:extLst>
          </p:cNvPr>
          <p:cNvSpPr/>
          <p:nvPr/>
        </p:nvSpPr>
        <p:spPr>
          <a:xfrm rot="405103">
            <a:off x="2487035" y="4681964"/>
            <a:ext cx="2606833" cy="4396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7747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5823-FFB6-4EF0-9BAA-BC873884C342}"/>
              </a:ext>
            </a:extLst>
          </p:cNvPr>
          <p:cNvSpPr txBox="1"/>
          <p:nvPr/>
        </p:nvSpPr>
        <p:spPr>
          <a:xfrm rot="412627">
            <a:off x="2514530" y="4718936"/>
            <a:ext cx="2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MAAF SEGALA KELIRUAN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DC1E80-C594-4FCB-87E7-808F71D0D2A6}"/>
              </a:ext>
            </a:extLst>
          </p:cNvPr>
          <p:cNvSpPr/>
          <p:nvPr/>
        </p:nvSpPr>
        <p:spPr>
          <a:xfrm rot="4500000" flipH="1">
            <a:off x="2105030" y="891580"/>
            <a:ext cx="244460" cy="241754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5E2E16-94A5-4D48-BE19-9095FFD93CC3}"/>
              </a:ext>
            </a:extLst>
          </p:cNvPr>
          <p:cNvSpPr/>
          <p:nvPr/>
        </p:nvSpPr>
        <p:spPr>
          <a:xfrm rot="4500000" flipH="1">
            <a:off x="721381" y="2587230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9B2C35-D959-42C6-812D-B714980231A3}"/>
              </a:ext>
            </a:extLst>
          </p:cNvPr>
          <p:cNvSpPr/>
          <p:nvPr/>
        </p:nvSpPr>
        <p:spPr>
          <a:xfrm rot="4500000" flipH="1">
            <a:off x="10843573" y="5505321"/>
            <a:ext cx="244460" cy="241754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A2F73A-186E-4DD9-B700-C0A64D4C7873}"/>
              </a:ext>
            </a:extLst>
          </p:cNvPr>
          <p:cNvSpPr/>
          <p:nvPr/>
        </p:nvSpPr>
        <p:spPr>
          <a:xfrm rot="4500000" flipH="1">
            <a:off x="10037933" y="3386392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90D6F-72F1-4704-AAF1-544E0858D036}"/>
              </a:ext>
            </a:extLst>
          </p:cNvPr>
          <p:cNvSpPr/>
          <p:nvPr/>
        </p:nvSpPr>
        <p:spPr>
          <a:xfrm rot="4500000" flipH="1">
            <a:off x="9633127" y="855433"/>
            <a:ext cx="317564" cy="314048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E00AF7-F594-4085-A3B7-3E7E7F50B465}"/>
              </a:ext>
            </a:extLst>
          </p:cNvPr>
          <p:cNvSpPr/>
          <p:nvPr/>
        </p:nvSpPr>
        <p:spPr>
          <a:xfrm rot="4500000" flipH="1">
            <a:off x="1647399" y="5876011"/>
            <a:ext cx="317564" cy="314048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1DA54C-FA57-4D7A-8B47-FCCFC0EC0A72}"/>
              </a:ext>
            </a:extLst>
          </p:cNvPr>
          <p:cNvSpPr/>
          <p:nvPr/>
        </p:nvSpPr>
        <p:spPr>
          <a:xfrm rot="4500000" flipH="1">
            <a:off x="11406238" y="1963677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0CEC08-44B1-4290-9E38-B34CD89611C0}"/>
              </a:ext>
            </a:extLst>
          </p:cNvPr>
          <p:cNvSpPr/>
          <p:nvPr/>
        </p:nvSpPr>
        <p:spPr>
          <a:xfrm rot="4500000" flipH="1">
            <a:off x="2124181" y="3571010"/>
            <a:ext cx="86170" cy="85216"/>
          </a:xfrm>
          <a:custGeom>
            <a:avLst/>
            <a:gdLst>
              <a:gd name="connsiteX0" fmla="*/ 32053 w 5159758"/>
              <a:gd name="connsiteY0" fmla="*/ 1206830 h 5102640"/>
              <a:gd name="connsiteX1" fmla="*/ 279878 w 5159758"/>
              <a:gd name="connsiteY1" fmla="*/ 728289 h 5102640"/>
              <a:gd name="connsiteX2" fmla="*/ 318500 w 5159758"/>
              <a:gd name="connsiteY2" fmla="*/ 700250 h 5102640"/>
              <a:gd name="connsiteX3" fmla="*/ 356183 w 5159758"/>
              <a:gd name="connsiteY3" fmla="*/ 660384 h 5102640"/>
              <a:gd name="connsiteX4" fmla="*/ 2595687 w 5159758"/>
              <a:gd name="connsiteY4" fmla="*/ 0 h 5102640"/>
              <a:gd name="connsiteX5" fmla="*/ 5097304 w 5159758"/>
              <a:gd name="connsiteY5" fmla="*/ 1088325 h 5102640"/>
              <a:gd name="connsiteX6" fmla="*/ 5099713 w 5159758"/>
              <a:gd name="connsiteY6" fmla="*/ 1111321 h 5102640"/>
              <a:gd name="connsiteX7" fmla="*/ 5127705 w 5159758"/>
              <a:gd name="connsiteY7" fmla="*/ 1215628 h 5102640"/>
              <a:gd name="connsiteX8" fmla="*/ 4571588 w 5159758"/>
              <a:gd name="connsiteY8" fmla="*/ 3447714 h 5102640"/>
              <a:gd name="connsiteX9" fmla="*/ 2501556 w 5159758"/>
              <a:gd name="connsiteY9" fmla="*/ 5097199 h 5102640"/>
              <a:gd name="connsiteX10" fmla="*/ 2421404 w 5159758"/>
              <a:gd name="connsiteY10" fmla="*/ 5079527 h 5102640"/>
              <a:gd name="connsiteX11" fmla="*/ 2387872 w 5159758"/>
              <a:gd name="connsiteY11" fmla="*/ 5075287 h 5102640"/>
              <a:gd name="connsiteX12" fmla="*/ 588170 w 5159758"/>
              <a:gd name="connsiteY12" fmla="*/ 3438916 h 5102640"/>
              <a:gd name="connsiteX13" fmla="*/ 32053 w 5159758"/>
              <a:gd name="connsiteY13" fmla="*/ 1206830 h 51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9758" h="5102640">
                <a:moveTo>
                  <a:pt x="32053" y="1206830"/>
                </a:moveTo>
                <a:cubicBezTo>
                  <a:pt x="73637" y="1004023"/>
                  <a:pt x="155875" y="839534"/>
                  <a:pt x="279878" y="728289"/>
                </a:cubicBezTo>
                <a:lnTo>
                  <a:pt x="318500" y="700250"/>
                </a:lnTo>
                <a:lnTo>
                  <a:pt x="356183" y="660384"/>
                </a:lnTo>
                <a:cubicBezTo>
                  <a:pt x="772721" y="268329"/>
                  <a:pt x="1619205" y="0"/>
                  <a:pt x="2595687" y="0"/>
                </a:cubicBezTo>
                <a:cubicBezTo>
                  <a:pt x="3897664" y="0"/>
                  <a:pt x="4968532" y="477029"/>
                  <a:pt x="5097304" y="1088325"/>
                </a:cubicBezTo>
                <a:lnTo>
                  <a:pt x="5099713" y="1111321"/>
                </a:lnTo>
                <a:lnTo>
                  <a:pt x="5127705" y="1215628"/>
                </a:lnTo>
                <a:cubicBezTo>
                  <a:pt x="5242062" y="1773347"/>
                  <a:pt x="5048979" y="2620847"/>
                  <a:pt x="4571588" y="3447714"/>
                </a:cubicBezTo>
                <a:cubicBezTo>
                  <a:pt x="3963999" y="4500089"/>
                  <a:pt x="3097198" y="5170342"/>
                  <a:pt x="2501556" y="5097199"/>
                </a:cubicBezTo>
                <a:lnTo>
                  <a:pt x="2421404" y="5079527"/>
                </a:lnTo>
                <a:lnTo>
                  <a:pt x="2387872" y="5075287"/>
                </a:lnTo>
                <a:cubicBezTo>
                  <a:pt x="1820193" y="4962245"/>
                  <a:pt x="1108960" y="4340952"/>
                  <a:pt x="588170" y="3438916"/>
                </a:cubicBezTo>
                <a:cubicBezTo>
                  <a:pt x="110778" y="2612050"/>
                  <a:pt x="-82304" y="1764550"/>
                  <a:pt x="32053" y="1206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38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2F9A5E1-A04E-47D3-BAA1-B7791DFDF025}"/>
              </a:ext>
            </a:extLst>
          </p:cNvPr>
          <p:cNvSpPr txBox="1"/>
          <p:nvPr/>
        </p:nvSpPr>
        <p:spPr>
          <a:xfrm>
            <a:off x="7342246" y="1699494"/>
            <a:ext cx="1936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Deskripsi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Masalah.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C05385-58FD-4584-B812-6518CFF5FC92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1EE20-12B2-475B-8DE9-6C56539B063B}"/>
              </a:ext>
            </a:extLst>
          </p:cNvPr>
          <p:cNvSpPr/>
          <p:nvPr/>
        </p:nvSpPr>
        <p:spPr>
          <a:xfrm>
            <a:off x="7342246" y="3003639"/>
            <a:ext cx="42548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b="1" dirty="0" err="1"/>
              <a:t>Mengapa</a:t>
            </a:r>
            <a:r>
              <a:rPr lang="en-ID" sz="1100" b="1" dirty="0"/>
              <a:t> </a:t>
            </a:r>
            <a:r>
              <a:rPr lang="en-ID" sz="1100" b="1" dirty="0" err="1"/>
              <a:t>Perlu</a:t>
            </a:r>
            <a:r>
              <a:rPr lang="en-ID" sz="1100" b="1" dirty="0"/>
              <a:t> </a:t>
            </a:r>
            <a:r>
              <a:rPr lang="en-ID" sz="1100" b="1" dirty="0" err="1"/>
              <a:t>Sistem</a:t>
            </a:r>
            <a:r>
              <a:rPr lang="en-ID" sz="1100" b="1" dirty="0"/>
              <a:t> </a:t>
            </a:r>
            <a:r>
              <a:rPr lang="en-ID" sz="1100" b="1" dirty="0" err="1"/>
              <a:t>Penilaian</a:t>
            </a:r>
            <a:r>
              <a:rPr lang="en-ID" sz="1100" b="1" dirty="0"/>
              <a:t> </a:t>
            </a:r>
            <a:r>
              <a:rPr lang="en-ID" sz="1100" b="1" dirty="0" err="1"/>
              <a:t>Kelayakan</a:t>
            </a:r>
            <a:r>
              <a:rPr lang="en-ID" sz="1100" b="1" dirty="0"/>
              <a:t> </a:t>
            </a:r>
            <a:r>
              <a:rPr lang="en-ID" sz="1100" b="1" dirty="0" err="1"/>
              <a:t>Kredit</a:t>
            </a:r>
            <a:r>
              <a:rPr lang="en-ID" sz="1100" b="1" dirty="0"/>
              <a:t>?</a:t>
            </a:r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B8ED005-49D8-47D3-B3B4-6499EC01CB86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63A042-A3BC-4A9E-A22E-7C8706987152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B08F595-864F-42C9-BF72-A3C7F25E04CE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698E8-DF16-44C2-B943-4F7B6B1E4721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90C0F1CD-4552-51CA-E639-8533BA91297B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365A9809-5287-BD84-3530-76D3E7C56BBC}"/>
              </a:ext>
            </a:extLst>
          </p:cNvPr>
          <p:cNvSpPr/>
          <p:nvPr/>
        </p:nvSpPr>
        <p:spPr>
          <a:xfrm>
            <a:off x="1500439" y="123782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Menentukan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kelayakan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seringkali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subjektif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kompleks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49BD4011-C8EC-4765-2CD5-49E55E81D3CB}"/>
              </a:ext>
            </a:extLst>
          </p:cNvPr>
          <p:cNvGrpSpPr/>
          <p:nvPr/>
        </p:nvGrpSpPr>
        <p:grpSpPr>
          <a:xfrm>
            <a:off x="893891" y="134589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C545D9-B06F-91D0-65F0-3EE619201E82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184901F6-CE8D-3E4E-A39D-F4421E64CCF0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DDD96138-F21D-24CE-C554-1D564F54E79F}"/>
              </a:ext>
            </a:extLst>
          </p:cNvPr>
          <p:cNvGrpSpPr/>
          <p:nvPr/>
        </p:nvGrpSpPr>
        <p:grpSpPr>
          <a:xfrm>
            <a:off x="893890" y="2911029"/>
            <a:ext cx="492104" cy="492104"/>
            <a:chOff x="1362573" y="3569024"/>
            <a:chExt cx="492104" cy="4921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97D6AA-FC20-E195-3522-0B7397959ADD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6" name="TextBox 44">
              <a:extLst>
                <a:ext uri="{FF2B5EF4-FFF2-40B4-BE49-F238E27FC236}">
                  <a16:creationId xmlns:a16="http://schemas.microsoft.com/office/drawing/2014/main" id="{02C5102D-A8EA-6C02-362D-95897E5C2C06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7" name="Rectangle 30">
            <a:extLst>
              <a:ext uri="{FF2B5EF4-FFF2-40B4-BE49-F238E27FC236}">
                <a16:creationId xmlns:a16="http://schemas.microsoft.com/office/drawing/2014/main" id="{27995E06-F0A2-2BAE-3ADE-D111904916B9}"/>
              </a:ext>
            </a:extLst>
          </p:cNvPr>
          <p:cNvSpPr/>
          <p:nvPr/>
        </p:nvSpPr>
        <p:spPr>
          <a:xfrm>
            <a:off x="1500439" y="280296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Banyak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faktor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pendapatan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utang,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riwayat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memengaruhi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keputusan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D266A36B-082B-B8D9-0385-4F7C385D8C0D}"/>
              </a:ext>
            </a:extLst>
          </p:cNvPr>
          <p:cNvGrpSpPr/>
          <p:nvPr/>
        </p:nvGrpSpPr>
        <p:grpSpPr>
          <a:xfrm>
            <a:off x="893890" y="4481898"/>
            <a:ext cx="492104" cy="492104"/>
            <a:chOff x="1362573" y="3569024"/>
            <a:chExt cx="492104" cy="4921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A920CD-1F0D-DE4D-3740-14A9E3975EF0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E45B7E54-4512-2585-0B21-F60E1F75E5E3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1" name="Rectangle 30">
            <a:extLst>
              <a:ext uri="{FF2B5EF4-FFF2-40B4-BE49-F238E27FC236}">
                <a16:creationId xmlns:a16="http://schemas.microsoft.com/office/drawing/2014/main" id="{6EE84BCA-4C44-C792-FE87-203DCEE4665B}"/>
              </a:ext>
            </a:extLst>
          </p:cNvPr>
          <p:cNvSpPr/>
          <p:nvPr/>
        </p:nvSpPr>
        <p:spPr>
          <a:xfrm>
            <a:off x="1500439" y="436810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Logika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Fuzzy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pendekatan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fleksibel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pasti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9476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960F-33F4-7630-8AF6-AFDEDE35A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903AEF2-7CB2-EBB1-5D13-C95D834BC63B}"/>
              </a:ext>
            </a:extLst>
          </p:cNvPr>
          <p:cNvSpPr txBox="1"/>
          <p:nvPr/>
        </p:nvSpPr>
        <p:spPr>
          <a:xfrm>
            <a:off x="7342246" y="1699494"/>
            <a:ext cx="19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Tujuan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Masalah.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F1E6F-5999-E7B0-91F3-508E0F8C84EC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7CC6CF-E606-E3DA-E15C-4F682A6DD4B7}"/>
              </a:ext>
            </a:extLst>
          </p:cNvPr>
          <p:cNvSpPr/>
          <p:nvPr/>
        </p:nvSpPr>
        <p:spPr>
          <a:xfrm>
            <a:off x="7342246" y="3003639"/>
            <a:ext cx="42548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/>
              <a:t>Tujuan Sistem</a:t>
            </a:r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98EC5E-A72F-A4A6-CA2F-08D2BD8F2A90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8188E-ED9E-6EE2-F3A0-499EEED13F69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BB2D4A-B920-4E3C-13C6-22EA309C5C82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84ACCB-3F36-2AB6-0B17-B46FD3E5005A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9FF6E959-1D90-FC35-3543-06F5AB23C737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4F2D8F54-734E-8B54-0201-430EF326532A}"/>
              </a:ext>
            </a:extLst>
          </p:cNvPr>
          <p:cNvSpPr/>
          <p:nvPr/>
        </p:nvSpPr>
        <p:spPr>
          <a:xfrm>
            <a:off x="1500439" y="123782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Membangun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penilaian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kelayakan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berbasis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logika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fuzzy.</a:t>
            </a: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27E9C7B7-3287-71B5-E13D-F66892941248}"/>
              </a:ext>
            </a:extLst>
          </p:cNvPr>
          <p:cNvGrpSpPr/>
          <p:nvPr/>
        </p:nvGrpSpPr>
        <p:grpSpPr>
          <a:xfrm>
            <a:off x="893891" y="134589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5C09E7-2873-50D5-3E39-05BAEED335BE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E96B885F-9B2F-80AB-30DE-417861F308E9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34CE2F74-C6F3-8D1E-B692-58610D440FE9}"/>
              </a:ext>
            </a:extLst>
          </p:cNvPr>
          <p:cNvGrpSpPr/>
          <p:nvPr/>
        </p:nvGrpSpPr>
        <p:grpSpPr>
          <a:xfrm>
            <a:off x="893890" y="2911029"/>
            <a:ext cx="492104" cy="492104"/>
            <a:chOff x="1362573" y="3569024"/>
            <a:chExt cx="492104" cy="4921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BD770B-6F03-E532-222B-808973C5D091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6" name="TextBox 44">
              <a:extLst>
                <a:ext uri="{FF2B5EF4-FFF2-40B4-BE49-F238E27FC236}">
                  <a16:creationId xmlns:a16="http://schemas.microsoft.com/office/drawing/2014/main" id="{7D513497-9F43-1E5A-93AA-42A9089FDC0B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7" name="Rectangle 30">
            <a:extLst>
              <a:ext uri="{FF2B5EF4-FFF2-40B4-BE49-F238E27FC236}">
                <a16:creationId xmlns:a16="http://schemas.microsoft.com/office/drawing/2014/main" id="{0F8B1084-D469-51DB-639E-6399E5E82869}"/>
              </a:ext>
            </a:extLst>
          </p:cNvPr>
          <p:cNvSpPr/>
          <p:nvPr/>
        </p:nvSpPr>
        <p:spPr>
          <a:xfrm>
            <a:off x="1500439" y="2802969"/>
            <a:ext cx="4254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penilaian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akurat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Pendapatan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bulanan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Utang.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Riwayat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0177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EE7F-53D3-2644-43BD-649D1812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4924641-FAAA-5DD4-61C1-78A094B497C3}"/>
              </a:ext>
            </a:extLst>
          </p:cNvPr>
          <p:cNvSpPr txBox="1"/>
          <p:nvPr/>
        </p:nvSpPr>
        <p:spPr>
          <a:xfrm>
            <a:off x="7342246" y="1699494"/>
            <a:ext cx="2917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Konsep Logika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A65FE9-F7C4-EF28-A09F-F13C75BCE31C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C191C2-A298-ECEA-BED5-208B38498CE8}"/>
              </a:ext>
            </a:extLst>
          </p:cNvPr>
          <p:cNvSpPr/>
          <p:nvPr/>
        </p:nvSpPr>
        <p:spPr>
          <a:xfrm>
            <a:off x="7342246" y="3003639"/>
            <a:ext cx="42548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/>
              <a:t>Apa itu Logika </a:t>
            </a:r>
            <a:r>
              <a:rPr lang="id-ID" sz="1100" b="1" dirty="0" err="1"/>
              <a:t>Fuzzy</a:t>
            </a:r>
            <a:r>
              <a:rPr lang="id-ID" sz="1100" b="1" dirty="0"/>
              <a:t>?</a:t>
            </a:r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C9655-E7FB-005E-0847-832411B8CB18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4E0B4-E2C5-1E89-09D2-424F6E3CD006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68A446-9F29-6AFF-64B6-7AF63195A8AC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E725D-A3C2-3FBB-C0E6-67FAD8A35116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38B482DA-F560-CA93-8B7F-31DB38A3769B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33B14FB4-5502-8BD7-208F-5BC5C9B5DF18}"/>
              </a:ext>
            </a:extLst>
          </p:cNvPr>
          <p:cNvSpPr/>
          <p:nvPr/>
        </p:nvSpPr>
        <p:spPr>
          <a:xfrm>
            <a:off x="1500439" y="123782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Logika fuzzy memungkinkan representasi data yang tidak pasti atau ambigu.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52C95C94-C849-0AFE-3AD1-D2935B30924F}"/>
              </a:ext>
            </a:extLst>
          </p:cNvPr>
          <p:cNvGrpSpPr/>
          <p:nvPr/>
        </p:nvGrpSpPr>
        <p:grpSpPr>
          <a:xfrm>
            <a:off x="893891" y="134589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EDC57D-5012-49AF-0EFB-099130A2AD2A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69470367-791E-E7E6-5717-A03ECB4895A6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363DC2F6-2893-F995-69FE-006E68A334EA}"/>
              </a:ext>
            </a:extLst>
          </p:cNvPr>
          <p:cNvGrpSpPr/>
          <p:nvPr/>
        </p:nvGrpSpPr>
        <p:grpSpPr>
          <a:xfrm>
            <a:off x="893890" y="2911029"/>
            <a:ext cx="492104" cy="492104"/>
            <a:chOff x="1362573" y="3569024"/>
            <a:chExt cx="492104" cy="4921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2F6A2F-9658-ECC4-4D1C-5EBD490CDB5E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6" name="TextBox 44">
              <a:extLst>
                <a:ext uri="{FF2B5EF4-FFF2-40B4-BE49-F238E27FC236}">
                  <a16:creationId xmlns:a16="http://schemas.microsoft.com/office/drawing/2014/main" id="{BC7E8D8A-F83E-ECE0-CD60-9DFE1370E3B9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7" name="Rectangle 30">
            <a:extLst>
              <a:ext uri="{FF2B5EF4-FFF2-40B4-BE49-F238E27FC236}">
                <a16:creationId xmlns:a16="http://schemas.microsoft.com/office/drawing/2014/main" id="{1A199313-445D-E82F-7431-62AAB9034C24}"/>
              </a:ext>
            </a:extLst>
          </p:cNvPr>
          <p:cNvSpPr/>
          <p:nvPr/>
        </p:nvSpPr>
        <p:spPr>
          <a:xfrm>
            <a:off x="1500439" y="280296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b="1" dirty="0" err="1"/>
              <a:t>himpunan</a:t>
            </a:r>
            <a:r>
              <a:rPr lang="en-ID" sz="2400" b="1" dirty="0"/>
              <a:t> fuzzy</a:t>
            </a:r>
            <a:r>
              <a:rPr lang="en-ID" sz="2400" dirty="0"/>
              <a:t> dan </a:t>
            </a:r>
            <a:r>
              <a:rPr lang="en-ID" sz="2400" b="1" dirty="0" err="1"/>
              <a:t>aturan</a:t>
            </a:r>
            <a:r>
              <a:rPr lang="en-ID" sz="2400" b="1" dirty="0"/>
              <a:t> fuzzy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.</a:t>
            </a:r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1070702D-C007-DE68-199D-243FDD1ACE6E}"/>
              </a:ext>
            </a:extLst>
          </p:cNvPr>
          <p:cNvGrpSpPr/>
          <p:nvPr/>
        </p:nvGrpSpPr>
        <p:grpSpPr>
          <a:xfrm>
            <a:off x="893890" y="4481898"/>
            <a:ext cx="492104" cy="492104"/>
            <a:chOff x="1362573" y="3569024"/>
            <a:chExt cx="492104" cy="4921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0D4E8D-32CE-9DDE-B47B-249DD688DC96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7317A8FD-ADE9-D8A2-EB5A-1FC9BDB2B493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1" name="Rectangle 30">
            <a:extLst>
              <a:ext uri="{FF2B5EF4-FFF2-40B4-BE49-F238E27FC236}">
                <a16:creationId xmlns:a16="http://schemas.microsoft.com/office/drawing/2014/main" id="{AED11A7B-BF28-64CB-D5CF-9C0EA0844A90}"/>
              </a:ext>
            </a:extLst>
          </p:cNvPr>
          <p:cNvSpPr/>
          <p:nvPr/>
        </p:nvSpPr>
        <p:spPr>
          <a:xfrm>
            <a:off x="1500439" y="4368109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/>
              <a:t>Cocok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kasus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penilaian</a:t>
            </a:r>
            <a:r>
              <a:rPr lang="en-ID" sz="2400" dirty="0"/>
              <a:t> </a:t>
            </a:r>
            <a:r>
              <a:rPr lang="en-ID" sz="2400" dirty="0" err="1"/>
              <a:t>kredit</a:t>
            </a:r>
            <a:r>
              <a:rPr lang="en-ID" sz="2400" dirty="0"/>
              <a:t> yang </a:t>
            </a:r>
            <a:r>
              <a:rPr lang="en-ID" sz="2400" dirty="0" err="1"/>
              <a:t>memerlukan</a:t>
            </a:r>
            <a:r>
              <a:rPr lang="en-ID" sz="2400" dirty="0"/>
              <a:t> </a:t>
            </a:r>
            <a:r>
              <a:rPr lang="en-ID" sz="2400" dirty="0" err="1"/>
              <a:t>fleksibilitas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2012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C03E-01BB-9316-AB58-729B3F248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260B0D1-98D7-90F8-DCE6-5E5F94650171}"/>
              </a:ext>
            </a:extLst>
          </p:cNvPr>
          <p:cNvSpPr txBox="1"/>
          <p:nvPr/>
        </p:nvSpPr>
        <p:spPr>
          <a:xfrm>
            <a:off x="7342246" y="1699494"/>
            <a:ext cx="175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Variabel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CA0D34-32E4-6816-F751-40536BBE3C37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A79BF4-DA1B-5E95-E8C9-7B144CE80EC8}"/>
              </a:ext>
            </a:extLst>
          </p:cNvPr>
          <p:cNvSpPr/>
          <p:nvPr/>
        </p:nvSpPr>
        <p:spPr>
          <a:xfrm>
            <a:off x="7342246" y="3003639"/>
            <a:ext cx="42548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/>
              <a:t>Apa Saja Variabel Logika </a:t>
            </a:r>
            <a:r>
              <a:rPr lang="id-ID" sz="1100" b="1" dirty="0" err="1"/>
              <a:t>Fuzzy</a:t>
            </a:r>
            <a:r>
              <a:rPr lang="id-ID" sz="1100" b="1" dirty="0"/>
              <a:t>?</a:t>
            </a:r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1B3AD7-4C17-9F97-3212-F2CB7FDED933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FC054-A75E-C39D-049C-545B65D984EB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6904FE-3A38-7A1A-8F62-FAD8C1AD6676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30B6C-CD28-F1FE-C75E-52A1225F6871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F7B25953-D465-6591-3CCA-E846963EF337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5B12937B-3691-E168-26B9-E89A9B5EA267}"/>
              </a:ext>
            </a:extLst>
          </p:cNvPr>
          <p:cNvSpPr/>
          <p:nvPr/>
        </p:nvSpPr>
        <p:spPr>
          <a:xfrm>
            <a:off x="1500439" y="1330163"/>
            <a:ext cx="4254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Pendapatan Bulanan (</a:t>
            </a:r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Rendah (Low)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Sedang (Medium)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Tinggi (</a:t>
            </a:r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8359AA80-405D-51B6-885B-98C3219AFACC}"/>
              </a:ext>
            </a:extLst>
          </p:cNvPr>
          <p:cNvGrpSpPr/>
          <p:nvPr/>
        </p:nvGrpSpPr>
        <p:grpSpPr>
          <a:xfrm>
            <a:off x="893891" y="134589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1D5C72-9FC1-29E0-03FB-4544B6C0A9DC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3C588A32-1C77-741C-BDD7-038A7F868F2D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" name="Rectangle 30">
            <a:extLst>
              <a:ext uri="{FF2B5EF4-FFF2-40B4-BE49-F238E27FC236}">
                <a16:creationId xmlns:a16="http://schemas.microsoft.com/office/drawing/2014/main" id="{C3185699-5C2C-0231-7AEB-AEE7A0436C97}"/>
              </a:ext>
            </a:extLst>
          </p:cNvPr>
          <p:cNvSpPr/>
          <p:nvPr/>
        </p:nvSpPr>
        <p:spPr>
          <a:xfrm>
            <a:off x="727714" y="722387"/>
            <a:ext cx="425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 Input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CAA39B82-0CEF-38B9-A7E2-51195F02A28B}"/>
              </a:ext>
            </a:extLst>
          </p:cNvPr>
          <p:cNvSpPr/>
          <p:nvPr/>
        </p:nvSpPr>
        <p:spPr>
          <a:xfrm>
            <a:off x="1500439" y="3061661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Utang (Debt)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Sedikit (Low)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Banyak (High)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5F00F580-D10C-974C-6A59-4E64584BFD36}"/>
              </a:ext>
            </a:extLst>
          </p:cNvPr>
          <p:cNvGrpSpPr/>
          <p:nvPr/>
        </p:nvGrpSpPr>
        <p:grpSpPr>
          <a:xfrm>
            <a:off x="893891" y="3077388"/>
            <a:ext cx="492104" cy="492104"/>
            <a:chOff x="1362573" y="3569024"/>
            <a:chExt cx="492104" cy="4921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57270D-935F-1CB2-9D18-7915C7C96543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4F875B49-E986-98AA-0BBD-63A336FD4E6B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8F700A8B-E0B1-B0C7-33ED-B820A0192111}"/>
              </a:ext>
            </a:extLst>
          </p:cNvPr>
          <p:cNvSpPr/>
          <p:nvPr/>
        </p:nvSpPr>
        <p:spPr>
          <a:xfrm>
            <a:off x="1500439" y="4423828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Riwayat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(Credit History)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Buruk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(Bad)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Baik (Good)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42">
            <a:extLst>
              <a:ext uri="{FF2B5EF4-FFF2-40B4-BE49-F238E27FC236}">
                <a16:creationId xmlns:a16="http://schemas.microsoft.com/office/drawing/2014/main" id="{C4D897DE-24DF-3F44-2620-2C50B0CF660F}"/>
              </a:ext>
            </a:extLst>
          </p:cNvPr>
          <p:cNvGrpSpPr/>
          <p:nvPr/>
        </p:nvGrpSpPr>
        <p:grpSpPr>
          <a:xfrm>
            <a:off x="893891" y="4439555"/>
            <a:ext cx="492104" cy="492104"/>
            <a:chOff x="1362573" y="3569024"/>
            <a:chExt cx="492104" cy="49210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FF7905-13AD-8F28-8B41-530AF9DE6265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6" name="TextBox 44">
              <a:extLst>
                <a:ext uri="{FF2B5EF4-FFF2-40B4-BE49-F238E27FC236}">
                  <a16:creationId xmlns:a16="http://schemas.microsoft.com/office/drawing/2014/main" id="{5C4C6D5B-C00E-5C71-8960-CED44002C4BE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4416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7202-7305-7ED6-F0F0-8833C4677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2C3F112-F52D-3DE4-8331-9C7F7CB05D59}"/>
              </a:ext>
            </a:extLst>
          </p:cNvPr>
          <p:cNvSpPr txBox="1"/>
          <p:nvPr/>
        </p:nvSpPr>
        <p:spPr>
          <a:xfrm>
            <a:off x="7342246" y="1699494"/>
            <a:ext cx="175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Variabel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9DF31-DD17-0E7A-E1E6-1CB71E83B615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8F3D34-4692-24EF-3A68-B79862C937BD}"/>
              </a:ext>
            </a:extLst>
          </p:cNvPr>
          <p:cNvSpPr/>
          <p:nvPr/>
        </p:nvSpPr>
        <p:spPr>
          <a:xfrm>
            <a:off x="7342246" y="3003639"/>
            <a:ext cx="42548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/>
              <a:t>Apa Saja Variabel Logika </a:t>
            </a:r>
            <a:r>
              <a:rPr lang="id-ID" sz="1100" b="1" dirty="0" err="1"/>
              <a:t>Fuzzy</a:t>
            </a:r>
            <a:r>
              <a:rPr lang="id-ID" sz="1100" b="1" dirty="0"/>
              <a:t>?</a:t>
            </a:r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D5B438-7CD7-2422-90B5-71914D634966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DC19E8-EC71-3C58-5890-B35AA651E9FF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9BBEDD-A93A-0E96-2B41-981E03100B79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8CDA4-6103-FC47-AC54-4EA90C92ABF6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41EB69BB-8967-F2EF-0F5B-6F689392C148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7FD4CC38-83C4-564D-962E-32722677DCA7}"/>
              </a:ext>
            </a:extLst>
          </p:cNvPr>
          <p:cNvSpPr/>
          <p:nvPr/>
        </p:nvSpPr>
        <p:spPr>
          <a:xfrm>
            <a:off x="1367651" y="2874483"/>
            <a:ext cx="4254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Kelayakan Kredit (</a:t>
            </a:r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Credit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Rating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Buruk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(Bad)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Sedang (Fair)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Baik (Good)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70774C15-8A09-7212-28B9-63F1A9DDE722}"/>
              </a:ext>
            </a:extLst>
          </p:cNvPr>
          <p:cNvGrpSpPr/>
          <p:nvPr/>
        </p:nvGrpSpPr>
        <p:grpSpPr>
          <a:xfrm>
            <a:off x="761103" y="289021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C57B1C-E65F-86E9-CCDC-C695275DDCBF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D780A7B8-8DD9-25B1-6902-3F707B15A9F4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" name="Rectangle 30">
            <a:extLst>
              <a:ext uri="{FF2B5EF4-FFF2-40B4-BE49-F238E27FC236}">
                <a16:creationId xmlns:a16="http://schemas.microsoft.com/office/drawing/2014/main" id="{3AD1DB22-A44A-6560-DEFB-A26B0F64DE59}"/>
              </a:ext>
            </a:extLst>
          </p:cNvPr>
          <p:cNvSpPr/>
          <p:nvPr/>
        </p:nvSpPr>
        <p:spPr>
          <a:xfrm>
            <a:off x="594926" y="2266707"/>
            <a:ext cx="425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 Output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933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FA44-FA6C-A054-8702-1ADC9AB1D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1B7C9C3-9218-3840-FEFE-FF2388250D34}"/>
              </a:ext>
            </a:extLst>
          </p:cNvPr>
          <p:cNvSpPr txBox="1"/>
          <p:nvPr/>
        </p:nvSpPr>
        <p:spPr>
          <a:xfrm>
            <a:off x="7342246" y="1699494"/>
            <a:ext cx="4015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Fungsi Keanggotaan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C6BF47-B726-2817-EC83-FF64FE21B3AF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20A9B5-D6FB-85D8-DB02-4BDCD3183FDF}"/>
              </a:ext>
            </a:extLst>
          </p:cNvPr>
          <p:cNvSpPr/>
          <p:nvPr/>
        </p:nvSpPr>
        <p:spPr>
          <a:xfrm>
            <a:off x="7342246" y="3003639"/>
            <a:ext cx="4254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b="1" dirty="0" err="1"/>
              <a:t>Contoh</a:t>
            </a:r>
            <a:r>
              <a:rPr lang="en-ID" sz="1100" b="1" dirty="0"/>
              <a:t> </a:t>
            </a:r>
            <a:r>
              <a:rPr lang="en-ID" sz="1100" b="1" dirty="0" err="1"/>
              <a:t>Fungsi</a:t>
            </a:r>
            <a:r>
              <a:rPr lang="en-ID" sz="1100" b="1" dirty="0"/>
              <a:t> </a:t>
            </a:r>
            <a:r>
              <a:rPr lang="en-ID" sz="1100" b="1" dirty="0" err="1"/>
              <a:t>Keanggotaan</a:t>
            </a:r>
            <a:r>
              <a:rPr lang="en-ID" sz="1100" b="1" dirty="0"/>
              <a:t>:</a:t>
            </a:r>
            <a:endParaRPr lang="en-ID" sz="1100" dirty="0"/>
          </a:p>
          <a:p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77C7A8-5E67-3D87-71EE-F5E8BF269278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DEA13-E3EF-E42A-D166-5D35314AA993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BF9A6-F1FB-669B-9174-7C7E715A40ED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CD925-5308-73EF-DE73-7F40FB34410A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A0931E32-B31E-2D79-7F7A-A018F8D8F386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906A3692-36A3-2063-D942-F770232671CA}"/>
              </a:ext>
            </a:extLst>
          </p:cNvPr>
          <p:cNvSpPr/>
          <p:nvPr/>
        </p:nvSpPr>
        <p:spPr>
          <a:xfrm>
            <a:off x="1500439" y="1330163"/>
            <a:ext cx="4254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Pendapatan Bulanan: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Rendah: [0, 0, 5000]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Sedang: [3000, 5000, 8000]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Tinggi: [5000, 10000, 10000]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88AAB843-6FC0-2DE1-7C03-98CE1A9630BC}"/>
              </a:ext>
            </a:extLst>
          </p:cNvPr>
          <p:cNvGrpSpPr/>
          <p:nvPr/>
        </p:nvGrpSpPr>
        <p:grpSpPr>
          <a:xfrm>
            <a:off x="893891" y="134589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118BE6-0D5D-BD32-C8B8-BF8D33D0D87B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27ABA8CB-AFF2-51FB-71E4-15E885B57195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30">
            <a:extLst>
              <a:ext uri="{FF2B5EF4-FFF2-40B4-BE49-F238E27FC236}">
                <a16:creationId xmlns:a16="http://schemas.microsoft.com/office/drawing/2014/main" id="{4A5E921E-D598-DC08-8F21-BAE9F0D53EF1}"/>
              </a:ext>
            </a:extLst>
          </p:cNvPr>
          <p:cNvSpPr/>
          <p:nvPr/>
        </p:nvSpPr>
        <p:spPr>
          <a:xfrm>
            <a:off x="1500439" y="3061661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Utang: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Sedikit: [0, 0, 5000]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Banyak: [5000, 10000, 10000]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4D80873E-BA94-961C-F36C-5856D9AF1D94}"/>
              </a:ext>
            </a:extLst>
          </p:cNvPr>
          <p:cNvGrpSpPr/>
          <p:nvPr/>
        </p:nvGrpSpPr>
        <p:grpSpPr>
          <a:xfrm>
            <a:off x="893891" y="3077388"/>
            <a:ext cx="492104" cy="492104"/>
            <a:chOff x="1362573" y="3569024"/>
            <a:chExt cx="492104" cy="4921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D12D7F-A1F6-71BD-C9AF-95F12BC93635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32DE34BA-1258-DFBB-970E-63A3C77F449A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4A9C7019-0B65-FD91-D17A-6B6A117D0F8A}"/>
              </a:ext>
            </a:extLst>
          </p:cNvPr>
          <p:cNvSpPr/>
          <p:nvPr/>
        </p:nvSpPr>
        <p:spPr>
          <a:xfrm>
            <a:off x="1500439" y="4423828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Riwayat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Buruk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[0, 0, 5]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Baik: [5, 10, 10]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42">
            <a:extLst>
              <a:ext uri="{FF2B5EF4-FFF2-40B4-BE49-F238E27FC236}">
                <a16:creationId xmlns:a16="http://schemas.microsoft.com/office/drawing/2014/main" id="{47723EB2-3AEC-4A01-9AE4-C4468155C677}"/>
              </a:ext>
            </a:extLst>
          </p:cNvPr>
          <p:cNvGrpSpPr/>
          <p:nvPr/>
        </p:nvGrpSpPr>
        <p:grpSpPr>
          <a:xfrm>
            <a:off x="893891" y="4439555"/>
            <a:ext cx="492104" cy="492104"/>
            <a:chOff x="1362573" y="3569024"/>
            <a:chExt cx="492104" cy="49210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034ECB-CBA4-474C-6B8F-8D04E9C442CF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6" name="TextBox 44">
              <a:extLst>
                <a:ext uri="{FF2B5EF4-FFF2-40B4-BE49-F238E27FC236}">
                  <a16:creationId xmlns:a16="http://schemas.microsoft.com/office/drawing/2014/main" id="{88B2ED84-04E3-ACE3-94B5-2B7E42D0345B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8340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A6A7-CF6F-F5A6-A3A0-445906DDE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5D2AFC5-9076-1B28-D766-8353AEE63A34}"/>
              </a:ext>
            </a:extLst>
          </p:cNvPr>
          <p:cNvSpPr txBox="1"/>
          <p:nvPr/>
        </p:nvSpPr>
        <p:spPr>
          <a:xfrm>
            <a:off x="7342246" y="1699494"/>
            <a:ext cx="1489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Aturan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70548-23FD-4A9A-B191-E73367336963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66153-7A3C-A06D-C4E1-04DD30F5E25C}"/>
              </a:ext>
            </a:extLst>
          </p:cNvPr>
          <p:cNvSpPr/>
          <p:nvPr/>
        </p:nvSpPr>
        <p:spPr>
          <a:xfrm>
            <a:off x="7342246" y="3003639"/>
            <a:ext cx="4254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b="1" dirty="0" err="1"/>
              <a:t>Contoh</a:t>
            </a:r>
            <a:r>
              <a:rPr lang="en-ID" sz="1100" b="1" dirty="0"/>
              <a:t> </a:t>
            </a:r>
            <a:r>
              <a:rPr lang="id-ID" sz="1100" b="1" dirty="0"/>
              <a:t>Aturan </a:t>
            </a:r>
            <a:r>
              <a:rPr lang="id-ID" sz="1100" b="1" dirty="0" err="1"/>
              <a:t>Fuzzy</a:t>
            </a:r>
            <a:endParaRPr lang="en-ID" sz="1100" dirty="0"/>
          </a:p>
          <a:p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C3256-50B7-DCB1-81C9-1EC65E9A14A4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7574D-42ED-F1D3-3A25-12F81E1D5C3E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2C9417-A7A5-D143-BE31-70965AA560E2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66503-AF3A-8784-FE8F-40410D886DE0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D6C4A56F-2DD4-C08F-32EC-D737A44506EA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336F0653-127F-B2F5-8620-94DEA17C84CB}"/>
              </a:ext>
            </a:extLst>
          </p:cNvPr>
          <p:cNvSpPr/>
          <p:nvPr/>
        </p:nvSpPr>
        <p:spPr>
          <a:xfrm>
            <a:off x="1432486" y="1268864"/>
            <a:ext cx="425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90671A11-D132-6304-E216-C90714CF4D1F}"/>
              </a:ext>
            </a:extLst>
          </p:cNvPr>
          <p:cNvGrpSpPr/>
          <p:nvPr/>
        </p:nvGrpSpPr>
        <p:grpSpPr>
          <a:xfrm>
            <a:off x="825938" y="1284591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6BF669-0B74-4654-3153-5C575E2EF4E6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11AAEF88-9CF2-475A-B96B-3D8E64779681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30">
            <a:extLst>
              <a:ext uri="{FF2B5EF4-FFF2-40B4-BE49-F238E27FC236}">
                <a16:creationId xmlns:a16="http://schemas.microsoft.com/office/drawing/2014/main" id="{D8922C6E-8EBA-9AC7-91B1-DB889E0BEE2E}"/>
              </a:ext>
            </a:extLst>
          </p:cNvPr>
          <p:cNvSpPr/>
          <p:nvPr/>
        </p:nvSpPr>
        <p:spPr>
          <a:xfrm>
            <a:off x="1432486" y="1940706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Library: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scikit-fuzzy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0E29689E-C38A-EA6A-1525-1F69A9A24870}"/>
              </a:ext>
            </a:extLst>
          </p:cNvPr>
          <p:cNvGrpSpPr/>
          <p:nvPr/>
        </p:nvGrpSpPr>
        <p:grpSpPr>
          <a:xfrm>
            <a:off x="825938" y="1956433"/>
            <a:ext cx="492104" cy="492104"/>
            <a:chOff x="1362573" y="3569024"/>
            <a:chExt cx="492104" cy="4921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AE372E-1DBC-BFFF-91C1-C8B5798E7030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5D972D77-4C9F-8CE9-15D2-0B777D64C477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D48A4EDF-2870-9353-A9A8-F8B371ACB841}"/>
              </a:ext>
            </a:extLst>
          </p:cNvPr>
          <p:cNvSpPr/>
          <p:nvPr/>
        </p:nvSpPr>
        <p:spPr>
          <a:xfrm>
            <a:off x="1432486" y="3885063"/>
            <a:ext cx="493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Definisikan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fuzzy (input dan output).</a:t>
            </a:r>
          </a:p>
        </p:txBody>
      </p:sp>
      <p:grpSp>
        <p:nvGrpSpPr>
          <p:cNvPr id="24" name="Group 42">
            <a:extLst>
              <a:ext uri="{FF2B5EF4-FFF2-40B4-BE49-F238E27FC236}">
                <a16:creationId xmlns:a16="http://schemas.microsoft.com/office/drawing/2014/main" id="{163791E8-80CE-848F-1067-0C27473F184A}"/>
              </a:ext>
            </a:extLst>
          </p:cNvPr>
          <p:cNvGrpSpPr/>
          <p:nvPr/>
        </p:nvGrpSpPr>
        <p:grpSpPr>
          <a:xfrm>
            <a:off x="825938" y="3900790"/>
            <a:ext cx="377658" cy="377658"/>
            <a:chOff x="1362573" y="3569024"/>
            <a:chExt cx="492104" cy="49210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225E24-2E31-B4FE-8B59-FE5FF1F2CA3D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6" name="TextBox 44">
              <a:extLst>
                <a:ext uri="{FF2B5EF4-FFF2-40B4-BE49-F238E27FC236}">
                  <a16:creationId xmlns:a16="http://schemas.microsoft.com/office/drawing/2014/main" id="{E0AF8CD7-CFE4-4221-738E-7E70410AEA8F}"/>
                </a:ext>
              </a:extLst>
            </p:cNvPr>
            <p:cNvSpPr txBox="1"/>
            <p:nvPr/>
          </p:nvSpPr>
          <p:spPr>
            <a:xfrm>
              <a:off x="1428781" y="3608687"/>
              <a:ext cx="359689" cy="401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" name="Rectangle 30">
            <a:extLst>
              <a:ext uri="{FF2B5EF4-FFF2-40B4-BE49-F238E27FC236}">
                <a16:creationId xmlns:a16="http://schemas.microsoft.com/office/drawing/2014/main" id="{4BDDAAFD-9100-FD86-1FD8-41FEE5336C44}"/>
              </a:ext>
            </a:extLst>
          </p:cNvPr>
          <p:cNvSpPr/>
          <p:nvPr/>
        </p:nvSpPr>
        <p:spPr>
          <a:xfrm>
            <a:off x="659761" y="661088"/>
            <a:ext cx="425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55488179-2F6C-A5F3-041B-5BAE2FD0DF36}"/>
              </a:ext>
            </a:extLst>
          </p:cNvPr>
          <p:cNvSpPr/>
          <p:nvPr/>
        </p:nvSpPr>
        <p:spPr>
          <a:xfrm>
            <a:off x="659761" y="3320773"/>
            <a:ext cx="425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Tahapan Implementasi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5B28F987-B9F2-E2C8-4D5D-C4635C5BCDEC}"/>
              </a:ext>
            </a:extLst>
          </p:cNvPr>
          <p:cNvSpPr/>
          <p:nvPr/>
        </p:nvSpPr>
        <p:spPr>
          <a:xfrm>
            <a:off x="1432486" y="4487782"/>
            <a:ext cx="493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Tentukan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keanggotaan</a:t>
            </a:r>
            <a:r>
              <a:rPr lang="en-ID" dirty="0"/>
              <a:t>.</a:t>
            </a:r>
          </a:p>
        </p:txBody>
      </p:sp>
      <p:grpSp>
        <p:nvGrpSpPr>
          <p:cNvPr id="14" name="Group 42">
            <a:extLst>
              <a:ext uri="{FF2B5EF4-FFF2-40B4-BE49-F238E27FC236}">
                <a16:creationId xmlns:a16="http://schemas.microsoft.com/office/drawing/2014/main" id="{DFFFD239-EA5A-5485-A555-465925054D60}"/>
              </a:ext>
            </a:extLst>
          </p:cNvPr>
          <p:cNvGrpSpPr/>
          <p:nvPr/>
        </p:nvGrpSpPr>
        <p:grpSpPr>
          <a:xfrm>
            <a:off x="825938" y="4503509"/>
            <a:ext cx="377658" cy="377658"/>
            <a:chOff x="1362573" y="3569024"/>
            <a:chExt cx="492104" cy="4921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D4579F-DF02-09CD-1EAE-A67C24A1AC15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6" name="TextBox 44">
              <a:extLst>
                <a:ext uri="{FF2B5EF4-FFF2-40B4-BE49-F238E27FC236}">
                  <a16:creationId xmlns:a16="http://schemas.microsoft.com/office/drawing/2014/main" id="{FA490AC0-E503-431E-BC4A-4C611BA8893A}"/>
                </a:ext>
              </a:extLst>
            </p:cNvPr>
            <p:cNvSpPr txBox="1"/>
            <p:nvPr/>
          </p:nvSpPr>
          <p:spPr>
            <a:xfrm>
              <a:off x="1428781" y="3608687"/>
              <a:ext cx="359689" cy="401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7" name="Rectangle 30">
            <a:extLst>
              <a:ext uri="{FF2B5EF4-FFF2-40B4-BE49-F238E27FC236}">
                <a16:creationId xmlns:a16="http://schemas.microsoft.com/office/drawing/2014/main" id="{87DA5A88-D3A5-1873-0C81-2597DC23DCBA}"/>
              </a:ext>
            </a:extLst>
          </p:cNvPr>
          <p:cNvSpPr/>
          <p:nvPr/>
        </p:nvSpPr>
        <p:spPr>
          <a:xfrm>
            <a:off x="1432486" y="5076154"/>
            <a:ext cx="493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Buat </a:t>
            </a:r>
            <a:r>
              <a:rPr lang="en-ID" dirty="0" err="1"/>
              <a:t>aturan</a:t>
            </a:r>
            <a:r>
              <a:rPr lang="en-ID" dirty="0"/>
              <a:t> fuzzy.</a:t>
            </a:r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5E5D444A-24A6-4A13-61E2-C3E0335D7E83}"/>
              </a:ext>
            </a:extLst>
          </p:cNvPr>
          <p:cNvGrpSpPr/>
          <p:nvPr/>
        </p:nvGrpSpPr>
        <p:grpSpPr>
          <a:xfrm>
            <a:off x="825938" y="5091881"/>
            <a:ext cx="377658" cy="377658"/>
            <a:chOff x="1362573" y="3569024"/>
            <a:chExt cx="492104" cy="4921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76C111-9746-96FF-8399-DA30D7CCC9BB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595FB8DC-ED28-3AD1-28DC-658387C326E4}"/>
                </a:ext>
              </a:extLst>
            </p:cNvPr>
            <p:cNvSpPr txBox="1"/>
            <p:nvPr/>
          </p:nvSpPr>
          <p:spPr>
            <a:xfrm>
              <a:off x="1428781" y="3608687"/>
              <a:ext cx="359689" cy="401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1" name="Rectangle 30">
            <a:extLst>
              <a:ext uri="{FF2B5EF4-FFF2-40B4-BE49-F238E27FC236}">
                <a16:creationId xmlns:a16="http://schemas.microsoft.com/office/drawing/2014/main" id="{42D5F1FB-084A-AB4F-F749-E77553502517}"/>
              </a:ext>
            </a:extLst>
          </p:cNvPr>
          <p:cNvSpPr/>
          <p:nvPr/>
        </p:nvSpPr>
        <p:spPr>
          <a:xfrm>
            <a:off x="1432486" y="5680253"/>
            <a:ext cx="493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Simulasikan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input.</a:t>
            </a:r>
          </a:p>
        </p:txBody>
      </p:sp>
      <p:grpSp>
        <p:nvGrpSpPr>
          <p:cNvPr id="22" name="Group 42">
            <a:extLst>
              <a:ext uri="{FF2B5EF4-FFF2-40B4-BE49-F238E27FC236}">
                <a16:creationId xmlns:a16="http://schemas.microsoft.com/office/drawing/2014/main" id="{BBD23CC8-5F9D-B446-D92D-1D4CCA5DC428}"/>
              </a:ext>
            </a:extLst>
          </p:cNvPr>
          <p:cNvGrpSpPr/>
          <p:nvPr/>
        </p:nvGrpSpPr>
        <p:grpSpPr>
          <a:xfrm>
            <a:off x="825938" y="5695980"/>
            <a:ext cx="377658" cy="377658"/>
            <a:chOff x="1362573" y="3569024"/>
            <a:chExt cx="492104" cy="49210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2B68CD-36EB-49B9-B281-8939BD3BA05E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8" name="TextBox 44">
              <a:extLst>
                <a:ext uri="{FF2B5EF4-FFF2-40B4-BE49-F238E27FC236}">
                  <a16:creationId xmlns:a16="http://schemas.microsoft.com/office/drawing/2014/main" id="{881B2EF3-AFB9-EF82-C76B-674534218902}"/>
                </a:ext>
              </a:extLst>
            </p:cNvPr>
            <p:cNvSpPr txBox="1"/>
            <p:nvPr/>
          </p:nvSpPr>
          <p:spPr>
            <a:xfrm>
              <a:off x="1428781" y="3608687"/>
              <a:ext cx="359689" cy="401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46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70212-7C01-CF76-0421-7D9EBC94F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42BACB9-6CEF-BA31-A830-3A35B6C56CF5}"/>
              </a:ext>
            </a:extLst>
          </p:cNvPr>
          <p:cNvSpPr txBox="1"/>
          <p:nvPr/>
        </p:nvSpPr>
        <p:spPr>
          <a:xfrm>
            <a:off x="7342246" y="1699494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Implementasi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r>
              <a:rPr lang="id-ID" sz="3600" b="1" dirty="0" err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Fuzzy</a:t>
            </a:r>
            <a:r>
              <a:rPr lang="id-ID" sz="36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Aharoni" panose="02010803020104030203" pitchFamily="2" charset="-79"/>
              </a:rPr>
              <a:t>.</a:t>
            </a:r>
            <a:endParaRPr lang="en-US" sz="3600" b="1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8D6A7-2505-B1B0-4ACD-2F2CEC83F7AC}"/>
              </a:ext>
            </a:extLst>
          </p:cNvPr>
          <p:cNvSpPr txBox="1"/>
          <p:nvPr/>
        </p:nvSpPr>
        <p:spPr>
          <a:xfrm>
            <a:off x="7342246" y="1237829"/>
            <a:ext cx="38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spc="300" dirty="0">
                <a:solidFill>
                  <a:schemeClr val="bg1">
                    <a:lumMod val="65000"/>
                  </a:schemeClr>
                </a:solidFill>
              </a:rPr>
              <a:t>SISTEM PENILAIAN KELAYAKAN KREDIT – LOGIKA FUZZY</a:t>
            </a:r>
            <a:endParaRPr lang="en-US" sz="12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C1C96E-97A9-C748-B9F4-0F4B76B9D955}"/>
              </a:ext>
            </a:extLst>
          </p:cNvPr>
          <p:cNvSpPr/>
          <p:nvPr/>
        </p:nvSpPr>
        <p:spPr>
          <a:xfrm>
            <a:off x="7342246" y="3003639"/>
            <a:ext cx="4254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/>
              <a:t>Menerapkan</a:t>
            </a:r>
            <a:r>
              <a:rPr lang="en-ID" sz="1100" b="1" dirty="0"/>
              <a:t> </a:t>
            </a:r>
            <a:r>
              <a:rPr lang="id-ID" sz="1100" b="1" dirty="0"/>
              <a:t>Aturan </a:t>
            </a:r>
            <a:r>
              <a:rPr lang="id-ID" sz="1100" b="1" dirty="0" err="1"/>
              <a:t>Fuzzy</a:t>
            </a:r>
            <a:endParaRPr lang="en-ID" sz="1100" dirty="0"/>
          </a:p>
          <a:p>
            <a:endParaRPr lang="en-ID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5417A7-1FB4-C058-6928-86341477D93E}"/>
              </a:ext>
            </a:extLst>
          </p:cNvPr>
          <p:cNvSpPr/>
          <p:nvPr/>
        </p:nvSpPr>
        <p:spPr>
          <a:xfrm>
            <a:off x="7341592" y="3731175"/>
            <a:ext cx="1633305" cy="3535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FEEFB-5D42-3E3B-FD87-F549711F1969}"/>
              </a:ext>
            </a:extLst>
          </p:cNvPr>
          <p:cNvSpPr txBox="1"/>
          <p:nvPr/>
        </p:nvSpPr>
        <p:spPr>
          <a:xfrm>
            <a:off x="7837580" y="3731175"/>
            <a:ext cx="64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dirty="0" err="1">
                <a:solidFill>
                  <a:schemeClr val="bg1"/>
                </a:solidFill>
              </a:rPr>
              <a:t>Fuzzy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BE59FE-430F-847B-1EF7-E8488967D879}"/>
              </a:ext>
            </a:extLst>
          </p:cNvPr>
          <p:cNvSpPr/>
          <p:nvPr/>
        </p:nvSpPr>
        <p:spPr>
          <a:xfrm>
            <a:off x="9105815" y="3731175"/>
            <a:ext cx="2100011" cy="3535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34FFF-F1CE-88CF-AE76-2A8E56F57C3E}"/>
              </a:ext>
            </a:extLst>
          </p:cNvPr>
          <p:cNvSpPr txBox="1"/>
          <p:nvPr/>
        </p:nvSpPr>
        <p:spPr>
          <a:xfrm>
            <a:off x="9137974" y="3746156"/>
            <a:ext cx="20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Kecerdasan Buatan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39">
            <a:extLst>
              <a:ext uri="{FF2B5EF4-FFF2-40B4-BE49-F238E27FC236}">
                <a16:creationId xmlns:a16="http://schemas.microsoft.com/office/drawing/2014/main" id="{0AD9DACB-E989-1C9B-577D-7943C07722DD}"/>
              </a:ext>
            </a:extLst>
          </p:cNvPr>
          <p:cNvSpPr/>
          <p:nvPr/>
        </p:nvSpPr>
        <p:spPr>
          <a:xfrm>
            <a:off x="6827520" y="650240"/>
            <a:ext cx="50800" cy="577293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  <a:effectLst>
            <a:outerShdw blurRad="381000" dist="635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D35F4598-28EF-991F-FB8D-CC8A499584F4}"/>
              </a:ext>
            </a:extLst>
          </p:cNvPr>
          <p:cNvSpPr/>
          <p:nvPr/>
        </p:nvSpPr>
        <p:spPr>
          <a:xfrm>
            <a:off x="1500439" y="1330163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Jika pendapatan tinggi dan utang sedikit dan riwayat kredit baik, maka kelayakan kredit baik.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89F09D1C-7662-42BD-F440-10C72B7B204D}"/>
              </a:ext>
            </a:extLst>
          </p:cNvPr>
          <p:cNvGrpSpPr/>
          <p:nvPr/>
        </p:nvGrpSpPr>
        <p:grpSpPr>
          <a:xfrm>
            <a:off x="893891" y="1345890"/>
            <a:ext cx="492104" cy="492104"/>
            <a:chOff x="1362573" y="3569024"/>
            <a:chExt cx="492104" cy="4921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02BF10-6BD8-1F02-B7AE-8654AF0F03C9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628A2CCE-A211-432A-1FB1-913E144442D2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30">
            <a:extLst>
              <a:ext uri="{FF2B5EF4-FFF2-40B4-BE49-F238E27FC236}">
                <a16:creationId xmlns:a16="http://schemas.microsoft.com/office/drawing/2014/main" id="{9B2C3879-AAD1-0D31-9A15-516CEC617F91}"/>
              </a:ext>
            </a:extLst>
          </p:cNvPr>
          <p:cNvSpPr/>
          <p:nvPr/>
        </p:nvSpPr>
        <p:spPr>
          <a:xfrm>
            <a:off x="1500439" y="2860708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Jika pendapatan sedang dan utang banyak, maka kelayakan kredit sedang.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81BC3765-891D-6C7E-45F2-B2204C69CF16}"/>
              </a:ext>
            </a:extLst>
          </p:cNvPr>
          <p:cNvGrpSpPr/>
          <p:nvPr/>
        </p:nvGrpSpPr>
        <p:grpSpPr>
          <a:xfrm>
            <a:off x="893891" y="2876435"/>
            <a:ext cx="492104" cy="492104"/>
            <a:chOff x="1362573" y="3569024"/>
            <a:chExt cx="492104" cy="4921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4AA3FA-2060-DE55-36DA-DFC9E8FA1335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F09AC016-B5E0-BCC0-4E18-0B122C3A1F04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9354E8A2-4D4C-3E89-C362-1C03591DCE4B}"/>
              </a:ext>
            </a:extLst>
          </p:cNvPr>
          <p:cNvSpPr/>
          <p:nvPr/>
        </p:nvSpPr>
        <p:spPr>
          <a:xfrm>
            <a:off x="1500439" y="4423828"/>
            <a:ext cx="425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Jika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pendapatan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rendah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riwayat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buruk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kelayakan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kredit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buruk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42">
            <a:extLst>
              <a:ext uri="{FF2B5EF4-FFF2-40B4-BE49-F238E27FC236}">
                <a16:creationId xmlns:a16="http://schemas.microsoft.com/office/drawing/2014/main" id="{C54D4E26-3629-7D3C-79A6-34389E365606}"/>
              </a:ext>
            </a:extLst>
          </p:cNvPr>
          <p:cNvGrpSpPr/>
          <p:nvPr/>
        </p:nvGrpSpPr>
        <p:grpSpPr>
          <a:xfrm>
            <a:off x="893891" y="4439555"/>
            <a:ext cx="492104" cy="492104"/>
            <a:chOff x="1362573" y="3569024"/>
            <a:chExt cx="492104" cy="49210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4C1E62-B08D-F8AC-3A97-F6DC8DB58EFB}"/>
                </a:ext>
              </a:extLst>
            </p:cNvPr>
            <p:cNvSpPr/>
            <p:nvPr/>
          </p:nvSpPr>
          <p:spPr>
            <a:xfrm>
              <a:off x="1362573" y="3569024"/>
              <a:ext cx="492104" cy="492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/>
            </a:p>
          </p:txBody>
        </p:sp>
        <p:sp>
          <p:nvSpPr>
            <p:cNvPr id="26" name="TextBox 44">
              <a:extLst>
                <a:ext uri="{FF2B5EF4-FFF2-40B4-BE49-F238E27FC236}">
                  <a16:creationId xmlns:a16="http://schemas.microsoft.com/office/drawing/2014/main" id="{A5A6B577-068B-06AA-412D-D5CD5B4163F8}"/>
                </a:ext>
              </a:extLst>
            </p:cNvPr>
            <p:cNvSpPr txBox="1"/>
            <p:nvPr/>
          </p:nvSpPr>
          <p:spPr>
            <a:xfrm>
              <a:off x="1477017" y="36765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7503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9933FF"/>
      </a:accent2>
      <a:accent3>
        <a:srgbClr val="0070C0"/>
      </a:accent3>
      <a:accent4>
        <a:srgbClr val="FF3399"/>
      </a:accent4>
      <a:accent5>
        <a:srgbClr val="9933FF"/>
      </a:accent5>
      <a:accent6>
        <a:srgbClr val="0070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607</Words>
  <Application>Microsoft Office PowerPoint</Application>
  <PresentationFormat>Layar Lebar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7" baseType="lpstr">
      <vt:lpstr>Aharoni</vt:lpstr>
      <vt:lpstr>Arial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Naufal Fauzi Firdaus</cp:lastModifiedBy>
  <cp:revision>94</cp:revision>
  <dcterms:created xsi:type="dcterms:W3CDTF">2018-08-23T11:43:54Z</dcterms:created>
  <dcterms:modified xsi:type="dcterms:W3CDTF">2025-01-09T04:11:53Z</dcterms:modified>
</cp:coreProperties>
</file>