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8f176648f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8f176648f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f176648f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f176648f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8f176648f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8f176648f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f176648f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8f176648f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f176648f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8f176648f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f176648f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8f176648f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f176648f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8f176648f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f176648f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f176648f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8f176648f4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8f176648f4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f176648f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8f176648f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8f176648f4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8f176648f4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github.com/NaufalRizqullah23/Data-Scrapping-and-Text-Networking-on-Religion-Issues-on-Social-Medi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95525"/>
            <a:ext cx="4255500" cy="259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d"/>
              <a:t>SEMANTIC NETWORK ANALYSIS ON RELIGIOUS TOPICS ON SOCIAL MEDIA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801025" y="319675"/>
            <a:ext cx="5857800" cy="98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200"/>
              <a:t>Data Analysis &amp; Visualization</a:t>
            </a:r>
            <a:endParaRPr sz="3200"/>
          </a:p>
        </p:txBody>
      </p:sp>
      <p:sp>
        <p:nvSpPr>
          <p:cNvPr id="340" name="Google Shape;340;p22"/>
          <p:cNvSpPr txBox="1"/>
          <p:nvPr/>
        </p:nvSpPr>
        <p:spPr>
          <a:xfrm>
            <a:off x="926150" y="4301575"/>
            <a:ext cx="7432200" cy="71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1300">
                <a:solidFill>
                  <a:schemeClr val="lt1"/>
                </a:solidFill>
                <a:latin typeface="Nunito"/>
                <a:ea typeface="Nunito"/>
                <a:cs typeface="Nunito"/>
                <a:sym typeface="Nunito"/>
              </a:rPr>
              <a:t>The number of tweets also increasing rapidly near October due to the general election</a:t>
            </a:r>
            <a:endParaRPr b="1" sz="1300">
              <a:solidFill>
                <a:schemeClr val="lt1"/>
              </a:solidFill>
              <a:latin typeface="Nunito"/>
              <a:ea typeface="Nunito"/>
              <a:cs typeface="Nunito"/>
              <a:sym typeface="Nunito"/>
            </a:endParaRPr>
          </a:p>
        </p:txBody>
      </p:sp>
      <p:pic>
        <p:nvPicPr>
          <p:cNvPr id="341" name="Google Shape;341;p22"/>
          <p:cNvPicPr preferRelativeResize="0"/>
          <p:nvPr/>
        </p:nvPicPr>
        <p:blipFill>
          <a:blip r:embed="rId3">
            <a:alphaModFix/>
          </a:blip>
          <a:stretch>
            <a:fillRect/>
          </a:stretch>
        </p:blipFill>
        <p:spPr>
          <a:xfrm>
            <a:off x="926150" y="1301275"/>
            <a:ext cx="6406401" cy="2695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801025" y="319675"/>
            <a:ext cx="5857800" cy="98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200"/>
              <a:t>Data Analysis &amp; Visualization</a:t>
            </a:r>
            <a:endParaRPr sz="3200"/>
          </a:p>
        </p:txBody>
      </p:sp>
      <p:sp>
        <p:nvSpPr>
          <p:cNvPr id="347" name="Google Shape;347;p23"/>
          <p:cNvSpPr txBox="1"/>
          <p:nvPr/>
        </p:nvSpPr>
        <p:spPr>
          <a:xfrm>
            <a:off x="926150" y="4301575"/>
            <a:ext cx="7432200" cy="71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1300">
                <a:solidFill>
                  <a:schemeClr val="lt1"/>
                </a:solidFill>
                <a:latin typeface="Nunito"/>
                <a:ea typeface="Nunito"/>
                <a:cs typeface="Nunito"/>
                <a:sym typeface="Nunito"/>
              </a:rPr>
              <a:t>The topics are also has cor</a:t>
            </a:r>
            <a:r>
              <a:rPr b="1" lang="id" sz="1300">
                <a:solidFill>
                  <a:schemeClr val="lt1"/>
                </a:solidFill>
                <a:latin typeface="Nunito"/>
                <a:ea typeface="Nunito"/>
                <a:cs typeface="Nunito"/>
                <a:sym typeface="Nunito"/>
              </a:rPr>
              <a:t>relation</a:t>
            </a:r>
            <a:r>
              <a:rPr b="1" lang="id" sz="1300">
                <a:solidFill>
                  <a:schemeClr val="lt1"/>
                </a:solidFill>
                <a:latin typeface="Nunito"/>
                <a:ea typeface="Nunito"/>
                <a:cs typeface="Nunito"/>
                <a:sym typeface="Nunito"/>
              </a:rPr>
              <a:t> to one and another. From the visualized data we discovered that there are two general topics, mainly Palestine and General Election. and those are connected because there are candidate that use religious topic as their campaign</a:t>
            </a:r>
            <a:endParaRPr b="1" sz="1300">
              <a:solidFill>
                <a:schemeClr val="lt1"/>
              </a:solidFill>
              <a:latin typeface="Nunito"/>
              <a:ea typeface="Nunito"/>
              <a:cs typeface="Nunito"/>
              <a:sym typeface="Nunito"/>
            </a:endParaRPr>
          </a:p>
        </p:txBody>
      </p:sp>
      <p:pic>
        <p:nvPicPr>
          <p:cNvPr id="348" name="Google Shape;348;p23"/>
          <p:cNvPicPr preferRelativeResize="0"/>
          <p:nvPr/>
        </p:nvPicPr>
        <p:blipFill>
          <a:blip r:embed="rId3">
            <a:alphaModFix/>
          </a:blip>
          <a:stretch>
            <a:fillRect/>
          </a:stretch>
        </p:blipFill>
        <p:spPr>
          <a:xfrm>
            <a:off x="926150" y="1116875"/>
            <a:ext cx="3551451" cy="1820675"/>
          </a:xfrm>
          <a:prstGeom prst="rect">
            <a:avLst/>
          </a:prstGeom>
          <a:noFill/>
          <a:ln>
            <a:noFill/>
          </a:ln>
        </p:spPr>
      </p:pic>
      <p:pic>
        <p:nvPicPr>
          <p:cNvPr id="349" name="Google Shape;349;p23"/>
          <p:cNvPicPr preferRelativeResize="0"/>
          <p:nvPr/>
        </p:nvPicPr>
        <p:blipFill>
          <a:blip r:embed="rId4">
            <a:alphaModFix/>
          </a:blip>
          <a:stretch>
            <a:fillRect/>
          </a:stretch>
        </p:blipFill>
        <p:spPr>
          <a:xfrm>
            <a:off x="4572001" y="1453675"/>
            <a:ext cx="2887180" cy="269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THANK YOU</a:t>
            </a:r>
            <a:endParaRPr/>
          </a:p>
        </p:txBody>
      </p:sp>
      <p:sp>
        <p:nvSpPr>
          <p:cNvPr id="355" name="Google Shape;355;p24"/>
          <p:cNvSpPr txBox="1"/>
          <p:nvPr>
            <p:ph idx="1" type="body"/>
          </p:nvPr>
        </p:nvSpPr>
        <p:spPr>
          <a:xfrm>
            <a:off x="1388625" y="3321850"/>
            <a:ext cx="6366900" cy="7005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None/>
            </a:pPr>
            <a:r>
              <a:rPr lang="id" sz="800"/>
              <a:t>More details about each topic can be visited at my repostory </a:t>
            </a:r>
            <a:r>
              <a:rPr lang="id" sz="800" u="sng">
                <a:solidFill>
                  <a:schemeClr val="hlink"/>
                </a:solidFill>
                <a:hlinkClick r:id="rId3"/>
              </a:rPr>
              <a:t>https://github.com/NaufalRizqullah23/Data-Scrapping-and-Text-Networking-on-Religion-Issues-on-Social-Media</a:t>
            </a:r>
            <a:endParaRPr sz="800"/>
          </a:p>
          <a:p>
            <a:pPr indent="0" lvl="0" marL="0" rtl="0" algn="ctr">
              <a:lnSpc>
                <a:spcPct val="95000"/>
              </a:lnSpc>
              <a:spcBef>
                <a:spcPts val="1200"/>
              </a:spcBef>
              <a:spcAft>
                <a:spcPts val="1200"/>
              </a:spcAft>
              <a:buNone/>
            </a:pPr>
            <a:r>
              <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949125" y="259075"/>
            <a:ext cx="5857800" cy="89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Business Understanding</a:t>
            </a:r>
            <a:endParaRPr/>
          </a:p>
        </p:txBody>
      </p:sp>
      <p:sp>
        <p:nvSpPr>
          <p:cNvPr id="283" name="Google Shape;283;p14"/>
          <p:cNvSpPr txBox="1"/>
          <p:nvPr>
            <p:ph type="title"/>
          </p:nvPr>
        </p:nvSpPr>
        <p:spPr>
          <a:xfrm>
            <a:off x="617325" y="1675050"/>
            <a:ext cx="5857800" cy="25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id" sz="1400"/>
              <a:t>This research is try to understand the </a:t>
            </a:r>
            <a:r>
              <a:rPr b="0" lang="id" sz="1400"/>
              <a:t>correlation</a:t>
            </a:r>
            <a:r>
              <a:rPr b="0" lang="id" sz="1400"/>
              <a:t> </a:t>
            </a:r>
            <a:r>
              <a:rPr b="0" lang="id" sz="1400"/>
              <a:t>between several National topics tied to religious area on social media. then data collection from Twitter now called “X” is conducted to acquire social media take on those topics. The topics are as follows: Anti-Pancasila, Komunisme, NKRI, Politik Identitas, Politisasi Agama, Pro Khilafah, Radikalisme, Salafi, Taliban, Terorisme, Wahabi.</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b="0" lang="id" sz="1400"/>
              <a:t>The analysis need to recognize the pattern or correlation those topics tied to each other or other topics outside as well.</a:t>
            </a:r>
            <a:endParaRPr b="0"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Data Collection</a:t>
            </a:r>
            <a:endParaRPr/>
          </a:p>
        </p:txBody>
      </p:sp>
      <p:sp>
        <p:nvSpPr>
          <p:cNvPr id="289" name="Google Shape;289;p15"/>
          <p:cNvSpPr txBox="1"/>
          <p:nvPr>
            <p:ph idx="1" type="body"/>
          </p:nvPr>
        </p:nvSpPr>
        <p:spPr>
          <a:xfrm>
            <a:off x="4799075" y="1597875"/>
            <a:ext cx="35352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Data collected by </a:t>
            </a:r>
            <a:r>
              <a:rPr lang="id"/>
              <a:t>scraping</a:t>
            </a:r>
            <a:r>
              <a:rPr lang="id"/>
              <a:t> post based on keywords in social media app “X”.</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d"/>
              <a:t>Query is set up just like how we would search on the “X” app. then the Date, Username, and Tweet detail are scraped to collect  the data required.</a:t>
            </a:r>
            <a:endParaRPr/>
          </a:p>
        </p:txBody>
      </p:sp>
      <p:pic>
        <p:nvPicPr>
          <p:cNvPr id="290" name="Google Shape;290;p15"/>
          <p:cNvPicPr preferRelativeResize="0"/>
          <p:nvPr/>
        </p:nvPicPr>
        <p:blipFill>
          <a:blip r:embed="rId3">
            <a:alphaModFix/>
          </a:blip>
          <a:stretch>
            <a:fillRect/>
          </a:stretch>
        </p:blipFill>
        <p:spPr>
          <a:xfrm>
            <a:off x="1217352" y="1597877"/>
            <a:ext cx="1663834" cy="843750"/>
          </a:xfrm>
          <a:prstGeom prst="rect">
            <a:avLst/>
          </a:prstGeom>
          <a:noFill/>
          <a:ln>
            <a:noFill/>
          </a:ln>
        </p:spPr>
      </p:pic>
      <p:pic>
        <p:nvPicPr>
          <p:cNvPr id="291" name="Google Shape;291;p15"/>
          <p:cNvPicPr preferRelativeResize="0"/>
          <p:nvPr/>
        </p:nvPicPr>
        <p:blipFill>
          <a:blip r:embed="rId4">
            <a:alphaModFix/>
          </a:blip>
          <a:stretch>
            <a:fillRect/>
          </a:stretch>
        </p:blipFill>
        <p:spPr>
          <a:xfrm>
            <a:off x="1217350" y="2493225"/>
            <a:ext cx="3398025" cy="199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Data Collection</a:t>
            </a:r>
            <a:endParaRPr/>
          </a:p>
        </p:txBody>
      </p:sp>
      <p:sp>
        <p:nvSpPr>
          <p:cNvPr id="297" name="Google Shape;297;p16"/>
          <p:cNvSpPr txBox="1"/>
          <p:nvPr>
            <p:ph idx="1" type="body"/>
          </p:nvPr>
        </p:nvSpPr>
        <p:spPr>
          <a:xfrm>
            <a:off x="1303800" y="3222350"/>
            <a:ext cx="7030500" cy="152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d" sz="1400"/>
              <a:t>Then the scraped data will be made into csv file for cleaning and processing</a:t>
            </a:r>
            <a:endParaRPr sz="1400"/>
          </a:p>
        </p:txBody>
      </p:sp>
      <p:pic>
        <p:nvPicPr>
          <p:cNvPr id="298" name="Google Shape;298;p16"/>
          <p:cNvPicPr preferRelativeResize="0"/>
          <p:nvPr/>
        </p:nvPicPr>
        <p:blipFill>
          <a:blip r:embed="rId3">
            <a:alphaModFix/>
          </a:blip>
          <a:stretch>
            <a:fillRect/>
          </a:stretch>
        </p:blipFill>
        <p:spPr>
          <a:xfrm>
            <a:off x="2896950" y="2042410"/>
            <a:ext cx="3844200" cy="105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Data Understanding</a:t>
            </a:r>
            <a:endParaRPr/>
          </a:p>
        </p:txBody>
      </p:sp>
      <p:sp>
        <p:nvSpPr>
          <p:cNvPr id="304" name="Google Shape;304;p17"/>
          <p:cNvSpPr txBox="1"/>
          <p:nvPr>
            <p:ph idx="1" type="body"/>
          </p:nvPr>
        </p:nvSpPr>
        <p:spPr>
          <a:xfrm>
            <a:off x="5533850" y="1597875"/>
            <a:ext cx="2984100" cy="28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current dataset still contains unrecognized characters, links, and number. those are considered unnecessary for the research and will require simple cleaning.</a:t>
            </a:r>
            <a:endParaRPr/>
          </a:p>
        </p:txBody>
      </p:sp>
      <p:pic>
        <p:nvPicPr>
          <p:cNvPr id="305" name="Google Shape;305;p17"/>
          <p:cNvPicPr preferRelativeResize="0"/>
          <p:nvPr/>
        </p:nvPicPr>
        <p:blipFill>
          <a:blip r:embed="rId3">
            <a:alphaModFix/>
          </a:blip>
          <a:stretch>
            <a:fillRect/>
          </a:stretch>
        </p:blipFill>
        <p:spPr>
          <a:xfrm>
            <a:off x="433597" y="1597875"/>
            <a:ext cx="4939550" cy="306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Data Processing</a:t>
            </a:r>
            <a:endParaRPr/>
          </a:p>
        </p:txBody>
      </p:sp>
      <p:sp>
        <p:nvSpPr>
          <p:cNvPr id="311" name="Google Shape;311;p18"/>
          <p:cNvSpPr txBox="1"/>
          <p:nvPr>
            <p:ph idx="1" type="body"/>
          </p:nvPr>
        </p:nvSpPr>
        <p:spPr>
          <a:xfrm>
            <a:off x="4492900" y="1464275"/>
            <a:ext cx="3841500" cy="30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Simple data cleaning is carried out by removing any links and number within the dataset.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d"/>
              <a:t>after dataset is </a:t>
            </a:r>
            <a:r>
              <a:rPr lang="id"/>
              <a:t>finished</a:t>
            </a:r>
            <a:r>
              <a:rPr lang="id"/>
              <a:t> going through cleaning process then the data is ready to be analyzed and visualized.</a:t>
            </a:r>
            <a:endParaRPr/>
          </a:p>
        </p:txBody>
      </p:sp>
      <p:pic>
        <p:nvPicPr>
          <p:cNvPr id="312" name="Google Shape;312;p18"/>
          <p:cNvPicPr preferRelativeResize="0"/>
          <p:nvPr/>
        </p:nvPicPr>
        <p:blipFill>
          <a:blip r:embed="rId3">
            <a:alphaModFix/>
          </a:blip>
          <a:stretch>
            <a:fillRect/>
          </a:stretch>
        </p:blipFill>
        <p:spPr>
          <a:xfrm>
            <a:off x="1303800" y="1464275"/>
            <a:ext cx="2971350" cy="317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Data Analysis &amp; Visualization</a:t>
            </a:r>
            <a:endParaRPr/>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801025" y="319675"/>
            <a:ext cx="5857800" cy="98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200"/>
              <a:t>Data Analysis &amp; Visualization</a:t>
            </a:r>
            <a:endParaRPr sz="3200"/>
          </a:p>
        </p:txBody>
      </p:sp>
      <p:sp>
        <p:nvSpPr>
          <p:cNvPr id="324" name="Google Shape;324;p20"/>
          <p:cNvSpPr txBox="1"/>
          <p:nvPr/>
        </p:nvSpPr>
        <p:spPr>
          <a:xfrm>
            <a:off x="5908900" y="2173750"/>
            <a:ext cx="28167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300">
                <a:solidFill>
                  <a:schemeClr val="lt1"/>
                </a:solidFill>
                <a:latin typeface="Nunito"/>
                <a:ea typeface="Nunito"/>
                <a:cs typeface="Nunito"/>
                <a:sym typeface="Nunito"/>
              </a:rPr>
              <a:t>from </a:t>
            </a:r>
            <a:r>
              <a:rPr lang="id" sz="1300">
                <a:solidFill>
                  <a:schemeClr val="lt1"/>
                </a:solidFill>
                <a:latin typeface="Nunito"/>
                <a:ea typeface="Nunito"/>
                <a:cs typeface="Nunito"/>
                <a:sym typeface="Nunito"/>
              </a:rPr>
              <a:t>the</a:t>
            </a:r>
            <a:r>
              <a:rPr lang="id" sz="1300">
                <a:solidFill>
                  <a:schemeClr val="lt1"/>
                </a:solidFill>
                <a:latin typeface="Nunito"/>
                <a:ea typeface="Nunito"/>
                <a:cs typeface="Nunito"/>
                <a:sym typeface="Nunito"/>
              </a:rPr>
              <a:t> data acquired, the most frequent topics to be mentioned is “Jenggot” and followed by “Salafi” and “Wahabi”</a:t>
            </a:r>
            <a:endParaRPr sz="1300">
              <a:solidFill>
                <a:schemeClr val="lt1"/>
              </a:solidFill>
              <a:latin typeface="Nunito"/>
              <a:ea typeface="Nunito"/>
              <a:cs typeface="Nunito"/>
              <a:sym typeface="Nunito"/>
            </a:endParaRPr>
          </a:p>
        </p:txBody>
      </p:sp>
      <p:pic>
        <p:nvPicPr>
          <p:cNvPr id="325" name="Google Shape;325;p20"/>
          <p:cNvPicPr preferRelativeResize="0"/>
          <p:nvPr/>
        </p:nvPicPr>
        <p:blipFill>
          <a:blip r:embed="rId3">
            <a:alphaModFix/>
          </a:blip>
          <a:stretch>
            <a:fillRect/>
          </a:stretch>
        </p:blipFill>
        <p:spPr>
          <a:xfrm>
            <a:off x="926150" y="1301263"/>
            <a:ext cx="4809376" cy="2869076"/>
          </a:xfrm>
          <a:prstGeom prst="rect">
            <a:avLst/>
          </a:prstGeom>
          <a:noFill/>
          <a:ln>
            <a:noFill/>
          </a:ln>
        </p:spPr>
      </p:pic>
      <p:sp>
        <p:nvSpPr>
          <p:cNvPr id="326" name="Google Shape;326;p20"/>
          <p:cNvSpPr txBox="1"/>
          <p:nvPr/>
        </p:nvSpPr>
        <p:spPr>
          <a:xfrm>
            <a:off x="926150" y="4301575"/>
            <a:ext cx="7432200" cy="71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1300">
                <a:solidFill>
                  <a:schemeClr val="lt1"/>
                </a:solidFill>
                <a:latin typeface="Nunito"/>
                <a:ea typeface="Nunito"/>
                <a:cs typeface="Nunito"/>
                <a:sym typeface="Nunito"/>
              </a:rPr>
              <a:t>But the highlight is </a:t>
            </a:r>
            <a:r>
              <a:rPr b="1" lang="id" sz="1300">
                <a:solidFill>
                  <a:schemeClr val="lt1"/>
                </a:solidFill>
                <a:latin typeface="Nunito"/>
                <a:ea typeface="Nunito"/>
                <a:cs typeface="Nunito"/>
                <a:sym typeface="Nunito"/>
              </a:rPr>
              <a:t>even though</a:t>
            </a:r>
            <a:r>
              <a:rPr b="1" lang="id" sz="1300">
                <a:solidFill>
                  <a:schemeClr val="lt1"/>
                </a:solidFill>
                <a:latin typeface="Nunito"/>
                <a:ea typeface="Nunito"/>
                <a:cs typeface="Nunito"/>
                <a:sym typeface="Nunito"/>
              </a:rPr>
              <a:t> Indonesia is the largest muslim country in the world, the number of terorism is almost </a:t>
            </a:r>
            <a:r>
              <a:rPr b="1" lang="id" sz="1300">
                <a:solidFill>
                  <a:schemeClr val="lt1"/>
                </a:solidFill>
                <a:latin typeface="Nunito"/>
                <a:ea typeface="Nunito"/>
                <a:cs typeface="Nunito"/>
                <a:sym typeface="Nunito"/>
              </a:rPr>
              <a:t>nonexistent. This means religion has nothing to do with terorism</a:t>
            </a:r>
            <a:endParaRPr b="1" sz="13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801025" y="319675"/>
            <a:ext cx="5857800" cy="98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200"/>
              <a:t>Data Analysis &amp; Visualization</a:t>
            </a:r>
            <a:endParaRPr sz="3200"/>
          </a:p>
        </p:txBody>
      </p:sp>
      <p:sp>
        <p:nvSpPr>
          <p:cNvPr id="332" name="Google Shape;332;p21"/>
          <p:cNvSpPr txBox="1"/>
          <p:nvPr/>
        </p:nvSpPr>
        <p:spPr>
          <a:xfrm>
            <a:off x="5908900" y="2173750"/>
            <a:ext cx="2816700" cy="19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300">
                <a:solidFill>
                  <a:schemeClr val="lt1"/>
                </a:solidFill>
                <a:latin typeface="Nunito"/>
                <a:ea typeface="Nunito"/>
                <a:cs typeface="Nunito"/>
                <a:sym typeface="Nunito"/>
              </a:rPr>
              <a:t>But, there is also presidential candidate related account that also mentioned such as “@ganjarpranowo”,”@jokowi”,</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id" sz="1300">
                <a:solidFill>
                  <a:schemeClr val="lt1"/>
                </a:solidFill>
                <a:latin typeface="Nunito"/>
                <a:ea typeface="Nunito"/>
                <a:cs typeface="Nunito"/>
                <a:sym typeface="Nunito"/>
              </a:rPr>
              <a:t>”@aniesbaswedan”, etc.</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id" sz="1300">
                <a:solidFill>
                  <a:schemeClr val="lt1"/>
                </a:solidFill>
                <a:latin typeface="Nunito"/>
                <a:ea typeface="Nunito"/>
                <a:cs typeface="Nunito"/>
                <a:sym typeface="Nunito"/>
              </a:rPr>
              <a:t>this is because at the time data is collected while there’s general election coming up as well</a:t>
            </a:r>
            <a:endParaRPr sz="1300">
              <a:solidFill>
                <a:schemeClr val="lt1"/>
              </a:solidFill>
              <a:latin typeface="Nunito"/>
              <a:ea typeface="Nunito"/>
              <a:cs typeface="Nunito"/>
              <a:sym typeface="Nunito"/>
            </a:endParaRPr>
          </a:p>
        </p:txBody>
      </p:sp>
      <p:sp>
        <p:nvSpPr>
          <p:cNvPr id="333" name="Google Shape;333;p21"/>
          <p:cNvSpPr txBox="1"/>
          <p:nvPr/>
        </p:nvSpPr>
        <p:spPr>
          <a:xfrm>
            <a:off x="926150" y="4301575"/>
            <a:ext cx="7432200" cy="71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1300">
                <a:solidFill>
                  <a:schemeClr val="lt1"/>
                </a:solidFill>
                <a:latin typeface="Nunito"/>
                <a:ea typeface="Nunito"/>
                <a:cs typeface="Nunito"/>
                <a:sym typeface="Nunito"/>
              </a:rPr>
              <a:t>Because the most discussed topic is about “Jenggot” it makes sense for account about it is also mentioned the most</a:t>
            </a:r>
            <a:endParaRPr b="1" sz="1300">
              <a:solidFill>
                <a:schemeClr val="lt1"/>
              </a:solidFill>
              <a:latin typeface="Nunito"/>
              <a:ea typeface="Nunito"/>
              <a:cs typeface="Nunito"/>
              <a:sym typeface="Nunito"/>
            </a:endParaRPr>
          </a:p>
        </p:txBody>
      </p:sp>
      <p:pic>
        <p:nvPicPr>
          <p:cNvPr id="334" name="Google Shape;334;p21"/>
          <p:cNvPicPr preferRelativeResize="0"/>
          <p:nvPr/>
        </p:nvPicPr>
        <p:blipFill>
          <a:blip r:embed="rId3">
            <a:alphaModFix/>
          </a:blip>
          <a:stretch>
            <a:fillRect/>
          </a:stretch>
        </p:blipFill>
        <p:spPr>
          <a:xfrm>
            <a:off x="1132800" y="1385475"/>
            <a:ext cx="4587770" cy="269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