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Glacial Indifference Bold" charset="1" panose="00000800000000000000"/>
      <p:regular r:id="rId18"/>
    </p:embeddedFont>
    <p:embeddedFont>
      <p:font typeface="Glacial Indifference" charset="1" panose="00000000000000000000"/>
      <p:regular r:id="rId19"/>
    </p:embeddedFont>
    <p:embeddedFont>
      <p:font typeface="TC Milo"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42.png" Type="http://schemas.openxmlformats.org/officeDocument/2006/relationships/image"/><Relationship Id="rId3" Target="../media/image43.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46.png" Type="http://schemas.openxmlformats.org/officeDocument/2006/relationships/image"/><Relationship Id="rId3" Target="../media/image47.sv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54.png" Type="http://schemas.openxmlformats.org/officeDocument/2006/relationships/image"/><Relationship Id="rId3" Target="../media/image55.svg" Type="http://schemas.openxmlformats.org/officeDocument/2006/relationships/image"/><Relationship Id="rId4" Target="../media/image56.png" Type="http://schemas.openxmlformats.org/officeDocument/2006/relationships/image"/><Relationship Id="rId5" Target="../media/image57.svg" Type="http://schemas.openxmlformats.org/officeDocument/2006/relationships/image"/><Relationship Id="rId6" Target="../media/image46.png" Type="http://schemas.openxmlformats.org/officeDocument/2006/relationships/image"/><Relationship Id="rId7" Target="../media/image47.svg" Type="http://schemas.openxmlformats.org/officeDocument/2006/relationships/image"/><Relationship Id="rId8" Target="../media/image50.png" Type="http://schemas.openxmlformats.org/officeDocument/2006/relationships/image"/><Relationship Id="rId9" Target="../media/image5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6.jpeg" Type="http://schemas.openxmlformats.org/officeDocument/2006/relationships/image"/><Relationship Id="rId5" Target="../media/image7.png" Type="http://schemas.openxmlformats.org/officeDocument/2006/relationships/image"/><Relationship Id="rId6" Target="../media/image8.jpeg" Type="http://schemas.openxmlformats.org/officeDocument/2006/relationships/image"/><Relationship Id="rId7" Target="../media/image9.jpe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18.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18.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jpe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9.jpeg" Type="http://schemas.openxmlformats.org/officeDocument/2006/relationships/image"/><Relationship Id="rId9" Target="../media/image18.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38.png" Type="http://schemas.openxmlformats.org/officeDocument/2006/relationships/image"/><Relationship Id="rId13" Target="../media/image39.svg" Type="http://schemas.openxmlformats.org/officeDocument/2006/relationships/image"/><Relationship Id="rId14" Target="../media/image18.jpe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36.png" Type="http://schemas.openxmlformats.org/officeDocument/2006/relationships/image"/><Relationship Id="rId9" Target="../media/image3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jpe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40.jpeg" Type="http://schemas.openxmlformats.org/officeDocument/2006/relationships/image"/><Relationship Id="rId9" Target="../media/image1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39515" y="6668606"/>
            <a:ext cx="5348485" cy="3618394"/>
            <a:chOff x="0" y="0"/>
            <a:chExt cx="1408655" cy="952993"/>
          </a:xfrm>
        </p:grpSpPr>
        <p:sp>
          <p:nvSpPr>
            <p:cNvPr name="Freeform 3" id="3"/>
            <p:cNvSpPr/>
            <p:nvPr/>
          </p:nvSpPr>
          <p:spPr>
            <a:xfrm flipH="false" flipV="false" rot="0">
              <a:off x="0" y="0"/>
              <a:ext cx="1408655" cy="952993"/>
            </a:xfrm>
            <a:custGeom>
              <a:avLst/>
              <a:gdLst/>
              <a:ahLst/>
              <a:cxnLst/>
              <a:rect r="r" b="b" t="t" l="l"/>
              <a:pathLst>
                <a:path h="952993" w="1408655">
                  <a:moveTo>
                    <a:pt x="0" y="0"/>
                  </a:moveTo>
                  <a:lnTo>
                    <a:pt x="1408655" y="0"/>
                  </a:lnTo>
                  <a:lnTo>
                    <a:pt x="1408655" y="952993"/>
                  </a:lnTo>
                  <a:lnTo>
                    <a:pt x="0" y="952993"/>
                  </a:lnTo>
                  <a:close/>
                </a:path>
              </a:pathLst>
            </a:custGeom>
            <a:solidFill>
              <a:srgbClr val="E4E4E4"/>
            </a:solidFill>
          </p:spPr>
        </p:sp>
        <p:sp>
          <p:nvSpPr>
            <p:cNvPr name="TextBox 4" id="4"/>
            <p:cNvSpPr txBox="true"/>
            <p:nvPr/>
          </p:nvSpPr>
          <p:spPr>
            <a:xfrm>
              <a:off x="0" y="-38100"/>
              <a:ext cx="1408655" cy="99109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183514" y="2901658"/>
            <a:ext cx="1327633" cy="1327633"/>
          </a:xfrm>
          <a:custGeom>
            <a:avLst/>
            <a:gdLst/>
            <a:ahLst/>
            <a:cxnLst/>
            <a:rect r="r" b="b" t="t" l="l"/>
            <a:pathLst>
              <a:path h="1327633" w="1327633">
                <a:moveTo>
                  <a:pt x="0" y="0"/>
                </a:moveTo>
                <a:lnTo>
                  <a:pt x="1327633" y="0"/>
                </a:lnTo>
                <a:lnTo>
                  <a:pt x="1327633" y="1327633"/>
                </a:lnTo>
                <a:lnTo>
                  <a:pt x="0" y="1327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747072" y="-2408128"/>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5351247" y="4400741"/>
            <a:ext cx="803180" cy="742759"/>
            <a:chOff x="0" y="0"/>
            <a:chExt cx="211537" cy="195624"/>
          </a:xfrm>
        </p:grpSpPr>
        <p:sp>
          <p:nvSpPr>
            <p:cNvPr name="Freeform 8" id="8"/>
            <p:cNvSpPr/>
            <p:nvPr/>
          </p:nvSpPr>
          <p:spPr>
            <a:xfrm flipH="false" flipV="false" rot="0">
              <a:off x="0" y="0"/>
              <a:ext cx="211537" cy="195624"/>
            </a:xfrm>
            <a:custGeom>
              <a:avLst/>
              <a:gdLst/>
              <a:ahLst/>
              <a:cxnLst/>
              <a:rect r="r" b="b" t="t" l="l"/>
              <a:pathLst>
                <a:path h="195624" w="211537">
                  <a:moveTo>
                    <a:pt x="0" y="0"/>
                  </a:moveTo>
                  <a:lnTo>
                    <a:pt x="211537" y="0"/>
                  </a:lnTo>
                  <a:lnTo>
                    <a:pt x="211537" y="195624"/>
                  </a:lnTo>
                  <a:lnTo>
                    <a:pt x="0" y="195624"/>
                  </a:lnTo>
                  <a:close/>
                </a:path>
              </a:pathLst>
            </a:custGeom>
            <a:solidFill>
              <a:srgbClr val="5DA295"/>
            </a:solidFill>
          </p:spPr>
        </p:sp>
        <p:sp>
          <p:nvSpPr>
            <p:cNvPr name="TextBox 9" id="9"/>
            <p:cNvSpPr txBox="true"/>
            <p:nvPr/>
          </p:nvSpPr>
          <p:spPr>
            <a:xfrm>
              <a:off x="0" y="-38100"/>
              <a:ext cx="211537" cy="233724"/>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619741" cy="2934068"/>
            <a:chOff x="0" y="0"/>
            <a:chExt cx="163224" cy="772759"/>
          </a:xfrm>
        </p:grpSpPr>
        <p:sp>
          <p:nvSpPr>
            <p:cNvPr name="Freeform 11" id="11"/>
            <p:cNvSpPr/>
            <p:nvPr/>
          </p:nvSpPr>
          <p:spPr>
            <a:xfrm flipH="false" flipV="false" rot="0">
              <a:off x="0" y="0"/>
              <a:ext cx="163224" cy="772759"/>
            </a:xfrm>
            <a:custGeom>
              <a:avLst/>
              <a:gdLst/>
              <a:ahLst/>
              <a:cxnLst/>
              <a:rect r="r" b="b" t="t" l="l"/>
              <a:pathLst>
                <a:path h="772759" w="163224">
                  <a:moveTo>
                    <a:pt x="0" y="0"/>
                  </a:moveTo>
                  <a:lnTo>
                    <a:pt x="163224" y="0"/>
                  </a:lnTo>
                  <a:lnTo>
                    <a:pt x="163224" y="772759"/>
                  </a:lnTo>
                  <a:lnTo>
                    <a:pt x="0" y="772759"/>
                  </a:lnTo>
                  <a:close/>
                </a:path>
              </a:pathLst>
            </a:custGeom>
            <a:solidFill>
              <a:srgbClr val="5DA295"/>
            </a:solidFill>
          </p:spPr>
        </p:sp>
        <p:sp>
          <p:nvSpPr>
            <p:cNvPr name="TextBox 12" id="12"/>
            <p:cNvSpPr txBox="true"/>
            <p:nvPr/>
          </p:nvSpPr>
          <p:spPr>
            <a:xfrm>
              <a:off x="0" y="-38100"/>
              <a:ext cx="163224" cy="81085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2933707"/>
            <a:ext cx="619741" cy="1004046"/>
            <a:chOff x="0" y="0"/>
            <a:chExt cx="163224" cy="264440"/>
          </a:xfrm>
        </p:grpSpPr>
        <p:sp>
          <p:nvSpPr>
            <p:cNvPr name="Freeform 14" id="14"/>
            <p:cNvSpPr/>
            <p:nvPr/>
          </p:nvSpPr>
          <p:spPr>
            <a:xfrm flipH="false" flipV="false" rot="0">
              <a:off x="0" y="0"/>
              <a:ext cx="163224" cy="264440"/>
            </a:xfrm>
            <a:custGeom>
              <a:avLst/>
              <a:gdLst/>
              <a:ahLst/>
              <a:cxnLst/>
              <a:rect r="r" b="b" t="t" l="l"/>
              <a:pathLst>
                <a:path h="264440" w="163224">
                  <a:moveTo>
                    <a:pt x="0" y="0"/>
                  </a:moveTo>
                  <a:lnTo>
                    <a:pt x="163224" y="0"/>
                  </a:lnTo>
                  <a:lnTo>
                    <a:pt x="163224" y="264440"/>
                  </a:lnTo>
                  <a:lnTo>
                    <a:pt x="0" y="264440"/>
                  </a:lnTo>
                  <a:close/>
                </a:path>
              </a:pathLst>
            </a:custGeom>
            <a:solidFill>
              <a:srgbClr val="BFDDD2"/>
            </a:solidFill>
          </p:spPr>
        </p:sp>
        <p:sp>
          <p:nvSpPr>
            <p:cNvPr name="TextBox 15" id="15"/>
            <p:cNvSpPr txBox="true"/>
            <p:nvPr/>
          </p:nvSpPr>
          <p:spPr>
            <a:xfrm>
              <a:off x="0" y="-38100"/>
              <a:ext cx="163224" cy="30254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0" y="6668606"/>
            <a:ext cx="12939515" cy="3618394"/>
            <a:chOff x="0" y="0"/>
            <a:chExt cx="3407938" cy="952993"/>
          </a:xfrm>
        </p:grpSpPr>
        <p:sp>
          <p:nvSpPr>
            <p:cNvPr name="Freeform 17" id="17"/>
            <p:cNvSpPr/>
            <p:nvPr/>
          </p:nvSpPr>
          <p:spPr>
            <a:xfrm flipH="false" flipV="false" rot="0">
              <a:off x="0" y="0"/>
              <a:ext cx="3407938" cy="952993"/>
            </a:xfrm>
            <a:custGeom>
              <a:avLst/>
              <a:gdLst/>
              <a:ahLst/>
              <a:cxnLst/>
              <a:rect r="r" b="b" t="t" l="l"/>
              <a:pathLst>
                <a:path h="952993" w="3407938">
                  <a:moveTo>
                    <a:pt x="0" y="0"/>
                  </a:moveTo>
                  <a:lnTo>
                    <a:pt x="3407938" y="0"/>
                  </a:lnTo>
                  <a:lnTo>
                    <a:pt x="3407938" y="952993"/>
                  </a:lnTo>
                  <a:lnTo>
                    <a:pt x="0" y="952993"/>
                  </a:lnTo>
                  <a:close/>
                </a:path>
              </a:pathLst>
            </a:custGeom>
            <a:solidFill>
              <a:srgbClr val="5DA295"/>
            </a:solidFill>
          </p:spPr>
        </p:sp>
        <p:sp>
          <p:nvSpPr>
            <p:cNvPr name="TextBox 18" id="18"/>
            <p:cNvSpPr txBox="true"/>
            <p:nvPr/>
          </p:nvSpPr>
          <p:spPr>
            <a:xfrm>
              <a:off x="0" y="-38100"/>
              <a:ext cx="3407938" cy="991093"/>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967885" y="7117855"/>
            <a:ext cx="143103" cy="2691310"/>
            <a:chOff x="0" y="0"/>
            <a:chExt cx="37690" cy="708822"/>
          </a:xfrm>
        </p:grpSpPr>
        <p:sp>
          <p:nvSpPr>
            <p:cNvPr name="Freeform 20" id="20"/>
            <p:cNvSpPr/>
            <p:nvPr/>
          </p:nvSpPr>
          <p:spPr>
            <a:xfrm flipH="false" flipV="false" rot="0">
              <a:off x="0" y="0"/>
              <a:ext cx="37690" cy="708822"/>
            </a:xfrm>
            <a:custGeom>
              <a:avLst/>
              <a:gdLst/>
              <a:ahLst/>
              <a:cxnLst/>
              <a:rect r="r" b="b" t="t" l="l"/>
              <a:pathLst>
                <a:path h="708822" w="37690">
                  <a:moveTo>
                    <a:pt x="0" y="0"/>
                  </a:moveTo>
                  <a:lnTo>
                    <a:pt x="37690" y="0"/>
                  </a:lnTo>
                  <a:lnTo>
                    <a:pt x="37690" y="708822"/>
                  </a:lnTo>
                  <a:lnTo>
                    <a:pt x="0" y="708822"/>
                  </a:lnTo>
                  <a:close/>
                </a:path>
              </a:pathLst>
            </a:custGeom>
            <a:solidFill>
              <a:srgbClr val="BFDDD2"/>
            </a:solidFill>
          </p:spPr>
        </p:sp>
        <p:sp>
          <p:nvSpPr>
            <p:cNvPr name="TextBox 21" id="21"/>
            <p:cNvSpPr txBox="true"/>
            <p:nvPr/>
          </p:nvSpPr>
          <p:spPr>
            <a:xfrm>
              <a:off x="0" y="-38100"/>
              <a:ext cx="37690" cy="746922"/>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2490621" y="7369516"/>
            <a:ext cx="8750792" cy="1991788"/>
          </a:xfrm>
          <a:prstGeom prst="rect">
            <a:avLst/>
          </a:prstGeom>
        </p:spPr>
        <p:txBody>
          <a:bodyPr anchor="t" rtlCol="false" tIns="0" lIns="0" bIns="0" rIns="0">
            <a:spAutoFit/>
          </a:bodyPr>
          <a:lstStyle/>
          <a:p>
            <a:pPr algn="l">
              <a:lnSpc>
                <a:spcPts val="5200"/>
              </a:lnSpc>
            </a:pPr>
            <a:r>
              <a:rPr lang="en-US" sz="4407">
                <a:solidFill>
                  <a:srgbClr val="000000"/>
                </a:solidFill>
                <a:latin typeface="Glacial Indifference Bold"/>
              </a:rPr>
              <a:t>LAPORAN KLASIFIKASI PADA AUCTION VERIFICATION MENGGUNAKAN NAÏVE BAYES</a:t>
            </a:r>
          </a:p>
        </p:txBody>
      </p:sp>
      <p:sp>
        <p:nvSpPr>
          <p:cNvPr name="TextBox 23" id="23"/>
          <p:cNvSpPr txBox="true"/>
          <p:nvPr/>
        </p:nvSpPr>
        <p:spPr>
          <a:xfrm rot="0">
            <a:off x="1967885" y="1892395"/>
            <a:ext cx="8718655" cy="2879725"/>
          </a:xfrm>
          <a:prstGeom prst="rect">
            <a:avLst/>
          </a:prstGeom>
        </p:spPr>
        <p:txBody>
          <a:bodyPr anchor="t" rtlCol="false" tIns="0" lIns="0" bIns="0" rIns="0">
            <a:spAutoFit/>
          </a:bodyPr>
          <a:lstStyle/>
          <a:p>
            <a:pPr algn="l">
              <a:lnSpc>
                <a:spcPts val="7699"/>
              </a:lnSpc>
            </a:pPr>
            <a:r>
              <a:rPr lang="en-US" sz="5499" spc="439">
                <a:solidFill>
                  <a:srgbClr val="5DA295"/>
                </a:solidFill>
                <a:latin typeface="Glacial Indifference Bold"/>
              </a:rPr>
              <a:t>TUGAS KELOMPOK</a:t>
            </a:r>
          </a:p>
          <a:p>
            <a:pPr algn="l">
              <a:lnSpc>
                <a:spcPts val="7699"/>
              </a:lnSpc>
            </a:pPr>
            <a:r>
              <a:rPr lang="en-US" sz="5499" spc="439">
                <a:solidFill>
                  <a:srgbClr val="5DA295"/>
                </a:solidFill>
                <a:latin typeface="Glacial Indifference Bold"/>
              </a:rPr>
              <a:t>PENGANTAR KECERDASAN BUATAN</a:t>
            </a:r>
          </a:p>
        </p:txBody>
      </p:sp>
      <p:sp>
        <p:nvSpPr>
          <p:cNvPr name="Freeform 24" id="24"/>
          <p:cNvSpPr/>
          <p:nvPr/>
        </p:nvSpPr>
        <p:spPr>
          <a:xfrm flipH="false" flipV="false" rot="0">
            <a:off x="14733873" y="7124839"/>
            <a:ext cx="1636696" cy="1546851"/>
          </a:xfrm>
          <a:custGeom>
            <a:avLst/>
            <a:gdLst/>
            <a:ahLst/>
            <a:cxnLst/>
            <a:rect r="r" b="b" t="t" l="l"/>
            <a:pathLst>
              <a:path h="1546851" w="1636696">
                <a:moveTo>
                  <a:pt x="0" y="0"/>
                </a:moveTo>
                <a:lnTo>
                  <a:pt x="1636696" y="0"/>
                </a:lnTo>
                <a:lnTo>
                  <a:pt x="1636696" y="1546851"/>
                </a:lnTo>
                <a:lnTo>
                  <a:pt x="0" y="1546851"/>
                </a:lnTo>
                <a:lnTo>
                  <a:pt x="0" y="0"/>
                </a:lnTo>
                <a:close/>
              </a:path>
            </a:pathLst>
          </a:custGeom>
          <a:blipFill>
            <a:blip r:embed="rId6"/>
            <a:stretch>
              <a:fillRect l="0" t="-16685" r="0" b="-16685"/>
            </a:stretch>
          </a:blipFill>
        </p:spPr>
      </p:sp>
      <p:sp>
        <p:nvSpPr>
          <p:cNvPr name="TextBox 25" id="25"/>
          <p:cNvSpPr txBox="true"/>
          <p:nvPr/>
        </p:nvSpPr>
        <p:spPr>
          <a:xfrm rot="0">
            <a:off x="13320515" y="8755703"/>
            <a:ext cx="4586485" cy="1013074"/>
          </a:xfrm>
          <a:prstGeom prst="rect">
            <a:avLst/>
          </a:prstGeom>
        </p:spPr>
        <p:txBody>
          <a:bodyPr anchor="t" rtlCol="false" tIns="0" lIns="0" bIns="0" rIns="0">
            <a:spAutoFit/>
          </a:bodyPr>
          <a:lstStyle/>
          <a:p>
            <a:pPr algn="ctr">
              <a:lnSpc>
                <a:spcPts val="4061"/>
              </a:lnSpc>
            </a:pPr>
            <a:r>
              <a:rPr lang="en-US" sz="3384" spc="169">
                <a:solidFill>
                  <a:srgbClr val="000000"/>
                </a:solidFill>
                <a:latin typeface="Glacial Indifference"/>
              </a:rPr>
              <a:t>TELKOM </a:t>
            </a:r>
          </a:p>
          <a:p>
            <a:pPr algn="ctr">
              <a:lnSpc>
                <a:spcPts val="4061"/>
              </a:lnSpc>
            </a:pPr>
            <a:r>
              <a:rPr lang="en-US" sz="3384" spc="169">
                <a:solidFill>
                  <a:srgbClr val="000000"/>
                </a:solidFill>
                <a:latin typeface="Glacial Indifference"/>
              </a:rPr>
              <a:t>UNIVERSITY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5DA295"/>
        </a:solidFill>
      </p:bgPr>
    </p:bg>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E4E4E4"/>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sz="4499">
                <a:solidFill>
                  <a:srgbClr val="FFFFFF"/>
                </a:solidFill>
                <a:latin typeface="Glacial Indifference Bold"/>
              </a:rPr>
              <a:t>09</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sp>
        <p:nvSpPr>
          <p:cNvPr name="Freeform 10" id="10"/>
          <p:cNvSpPr/>
          <p:nvPr/>
        </p:nvSpPr>
        <p:spPr>
          <a:xfrm flipH="false" flipV="false" rot="0">
            <a:off x="16315549" y="677272"/>
            <a:ext cx="1452071" cy="1457537"/>
          </a:xfrm>
          <a:custGeom>
            <a:avLst/>
            <a:gdLst/>
            <a:ahLst/>
            <a:cxnLst/>
            <a:rect r="r" b="b" t="t" l="l"/>
            <a:pathLst>
              <a:path h="1457537" w="1452071">
                <a:moveTo>
                  <a:pt x="0" y="0"/>
                </a:moveTo>
                <a:lnTo>
                  <a:pt x="1452072" y="0"/>
                </a:lnTo>
                <a:lnTo>
                  <a:pt x="1452072" y="1457537"/>
                </a:lnTo>
                <a:lnTo>
                  <a:pt x="0" y="14575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555294" y="2275495"/>
            <a:ext cx="713130" cy="713130"/>
          </a:xfrm>
          <a:custGeom>
            <a:avLst/>
            <a:gdLst/>
            <a:ahLst/>
            <a:cxnLst/>
            <a:rect r="r" b="b" t="t" l="l"/>
            <a:pathLst>
              <a:path h="713130" w="713130">
                <a:moveTo>
                  <a:pt x="0" y="0"/>
                </a:moveTo>
                <a:lnTo>
                  <a:pt x="713131" y="0"/>
                </a:lnTo>
                <a:lnTo>
                  <a:pt x="713131" y="713130"/>
                </a:lnTo>
                <a:lnTo>
                  <a:pt x="0" y="7131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546230" y="6885480"/>
            <a:ext cx="3984149" cy="3984149"/>
          </a:xfrm>
          <a:custGeom>
            <a:avLst/>
            <a:gdLst/>
            <a:ahLst/>
            <a:cxnLst/>
            <a:rect r="r" b="b" t="t" l="l"/>
            <a:pathLst>
              <a:path h="3984149" w="3984149">
                <a:moveTo>
                  <a:pt x="0" y="0"/>
                </a:moveTo>
                <a:lnTo>
                  <a:pt x="3984149" y="0"/>
                </a:lnTo>
                <a:lnTo>
                  <a:pt x="3984149" y="3984148"/>
                </a:lnTo>
                <a:lnTo>
                  <a:pt x="0" y="39841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986928" y="7590541"/>
            <a:ext cx="1909190" cy="1546444"/>
          </a:xfrm>
          <a:custGeom>
            <a:avLst/>
            <a:gdLst/>
            <a:ahLst/>
            <a:cxnLst/>
            <a:rect r="r" b="b" t="t" l="l"/>
            <a:pathLst>
              <a:path h="1546444" w="1909190">
                <a:moveTo>
                  <a:pt x="0" y="0"/>
                </a:moveTo>
                <a:lnTo>
                  <a:pt x="1909190" y="0"/>
                </a:lnTo>
                <a:lnTo>
                  <a:pt x="1909190" y="1546444"/>
                </a:lnTo>
                <a:lnTo>
                  <a:pt x="0" y="15464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499284" y="319610"/>
            <a:ext cx="1001648" cy="1262582"/>
          </a:xfrm>
          <a:custGeom>
            <a:avLst/>
            <a:gdLst/>
            <a:ahLst/>
            <a:cxnLst/>
            <a:rect r="r" b="b" t="t" l="l"/>
            <a:pathLst>
              <a:path h="1262582" w="1001648">
                <a:moveTo>
                  <a:pt x="0" y="0"/>
                </a:moveTo>
                <a:lnTo>
                  <a:pt x="1001649" y="0"/>
                </a:lnTo>
                <a:lnTo>
                  <a:pt x="1001649" y="1262582"/>
                </a:lnTo>
                <a:lnTo>
                  <a:pt x="0" y="1262582"/>
                </a:lnTo>
                <a:lnTo>
                  <a:pt x="0" y="0"/>
                </a:lnTo>
                <a:close/>
              </a:path>
            </a:pathLst>
          </a:custGeom>
          <a:blipFill>
            <a:blip r:embed="rId10"/>
            <a:stretch>
              <a:fillRect l="0" t="0" r="0" b="0"/>
            </a:stretch>
          </a:blipFill>
        </p:spPr>
      </p:sp>
      <p:sp>
        <p:nvSpPr>
          <p:cNvPr name="TextBox 15" id="15"/>
          <p:cNvSpPr txBox="true"/>
          <p:nvPr/>
        </p:nvSpPr>
        <p:spPr>
          <a:xfrm rot="0">
            <a:off x="2732706" y="3573462"/>
            <a:ext cx="12822589" cy="3073400"/>
          </a:xfrm>
          <a:prstGeom prst="rect">
            <a:avLst/>
          </a:prstGeom>
        </p:spPr>
        <p:txBody>
          <a:bodyPr anchor="t" rtlCol="false" tIns="0" lIns="0" bIns="0" rIns="0">
            <a:spAutoFit/>
          </a:bodyPr>
          <a:lstStyle/>
          <a:p>
            <a:pPr algn="ctr">
              <a:lnSpc>
                <a:spcPts val="4899"/>
              </a:lnSpc>
            </a:pPr>
            <a:r>
              <a:rPr lang="en-US" sz="3499">
                <a:solidFill>
                  <a:srgbClr val="FFFFFF"/>
                </a:solidFill>
                <a:latin typeface="Glacial Indifference"/>
              </a:rPr>
              <a:t>Akurasi sebesar 90.95% menunjukkan bahwa model Naïve Bayes yang digunakan memiliki performa yang sangat baik dalam memprediksi hasil verifikasi (True/False) berdasarkan variabel input yang ada. Ini berarti model dapat mengidentifikasi hasil yang benar di sebagian besar kasus.</a:t>
            </a:r>
          </a:p>
        </p:txBody>
      </p:sp>
      <p:sp>
        <p:nvSpPr>
          <p:cNvPr name="TextBox 16" id="16"/>
          <p:cNvSpPr txBox="true"/>
          <p:nvPr/>
        </p:nvSpPr>
        <p:spPr>
          <a:xfrm rot="0">
            <a:off x="9078210" y="8963025"/>
            <a:ext cx="7190215" cy="523875"/>
          </a:xfrm>
          <a:prstGeom prst="rect">
            <a:avLst/>
          </a:prstGeom>
        </p:spPr>
        <p:txBody>
          <a:bodyPr anchor="t" rtlCol="false" tIns="0" lIns="0" bIns="0" rIns="0">
            <a:spAutoFit/>
          </a:bodyPr>
          <a:lstStyle/>
          <a:p>
            <a:pPr algn="r">
              <a:lnSpc>
                <a:spcPts val="4200"/>
              </a:lnSpc>
            </a:pPr>
            <a:r>
              <a:rPr lang="en-US" sz="3000" spc="300">
                <a:solidFill>
                  <a:srgbClr val="FFFFFF"/>
                </a:solidFill>
                <a:latin typeface="Glacial Indifference Bold"/>
              </a:rPr>
              <a:t>PENGANTAR KECERDASAN BUATAN</a:t>
            </a:r>
          </a:p>
        </p:txBody>
      </p:sp>
      <p:sp>
        <p:nvSpPr>
          <p:cNvPr name="TextBox 17" id="17"/>
          <p:cNvSpPr txBox="true"/>
          <p:nvPr/>
        </p:nvSpPr>
        <p:spPr>
          <a:xfrm rot="0">
            <a:off x="1445845" y="531801"/>
            <a:ext cx="2770259" cy="838200"/>
          </a:xfrm>
          <a:prstGeom prst="rect">
            <a:avLst/>
          </a:prstGeom>
        </p:spPr>
        <p:txBody>
          <a:bodyPr anchor="t" rtlCol="false" tIns="0" lIns="0" bIns="0" rIns="0">
            <a:spAutoFit/>
          </a:bodyPr>
          <a:lstStyle/>
          <a:p>
            <a:pPr algn="l">
              <a:lnSpc>
                <a:spcPts val="3360"/>
              </a:lnSpc>
            </a:pPr>
            <a:r>
              <a:rPr lang="en-US" sz="2800" spc="140">
                <a:solidFill>
                  <a:srgbClr val="000000"/>
                </a:solidFill>
                <a:latin typeface="Glacial Indifference"/>
              </a:rPr>
              <a:t>TELKOM </a:t>
            </a:r>
          </a:p>
          <a:p>
            <a:pPr algn="l">
              <a:lnSpc>
                <a:spcPts val="3360"/>
              </a:lnSpc>
            </a:pPr>
            <a:r>
              <a:rPr lang="en-US" sz="2800" spc="140">
                <a:solidFill>
                  <a:srgbClr val="000000"/>
                </a:solidFill>
                <a:latin typeface="Glacial Indifference"/>
              </a:rPr>
              <a:t>UNIVERSITY</a:t>
            </a:r>
          </a:p>
        </p:txBody>
      </p:sp>
    </p:spTree>
  </p:cSld>
  <p:clrMapOvr>
    <a:masterClrMapping/>
  </p:clrMapOvr>
  <p:transition spd="slow">
    <p:cover dir="rd"/>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FDDD2"/>
        </a:solidFill>
      </p:bgPr>
    </p:bg>
    <p:spTree>
      <p:nvGrpSpPr>
        <p:cNvPr id="1" name=""/>
        <p:cNvGrpSpPr/>
        <p:nvPr/>
      </p:nvGrpSpPr>
      <p:grpSpPr>
        <a:xfrm>
          <a:off x="0" y="0"/>
          <a:ext cx="0" cy="0"/>
          <a:chOff x="0" y="0"/>
          <a:chExt cx="0" cy="0"/>
        </a:xfrm>
      </p:grpSpPr>
      <p:sp>
        <p:nvSpPr>
          <p:cNvPr name="TextBox 2" id="2"/>
          <p:cNvSpPr txBox="true"/>
          <p:nvPr/>
        </p:nvSpPr>
        <p:spPr>
          <a:xfrm rot="0">
            <a:off x="2236675" y="2770483"/>
            <a:ext cx="6104024" cy="1295400"/>
          </a:xfrm>
          <a:prstGeom prst="rect">
            <a:avLst/>
          </a:prstGeom>
        </p:spPr>
        <p:txBody>
          <a:bodyPr anchor="t" rtlCol="false" tIns="0" lIns="0" bIns="0" rIns="0">
            <a:spAutoFit/>
          </a:bodyPr>
          <a:lstStyle/>
          <a:p>
            <a:pPr algn="l">
              <a:lnSpc>
                <a:spcPts val="10500"/>
              </a:lnSpc>
            </a:pPr>
            <a:r>
              <a:rPr lang="en-US" sz="7500">
                <a:solidFill>
                  <a:srgbClr val="000000"/>
                </a:solidFill>
                <a:latin typeface="Glacial Indifference Bold"/>
              </a:rPr>
              <a:t>Kesimpulan</a:t>
            </a:r>
          </a:p>
        </p:txBody>
      </p:sp>
      <p:sp>
        <p:nvSpPr>
          <p:cNvPr name="Freeform 3" id="3"/>
          <p:cNvSpPr/>
          <p:nvPr/>
        </p:nvSpPr>
        <p:spPr>
          <a:xfrm flipH="false" flipV="false" rot="0">
            <a:off x="389196" y="7453479"/>
            <a:ext cx="4072345" cy="4066842"/>
          </a:xfrm>
          <a:custGeom>
            <a:avLst/>
            <a:gdLst/>
            <a:ahLst/>
            <a:cxnLst/>
            <a:rect r="r" b="b" t="t" l="l"/>
            <a:pathLst>
              <a:path h="4066842" w="4072345">
                <a:moveTo>
                  <a:pt x="0" y="0"/>
                </a:moveTo>
                <a:lnTo>
                  <a:pt x="4072345" y="0"/>
                </a:lnTo>
                <a:lnTo>
                  <a:pt x="4072345" y="4066842"/>
                </a:lnTo>
                <a:lnTo>
                  <a:pt x="0" y="40668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729434" y="-317609"/>
            <a:ext cx="4180831" cy="3386473"/>
          </a:xfrm>
          <a:custGeom>
            <a:avLst/>
            <a:gdLst/>
            <a:ahLst/>
            <a:cxnLst/>
            <a:rect r="r" b="b" t="t" l="l"/>
            <a:pathLst>
              <a:path h="3386473" w="4180831">
                <a:moveTo>
                  <a:pt x="0" y="3386473"/>
                </a:moveTo>
                <a:lnTo>
                  <a:pt x="4180831" y="3386473"/>
                </a:lnTo>
                <a:lnTo>
                  <a:pt x="4180831" y="0"/>
                </a:lnTo>
                <a:lnTo>
                  <a:pt x="0" y="0"/>
                </a:lnTo>
                <a:lnTo>
                  <a:pt x="0" y="3386473"/>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sz="4499">
                <a:solidFill>
                  <a:srgbClr val="000000"/>
                </a:solidFill>
                <a:latin typeface="Glacial Indifference Bold"/>
              </a:rPr>
              <a:t>10</a:t>
            </a:r>
          </a:p>
        </p:txBody>
      </p:sp>
      <p:sp>
        <p:nvSpPr>
          <p:cNvPr name="AutoShape 12" id="12"/>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AutoShape 13" id="13"/>
          <p:cNvSpPr/>
          <p:nvPr/>
        </p:nvSpPr>
        <p:spPr>
          <a:xfrm flipH="true" flipV="true">
            <a:off x="8324030" y="2922817"/>
            <a:ext cx="16669" cy="5954737"/>
          </a:xfrm>
          <a:prstGeom prst="line">
            <a:avLst/>
          </a:prstGeom>
          <a:ln cap="flat" w="66675">
            <a:solidFill>
              <a:srgbClr val="5DA295"/>
            </a:solidFill>
            <a:prstDash val="solid"/>
            <a:headEnd type="none" len="sm" w="sm"/>
            <a:tailEnd type="none" len="sm" w="sm"/>
          </a:ln>
        </p:spPr>
      </p:sp>
      <p:sp>
        <p:nvSpPr>
          <p:cNvPr name="Freeform 14" id="14"/>
          <p:cNvSpPr/>
          <p:nvPr/>
        </p:nvSpPr>
        <p:spPr>
          <a:xfrm flipH="false" flipV="false" rot="0">
            <a:off x="3679812" y="6770983"/>
            <a:ext cx="1072583" cy="1072583"/>
          </a:xfrm>
          <a:custGeom>
            <a:avLst/>
            <a:gdLst/>
            <a:ahLst/>
            <a:cxnLst/>
            <a:rect r="r" b="b" t="t" l="l"/>
            <a:pathLst>
              <a:path h="1072583" w="1072583">
                <a:moveTo>
                  <a:pt x="0" y="0"/>
                </a:moveTo>
                <a:lnTo>
                  <a:pt x="1072583" y="0"/>
                </a:lnTo>
                <a:lnTo>
                  <a:pt x="1072583" y="1072583"/>
                </a:lnTo>
                <a:lnTo>
                  <a:pt x="0" y="10725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8961631" y="2856208"/>
            <a:ext cx="9020180" cy="2980690"/>
          </a:xfrm>
          <a:prstGeom prst="rect">
            <a:avLst/>
          </a:prstGeom>
        </p:spPr>
        <p:txBody>
          <a:bodyPr anchor="t" rtlCol="false" tIns="0" lIns="0" bIns="0" rIns="0">
            <a:spAutoFit/>
          </a:bodyPr>
          <a:lstStyle/>
          <a:p>
            <a:pPr algn="l">
              <a:lnSpc>
                <a:spcPts val="4759"/>
              </a:lnSpc>
            </a:pPr>
            <a:r>
              <a:rPr lang="en-US" sz="3399">
                <a:solidFill>
                  <a:srgbClr val="000000"/>
                </a:solidFill>
                <a:latin typeface="Glacial Indifference"/>
              </a:rPr>
              <a:t>Model Naïve Bayes yang digunakan menunjukkan performa yang sangat baik dengan akurasi 90.95% dalam memprediksi hasil verifikasi simultaneous multi-round auctions (SMRA).</a:t>
            </a:r>
          </a:p>
        </p:txBody>
      </p:sp>
      <p:sp>
        <p:nvSpPr>
          <p:cNvPr name="TextBox 16" id="16"/>
          <p:cNvSpPr txBox="true"/>
          <p:nvPr/>
        </p:nvSpPr>
        <p:spPr>
          <a:xfrm rot="0">
            <a:off x="8961631" y="6217898"/>
            <a:ext cx="9020180" cy="2529207"/>
          </a:xfrm>
          <a:prstGeom prst="rect">
            <a:avLst/>
          </a:prstGeom>
        </p:spPr>
        <p:txBody>
          <a:bodyPr anchor="t" rtlCol="false" tIns="0" lIns="0" bIns="0" rIns="0">
            <a:spAutoFit/>
          </a:bodyPr>
          <a:lstStyle/>
          <a:p>
            <a:pPr algn="l">
              <a:lnSpc>
                <a:spcPts val="4038"/>
              </a:lnSpc>
            </a:pPr>
            <a:r>
              <a:rPr lang="en-US" sz="2884">
                <a:solidFill>
                  <a:srgbClr val="000000"/>
                </a:solidFill>
                <a:latin typeface="Glacial Indifference"/>
              </a:rPr>
              <a:t>Pemilihan fitur dan metode yang tepat berdasarkan analisis korelasi serta asumsi independensi variabel telah terbukti efektif. Penghapusan variabel yang </a:t>
            </a:r>
            <a:r>
              <a:rPr lang="en-US" sz="2884">
                <a:solidFill>
                  <a:srgbClr val="000000"/>
                </a:solidFill>
                <a:latin typeface="Glacial Indifference"/>
              </a:rPr>
              <a:t>tidak signifikan dan memastikan dataset dalam kondisi bersih berkontribusi pada keberhasilan model ini</a:t>
            </a:r>
          </a:p>
        </p:txBody>
      </p:sp>
      <p:sp>
        <p:nvSpPr>
          <p:cNvPr name="Freeform 17" id="17"/>
          <p:cNvSpPr/>
          <p:nvPr/>
        </p:nvSpPr>
        <p:spPr>
          <a:xfrm flipH="false" flipV="false" rot="0">
            <a:off x="14023509" y="649617"/>
            <a:ext cx="1792620" cy="1452022"/>
          </a:xfrm>
          <a:custGeom>
            <a:avLst/>
            <a:gdLst/>
            <a:ahLst/>
            <a:cxnLst/>
            <a:rect r="r" b="b" t="t" l="l"/>
            <a:pathLst>
              <a:path h="1452022" w="1792620">
                <a:moveTo>
                  <a:pt x="0" y="0"/>
                </a:moveTo>
                <a:lnTo>
                  <a:pt x="1792620" y="0"/>
                </a:lnTo>
                <a:lnTo>
                  <a:pt x="1792620" y="1452022"/>
                </a:lnTo>
                <a:lnTo>
                  <a:pt x="0" y="14520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9144000" y="8963025"/>
            <a:ext cx="7190215" cy="523875"/>
          </a:xfrm>
          <a:prstGeom prst="rect">
            <a:avLst/>
          </a:prstGeom>
        </p:spPr>
        <p:txBody>
          <a:bodyPr anchor="t" rtlCol="false" tIns="0" lIns="0" bIns="0" rIns="0">
            <a:spAutoFit/>
          </a:bodyPr>
          <a:lstStyle/>
          <a:p>
            <a:pPr algn="r">
              <a:lnSpc>
                <a:spcPts val="4200"/>
              </a:lnSpc>
            </a:pPr>
            <a:r>
              <a:rPr lang="en-US" sz="3000" spc="300">
                <a:solidFill>
                  <a:srgbClr val="000000"/>
                </a:solidFill>
                <a:latin typeface="Glacial Indifference Bold"/>
              </a:rPr>
              <a:t>PENGANTAR KECERDASAN BUATAN</a:t>
            </a:r>
          </a:p>
        </p:txBody>
      </p:sp>
      <p:sp>
        <p:nvSpPr>
          <p:cNvPr name="TextBox 19" id="19"/>
          <p:cNvSpPr txBox="true"/>
          <p:nvPr/>
        </p:nvSpPr>
        <p:spPr>
          <a:xfrm rot="0">
            <a:off x="1288366" y="649617"/>
            <a:ext cx="2770259" cy="838200"/>
          </a:xfrm>
          <a:prstGeom prst="rect">
            <a:avLst/>
          </a:prstGeom>
        </p:spPr>
        <p:txBody>
          <a:bodyPr anchor="t" rtlCol="false" tIns="0" lIns="0" bIns="0" rIns="0">
            <a:spAutoFit/>
          </a:bodyPr>
          <a:lstStyle/>
          <a:p>
            <a:pPr algn="l">
              <a:lnSpc>
                <a:spcPts val="3360"/>
              </a:lnSpc>
            </a:pPr>
            <a:r>
              <a:rPr lang="en-US" sz="2800" spc="140">
                <a:solidFill>
                  <a:srgbClr val="000000"/>
                </a:solidFill>
                <a:latin typeface="Glacial Indifference"/>
              </a:rPr>
              <a:t>TELKOM </a:t>
            </a:r>
          </a:p>
          <a:p>
            <a:pPr algn="l">
              <a:lnSpc>
                <a:spcPts val="3360"/>
              </a:lnSpc>
            </a:pPr>
            <a:r>
              <a:rPr lang="en-US" sz="2800" spc="140">
                <a:solidFill>
                  <a:srgbClr val="000000"/>
                </a:solidFill>
                <a:latin typeface="Glacial Indifference"/>
              </a:rPr>
              <a:t>UNIVERSITY</a:t>
            </a:r>
          </a:p>
        </p:txBody>
      </p:sp>
      <p:sp>
        <p:nvSpPr>
          <p:cNvPr name="Freeform 20" id="20"/>
          <p:cNvSpPr/>
          <p:nvPr/>
        </p:nvSpPr>
        <p:spPr>
          <a:xfrm flipH="false" flipV="false" rot="0">
            <a:off x="389196" y="397409"/>
            <a:ext cx="1001648" cy="1262582"/>
          </a:xfrm>
          <a:custGeom>
            <a:avLst/>
            <a:gdLst/>
            <a:ahLst/>
            <a:cxnLst/>
            <a:rect r="r" b="b" t="t" l="l"/>
            <a:pathLst>
              <a:path h="1262582" w="1001648">
                <a:moveTo>
                  <a:pt x="0" y="0"/>
                </a:moveTo>
                <a:lnTo>
                  <a:pt x="1001649" y="0"/>
                </a:lnTo>
                <a:lnTo>
                  <a:pt x="1001649" y="1262582"/>
                </a:lnTo>
                <a:lnTo>
                  <a:pt x="0" y="1262582"/>
                </a:lnTo>
                <a:lnTo>
                  <a:pt x="0" y="0"/>
                </a:lnTo>
                <a:close/>
              </a:path>
            </a:pathLst>
          </a:custGeom>
          <a:blipFill>
            <a:blip r:embed="rId10"/>
            <a:stretch>
              <a:fillRect l="0" t="0" r="0" b="0"/>
            </a:stretch>
          </a:blipFill>
        </p:spPr>
      </p:sp>
    </p:spTree>
  </p:cSld>
  <p:clrMapOvr>
    <a:masterClrMapping/>
  </p:clrMapOvr>
  <p:transition spd="slow">
    <p:cover dir="lu"/>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FDDD2"/>
        </a:solidFill>
      </p:bgPr>
    </p:bg>
    <p:spTree>
      <p:nvGrpSpPr>
        <p:cNvPr id="1" name=""/>
        <p:cNvGrpSpPr/>
        <p:nvPr/>
      </p:nvGrpSpPr>
      <p:grpSpPr>
        <a:xfrm>
          <a:off x="0" y="0"/>
          <a:ext cx="0" cy="0"/>
          <a:chOff x="0" y="0"/>
          <a:chExt cx="0" cy="0"/>
        </a:xfrm>
      </p:grpSpPr>
      <p:grpSp>
        <p:nvGrpSpPr>
          <p:cNvPr name="Group 2" id="2"/>
          <p:cNvGrpSpPr/>
          <p:nvPr/>
        </p:nvGrpSpPr>
        <p:grpSpPr>
          <a:xfrm rot="0">
            <a:off x="1785341" y="1679079"/>
            <a:ext cx="14717318" cy="6928841"/>
            <a:chOff x="0" y="0"/>
            <a:chExt cx="3876166" cy="1824880"/>
          </a:xfrm>
        </p:grpSpPr>
        <p:sp>
          <p:nvSpPr>
            <p:cNvPr name="Freeform 3" id="3"/>
            <p:cNvSpPr/>
            <p:nvPr/>
          </p:nvSpPr>
          <p:spPr>
            <a:xfrm flipH="false" flipV="false" rot="0">
              <a:off x="0" y="0"/>
              <a:ext cx="3876166" cy="1824880"/>
            </a:xfrm>
            <a:custGeom>
              <a:avLst/>
              <a:gdLst/>
              <a:ahLst/>
              <a:cxnLst/>
              <a:rect r="r" b="b" t="t" l="l"/>
              <a:pathLst>
                <a:path h="1824880" w="3876166">
                  <a:moveTo>
                    <a:pt x="0" y="0"/>
                  </a:moveTo>
                  <a:lnTo>
                    <a:pt x="3876166" y="0"/>
                  </a:lnTo>
                  <a:lnTo>
                    <a:pt x="3876166" y="1824880"/>
                  </a:lnTo>
                  <a:lnTo>
                    <a:pt x="0" y="1824880"/>
                  </a:lnTo>
                  <a:close/>
                </a:path>
              </a:pathLst>
            </a:custGeom>
            <a:solidFill>
              <a:srgbClr val="5DA295"/>
            </a:solidFill>
          </p:spPr>
        </p:sp>
        <p:sp>
          <p:nvSpPr>
            <p:cNvPr name="TextBox 4" id="4"/>
            <p:cNvSpPr txBox="true"/>
            <p:nvPr/>
          </p:nvSpPr>
          <p:spPr>
            <a:xfrm>
              <a:off x="0" y="-38100"/>
              <a:ext cx="3876166" cy="18629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061903" y="-1566138"/>
            <a:ext cx="4761674" cy="4761674"/>
          </a:xfrm>
          <a:custGeom>
            <a:avLst/>
            <a:gdLst/>
            <a:ahLst/>
            <a:cxnLst/>
            <a:rect r="r" b="b" t="t" l="l"/>
            <a:pathLst>
              <a:path h="4761674" w="4761674">
                <a:moveTo>
                  <a:pt x="0" y="0"/>
                </a:moveTo>
                <a:lnTo>
                  <a:pt x="4761674" y="0"/>
                </a:lnTo>
                <a:lnTo>
                  <a:pt x="4761674" y="4761675"/>
                </a:lnTo>
                <a:lnTo>
                  <a:pt x="0" y="4761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442740" y="2842069"/>
            <a:ext cx="1413018" cy="1236391"/>
            <a:chOff x="0" y="0"/>
            <a:chExt cx="812800" cy="711200"/>
          </a:xfrm>
        </p:grpSpPr>
        <p:sp>
          <p:nvSpPr>
            <p:cNvPr name="Freeform 7" id="7"/>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FFFFFF"/>
            </a:solidFill>
          </p:spPr>
        </p:sp>
        <p:sp>
          <p:nvSpPr>
            <p:cNvPr name="TextBox 8" id="8"/>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28700" y="1313694"/>
            <a:ext cx="1528376" cy="1528376"/>
          </a:xfrm>
          <a:custGeom>
            <a:avLst/>
            <a:gdLst/>
            <a:ahLst/>
            <a:cxnLst/>
            <a:rect r="r" b="b" t="t" l="l"/>
            <a:pathLst>
              <a:path h="1528376" w="1528376">
                <a:moveTo>
                  <a:pt x="0" y="0"/>
                </a:moveTo>
                <a:lnTo>
                  <a:pt x="1528376" y="0"/>
                </a:lnTo>
                <a:lnTo>
                  <a:pt x="1528376" y="1528375"/>
                </a:lnTo>
                <a:lnTo>
                  <a:pt x="0" y="1528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24221" y="7272116"/>
            <a:ext cx="4777529" cy="4771073"/>
          </a:xfrm>
          <a:custGeom>
            <a:avLst/>
            <a:gdLst/>
            <a:ahLst/>
            <a:cxnLst/>
            <a:rect r="r" b="b" t="t" l="l"/>
            <a:pathLst>
              <a:path h="4771073" w="4777529">
                <a:moveTo>
                  <a:pt x="0" y="0"/>
                </a:moveTo>
                <a:lnTo>
                  <a:pt x="4777529" y="0"/>
                </a:lnTo>
                <a:lnTo>
                  <a:pt x="4777529" y="4771073"/>
                </a:lnTo>
                <a:lnTo>
                  <a:pt x="0" y="47710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2386547" y="3908425"/>
            <a:ext cx="13514906" cy="2222501"/>
          </a:xfrm>
          <a:prstGeom prst="rect">
            <a:avLst/>
          </a:prstGeom>
        </p:spPr>
        <p:txBody>
          <a:bodyPr anchor="t" rtlCol="false" tIns="0" lIns="0" bIns="0" rIns="0">
            <a:spAutoFit/>
          </a:bodyPr>
          <a:lstStyle/>
          <a:p>
            <a:pPr algn="ctr">
              <a:lnSpc>
                <a:spcPts val="18199"/>
              </a:lnSpc>
            </a:pPr>
            <a:r>
              <a:rPr lang="en-US" sz="12999">
                <a:solidFill>
                  <a:srgbClr val="FFFFFF"/>
                </a:solidFill>
                <a:latin typeface="Glacial Indifference Bold"/>
              </a:rPr>
              <a:t>Terima Kasih</a:t>
            </a:r>
          </a:p>
        </p:txBody>
      </p:sp>
      <p:sp>
        <p:nvSpPr>
          <p:cNvPr name="Freeform 12" id="12"/>
          <p:cNvSpPr/>
          <p:nvPr/>
        </p:nvSpPr>
        <p:spPr>
          <a:xfrm flipH="false" flipV="false" rot="0">
            <a:off x="4317571" y="7272116"/>
            <a:ext cx="1084179" cy="1084179"/>
          </a:xfrm>
          <a:custGeom>
            <a:avLst/>
            <a:gdLst/>
            <a:ahLst/>
            <a:cxnLst/>
            <a:rect r="r" b="b" t="t" l="l"/>
            <a:pathLst>
              <a:path h="1084179" w="1084179">
                <a:moveTo>
                  <a:pt x="0" y="0"/>
                </a:moveTo>
                <a:lnTo>
                  <a:pt x="1084179" y="0"/>
                </a:lnTo>
                <a:lnTo>
                  <a:pt x="1084179" y="1084179"/>
                </a:lnTo>
                <a:lnTo>
                  <a:pt x="0" y="10841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8282002" y="1650417"/>
            <a:ext cx="1435813" cy="1809849"/>
          </a:xfrm>
          <a:custGeom>
            <a:avLst/>
            <a:gdLst/>
            <a:ahLst/>
            <a:cxnLst/>
            <a:rect r="r" b="b" t="t" l="l"/>
            <a:pathLst>
              <a:path h="1809849" w="1435813">
                <a:moveTo>
                  <a:pt x="0" y="0"/>
                </a:moveTo>
                <a:lnTo>
                  <a:pt x="1435813" y="0"/>
                </a:lnTo>
                <a:lnTo>
                  <a:pt x="1435813" y="1809848"/>
                </a:lnTo>
                <a:lnTo>
                  <a:pt x="0" y="1809848"/>
                </a:lnTo>
                <a:lnTo>
                  <a:pt x="0" y="0"/>
                </a:lnTo>
                <a:close/>
              </a:path>
            </a:pathLst>
          </a:custGeom>
          <a:blipFill>
            <a:blip r:embed="rId10"/>
            <a:stretch>
              <a:fillRect l="0" t="0" r="0" b="0"/>
            </a:stretch>
          </a:blipFill>
        </p:spPr>
      </p:sp>
      <p:sp>
        <p:nvSpPr>
          <p:cNvPr name="TextBox 14" id="14"/>
          <p:cNvSpPr txBox="true"/>
          <p:nvPr/>
        </p:nvSpPr>
        <p:spPr>
          <a:xfrm rot="0">
            <a:off x="6765096" y="8055381"/>
            <a:ext cx="4757809" cy="552540"/>
          </a:xfrm>
          <a:prstGeom prst="rect">
            <a:avLst/>
          </a:prstGeom>
        </p:spPr>
        <p:txBody>
          <a:bodyPr anchor="t" rtlCol="false" tIns="0" lIns="0" bIns="0" rIns="0">
            <a:spAutoFit/>
          </a:bodyPr>
          <a:lstStyle/>
          <a:p>
            <a:pPr algn="l">
              <a:lnSpc>
                <a:spcPts val="4429"/>
              </a:lnSpc>
            </a:pPr>
            <a:r>
              <a:rPr lang="en-US" sz="3691" spc="184">
                <a:solidFill>
                  <a:srgbClr val="000000"/>
                </a:solidFill>
                <a:latin typeface="Glacial Indifference"/>
              </a:rPr>
              <a:t>TELKOM UNIVERSITY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DA295"/>
        </a:solidFill>
      </p:bgPr>
    </p:bg>
    <p:spTree>
      <p:nvGrpSpPr>
        <p:cNvPr id="1" name=""/>
        <p:cNvGrpSpPr/>
        <p:nvPr/>
      </p:nvGrpSpPr>
      <p:grpSpPr>
        <a:xfrm>
          <a:off x="0" y="0"/>
          <a:ext cx="0" cy="0"/>
          <a:chOff x="0" y="0"/>
          <a:chExt cx="0" cy="0"/>
        </a:xfrm>
      </p:grpSpPr>
      <p:sp>
        <p:nvSpPr>
          <p:cNvPr name="Freeform 2" id="2"/>
          <p:cNvSpPr/>
          <p:nvPr/>
        </p:nvSpPr>
        <p:spPr>
          <a:xfrm flipH="false" flipV="false" rot="0">
            <a:off x="14567676" y="28990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1676533" y="3276708"/>
            <a:ext cx="3829924" cy="5142360"/>
            <a:chOff x="0" y="0"/>
            <a:chExt cx="4076700" cy="5473700"/>
          </a:xfrm>
        </p:grpSpPr>
        <p:sp>
          <p:nvSpPr>
            <p:cNvPr name="Freeform 4" id="4"/>
            <p:cNvSpPr/>
            <p:nvPr/>
          </p:nvSpPr>
          <p:spPr>
            <a:xfrm flipH="false" flipV="false" rot="0">
              <a:off x="38100" y="0"/>
              <a:ext cx="4038600" cy="5473700"/>
            </a:xfrm>
            <a:custGeom>
              <a:avLst/>
              <a:gdLst/>
              <a:ahLst/>
              <a:cxnLst/>
              <a:rect r="r" b="b" t="t" l="l"/>
              <a:pathLst>
                <a:path h="5473700" w="4038600">
                  <a:moveTo>
                    <a:pt x="4038600" y="0"/>
                  </a:moveTo>
                  <a:lnTo>
                    <a:pt x="4038600" y="5473700"/>
                  </a:lnTo>
                  <a:lnTo>
                    <a:pt x="0" y="5473700"/>
                  </a:lnTo>
                  <a:cubicBezTo>
                    <a:pt x="0" y="5473700"/>
                    <a:pt x="25400" y="5397500"/>
                    <a:pt x="38100" y="5372100"/>
                  </a:cubicBezTo>
                  <a:cubicBezTo>
                    <a:pt x="50800" y="5346700"/>
                    <a:pt x="38100" y="5295900"/>
                    <a:pt x="38100" y="5245100"/>
                  </a:cubicBezTo>
                  <a:cubicBezTo>
                    <a:pt x="38100" y="5194300"/>
                    <a:pt x="50800" y="5092700"/>
                    <a:pt x="50800" y="5092700"/>
                  </a:cubicBezTo>
                  <a:lnTo>
                    <a:pt x="88900" y="4991100"/>
                  </a:lnTo>
                  <a:lnTo>
                    <a:pt x="76200" y="4927600"/>
                  </a:lnTo>
                  <a:lnTo>
                    <a:pt x="88900" y="4889500"/>
                  </a:lnTo>
                  <a:lnTo>
                    <a:pt x="114300" y="4800600"/>
                  </a:lnTo>
                  <a:lnTo>
                    <a:pt x="101600" y="4648200"/>
                  </a:lnTo>
                  <a:cubicBezTo>
                    <a:pt x="101600" y="4648200"/>
                    <a:pt x="127000" y="4432300"/>
                    <a:pt x="152400" y="4381500"/>
                  </a:cubicBezTo>
                  <a:cubicBezTo>
                    <a:pt x="177800" y="4330700"/>
                    <a:pt x="152400" y="4279900"/>
                    <a:pt x="152400" y="4279900"/>
                  </a:cubicBezTo>
                  <a:lnTo>
                    <a:pt x="139700" y="4203700"/>
                  </a:lnTo>
                  <a:lnTo>
                    <a:pt x="114300" y="4114800"/>
                  </a:lnTo>
                  <a:lnTo>
                    <a:pt x="114300" y="3962400"/>
                  </a:lnTo>
                  <a:lnTo>
                    <a:pt x="139700" y="3860800"/>
                  </a:lnTo>
                  <a:lnTo>
                    <a:pt x="114300" y="3670300"/>
                  </a:lnTo>
                  <a:lnTo>
                    <a:pt x="127000" y="3403600"/>
                  </a:lnTo>
                  <a:lnTo>
                    <a:pt x="114300" y="3251200"/>
                  </a:lnTo>
                  <a:lnTo>
                    <a:pt x="114300" y="3149600"/>
                  </a:lnTo>
                  <a:lnTo>
                    <a:pt x="101600" y="3009900"/>
                  </a:lnTo>
                  <a:cubicBezTo>
                    <a:pt x="101600" y="3009900"/>
                    <a:pt x="63500" y="2959100"/>
                    <a:pt x="63500" y="2933700"/>
                  </a:cubicBezTo>
                  <a:cubicBezTo>
                    <a:pt x="63500" y="2908300"/>
                    <a:pt x="101600" y="2870200"/>
                    <a:pt x="101600" y="2870200"/>
                  </a:cubicBezTo>
                  <a:lnTo>
                    <a:pt x="190500" y="2667000"/>
                  </a:lnTo>
                  <a:cubicBezTo>
                    <a:pt x="190500" y="2667000"/>
                    <a:pt x="165100" y="2616200"/>
                    <a:pt x="203200" y="2540000"/>
                  </a:cubicBezTo>
                  <a:cubicBezTo>
                    <a:pt x="241300" y="2463800"/>
                    <a:pt x="292100" y="2311400"/>
                    <a:pt x="292100" y="2311400"/>
                  </a:cubicBezTo>
                  <a:cubicBezTo>
                    <a:pt x="292100" y="2311400"/>
                    <a:pt x="266700" y="2209800"/>
                    <a:pt x="228600" y="2146300"/>
                  </a:cubicBezTo>
                  <a:cubicBezTo>
                    <a:pt x="190500" y="2082800"/>
                    <a:pt x="177800" y="1955800"/>
                    <a:pt x="177800" y="1955800"/>
                  </a:cubicBezTo>
                  <a:lnTo>
                    <a:pt x="177800" y="1803400"/>
                  </a:lnTo>
                  <a:lnTo>
                    <a:pt x="177800" y="1638300"/>
                  </a:lnTo>
                  <a:lnTo>
                    <a:pt x="177800" y="1397000"/>
                  </a:lnTo>
                  <a:cubicBezTo>
                    <a:pt x="114300" y="1295400"/>
                    <a:pt x="139700" y="1270000"/>
                    <a:pt x="139700" y="1270000"/>
                  </a:cubicBezTo>
                  <a:lnTo>
                    <a:pt x="139700" y="1193800"/>
                  </a:lnTo>
                  <a:cubicBezTo>
                    <a:pt x="139700" y="1130300"/>
                    <a:pt x="165100" y="1016000"/>
                    <a:pt x="165100" y="1016000"/>
                  </a:cubicBezTo>
                  <a:lnTo>
                    <a:pt x="152400" y="838200"/>
                  </a:lnTo>
                  <a:cubicBezTo>
                    <a:pt x="215900" y="723900"/>
                    <a:pt x="165100" y="647700"/>
                    <a:pt x="165100" y="647700"/>
                  </a:cubicBezTo>
                  <a:cubicBezTo>
                    <a:pt x="152400" y="622300"/>
                    <a:pt x="177800" y="596900"/>
                    <a:pt x="190500" y="571500"/>
                  </a:cubicBezTo>
                  <a:cubicBezTo>
                    <a:pt x="203200" y="546100"/>
                    <a:pt x="196850" y="501650"/>
                    <a:pt x="196850" y="501650"/>
                  </a:cubicBezTo>
                  <a:cubicBezTo>
                    <a:pt x="95250" y="247650"/>
                    <a:pt x="107950" y="6350"/>
                    <a:pt x="107950" y="6350"/>
                  </a:cubicBezTo>
                  <a:lnTo>
                    <a:pt x="4038600" y="0"/>
                  </a:lnTo>
                  <a:close/>
                </a:path>
              </a:pathLst>
            </a:custGeom>
            <a:blipFill>
              <a:blip r:embed="rId4"/>
              <a:stretch>
                <a:fillRect l="-825" t="0" r="-825" b="0"/>
              </a:stretch>
            </a:blipFill>
          </p:spPr>
        </p:sp>
        <p:sp>
          <p:nvSpPr>
            <p:cNvPr name="Freeform 5" id="5"/>
            <p:cNvSpPr/>
            <p:nvPr/>
          </p:nvSpPr>
          <p:spPr>
            <a:xfrm flipH="false" flipV="false" rot="0">
              <a:off x="0" y="0"/>
              <a:ext cx="393700" cy="5473700"/>
            </a:xfrm>
            <a:custGeom>
              <a:avLst/>
              <a:gdLst/>
              <a:ahLst/>
              <a:cxnLst/>
              <a:rect r="r" b="b" t="t" l="l"/>
              <a:pathLst>
                <a:path h="5473700" w="393700">
                  <a:moveTo>
                    <a:pt x="393700" y="5473700"/>
                  </a:moveTo>
                  <a:lnTo>
                    <a:pt x="0" y="5473700"/>
                  </a:lnTo>
                  <a:lnTo>
                    <a:pt x="0" y="0"/>
                  </a:lnTo>
                  <a:lnTo>
                    <a:pt x="393700" y="0"/>
                  </a:lnTo>
                  <a:lnTo>
                    <a:pt x="393700" y="5473700"/>
                  </a:lnTo>
                  <a:close/>
                </a:path>
              </a:pathLst>
            </a:custGeom>
            <a:blipFill>
              <a:blip r:embed="rId5"/>
              <a:stretch>
                <a:fillRect l="0" t="-275" r="-18931" b="-5006"/>
              </a:stretch>
            </a:blipFill>
          </p:spPr>
        </p:sp>
      </p:grpSp>
      <p:grpSp>
        <p:nvGrpSpPr>
          <p:cNvPr name="Group 6" id="6"/>
          <p:cNvGrpSpPr>
            <a:grpSpLocks noChangeAspect="true"/>
          </p:cNvGrpSpPr>
          <p:nvPr/>
        </p:nvGrpSpPr>
        <p:grpSpPr>
          <a:xfrm rot="0">
            <a:off x="7322557" y="3276708"/>
            <a:ext cx="3829924" cy="5142360"/>
            <a:chOff x="0" y="0"/>
            <a:chExt cx="4076700" cy="5473700"/>
          </a:xfrm>
        </p:grpSpPr>
        <p:sp>
          <p:nvSpPr>
            <p:cNvPr name="Freeform 7" id="7"/>
            <p:cNvSpPr/>
            <p:nvPr/>
          </p:nvSpPr>
          <p:spPr>
            <a:xfrm flipH="false" flipV="false" rot="0">
              <a:off x="38100" y="0"/>
              <a:ext cx="4038600" cy="5473700"/>
            </a:xfrm>
            <a:custGeom>
              <a:avLst/>
              <a:gdLst/>
              <a:ahLst/>
              <a:cxnLst/>
              <a:rect r="r" b="b" t="t" l="l"/>
              <a:pathLst>
                <a:path h="5473700" w="4038600">
                  <a:moveTo>
                    <a:pt x="4038600" y="0"/>
                  </a:moveTo>
                  <a:lnTo>
                    <a:pt x="4038600" y="5473700"/>
                  </a:lnTo>
                  <a:lnTo>
                    <a:pt x="0" y="5473700"/>
                  </a:lnTo>
                  <a:cubicBezTo>
                    <a:pt x="0" y="5473700"/>
                    <a:pt x="25400" y="5397500"/>
                    <a:pt x="38100" y="5372100"/>
                  </a:cubicBezTo>
                  <a:cubicBezTo>
                    <a:pt x="50800" y="5346700"/>
                    <a:pt x="38100" y="5295900"/>
                    <a:pt x="38100" y="5245100"/>
                  </a:cubicBezTo>
                  <a:cubicBezTo>
                    <a:pt x="38100" y="5194300"/>
                    <a:pt x="50800" y="5092700"/>
                    <a:pt x="50800" y="5092700"/>
                  </a:cubicBezTo>
                  <a:lnTo>
                    <a:pt x="88900" y="4991100"/>
                  </a:lnTo>
                  <a:lnTo>
                    <a:pt x="76200" y="4927600"/>
                  </a:lnTo>
                  <a:lnTo>
                    <a:pt x="88900" y="4889500"/>
                  </a:lnTo>
                  <a:lnTo>
                    <a:pt x="114300" y="4800600"/>
                  </a:lnTo>
                  <a:lnTo>
                    <a:pt x="101600" y="4648200"/>
                  </a:lnTo>
                  <a:cubicBezTo>
                    <a:pt x="101600" y="4648200"/>
                    <a:pt x="127000" y="4432300"/>
                    <a:pt x="152400" y="4381500"/>
                  </a:cubicBezTo>
                  <a:cubicBezTo>
                    <a:pt x="177800" y="4330700"/>
                    <a:pt x="152400" y="4279900"/>
                    <a:pt x="152400" y="4279900"/>
                  </a:cubicBezTo>
                  <a:lnTo>
                    <a:pt x="139700" y="4203700"/>
                  </a:lnTo>
                  <a:lnTo>
                    <a:pt x="114300" y="4114800"/>
                  </a:lnTo>
                  <a:lnTo>
                    <a:pt x="114300" y="3962400"/>
                  </a:lnTo>
                  <a:lnTo>
                    <a:pt x="139700" y="3860800"/>
                  </a:lnTo>
                  <a:lnTo>
                    <a:pt x="114300" y="3670300"/>
                  </a:lnTo>
                  <a:lnTo>
                    <a:pt x="127000" y="3403600"/>
                  </a:lnTo>
                  <a:lnTo>
                    <a:pt x="114300" y="3251200"/>
                  </a:lnTo>
                  <a:lnTo>
                    <a:pt x="114300" y="3149600"/>
                  </a:lnTo>
                  <a:lnTo>
                    <a:pt x="101600" y="3009900"/>
                  </a:lnTo>
                  <a:cubicBezTo>
                    <a:pt x="101600" y="3009900"/>
                    <a:pt x="63500" y="2959100"/>
                    <a:pt x="63500" y="2933700"/>
                  </a:cubicBezTo>
                  <a:cubicBezTo>
                    <a:pt x="63500" y="2908300"/>
                    <a:pt x="101600" y="2870200"/>
                    <a:pt x="101600" y="2870200"/>
                  </a:cubicBezTo>
                  <a:lnTo>
                    <a:pt x="190500" y="2667000"/>
                  </a:lnTo>
                  <a:cubicBezTo>
                    <a:pt x="190500" y="2667000"/>
                    <a:pt x="165100" y="2616200"/>
                    <a:pt x="203200" y="2540000"/>
                  </a:cubicBezTo>
                  <a:cubicBezTo>
                    <a:pt x="241300" y="2463800"/>
                    <a:pt x="292100" y="2311400"/>
                    <a:pt x="292100" y="2311400"/>
                  </a:cubicBezTo>
                  <a:cubicBezTo>
                    <a:pt x="292100" y="2311400"/>
                    <a:pt x="266700" y="2209800"/>
                    <a:pt x="228600" y="2146300"/>
                  </a:cubicBezTo>
                  <a:cubicBezTo>
                    <a:pt x="190500" y="2082800"/>
                    <a:pt x="177800" y="1955800"/>
                    <a:pt x="177800" y="1955800"/>
                  </a:cubicBezTo>
                  <a:lnTo>
                    <a:pt x="177800" y="1803400"/>
                  </a:lnTo>
                  <a:lnTo>
                    <a:pt x="177800" y="1638300"/>
                  </a:lnTo>
                  <a:lnTo>
                    <a:pt x="177800" y="1397000"/>
                  </a:lnTo>
                  <a:cubicBezTo>
                    <a:pt x="114300" y="1295400"/>
                    <a:pt x="139700" y="1270000"/>
                    <a:pt x="139700" y="1270000"/>
                  </a:cubicBezTo>
                  <a:lnTo>
                    <a:pt x="139700" y="1193800"/>
                  </a:lnTo>
                  <a:cubicBezTo>
                    <a:pt x="139700" y="1130300"/>
                    <a:pt x="165100" y="1016000"/>
                    <a:pt x="165100" y="1016000"/>
                  </a:cubicBezTo>
                  <a:lnTo>
                    <a:pt x="152400" y="838200"/>
                  </a:lnTo>
                  <a:cubicBezTo>
                    <a:pt x="215900" y="723900"/>
                    <a:pt x="165100" y="647700"/>
                    <a:pt x="165100" y="647700"/>
                  </a:cubicBezTo>
                  <a:cubicBezTo>
                    <a:pt x="152400" y="622300"/>
                    <a:pt x="177800" y="596900"/>
                    <a:pt x="190500" y="571500"/>
                  </a:cubicBezTo>
                  <a:cubicBezTo>
                    <a:pt x="203200" y="546100"/>
                    <a:pt x="196850" y="501650"/>
                    <a:pt x="196850" y="501650"/>
                  </a:cubicBezTo>
                  <a:cubicBezTo>
                    <a:pt x="95250" y="247650"/>
                    <a:pt x="107950" y="6350"/>
                    <a:pt x="107950" y="6350"/>
                  </a:cubicBezTo>
                  <a:lnTo>
                    <a:pt x="4038600" y="0"/>
                  </a:lnTo>
                  <a:close/>
                </a:path>
              </a:pathLst>
            </a:custGeom>
            <a:blipFill>
              <a:blip r:embed="rId6"/>
              <a:stretch>
                <a:fillRect l="-825" t="0" r="-825" b="0"/>
              </a:stretch>
            </a:blipFill>
          </p:spPr>
        </p:sp>
        <p:sp>
          <p:nvSpPr>
            <p:cNvPr name="Freeform 8" id="8"/>
            <p:cNvSpPr/>
            <p:nvPr/>
          </p:nvSpPr>
          <p:spPr>
            <a:xfrm flipH="false" flipV="false" rot="0">
              <a:off x="0" y="0"/>
              <a:ext cx="393700" cy="5473700"/>
            </a:xfrm>
            <a:custGeom>
              <a:avLst/>
              <a:gdLst/>
              <a:ahLst/>
              <a:cxnLst/>
              <a:rect r="r" b="b" t="t" l="l"/>
              <a:pathLst>
                <a:path h="5473700" w="393700">
                  <a:moveTo>
                    <a:pt x="393700" y="5473700"/>
                  </a:moveTo>
                  <a:lnTo>
                    <a:pt x="0" y="5473700"/>
                  </a:lnTo>
                  <a:lnTo>
                    <a:pt x="0" y="0"/>
                  </a:lnTo>
                  <a:lnTo>
                    <a:pt x="393700" y="0"/>
                  </a:lnTo>
                  <a:lnTo>
                    <a:pt x="393700" y="5473700"/>
                  </a:lnTo>
                  <a:close/>
                </a:path>
              </a:pathLst>
            </a:custGeom>
            <a:blipFill>
              <a:blip r:embed="rId5"/>
              <a:stretch>
                <a:fillRect l="0" t="-275" r="-18931" b="-5006"/>
              </a:stretch>
            </a:blipFill>
          </p:spPr>
        </p:sp>
      </p:grpSp>
      <p:sp>
        <p:nvSpPr>
          <p:cNvPr name="Freeform 9" id="9"/>
          <p:cNvSpPr/>
          <p:nvPr/>
        </p:nvSpPr>
        <p:spPr>
          <a:xfrm flipH="false" flipV="false" rot="0">
            <a:off x="-2174643" y="4245508"/>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a:grpSpLocks noChangeAspect="true"/>
          </p:cNvGrpSpPr>
          <p:nvPr/>
        </p:nvGrpSpPr>
        <p:grpSpPr>
          <a:xfrm rot="0">
            <a:off x="2980072" y="3276708"/>
            <a:ext cx="3829924" cy="5142360"/>
            <a:chOff x="0" y="0"/>
            <a:chExt cx="4076700" cy="5473700"/>
          </a:xfrm>
        </p:grpSpPr>
        <p:sp>
          <p:nvSpPr>
            <p:cNvPr name="Freeform 11" id="11"/>
            <p:cNvSpPr/>
            <p:nvPr/>
          </p:nvSpPr>
          <p:spPr>
            <a:xfrm flipH="false" flipV="false" rot="0">
              <a:off x="38100" y="0"/>
              <a:ext cx="4038600" cy="5473700"/>
            </a:xfrm>
            <a:custGeom>
              <a:avLst/>
              <a:gdLst/>
              <a:ahLst/>
              <a:cxnLst/>
              <a:rect r="r" b="b" t="t" l="l"/>
              <a:pathLst>
                <a:path h="5473700" w="4038600">
                  <a:moveTo>
                    <a:pt x="4038600" y="0"/>
                  </a:moveTo>
                  <a:lnTo>
                    <a:pt x="4038600" y="5473700"/>
                  </a:lnTo>
                  <a:lnTo>
                    <a:pt x="0" y="5473700"/>
                  </a:lnTo>
                  <a:cubicBezTo>
                    <a:pt x="0" y="5473700"/>
                    <a:pt x="25400" y="5397500"/>
                    <a:pt x="38100" y="5372100"/>
                  </a:cubicBezTo>
                  <a:cubicBezTo>
                    <a:pt x="50800" y="5346700"/>
                    <a:pt x="38100" y="5295900"/>
                    <a:pt x="38100" y="5245100"/>
                  </a:cubicBezTo>
                  <a:cubicBezTo>
                    <a:pt x="38100" y="5194300"/>
                    <a:pt x="50800" y="5092700"/>
                    <a:pt x="50800" y="5092700"/>
                  </a:cubicBezTo>
                  <a:lnTo>
                    <a:pt x="88900" y="4991100"/>
                  </a:lnTo>
                  <a:lnTo>
                    <a:pt x="76200" y="4927600"/>
                  </a:lnTo>
                  <a:lnTo>
                    <a:pt x="88900" y="4889500"/>
                  </a:lnTo>
                  <a:lnTo>
                    <a:pt x="114300" y="4800600"/>
                  </a:lnTo>
                  <a:lnTo>
                    <a:pt x="101600" y="4648200"/>
                  </a:lnTo>
                  <a:cubicBezTo>
                    <a:pt x="101600" y="4648200"/>
                    <a:pt x="127000" y="4432300"/>
                    <a:pt x="152400" y="4381500"/>
                  </a:cubicBezTo>
                  <a:cubicBezTo>
                    <a:pt x="177800" y="4330700"/>
                    <a:pt x="152400" y="4279900"/>
                    <a:pt x="152400" y="4279900"/>
                  </a:cubicBezTo>
                  <a:lnTo>
                    <a:pt x="139700" y="4203700"/>
                  </a:lnTo>
                  <a:lnTo>
                    <a:pt x="114300" y="4114800"/>
                  </a:lnTo>
                  <a:lnTo>
                    <a:pt x="114300" y="3962400"/>
                  </a:lnTo>
                  <a:lnTo>
                    <a:pt x="139700" y="3860800"/>
                  </a:lnTo>
                  <a:lnTo>
                    <a:pt x="114300" y="3670300"/>
                  </a:lnTo>
                  <a:lnTo>
                    <a:pt x="127000" y="3403600"/>
                  </a:lnTo>
                  <a:lnTo>
                    <a:pt x="114300" y="3251200"/>
                  </a:lnTo>
                  <a:lnTo>
                    <a:pt x="114300" y="3149600"/>
                  </a:lnTo>
                  <a:lnTo>
                    <a:pt x="101600" y="3009900"/>
                  </a:lnTo>
                  <a:cubicBezTo>
                    <a:pt x="101600" y="3009900"/>
                    <a:pt x="63500" y="2959100"/>
                    <a:pt x="63500" y="2933700"/>
                  </a:cubicBezTo>
                  <a:cubicBezTo>
                    <a:pt x="63500" y="2908300"/>
                    <a:pt x="101600" y="2870200"/>
                    <a:pt x="101600" y="2870200"/>
                  </a:cubicBezTo>
                  <a:lnTo>
                    <a:pt x="190500" y="2667000"/>
                  </a:lnTo>
                  <a:cubicBezTo>
                    <a:pt x="190500" y="2667000"/>
                    <a:pt x="165100" y="2616200"/>
                    <a:pt x="203200" y="2540000"/>
                  </a:cubicBezTo>
                  <a:cubicBezTo>
                    <a:pt x="241300" y="2463800"/>
                    <a:pt x="292100" y="2311400"/>
                    <a:pt x="292100" y="2311400"/>
                  </a:cubicBezTo>
                  <a:cubicBezTo>
                    <a:pt x="292100" y="2311400"/>
                    <a:pt x="266700" y="2209800"/>
                    <a:pt x="228600" y="2146300"/>
                  </a:cubicBezTo>
                  <a:cubicBezTo>
                    <a:pt x="190500" y="2082800"/>
                    <a:pt x="177800" y="1955800"/>
                    <a:pt x="177800" y="1955800"/>
                  </a:cubicBezTo>
                  <a:lnTo>
                    <a:pt x="177800" y="1803400"/>
                  </a:lnTo>
                  <a:lnTo>
                    <a:pt x="177800" y="1638300"/>
                  </a:lnTo>
                  <a:lnTo>
                    <a:pt x="177800" y="1397000"/>
                  </a:lnTo>
                  <a:cubicBezTo>
                    <a:pt x="114300" y="1295400"/>
                    <a:pt x="139700" y="1270000"/>
                    <a:pt x="139700" y="1270000"/>
                  </a:cubicBezTo>
                  <a:lnTo>
                    <a:pt x="139700" y="1193800"/>
                  </a:lnTo>
                  <a:cubicBezTo>
                    <a:pt x="139700" y="1130300"/>
                    <a:pt x="165100" y="1016000"/>
                    <a:pt x="165100" y="1016000"/>
                  </a:cubicBezTo>
                  <a:lnTo>
                    <a:pt x="152400" y="838200"/>
                  </a:lnTo>
                  <a:cubicBezTo>
                    <a:pt x="215900" y="723900"/>
                    <a:pt x="165100" y="647700"/>
                    <a:pt x="165100" y="647700"/>
                  </a:cubicBezTo>
                  <a:cubicBezTo>
                    <a:pt x="152400" y="622300"/>
                    <a:pt x="177800" y="596900"/>
                    <a:pt x="190500" y="571500"/>
                  </a:cubicBezTo>
                  <a:cubicBezTo>
                    <a:pt x="203200" y="546100"/>
                    <a:pt x="196850" y="501650"/>
                    <a:pt x="196850" y="501650"/>
                  </a:cubicBezTo>
                  <a:cubicBezTo>
                    <a:pt x="95250" y="247650"/>
                    <a:pt x="107950" y="6350"/>
                    <a:pt x="107950" y="6350"/>
                  </a:cubicBezTo>
                  <a:lnTo>
                    <a:pt x="4038600" y="0"/>
                  </a:lnTo>
                  <a:close/>
                </a:path>
              </a:pathLst>
            </a:custGeom>
            <a:blipFill>
              <a:blip r:embed="rId7"/>
              <a:stretch>
                <a:fillRect l="0" t="-5336" r="0" b="-5336"/>
              </a:stretch>
            </a:blipFill>
          </p:spPr>
        </p:sp>
        <p:sp>
          <p:nvSpPr>
            <p:cNvPr name="Freeform 12" id="12"/>
            <p:cNvSpPr/>
            <p:nvPr/>
          </p:nvSpPr>
          <p:spPr>
            <a:xfrm flipH="false" flipV="false" rot="0">
              <a:off x="0" y="0"/>
              <a:ext cx="393700" cy="5473700"/>
            </a:xfrm>
            <a:custGeom>
              <a:avLst/>
              <a:gdLst/>
              <a:ahLst/>
              <a:cxnLst/>
              <a:rect r="r" b="b" t="t" l="l"/>
              <a:pathLst>
                <a:path h="5473700" w="393700">
                  <a:moveTo>
                    <a:pt x="393700" y="5473700"/>
                  </a:moveTo>
                  <a:lnTo>
                    <a:pt x="0" y="5473700"/>
                  </a:lnTo>
                  <a:lnTo>
                    <a:pt x="0" y="0"/>
                  </a:lnTo>
                  <a:lnTo>
                    <a:pt x="393700" y="0"/>
                  </a:lnTo>
                  <a:lnTo>
                    <a:pt x="393700" y="5473700"/>
                  </a:lnTo>
                  <a:close/>
                </a:path>
              </a:pathLst>
            </a:custGeom>
            <a:blipFill>
              <a:blip r:embed="rId5"/>
              <a:stretch>
                <a:fillRect l="0" t="-275" r="-18931" b="-5006"/>
              </a:stretch>
            </a:blipFill>
          </p:spPr>
        </p:sp>
      </p:grpSp>
      <p:sp>
        <p:nvSpPr>
          <p:cNvPr name="Freeform 13" id="13"/>
          <p:cNvSpPr/>
          <p:nvPr/>
        </p:nvSpPr>
        <p:spPr>
          <a:xfrm flipH="false" flipV="false" rot="-5623892">
            <a:off x="4553621" y="2452681"/>
            <a:ext cx="931150" cy="1648052"/>
          </a:xfrm>
          <a:custGeom>
            <a:avLst/>
            <a:gdLst/>
            <a:ahLst/>
            <a:cxnLst/>
            <a:rect r="r" b="b" t="t" l="l"/>
            <a:pathLst>
              <a:path h="1648052" w="931150">
                <a:moveTo>
                  <a:pt x="0" y="0"/>
                </a:moveTo>
                <a:lnTo>
                  <a:pt x="931150" y="0"/>
                </a:lnTo>
                <a:lnTo>
                  <a:pt x="931150" y="1648053"/>
                </a:lnTo>
                <a:lnTo>
                  <a:pt x="0" y="1648053"/>
                </a:lnTo>
                <a:lnTo>
                  <a:pt x="0" y="0"/>
                </a:lnTo>
                <a:close/>
              </a:path>
            </a:pathLst>
          </a:custGeom>
          <a:blipFill>
            <a:blip r:embed="rId8"/>
            <a:stretch>
              <a:fillRect l="0" t="0" r="0" b="0"/>
            </a:stretch>
          </a:blipFill>
        </p:spPr>
      </p:sp>
      <p:sp>
        <p:nvSpPr>
          <p:cNvPr name="Freeform 14" id="14"/>
          <p:cNvSpPr/>
          <p:nvPr/>
        </p:nvSpPr>
        <p:spPr>
          <a:xfrm flipH="false" flipV="false" rot="-5623892">
            <a:off x="8949602" y="2452681"/>
            <a:ext cx="931150" cy="1648052"/>
          </a:xfrm>
          <a:custGeom>
            <a:avLst/>
            <a:gdLst/>
            <a:ahLst/>
            <a:cxnLst/>
            <a:rect r="r" b="b" t="t" l="l"/>
            <a:pathLst>
              <a:path h="1648052" w="931150">
                <a:moveTo>
                  <a:pt x="0" y="0"/>
                </a:moveTo>
                <a:lnTo>
                  <a:pt x="931149" y="0"/>
                </a:lnTo>
                <a:lnTo>
                  <a:pt x="931149" y="1648053"/>
                </a:lnTo>
                <a:lnTo>
                  <a:pt x="0" y="1648053"/>
                </a:lnTo>
                <a:lnTo>
                  <a:pt x="0" y="0"/>
                </a:lnTo>
                <a:close/>
              </a:path>
            </a:pathLst>
          </a:custGeom>
          <a:blipFill>
            <a:blip r:embed="rId8"/>
            <a:stretch>
              <a:fillRect l="0" t="0" r="0" b="0"/>
            </a:stretch>
          </a:blipFill>
        </p:spPr>
      </p:sp>
      <p:sp>
        <p:nvSpPr>
          <p:cNvPr name="Freeform 15" id="15"/>
          <p:cNvSpPr/>
          <p:nvPr/>
        </p:nvSpPr>
        <p:spPr>
          <a:xfrm flipH="false" flipV="false" rot="-5623892">
            <a:off x="13097122" y="2452681"/>
            <a:ext cx="931150" cy="1648052"/>
          </a:xfrm>
          <a:custGeom>
            <a:avLst/>
            <a:gdLst/>
            <a:ahLst/>
            <a:cxnLst/>
            <a:rect r="r" b="b" t="t" l="l"/>
            <a:pathLst>
              <a:path h="1648052" w="931150">
                <a:moveTo>
                  <a:pt x="0" y="0"/>
                </a:moveTo>
                <a:lnTo>
                  <a:pt x="931149" y="0"/>
                </a:lnTo>
                <a:lnTo>
                  <a:pt x="931149" y="1648053"/>
                </a:lnTo>
                <a:lnTo>
                  <a:pt x="0" y="1648053"/>
                </a:lnTo>
                <a:lnTo>
                  <a:pt x="0" y="0"/>
                </a:lnTo>
                <a:close/>
              </a:path>
            </a:pathLst>
          </a:custGeom>
          <a:blipFill>
            <a:blip r:embed="rId8"/>
            <a:stretch>
              <a:fillRect l="0" t="0" r="0" b="0"/>
            </a:stretch>
          </a:blipFill>
        </p:spPr>
      </p:sp>
      <p:sp>
        <p:nvSpPr>
          <p:cNvPr name="Freeform 16" id="16"/>
          <p:cNvSpPr/>
          <p:nvPr/>
        </p:nvSpPr>
        <p:spPr>
          <a:xfrm flipH="false" flipV="false" rot="5078235">
            <a:off x="3399566" y="5951761"/>
            <a:ext cx="1121854" cy="3001617"/>
          </a:xfrm>
          <a:custGeom>
            <a:avLst/>
            <a:gdLst/>
            <a:ahLst/>
            <a:cxnLst/>
            <a:rect r="r" b="b" t="t" l="l"/>
            <a:pathLst>
              <a:path h="3001617" w="1121854">
                <a:moveTo>
                  <a:pt x="0" y="0"/>
                </a:moveTo>
                <a:lnTo>
                  <a:pt x="1121855" y="0"/>
                </a:lnTo>
                <a:lnTo>
                  <a:pt x="1121855" y="3001617"/>
                </a:lnTo>
                <a:lnTo>
                  <a:pt x="0" y="3001617"/>
                </a:lnTo>
                <a:lnTo>
                  <a:pt x="0" y="0"/>
                </a:lnTo>
                <a:close/>
              </a:path>
            </a:pathLst>
          </a:custGeom>
          <a:blipFill>
            <a:blip r:embed="rId9"/>
            <a:stretch>
              <a:fillRect l="0" t="0" r="0" b="0"/>
            </a:stretch>
          </a:blipFill>
        </p:spPr>
      </p:sp>
      <p:sp>
        <p:nvSpPr>
          <p:cNvPr name="Freeform 17" id="17"/>
          <p:cNvSpPr/>
          <p:nvPr/>
        </p:nvSpPr>
        <p:spPr>
          <a:xfrm flipH="false" flipV="false" rot="5078235">
            <a:off x="7817137" y="6343068"/>
            <a:ext cx="1070495" cy="2864200"/>
          </a:xfrm>
          <a:custGeom>
            <a:avLst/>
            <a:gdLst/>
            <a:ahLst/>
            <a:cxnLst/>
            <a:rect r="r" b="b" t="t" l="l"/>
            <a:pathLst>
              <a:path h="2864200" w="1070495">
                <a:moveTo>
                  <a:pt x="0" y="0"/>
                </a:moveTo>
                <a:lnTo>
                  <a:pt x="1070495" y="0"/>
                </a:lnTo>
                <a:lnTo>
                  <a:pt x="1070495" y="2864200"/>
                </a:lnTo>
                <a:lnTo>
                  <a:pt x="0" y="2864200"/>
                </a:lnTo>
                <a:lnTo>
                  <a:pt x="0" y="0"/>
                </a:lnTo>
                <a:close/>
              </a:path>
            </a:pathLst>
          </a:custGeom>
          <a:blipFill>
            <a:blip r:embed="rId9"/>
            <a:stretch>
              <a:fillRect l="0" t="0" r="0" b="0"/>
            </a:stretch>
          </a:blipFill>
        </p:spPr>
      </p:sp>
      <p:sp>
        <p:nvSpPr>
          <p:cNvPr name="Freeform 18" id="18"/>
          <p:cNvSpPr/>
          <p:nvPr/>
        </p:nvSpPr>
        <p:spPr>
          <a:xfrm flipH="false" flipV="false" rot="5078235">
            <a:off x="12033389" y="5761337"/>
            <a:ext cx="1002387" cy="2591600"/>
          </a:xfrm>
          <a:custGeom>
            <a:avLst/>
            <a:gdLst/>
            <a:ahLst/>
            <a:cxnLst/>
            <a:rect r="r" b="b" t="t" l="l"/>
            <a:pathLst>
              <a:path h="2591600" w="1002387">
                <a:moveTo>
                  <a:pt x="0" y="0"/>
                </a:moveTo>
                <a:lnTo>
                  <a:pt x="1002386" y="0"/>
                </a:lnTo>
                <a:lnTo>
                  <a:pt x="1002386" y="2591600"/>
                </a:lnTo>
                <a:lnTo>
                  <a:pt x="0" y="2591600"/>
                </a:lnTo>
                <a:lnTo>
                  <a:pt x="0" y="0"/>
                </a:lnTo>
                <a:close/>
              </a:path>
            </a:pathLst>
          </a:custGeom>
          <a:blipFill>
            <a:blip r:embed="rId9"/>
            <a:stretch>
              <a:fillRect l="-66879" t="-72698" r="0" b="0"/>
            </a:stretch>
          </a:blipFill>
        </p:spPr>
      </p:sp>
      <p:grpSp>
        <p:nvGrpSpPr>
          <p:cNvPr name="Group 19" id="19"/>
          <p:cNvGrpSpPr/>
          <p:nvPr/>
        </p:nvGrpSpPr>
        <p:grpSpPr>
          <a:xfrm rot="0">
            <a:off x="17474" y="10112327"/>
            <a:ext cx="18288000" cy="213565"/>
            <a:chOff x="0" y="0"/>
            <a:chExt cx="4816593" cy="56248"/>
          </a:xfrm>
        </p:grpSpPr>
        <p:sp>
          <p:nvSpPr>
            <p:cNvPr name="Freeform 20" id="20"/>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FFFFFF"/>
            </a:solidFill>
          </p:spPr>
        </p:sp>
        <p:sp>
          <p:nvSpPr>
            <p:cNvPr name="TextBox 21" id="21"/>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0" y="0"/>
            <a:ext cx="18288000" cy="213565"/>
            <a:chOff x="0" y="0"/>
            <a:chExt cx="4816593" cy="56248"/>
          </a:xfrm>
        </p:grpSpPr>
        <p:sp>
          <p:nvSpPr>
            <p:cNvPr name="Freeform 23" id="2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FFFFFF"/>
            </a:solidFill>
          </p:spPr>
        </p:sp>
        <p:sp>
          <p:nvSpPr>
            <p:cNvPr name="TextBox 24" id="2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27052" y="336236"/>
            <a:ext cx="1001648" cy="1262582"/>
          </a:xfrm>
          <a:custGeom>
            <a:avLst/>
            <a:gdLst/>
            <a:ahLst/>
            <a:cxnLst/>
            <a:rect r="r" b="b" t="t" l="l"/>
            <a:pathLst>
              <a:path h="1262582" w="1001648">
                <a:moveTo>
                  <a:pt x="0" y="0"/>
                </a:moveTo>
                <a:lnTo>
                  <a:pt x="1001648" y="0"/>
                </a:lnTo>
                <a:lnTo>
                  <a:pt x="1001648" y="1262582"/>
                </a:lnTo>
                <a:lnTo>
                  <a:pt x="0" y="1262582"/>
                </a:lnTo>
                <a:lnTo>
                  <a:pt x="0" y="0"/>
                </a:lnTo>
                <a:close/>
              </a:path>
            </a:pathLst>
          </a:custGeom>
          <a:blipFill>
            <a:blip r:embed="rId10"/>
            <a:stretch>
              <a:fillRect l="0" t="0" r="0" b="0"/>
            </a:stretch>
          </a:blipFill>
        </p:spPr>
      </p:sp>
      <p:grpSp>
        <p:nvGrpSpPr>
          <p:cNvPr name="Group 26" id="26"/>
          <p:cNvGrpSpPr/>
          <p:nvPr/>
        </p:nvGrpSpPr>
        <p:grpSpPr>
          <a:xfrm rot="0">
            <a:off x="9549536" y="8877554"/>
            <a:ext cx="8346905" cy="761492"/>
            <a:chOff x="0" y="0"/>
            <a:chExt cx="11129207" cy="1015323"/>
          </a:xfrm>
        </p:grpSpPr>
        <p:sp>
          <p:nvSpPr>
            <p:cNvPr name="TextBox 27" id="27"/>
            <p:cNvSpPr txBox="true"/>
            <p:nvPr/>
          </p:nvSpPr>
          <p:spPr>
            <a:xfrm rot="0">
              <a:off x="9855647" y="-28914"/>
              <a:ext cx="1273560" cy="987426"/>
            </a:xfrm>
            <a:prstGeom prst="rect">
              <a:avLst/>
            </a:prstGeom>
          </p:spPr>
          <p:txBody>
            <a:bodyPr anchor="t" rtlCol="false" tIns="0" lIns="0" bIns="0" rIns="0">
              <a:spAutoFit/>
            </a:bodyPr>
            <a:lstStyle/>
            <a:p>
              <a:pPr algn="r">
                <a:lnSpc>
                  <a:spcPts val="6299"/>
                </a:lnSpc>
              </a:pPr>
              <a:r>
                <a:rPr lang="en-US" sz="4499">
                  <a:solidFill>
                    <a:srgbClr val="000000"/>
                  </a:solidFill>
                  <a:latin typeface="Glacial Indifference Bold"/>
                </a:rPr>
                <a:t>01</a:t>
              </a:r>
            </a:p>
          </p:txBody>
        </p:sp>
        <p:sp>
          <p:nvSpPr>
            <p:cNvPr name="AutoShape 28" id="28"/>
            <p:cNvSpPr/>
            <p:nvPr/>
          </p:nvSpPr>
          <p:spPr>
            <a:xfrm>
              <a:off x="9855647" y="0"/>
              <a:ext cx="0" cy="1015323"/>
            </a:xfrm>
            <a:prstGeom prst="line">
              <a:avLst/>
            </a:prstGeom>
            <a:ln cap="flat" w="127000">
              <a:solidFill>
                <a:srgbClr val="000000"/>
              </a:solidFill>
              <a:prstDash val="solid"/>
              <a:headEnd type="none" len="sm" w="sm"/>
              <a:tailEnd type="none" len="sm" w="sm"/>
            </a:ln>
          </p:spPr>
        </p:sp>
        <p:sp>
          <p:nvSpPr>
            <p:cNvPr name="TextBox 29" id="29"/>
            <p:cNvSpPr txBox="true"/>
            <p:nvPr/>
          </p:nvSpPr>
          <p:spPr>
            <a:xfrm rot="0">
              <a:off x="0" y="136186"/>
              <a:ext cx="9586953" cy="676275"/>
            </a:xfrm>
            <a:prstGeom prst="rect">
              <a:avLst/>
            </a:prstGeom>
          </p:spPr>
          <p:txBody>
            <a:bodyPr anchor="t" rtlCol="false" tIns="0" lIns="0" bIns="0" rIns="0">
              <a:spAutoFit/>
            </a:bodyPr>
            <a:lstStyle/>
            <a:p>
              <a:pPr algn="r">
                <a:lnSpc>
                  <a:spcPts val="4200"/>
                </a:lnSpc>
              </a:pPr>
              <a:r>
                <a:rPr lang="en-US" sz="3000" spc="300">
                  <a:solidFill>
                    <a:srgbClr val="000000"/>
                  </a:solidFill>
                  <a:latin typeface="Glacial Indifference Bold"/>
                </a:rPr>
                <a:t>PENGANTAR KECERDASAN BUATAN</a:t>
              </a:r>
            </a:p>
          </p:txBody>
        </p:sp>
      </p:grpSp>
      <p:sp>
        <p:nvSpPr>
          <p:cNvPr name="TextBox 30" id="30"/>
          <p:cNvSpPr txBox="true"/>
          <p:nvPr/>
        </p:nvSpPr>
        <p:spPr>
          <a:xfrm rot="-477067">
            <a:off x="7317323" y="7404316"/>
            <a:ext cx="2368749" cy="855153"/>
          </a:xfrm>
          <a:prstGeom prst="rect">
            <a:avLst/>
          </a:prstGeom>
        </p:spPr>
        <p:txBody>
          <a:bodyPr anchor="t" rtlCol="false" tIns="0" lIns="0" bIns="0" rIns="0">
            <a:spAutoFit/>
          </a:bodyPr>
          <a:lstStyle/>
          <a:p>
            <a:pPr algn="ctr">
              <a:lnSpc>
                <a:spcPts val="3126"/>
              </a:lnSpc>
            </a:pPr>
            <a:r>
              <a:rPr lang="en-US" sz="3767">
                <a:solidFill>
                  <a:srgbClr val="AA8E6B"/>
                </a:solidFill>
                <a:latin typeface="TC Milo"/>
              </a:rPr>
              <a:t>GIANO</a:t>
            </a:r>
          </a:p>
          <a:p>
            <a:pPr algn="ctr">
              <a:lnSpc>
                <a:spcPts val="3126"/>
              </a:lnSpc>
            </a:pPr>
            <a:r>
              <a:rPr lang="en-US" sz="3767">
                <a:solidFill>
                  <a:srgbClr val="AA8E6B"/>
                </a:solidFill>
                <a:latin typeface="TC Milo"/>
              </a:rPr>
              <a:t>1301223205</a:t>
            </a:r>
          </a:p>
        </p:txBody>
      </p:sp>
      <p:sp>
        <p:nvSpPr>
          <p:cNvPr name="TextBox 31" id="31"/>
          <p:cNvSpPr txBox="true"/>
          <p:nvPr/>
        </p:nvSpPr>
        <p:spPr>
          <a:xfrm rot="-343258">
            <a:off x="11943111" y="6645263"/>
            <a:ext cx="1743979" cy="791818"/>
          </a:xfrm>
          <a:prstGeom prst="rect">
            <a:avLst/>
          </a:prstGeom>
        </p:spPr>
        <p:txBody>
          <a:bodyPr anchor="t" rtlCol="false" tIns="0" lIns="0" bIns="0" rIns="0">
            <a:spAutoFit/>
          </a:bodyPr>
          <a:lstStyle/>
          <a:p>
            <a:pPr algn="ctr">
              <a:lnSpc>
                <a:spcPts val="2953"/>
              </a:lnSpc>
            </a:pPr>
            <a:r>
              <a:rPr lang="en-US" sz="3558">
                <a:solidFill>
                  <a:srgbClr val="AA8E6B"/>
                </a:solidFill>
                <a:latin typeface="TC Milo"/>
              </a:rPr>
              <a:t>NAUFAL</a:t>
            </a:r>
          </a:p>
          <a:p>
            <a:pPr algn="ctr">
              <a:lnSpc>
                <a:spcPts val="2953"/>
              </a:lnSpc>
            </a:pPr>
            <a:r>
              <a:rPr lang="en-US" sz="3558">
                <a:solidFill>
                  <a:srgbClr val="AA8E6B"/>
                </a:solidFill>
                <a:latin typeface="TC Milo"/>
              </a:rPr>
              <a:t>1301220356</a:t>
            </a:r>
          </a:p>
        </p:txBody>
      </p:sp>
      <p:sp>
        <p:nvSpPr>
          <p:cNvPr name="TextBox 32" id="32"/>
          <p:cNvSpPr txBox="true"/>
          <p:nvPr/>
        </p:nvSpPr>
        <p:spPr>
          <a:xfrm rot="-550118">
            <a:off x="3261177" y="7010533"/>
            <a:ext cx="2746762" cy="748488"/>
          </a:xfrm>
          <a:prstGeom prst="rect">
            <a:avLst/>
          </a:prstGeom>
        </p:spPr>
        <p:txBody>
          <a:bodyPr anchor="t" rtlCol="false" tIns="0" lIns="0" bIns="0" rIns="0">
            <a:spAutoFit/>
          </a:bodyPr>
          <a:lstStyle/>
          <a:p>
            <a:pPr algn="l">
              <a:lnSpc>
                <a:spcPts val="2782"/>
              </a:lnSpc>
            </a:pPr>
            <a:r>
              <a:rPr lang="en-US" sz="3352">
                <a:solidFill>
                  <a:srgbClr val="AA8E6B"/>
                </a:solidFill>
                <a:latin typeface="TC Milo"/>
              </a:rPr>
              <a:t>BINTANG</a:t>
            </a:r>
          </a:p>
          <a:p>
            <a:pPr algn="l" marL="0" indent="0" lvl="0">
              <a:lnSpc>
                <a:spcPts val="2782"/>
              </a:lnSpc>
              <a:spcBef>
                <a:spcPct val="0"/>
              </a:spcBef>
            </a:pPr>
            <a:r>
              <a:rPr lang="en-US" sz="3352">
                <a:solidFill>
                  <a:srgbClr val="AA8E6B"/>
                </a:solidFill>
                <a:latin typeface="TC Milo"/>
              </a:rPr>
              <a:t>1301223104</a:t>
            </a:r>
          </a:p>
        </p:txBody>
      </p:sp>
      <p:sp>
        <p:nvSpPr>
          <p:cNvPr name="TextBox 33" id="33"/>
          <p:cNvSpPr txBox="true"/>
          <p:nvPr/>
        </p:nvSpPr>
        <p:spPr>
          <a:xfrm rot="0">
            <a:off x="4391555" y="948242"/>
            <a:ext cx="9504890" cy="1241172"/>
          </a:xfrm>
          <a:prstGeom prst="rect">
            <a:avLst/>
          </a:prstGeom>
        </p:spPr>
        <p:txBody>
          <a:bodyPr anchor="t" rtlCol="false" tIns="0" lIns="0" bIns="0" rIns="0">
            <a:spAutoFit/>
          </a:bodyPr>
          <a:lstStyle/>
          <a:p>
            <a:pPr algn="ctr">
              <a:lnSpc>
                <a:spcPts val="8632"/>
              </a:lnSpc>
            </a:pPr>
            <a:r>
              <a:rPr lang="en-US" sz="10400">
                <a:solidFill>
                  <a:srgbClr val="FFFFFF"/>
                </a:solidFill>
                <a:latin typeface="TC Milo"/>
              </a:rPr>
              <a:t>ANGGOTA KELOMPOK</a:t>
            </a:r>
          </a:p>
        </p:txBody>
      </p:sp>
      <p:sp>
        <p:nvSpPr>
          <p:cNvPr name="TextBox 34" id="34"/>
          <p:cNvSpPr txBox="true"/>
          <p:nvPr/>
        </p:nvSpPr>
        <p:spPr>
          <a:xfrm rot="0">
            <a:off x="1028700" y="609600"/>
            <a:ext cx="2770259" cy="838200"/>
          </a:xfrm>
          <a:prstGeom prst="rect">
            <a:avLst/>
          </a:prstGeom>
        </p:spPr>
        <p:txBody>
          <a:bodyPr anchor="t" rtlCol="false" tIns="0" lIns="0" bIns="0" rIns="0">
            <a:spAutoFit/>
          </a:bodyPr>
          <a:lstStyle/>
          <a:p>
            <a:pPr algn="l">
              <a:lnSpc>
                <a:spcPts val="3360"/>
              </a:lnSpc>
            </a:pPr>
            <a:r>
              <a:rPr lang="en-US" sz="2800" spc="140">
                <a:solidFill>
                  <a:srgbClr val="FFFFFF"/>
                </a:solidFill>
                <a:latin typeface="Glacial Indifference"/>
              </a:rPr>
              <a:t>TELKOM </a:t>
            </a:r>
          </a:p>
          <a:p>
            <a:pPr algn="l">
              <a:lnSpc>
                <a:spcPts val="3360"/>
              </a:lnSpc>
            </a:pPr>
            <a:r>
              <a:rPr lang="en-US" sz="2800" spc="140">
                <a:solidFill>
                  <a:srgbClr val="FFFFFF"/>
                </a:solidFill>
                <a:latin typeface="Glacial Indifference"/>
              </a:rPr>
              <a:t>UNIVERSITY</a:t>
            </a:r>
          </a:p>
        </p:txBody>
      </p:sp>
    </p:spTree>
  </p:cSld>
  <p:clrMapOvr>
    <a:masterClrMapping/>
  </p:clrMapOvr>
  <p:transition spd="fast">
    <p:cover dir="u"/>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10073435"/>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600950" y="2334155"/>
            <a:ext cx="10687050" cy="5618690"/>
            <a:chOff x="0" y="0"/>
            <a:chExt cx="2814696" cy="1479820"/>
          </a:xfrm>
        </p:grpSpPr>
        <p:sp>
          <p:nvSpPr>
            <p:cNvPr name="Freeform 10" id="10"/>
            <p:cNvSpPr/>
            <p:nvPr/>
          </p:nvSpPr>
          <p:spPr>
            <a:xfrm flipH="false" flipV="false" rot="0">
              <a:off x="0" y="0"/>
              <a:ext cx="2814696" cy="1479820"/>
            </a:xfrm>
            <a:custGeom>
              <a:avLst/>
              <a:gdLst/>
              <a:ahLst/>
              <a:cxnLst/>
              <a:rect r="r" b="b" t="t" l="l"/>
              <a:pathLst>
                <a:path h="1479820" w="2814696">
                  <a:moveTo>
                    <a:pt x="0" y="0"/>
                  </a:moveTo>
                  <a:lnTo>
                    <a:pt x="2814696" y="0"/>
                  </a:lnTo>
                  <a:lnTo>
                    <a:pt x="2814696" y="1479820"/>
                  </a:lnTo>
                  <a:lnTo>
                    <a:pt x="0" y="1479820"/>
                  </a:lnTo>
                  <a:close/>
                </a:path>
              </a:pathLst>
            </a:custGeom>
            <a:solidFill>
              <a:srgbClr val="BFDDD2"/>
            </a:solidFill>
          </p:spPr>
        </p:sp>
        <p:sp>
          <p:nvSpPr>
            <p:cNvPr name="TextBox 11" id="11"/>
            <p:cNvSpPr txBox="true"/>
            <p:nvPr/>
          </p:nvSpPr>
          <p:spPr>
            <a:xfrm>
              <a:off x="0" y="-38100"/>
              <a:ext cx="2814696" cy="151792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6450448" y="596112"/>
            <a:ext cx="3675104" cy="3675104"/>
          </a:xfrm>
          <a:custGeom>
            <a:avLst/>
            <a:gdLst/>
            <a:ahLst/>
            <a:cxnLst/>
            <a:rect r="r" b="b" t="t" l="l"/>
            <a:pathLst>
              <a:path h="3675104" w="3675104">
                <a:moveTo>
                  <a:pt x="0" y="0"/>
                </a:moveTo>
                <a:lnTo>
                  <a:pt x="3675104" y="0"/>
                </a:lnTo>
                <a:lnTo>
                  <a:pt x="3675104" y="3675104"/>
                </a:lnTo>
                <a:lnTo>
                  <a:pt x="0" y="36751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310566" y="399246"/>
            <a:ext cx="977333" cy="1231933"/>
          </a:xfrm>
          <a:custGeom>
            <a:avLst/>
            <a:gdLst/>
            <a:ahLst/>
            <a:cxnLst/>
            <a:rect r="r" b="b" t="t" l="l"/>
            <a:pathLst>
              <a:path h="1231933" w="977333">
                <a:moveTo>
                  <a:pt x="0" y="0"/>
                </a:moveTo>
                <a:lnTo>
                  <a:pt x="977333" y="0"/>
                </a:lnTo>
                <a:lnTo>
                  <a:pt x="977333" y="1231932"/>
                </a:lnTo>
                <a:lnTo>
                  <a:pt x="0" y="1231932"/>
                </a:lnTo>
                <a:lnTo>
                  <a:pt x="0" y="0"/>
                </a:lnTo>
                <a:close/>
              </a:path>
            </a:pathLst>
          </a:custGeom>
          <a:blipFill>
            <a:blip r:embed="rId8"/>
            <a:stretch>
              <a:fillRect l="0" t="0" r="0" b="0"/>
            </a:stretch>
          </a:blipFill>
        </p:spPr>
      </p:sp>
      <p:grpSp>
        <p:nvGrpSpPr>
          <p:cNvPr name="Group 15" id="15"/>
          <p:cNvGrpSpPr/>
          <p:nvPr/>
        </p:nvGrpSpPr>
        <p:grpSpPr>
          <a:xfrm rot="0">
            <a:off x="9172265" y="8877554"/>
            <a:ext cx="8346905" cy="761492"/>
            <a:chOff x="0" y="0"/>
            <a:chExt cx="11129207" cy="1015323"/>
          </a:xfrm>
        </p:grpSpPr>
        <p:sp>
          <p:nvSpPr>
            <p:cNvPr name="TextBox 16" id="16"/>
            <p:cNvSpPr txBox="true"/>
            <p:nvPr/>
          </p:nvSpPr>
          <p:spPr>
            <a:xfrm rot="0">
              <a:off x="9855647" y="-28914"/>
              <a:ext cx="1273560" cy="987426"/>
            </a:xfrm>
            <a:prstGeom prst="rect">
              <a:avLst/>
            </a:prstGeom>
          </p:spPr>
          <p:txBody>
            <a:bodyPr anchor="t" rtlCol="false" tIns="0" lIns="0" bIns="0" rIns="0">
              <a:spAutoFit/>
            </a:bodyPr>
            <a:lstStyle/>
            <a:p>
              <a:pPr algn="r">
                <a:lnSpc>
                  <a:spcPts val="6299"/>
                </a:lnSpc>
              </a:pPr>
              <a:r>
                <a:rPr lang="en-US" sz="4499">
                  <a:solidFill>
                    <a:srgbClr val="000000"/>
                  </a:solidFill>
                  <a:latin typeface="Glacial Indifference Bold"/>
                </a:rPr>
                <a:t>02</a:t>
              </a:r>
            </a:p>
          </p:txBody>
        </p:sp>
        <p:sp>
          <p:nvSpPr>
            <p:cNvPr name="AutoShape 17" id="17"/>
            <p:cNvSpPr/>
            <p:nvPr/>
          </p:nvSpPr>
          <p:spPr>
            <a:xfrm>
              <a:off x="9855647" y="0"/>
              <a:ext cx="0" cy="1015323"/>
            </a:xfrm>
            <a:prstGeom prst="line">
              <a:avLst/>
            </a:prstGeom>
            <a:ln cap="flat" w="127000">
              <a:solidFill>
                <a:srgbClr val="5DA295"/>
              </a:solidFill>
              <a:prstDash val="solid"/>
              <a:headEnd type="none" len="sm" w="sm"/>
              <a:tailEnd type="none" len="sm" w="sm"/>
            </a:ln>
          </p:spPr>
        </p:sp>
        <p:sp>
          <p:nvSpPr>
            <p:cNvPr name="TextBox 18" id="18"/>
            <p:cNvSpPr txBox="true"/>
            <p:nvPr/>
          </p:nvSpPr>
          <p:spPr>
            <a:xfrm rot="0">
              <a:off x="0" y="136186"/>
              <a:ext cx="9586953" cy="676275"/>
            </a:xfrm>
            <a:prstGeom prst="rect">
              <a:avLst/>
            </a:prstGeom>
          </p:spPr>
          <p:txBody>
            <a:bodyPr anchor="t" rtlCol="false" tIns="0" lIns="0" bIns="0" rIns="0">
              <a:spAutoFit/>
            </a:bodyPr>
            <a:lstStyle/>
            <a:p>
              <a:pPr algn="r">
                <a:lnSpc>
                  <a:spcPts val="4200"/>
                </a:lnSpc>
              </a:pPr>
              <a:r>
                <a:rPr lang="en-US" sz="3000" spc="300">
                  <a:solidFill>
                    <a:srgbClr val="000000"/>
                  </a:solidFill>
                  <a:latin typeface="Glacial Indifference Bold"/>
                </a:rPr>
                <a:t>PENGANTAR KECERDASAN BUATAN</a:t>
              </a:r>
            </a:p>
          </p:txBody>
        </p:sp>
      </p:grpSp>
      <p:sp>
        <p:nvSpPr>
          <p:cNvPr name="TextBox 19" id="19"/>
          <p:cNvSpPr txBox="true"/>
          <p:nvPr/>
        </p:nvSpPr>
        <p:spPr>
          <a:xfrm rot="0">
            <a:off x="1287899" y="596112"/>
            <a:ext cx="2770259" cy="838200"/>
          </a:xfrm>
          <a:prstGeom prst="rect">
            <a:avLst/>
          </a:prstGeom>
        </p:spPr>
        <p:txBody>
          <a:bodyPr anchor="t" rtlCol="false" tIns="0" lIns="0" bIns="0" rIns="0">
            <a:spAutoFit/>
          </a:bodyPr>
          <a:lstStyle/>
          <a:p>
            <a:pPr algn="l">
              <a:lnSpc>
                <a:spcPts val="3360"/>
              </a:lnSpc>
            </a:pPr>
            <a:r>
              <a:rPr lang="en-US" sz="2800" spc="140">
                <a:solidFill>
                  <a:srgbClr val="000000"/>
                </a:solidFill>
                <a:latin typeface="Glacial Indifference"/>
              </a:rPr>
              <a:t>TELKOM </a:t>
            </a:r>
          </a:p>
          <a:p>
            <a:pPr algn="l">
              <a:lnSpc>
                <a:spcPts val="3360"/>
              </a:lnSpc>
            </a:pPr>
            <a:r>
              <a:rPr lang="en-US" sz="2800" spc="140">
                <a:solidFill>
                  <a:srgbClr val="000000"/>
                </a:solidFill>
                <a:latin typeface="Glacial Indifference"/>
              </a:rPr>
              <a:t>UNIVERSITY</a:t>
            </a:r>
          </a:p>
        </p:txBody>
      </p:sp>
      <p:sp>
        <p:nvSpPr>
          <p:cNvPr name="TextBox 20" id="20"/>
          <p:cNvSpPr txBox="true"/>
          <p:nvPr/>
        </p:nvSpPr>
        <p:spPr>
          <a:xfrm rot="0">
            <a:off x="1501454" y="4187798"/>
            <a:ext cx="5429300" cy="1056005"/>
          </a:xfrm>
          <a:prstGeom prst="rect">
            <a:avLst/>
          </a:prstGeom>
        </p:spPr>
        <p:txBody>
          <a:bodyPr anchor="t" rtlCol="false" tIns="0" lIns="0" bIns="0" rIns="0">
            <a:spAutoFit/>
          </a:bodyPr>
          <a:lstStyle/>
          <a:p>
            <a:pPr algn="l">
              <a:lnSpc>
                <a:spcPts val="8259"/>
              </a:lnSpc>
            </a:pPr>
            <a:r>
              <a:rPr lang="en-US" sz="6999">
                <a:solidFill>
                  <a:srgbClr val="000000"/>
                </a:solidFill>
                <a:latin typeface="Glacial Indifference Bold"/>
              </a:rPr>
              <a:t>Pendahuluan</a:t>
            </a:r>
          </a:p>
        </p:txBody>
      </p:sp>
      <p:sp>
        <p:nvSpPr>
          <p:cNvPr name="TextBox 21" id="21"/>
          <p:cNvSpPr txBox="true"/>
          <p:nvPr/>
        </p:nvSpPr>
        <p:spPr>
          <a:xfrm rot="0">
            <a:off x="7933436" y="2961612"/>
            <a:ext cx="8429044" cy="2864544"/>
          </a:xfrm>
          <a:prstGeom prst="rect">
            <a:avLst/>
          </a:prstGeom>
        </p:spPr>
        <p:txBody>
          <a:bodyPr anchor="t" rtlCol="false" tIns="0" lIns="0" bIns="0" rIns="0">
            <a:spAutoFit/>
          </a:bodyPr>
          <a:lstStyle/>
          <a:p>
            <a:pPr algn="l">
              <a:lnSpc>
                <a:spcPts val="4575"/>
              </a:lnSpc>
            </a:pPr>
            <a:r>
              <a:rPr lang="en-US" sz="3267">
                <a:solidFill>
                  <a:srgbClr val="000000"/>
                </a:solidFill>
                <a:latin typeface="Glacial Indifference"/>
              </a:rPr>
              <a:t>Auction Verification adalah dataset yang digunakan untuk studi ilmiah, tujuan dataset ini sendiri adalah mengurangi biaya dalam verifikasi hasil simultaneous multi-round auctions (SMRA).</a:t>
            </a:r>
          </a:p>
        </p:txBody>
      </p:sp>
      <p:sp>
        <p:nvSpPr>
          <p:cNvPr name="TextBox 22" id="22"/>
          <p:cNvSpPr txBox="true"/>
          <p:nvPr/>
        </p:nvSpPr>
        <p:spPr>
          <a:xfrm rot="0">
            <a:off x="7813171" y="6292881"/>
            <a:ext cx="8549308" cy="1225550"/>
          </a:xfrm>
          <a:prstGeom prst="rect">
            <a:avLst/>
          </a:prstGeom>
        </p:spPr>
        <p:txBody>
          <a:bodyPr anchor="t" rtlCol="false" tIns="0" lIns="0" bIns="0" rIns="0">
            <a:spAutoFit/>
          </a:bodyPr>
          <a:lstStyle/>
          <a:p>
            <a:pPr algn="l">
              <a:lnSpc>
                <a:spcPts val="4900"/>
              </a:lnSpc>
            </a:pPr>
            <a:r>
              <a:rPr lang="en-US" sz="3500">
                <a:solidFill>
                  <a:srgbClr val="000000"/>
                </a:solidFill>
                <a:latin typeface="Glacial Indifference"/>
              </a:rPr>
              <a:t>Setiap instance dari dataset mewakili satu proses verifikasi.</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049" y="6833950"/>
            <a:ext cx="5973602" cy="5973602"/>
          </a:xfrm>
          <a:custGeom>
            <a:avLst/>
            <a:gdLst/>
            <a:ahLst/>
            <a:cxnLst/>
            <a:rect r="r" b="b" t="t" l="l"/>
            <a:pathLst>
              <a:path h="5973602" w="5973602">
                <a:moveTo>
                  <a:pt x="0" y="0"/>
                </a:moveTo>
                <a:lnTo>
                  <a:pt x="5973601" y="0"/>
                </a:lnTo>
                <a:lnTo>
                  <a:pt x="5973601"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6958685" y="2915738"/>
            <a:ext cx="11329315" cy="0"/>
          </a:xfrm>
          <a:prstGeom prst="line">
            <a:avLst/>
          </a:prstGeom>
          <a:ln cap="flat" w="38100">
            <a:solidFill>
              <a:srgbClr val="5DA295"/>
            </a:solidFill>
            <a:prstDash val="solid"/>
            <a:headEnd type="none" len="sm" w="sm"/>
            <a:tailEnd type="none" len="sm" w="sm"/>
          </a:ln>
        </p:spPr>
      </p:sp>
      <p:sp>
        <p:nvSpPr>
          <p:cNvPr name="AutoShape 10" id="10"/>
          <p:cNvSpPr/>
          <p:nvPr/>
        </p:nvSpPr>
        <p:spPr>
          <a:xfrm>
            <a:off x="6940280" y="4655437"/>
            <a:ext cx="11329315" cy="0"/>
          </a:xfrm>
          <a:prstGeom prst="line">
            <a:avLst/>
          </a:prstGeom>
          <a:ln cap="flat" w="38100">
            <a:solidFill>
              <a:srgbClr val="5DA295"/>
            </a:solidFill>
            <a:prstDash val="solid"/>
            <a:headEnd type="none" len="sm" w="sm"/>
            <a:tailEnd type="none" len="sm" w="sm"/>
          </a:ln>
        </p:spPr>
      </p:sp>
      <p:sp>
        <p:nvSpPr>
          <p:cNvPr name="AutoShape 11" id="11"/>
          <p:cNvSpPr/>
          <p:nvPr/>
        </p:nvSpPr>
        <p:spPr>
          <a:xfrm>
            <a:off x="6958685" y="5942582"/>
            <a:ext cx="11329315" cy="0"/>
          </a:xfrm>
          <a:prstGeom prst="line">
            <a:avLst/>
          </a:prstGeom>
          <a:ln cap="flat" w="38100">
            <a:solidFill>
              <a:srgbClr val="5DA295"/>
            </a:solidFill>
            <a:prstDash val="solid"/>
            <a:headEnd type="none" len="sm" w="sm"/>
            <a:tailEnd type="none" len="sm" w="sm"/>
          </a:ln>
        </p:spPr>
      </p:sp>
      <p:sp>
        <p:nvSpPr>
          <p:cNvPr name="Freeform 12" id="12"/>
          <p:cNvSpPr/>
          <p:nvPr/>
        </p:nvSpPr>
        <p:spPr>
          <a:xfrm flipH="false" flipV="false" rot="0">
            <a:off x="4138092" y="6650005"/>
            <a:ext cx="1210872" cy="1210872"/>
          </a:xfrm>
          <a:custGeom>
            <a:avLst/>
            <a:gdLst/>
            <a:ahLst/>
            <a:cxnLst/>
            <a:rect r="r" b="b" t="t" l="l"/>
            <a:pathLst>
              <a:path h="1210872" w="1210872">
                <a:moveTo>
                  <a:pt x="0" y="0"/>
                </a:moveTo>
                <a:lnTo>
                  <a:pt x="1210872" y="0"/>
                </a:lnTo>
                <a:lnTo>
                  <a:pt x="1210872" y="1210872"/>
                </a:lnTo>
                <a:lnTo>
                  <a:pt x="0" y="1210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sz="4499">
                <a:solidFill>
                  <a:srgbClr val="000000"/>
                </a:solidFill>
                <a:latin typeface="Glacial Indifference Bold"/>
              </a:rPr>
              <a:t>03</a:t>
            </a:r>
          </a:p>
        </p:txBody>
      </p:sp>
      <p:sp>
        <p:nvSpPr>
          <p:cNvPr name="AutoShape 14" id="14"/>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Freeform 15" id="15"/>
          <p:cNvSpPr/>
          <p:nvPr/>
        </p:nvSpPr>
        <p:spPr>
          <a:xfrm flipH="false" flipV="false" rot="0">
            <a:off x="16893853" y="567841"/>
            <a:ext cx="1082627" cy="1082627"/>
          </a:xfrm>
          <a:custGeom>
            <a:avLst/>
            <a:gdLst/>
            <a:ahLst/>
            <a:cxnLst/>
            <a:rect r="r" b="b" t="t" l="l"/>
            <a:pathLst>
              <a:path h="1082627" w="1082627">
                <a:moveTo>
                  <a:pt x="0" y="0"/>
                </a:moveTo>
                <a:lnTo>
                  <a:pt x="1082626" y="0"/>
                </a:lnTo>
                <a:lnTo>
                  <a:pt x="1082626" y="1082627"/>
                </a:lnTo>
                <a:lnTo>
                  <a:pt x="0" y="1082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517951" y="2801438"/>
            <a:ext cx="4727341" cy="2432050"/>
          </a:xfrm>
          <a:prstGeom prst="rect">
            <a:avLst/>
          </a:prstGeom>
        </p:spPr>
        <p:txBody>
          <a:bodyPr anchor="t" rtlCol="false" tIns="0" lIns="0" bIns="0" rIns="0">
            <a:spAutoFit/>
          </a:bodyPr>
          <a:lstStyle/>
          <a:p>
            <a:pPr algn="l">
              <a:lnSpc>
                <a:spcPts val="9799"/>
              </a:lnSpc>
            </a:pPr>
            <a:r>
              <a:rPr lang="en-US" sz="6999">
                <a:solidFill>
                  <a:srgbClr val="000000"/>
                </a:solidFill>
                <a:latin typeface="Glacial Indifference Bold"/>
              </a:rPr>
              <a:t>Penjelasan</a:t>
            </a:r>
          </a:p>
          <a:p>
            <a:pPr algn="l">
              <a:lnSpc>
                <a:spcPts val="9799"/>
              </a:lnSpc>
            </a:pPr>
            <a:r>
              <a:rPr lang="en-US" sz="6999">
                <a:solidFill>
                  <a:srgbClr val="000000"/>
                </a:solidFill>
                <a:latin typeface="Glacial Indifference Bold"/>
              </a:rPr>
              <a:t>Data Set</a:t>
            </a:r>
          </a:p>
        </p:txBody>
      </p:sp>
      <p:sp>
        <p:nvSpPr>
          <p:cNvPr name="TextBox 17" id="17"/>
          <p:cNvSpPr txBox="true"/>
          <p:nvPr/>
        </p:nvSpPr>
        <p:spPr>
          <a:xfrm rot="0">
            <a:off x="8108469" y="2058384"/>
            <a:ext cx="9747866" cy="857355"/>
          </a:xfrm>
          <a:prstGeom prst="rect">
            <a:avLst/>
          </a:prstGeom>
        </p:spPr>
        <p:txBody>
          <a:bodyPr anchor="t" rtlCol="false" tIns="0" lIns="0" bIns="0" rIns="0">
            <a:spAutoFit/>
          </a:bodyPr>
          <a:lstStyle/>
          <a:p>
            <a:pPr algn="l">
              <a:lnSpc>
                <a:spcPts val="3479"/>
              </a:lnSpc>
            </a:pPr>
            <a:r>
              <a:rPr lang="en-US" sz="2485">
                <a:solidFill>
                  <a:srgbClr val="000000"/>
                </a:solidFill>
                <a:latin typeface="Glacial Indifference"/>
              </a:rPr>
              <a:t>Kapasitas (jumlah maksimal produk yang menang) dari bider 1. (variabel ini tidak akan dipakai dalam model).</a:t>
            </a:r>
          </a:p>
        </p:txBody>
      </p:sp>
      <p:sp>
        <p:nvSpPr>
          <p:cNvPr name="TextBox 18" id="18"/>
          <p:cNvSpPr txBox="true"/>
          <p:nvPr/>
        </p:nvSpPr>
        <p:spPr>
          <a:xfrm rot="0">
            <a:off x="6916642" y="1829855"/>
            <a:ext cx="938336" cy="762001"/>
          </a:xfrm>
          <a:prstGeom prst="rect">
            <a:avLst/>
          </a:prstGeom>
        </p:spPr>
        <p:txBody>
          <a:bodyPr anchor="t" rtlCol="false" tIns="0" lIns="0" bIns="0" rIns="0">
            <a:spAutoFit/>
          </a:bodyPr>
          <a:lstStyle/>
          <a:p>
            <a:pPr algn="r">
              <a:lnSpc>
                <a:spcPts val="6299"/>
              </a:lnSpc>
            </a:pPr>
            <a:r>
              <a:rPr lang="en-US" sz="4499">
                <a:solidFill>
                  <a:srgbClr val="5DA295"/>
                </a:solidFill>
                <a:latin typeface="Glacial Indifference Bold"/>
              </a:rPr>
              <a:t>01.</a:t>
            </a:r>
          </a:p>
        </p:txBody>
      </p:sp>
      <p:sp>
        <p:nvSpPr>
          <p:cNvPr name="TextBox 19" id="19"/>
          <p:cNvSpPr txBox="true"/>
          <p:nvPr/>
        </p:nvSpPr>
        <p:spPr>
          <a:xfrm rot="0">
            <a:off x="8168290" y="1412252"/>
            <a:ext cx="4288915" cy="596900"/>
          </a:xfrm>
          <a:prstGeom prst="rect">
            <a:avLst/>
          </a:prstGeom>
        </p:spPr>
        <p:txBody>
          <a:bodyPr anchor="t" rtlCol="false" tIns="0" lIns="0" bIns="0" rIns="0">
            <a:spAutoFit/>
          </a:bodyPr>
          <a:lstStyle/>
          <a:p>
            <a:pPr algn="l">
              <a:lnSpc>
                <a:spcPts val="4899"/>
              </a:lnSpc>
            </a:pPr>
            <a:r>
              <a:rPr lang="en-US" sz="3499">
                <a:solidFill>
                  <a:srgbClr val="5DA295"/>
                </a:solidFill>
                <a:latin typeface="Glacial Indifference Bold"/>
              </a:rPr>
              <a:t>process.b1.capacity</a:t>
            </a:r>
          </a:p>
        </p:txBody>
      </p:sp>
      <p:sp>
        <p:nvSpPr>
          <p:cNvPr name="TextBox 20" id="20"/>
          <p:cNvSpPr txBox="true"/>
          <p:nvPr/>
        </p:nvSpPr>
        <p:spPr>
          <a:xfrm rot="0">
            <a:off x="6837437" y="3380876"/>
            <a:ext cx="1096746" cy="762001"/>
          </a:xfrm>
          <a:prstGeom prst="rect">
            <a:avLst/>
          </a:prstGeom>
        </p:spPr>
        <p:txBody>
          <a:bodyPr anchor="t" rtlCol="false" tIns="0" lIns="0" bIns="0" rIns="0">
            <a:spAutoFit/>
          </a:bodyPr>
          <a:lstStyle/>
          <a:p>
            <a:pPr algn="r">
              <a:lnSpc>
                <a:spcPts val="6299"/>
              </a:lnSpc>
            </a:pPr>
            <a:r>
              <a:rPr lang="en-US" sz="4499">
                <a:solidFill>
                  <a:srgbClr val="5DA295"/>
                </a:solidFill>
                <a:latin typeface="Glacial Indifference Bold"/>
              </a:rPr>
              <a:t>02.</a:t>
            </a:r>
          </a:p>
        </p:txBody>
      </p:sp>
      <p:sp>
        <p:nvSpPr>
          <p:cNvPr name="TextBox 21" id="21"/>
          <p:cNvSpPr txBox="true"/>
          <p:nvPr/>
        </p:nvSpPr>
        <p:spPr>
          <a:xfrm rot="0">
            <a:off x="8149884" y="3065639"/>
            <a:ext cx="4436648" cy="596900"/>
          </a:xfrm>
          <a:prstGeom prst="rect">
            <a:avLst/>
          </a:prstGeom>
        </p:spPr>
        <p:txBody>
          <a:bodyPr anchor="t" rtlCol="false" tIns="0" lIns="0" bIns="0" rIns="0">
            <a:spAutoFit/>
          </a:bodyPr>
          <a:lstStyle/>
          <a:p>
            <a:pPr algn="l">
              <a:lnSpc>
                <a:spcPts val="4899"/>
              </a:lnSpc>
            </a:pPr>
            <a:r>
              <a:rPr lang="en-US" sz="3499">
                <a:solidFill>
                  <a:srgbClr val="5DA295"/>
                </a:solidFill>
                <a:latin typeface="Glacial Indifference Bold"/>
              </a:rPr>
              <a:t>process.b2.capacity</a:t>
            </a:r>
          </a:p>
        </p:txBody>
      </p:sp>
      <p:sp>
        <p:nvSpPr>
          <p:cNvPr name="TextBox 22" id="22"/>
          <p:cNvSpPr txBox="true"/>
          <p:nvPr/>
        </p:nvSpPr>
        <p:spPr>
          <a:xfrm rot="0">
            <a:off x="8085473" y="3745765"/>
            <a:ext cx="10119710" cy="842997"/>
          </a:xfrm>
          <a:prstGeom prst="rect">
            <a:avLst/>
          </a:prstGeom>
        </p:spPr>
        <p:txBody>
          <a:bodyPr anchor="t" rtlCol="false" tIns="0" lIns="0" bIns="0" rIns="0">
            <a:spAutoFit/>
          </a:bodyPr>
          <a:lstStyle/>
          <a:p>
            <a:pPr algn="l">
              <a:lnSpc>
                <a:spcPts val="3417"/>
              </a:lnSpc>
            </a:pPr>
            <a:r>
              <a:rPr lang="en-US" sz="2441">
                <a:solidFill>
                  <a:srgbClr val="000000"/>
                </a:solidFill>
                <a:latin typeface="Glacial Indifference"/>
              </a:rPr>
              <a:t>Kapasitas (jumlah maksimal produk yang menang) dari bider 2. (variabel ini tidak akan dipakai dalam model).</a:t>
            </a:r>
          </a:p>
        </p:txBody>
      </p:sp>
      <p:sp>
        <p:nvSpPr>
          <p:cNvPr name="TextBox 23" id="23"/>
          <p:cNvSpPr txBox="true"/>
          <p:nvPr/>
        </p:nvSpPr>
        <p:spPr>
          <a:xfrm rot="0">
            <a:off x="8108469" y="4622200"/>
            <a:ext cx="4288915" cy="596900"/>
          </a:xfrm>
          <a:prstGeom prst="rect">
            <a:avLst/>
          </a:prstGeom>
        </p:spPr>
        <p:txBody>
          <a:bodyPr anchor="t" rtlCol="false" tIns="0" lIns="0" bIns="0" rIns="0">
            <a:spAutoFit/>
          </a:bodyPr>
          <a:lstStyle/>
          <a:p>
            <a:pPr algn="l">
              <a:lnSpc>
                <a:spcPts val="4899"/>
              </a:lnSpc>
            </a:pPr>
            <a:r>
              <a:rPr lang="en-US" sz="3499">
                <a:solidFill>
                  <a:srgbClr val="5DA295"/>
                </a:solidFill>
                <a:latin typeface="Glacial Indifference Bold"/>
              </a:rPr>
              <a:t>process.b3.capacity</a:t>
            </a:r>
          </a:p>
        </p:txBody>
      </p:sp>
      <p:sp>
        <p:nvSpPr>
          <p:cNvPr name="TextBox 24" id="24"/>
          <p:cNvSpPr txBox="true"/>
          <p:nvPr/>
        </p:nvSpPr>
        <p:spPr>
          <a:xfrm rot="0">
            <a:off x="8168290" y="5185863"/>
            <a:ext cx="8873295" cy="746783"/>
          </a:xfrm>
          <a:prstGeom prst="rect">
            <a:avLst/>
          </a:prstGeom>
        </p:spPr>
        <p:txBody>
          <a:bodyPr anchor="t" rtlCol="false" tIns="0" lIns="0" bIns="0" rIns="0">
            <a:spAutoFit/>
          </a:bodyPr>
          <a:lstStyle/>
          <a:p>
            <a:pPr algn="l">
              <a:lnSpc>
                <a:spcPts val="3004"/>
              </a:lnSpc>
            </a:pPr>
            <a:r>
              <a:rPr lang="en-US" sz="2145">
                <a:solidFill>
                  <a:srgbClr val="000000"/>
                </a:solidFill>
                <a:latin typeface="Glacial Indifference"/>
              </a:rPr>
              <a:t>Kapasitas (jumlah maksimal produk yang menang) dari bider 3. (variabel ini tidak akan dipakai dalam model).</a:t>
            </a:r>
          </a:p>
        </p:txBody>
      </p:sp>
      <p:sp>
        <p:nvSpPr>
          <p:cNvPr name="TextBox 25" id="25"/>
          <p:cNvSpPr txBox="true"/>
          <p:nvPr/>
        </p:nvSpPr>
        <p:spPr>
          <a:xfrm rot="0">
            <a:off x="6837437" y="5018974"/>
            <a:ext cx="1096746" cy="762001"/>
          </a:xfrm>
          <a:prstGeom prst="rect">
            <a:avLst/>
          </a:prstGeom>
        </p:spPr>
        <p:txBody>
          <a:bodyPr anchor="t" rtlCol="false" tIns="0" lIns="0" bIns="0" rIns="0">
            <a:spAutoFit/>
          </a:bodyPr>
          <a:lstStyle/>
          <a:p>
            <a:pPr algn="r">
              <a:lnSpc>
                <a:spcPts val="6299"/>
              </a:lnSpc>
            </a:pPr>
            <a:r>
              <a:rPr lang="en-US" sz="4499">
                <a:solidFill>
                  <a:srgbClr val="5DA295"/>
                </a:solidFill>
                <a:latin typeface="Glacial Indifference Bold"/>
              </a:rPr>
              <a:t>03.</a:t>
            </a:r>
          </a:p>
        </p:txBody>
      </p:sp>
      <p:sp>
        <p:nvSpPr>
          <p:cNvPr name="AutoShape 26" id="26"/>
          <p:cNvSpPr/>
          <p:nvPr/>
        </p:nvSpPr>
        <p:spPr>
          <a:xfrm>
            <a:off x="6940280" y="7255441"/>
            <a:ext cx="11329315" cy="0"/>
          </a:xfrm>
          <a:prstGeom prst="line">
            <a:avLst/>
          </a:prstGeom>
          <a:ln cap="flat" w="38100">
            <a:solidFill>
              <a:srgbClr val="5DA295"/>
            </a:solidFill>
            <a:prstDash val="solid"/>
            <a:headEnd type="none" len="sm" w="sm"/>
            <a:tailEnd type="none" len="sm" w="sm"/>
          </a:ln>
        </p:spPr>
      </p:sp>
      <p:sp>
        <p:nvSpPr>
          <p:cNvPr name="TextBox 27" id="27"/>
          <p:cNvSpPr txBox="true"/>
          <p:nvPr/>
        </p:nvSpPr>
        <p:spPr>
          <a:xfrm rot="0">
            <a:off x="6837437" y="6226142"/>
            <a:ext cx="1096746" cy="762001"/>
          </a:xfrm>
          <a:prstGeom prst="rect">
            <a:avLst/>
          </a:prstGeom>
        </p:spPr>
        <p:txBody>
          <a:bodyPr anchor="t" rtlCol="false" tIns="0" lIns="0" bIns="0" rIns="0">
            <a:spAutoFit/>
          </a:bodyPr>
          <a:lstStyle/>
          <a:p>
            <a:pPr algn="r">
              <a:lnSpc>
                <a:spcPts val="6299"/>
              </a:lnSpc>
            </a:pPr>
            <a:r>
              <a:rPr lang="en-US" sz="4499">
                <a:solidFill>
                  <a:srgbClr val="5DA295"/>
                </a:solidFill>
                <a:latin typeface="Glacial Indifference Bold"/>
              </a:rPr>
              <a:t>04.</a:t>
            </a:r>
          </a:p>
        </p:txBody>
      </p:sp>
      <p:sp>
        <p:nvSpPr>
          <p:cNvPr name="TextBox 28" id="28"/>
          <p:cNvSpPr txBox="true"/>
          <p:nvPr/>
        </p:nvSpPr>
        <p:spPr>
          <a:xfrm rot="0">
            <a:off x="8108469" y="5922912"/>
            <a:ext cx="4288915" cy="596900"/>
          </a:xfrm>
          <a:prstGeom prst="rect">
            <a:avLst/>
          </a:prstGeom>
        </p:spPr>
        <p:txBody>
          <a:bodyPr anchor="t" rtlCol="false" tIns="0" lIns="0" bIns="0" rIns="0">
            <a:spAutoFit/>
          </a:bodyPr>
          <a:lstStyle/>
          <a:p>
            <a:pPr algn="l">
              <a:lnSpc>
                <a:spcPts val="4899"/>
              </a:lnSpc>
            </a:pPr>
            <a:r>
              <a:rPr lang="en-US" sz="3499">
                <a:solidFill>
                  <a:srgbClr val="5DA295"/>
                </a:solidFill>
                <a:latin typeface="Glacial Indifference Bold"/>
              </a:rPr>
              <a:t>process.b4.capacity</a:t>
            </a:r>
          </a:p>
        </p:txBody>
      </p:sp>
      <p:sp>
        <p:nvSpPr>
          <p:cNvPr name="TextBox 29" id="29"/>
          <p:cNvSpPr txBox="true"/>
          <p:nvPr/>
        </p:nvSpPr>
        <p:spPr>
          <a:xfrm rot="0">
            <a:off x="8149884" y="6500142"/>
            <a:ext cx="9350880" cy="755298"/>
          </a:xfrm>
          <a:prstGeom prst="rect">
            <a:avLst/>
          </a:prstGeom>
        </p:spPr>
        <p:txBody>
          <a:bodyPr anchor="t" rtlCol="false" tIns="0" lIns="0" bIns="0" rIns="0">
            <a:spAutoFit/>
          </a:bodyPr>
          <a:lstStyle/>
          <a:p>
            <a:pPr algn="l">
              <a:lnSpc>
                <a:spcPts val="3040"/>
              </a:lnSpc>
            </a:pPr>
            <a:r>
              <a:rPr lang="en-US" sz="2171">
                <a:solidFill>
                  <a:srgbClr val="000000"/>
                </a:solidFill>
                <a:latin typeface="Glacial Indifference"/>
              </a:rPr>
              <a:t>Kapasitas (jumlah maksimal produk yang menang) dari bider 4. (variabel ini tidak akan dipakai dalam model).</a:t>
            </a:r>
          </a:p>
        </p:txBody>
      </p:sp>
      <p:sp>
        <p:nvSpPr>
          <p:cNvPr name="AutoShape 30" id="30"/>
          <p:cNvSpPr/>
          <p:nvPr/>
        </p:nvSpPr>
        <p:spPr>
          <a:xfrm>
            <a:off x="6958685" y="8507481"/>
            <a:ext cx="11688374" cy="0"/>
          </a:xfrm>
          <a:prstGeom prst="line">
            <a:avLst/>
          </a:prstGeom>
          <a:ln cap="flat" w="38100">
            <a:solidFill>
              <a:srgbClr val="5DA295"/>
            </a:solidFill>
            <a:prstDash val="solid"/>
            <a:headEnd type="none" len="sm" w="sm"/>
            <a:tailEnd type="none" len="sm" w="sm"/>
          </a:ln>
        </p:spPr>
      </p:sp>
      <p:sp>
        <p:nvSpPr>
          <p:cNvPr name="TextBox 31" id="31"/>
          <p:cNvSpPr txBox="true"/>
          <p:nvPr/>
        </p:nvSpPr>
        <p:spPr>
          <a:xfrm rot="0">
            <a:off x="6837437" y="7437014"/>
            <a:ext cx="1096746" cy="762001"/>
          </a:xfrm>
          <a:prstGeom prst="rect">
            <a:avLst/>
          </a:prstGeom>
        </p:spPr>
        <p:txBody>
          <a:bodyPr anchor="t" rtlCol="false" tIns="0" lIns="0" bIns="0" rIns="0">
            <a:spAutoFit/>
          </a:bodyPr>
          <a:lstStyle/>
          <a:p>
            <a:pPr algn="r">
              <a:lnSpc>
                <a:spcPts val="6299"/>
              </a:lnSpc>
            </a:pPr>
            <a:r>
              <a:rPr lang="en-US" sz="4499">
                <a:solidFill>
                  <a:srgbClr val="5DA295"/>
                </a:solidFill>
                <a:latin typeface="Glacial Indifference Bold"/>
              </a:rPr>
              <a:t>05.</a:t>
            </a:r>
          </a:p>
        </p:txBody>
      </p:sp>
      <p:sp>
        <p:nvSpPr>
          <p:cNvPr name="TextBox 32" id="32"/>
          <p:cNvSpPr txBox="true"/>
          <p:nvPr/>
        </p:nvSpPr>
        <p:spPr>
          <a:xfrm rot="0">
            <a:off x="8168290" y="7199215"/>
            <a:ext cx="4288915" cy="596900"/>
          </a:xfrm>
          <a:prstGeom prst="rect">
            <a:avLst/>
          </a:prstGeom>
        </p:spPr>
        <p:txBody>
          <a:bodyPr anchor="t" rtlCol="false" tIns="0" lIns="0" bIns="0" rIns="0">
            <a:spAutoFit/>
          </a:bodyPr>
          <a:lstStyle/>
          <a:p>
            <a:pPr algn="l">
              <a:lnSpc>
                <a:spcPts val="4899"/>
              </a:lnSpc>
            </a:pPr>
            <a:r>
              <a:rPr lang="en-US" sz="3499">
                <a:solidFill>
                  <a:srgbClr val="5DA295"/>
                </a:solidFill>
                <a:latin typeface="Glacial Indifference Bold"/>
              </a:rPr>
              <a:t>property.price</a:t>
            </a:r>
          </a:p>
        </p:txBody>
      </p:sp>
      <p:sp>
        <p:nvSpPr>
          <p:cNvPr name="TextBox 33" id="33"/>
          <p:cNvSpPr txBox="true"/>
          <p:nvPr/>
        </p:nvSpPr>
        <p:spPr>
          <a:xfrm rot="0">
            <a:off x="8168290" y="7881840"/>
            <a:ext cx="3903431" cy="469232"/>
          </a:xfrm>
          <a:prstGeom prst="rect">
            <a:avLst/>
          </a:prstGeom>
        </p:spPr>
        <p:txBody>
          <a:bodyPr anchor="t" rtlCol="false" tIns="0" lIns="0" bIns="0" rIns="0">
            <a:spAutoFit/>
          </a:bodyPr>
          <a:lstStyle/>
          <a:p>
            <a:pPr algn="l">
              <a:lnSpc>
                <a:spcPts val="3840"/>
              </a:lnSpc>
            </a:pPr>
            <a:r>
              <a:rPr lang="en-US" sz="2743">
                <a:solidFill>
                  <a:srgbClr val="000000"/>
                </a:solidFill>
                <a:latin typeface="Glacial Indifference"/>
              </a:rPr>
              <a:t>Harga saat ini diverifikasi.</a:t>
            </a:r>
          </a:p>
        </p:txBody>
      </p:sp>
      <p:sp>
        <p:nvSpPr>
          <p:cNvPr name="TextBox 34" id="34"/>
          <p:cNvSpPr txBox="true"/>
          <p:nvPr/>
        </p:nvSpPr>
        <p:spPr>
          <a:xfrm rot="0">
            <a:off x="9144000" y="8963025"/>
            <a:ext cx="7190215" cy="523875"/>
          </a:xfrm>
          <a:prstGeom prst="rect">
            <a:avLst/>
          </a:prstGeom>
        </p:spPr>
        <p:txBody>
          <a:bodyPr anchor="t" rtlCol="false" tIns="0" lIns="0" bIns="0" rIns="0">
            <a:spAutoFit/>
          </a:bodyPr>
          <a:lstStyle/>
          <a:p>
            <a:pPr algn="r">
              <a:lnSpc>
                <a:spcPts val="4200"/>
              </a:lnSpc>
            </a:pPr>
            <a:r>
              <a:rPr lang="en-US" sz="3000" spc="300">
                <a:solidFill>
                  <a:srgbClr val="000000"/>
                </a:solidFill>
                <a:latin typeface="Glacial Indifference Bold"/>
              </a:rPr>
              <a:t>PENGANTAR KECERDASAN BUATAN</a:t>
            </a:r>
          </a:p>
        </p:txBody>
      </p:sp>
      <p:sp>
        <p:nvSpPr>
          <p:cNvPr name="Freeform 35" id="35"/>
          <p:cNvSpPr/>
          <p:nvPr/>
        </p:nvSpPr>
        <p:spPr>
          <a:xfrm flipH="false" flipV="false" rot="0">
            <a:off x="292673" y="316022"/>
            <a:ext cx="955684" cy="1204644"/>
          </a:xfrm>
          <a:custGeom>
            <a:avLst/>
            <a:gdLst/>
            <a:ahLst/>
            <a:cxnLst/>
            <a:rect r="r" b="b" t="t" l="l"/>
            <a:pathLst>
              <a:path h="1204644" w="955684">
                <a:moveTo>
                  <a:pt x="0" y="0"/>
                </a:moveTo>
                <a:lnTo>
                  <a:pt x="955684" y="0"/>
                </a:lnTo>
                <a:lnTo>
                  <a:pt x="955684" y="1204644"/>
                </a:lnTo>
                <a:lnTo>
                  <a:pt x="0" y="1204644"/>
                </a:lnTo>
                <a:lnTo>
                  <a:pt x="0" y="0"/>
                </a:lnTo>
                <a:close/>
              </a:path>
            </a:pathLst>
          </a:custGeom>
          <a:blipFill>
            <a:blip r:embed="rId8"/>
            <a:stretch>
              <a:fillRect l="0" t="0" r="0" b="0"/>
            </a:stretch>
          </a:blipFill>
        </p:spPr>
      </p:sp>
      <p:sp>
        <p:nvSpPr>
          <p:cNvPr name="TextBox 36" id="36"/>
          <p:cNvSpPr txBox="true"/>
          <p:nvPr/>
        </p:nvSpPr>
        <p:spPr>
          <a:xfrm rot="0">
            <a:off x="1367833" y="499244"/>
            <a:ext cx="2770259" cy="838200"/>
          </a:xfrm>
          <a:prstGeom prst="rect">
            <a:avLst/>
          </a:prstGeom>
        </p:spPr>
        <p:txBody>
          <a:bodyPr anchor="t" rtlCol="false" tIns="0" lIns="0" bIns="0" rIns="0">
            <a:spAutoFit/>
          </a:bodyPr>
          <a:lstStyle/>
          <a:p>
            <a:pPr algn="l">
              <a:lnSpc>
                <a:spcPts val="3360"/>
              </a:lnSpc>
            </a:pPr>
            <a:r>
              <a:rPr lang="en-US" sz="2800" spc="140">
                <a:solidFill>
                  <a:srgbClr val="000000"/>
                </a:solidFill>
                <a:latin typeface="Glacial Indifference"/>
              </a:rPr>
              <a:t>TELKOM </a:t>
            </a:r>
          </a:p>
          <a:p>
            <a:pPr algn="l">
              <a:lnSpc>
                <a:spcPts val="3360"/>
              </a:lnSpc>
            </a:pPr>
            <a:r>
              <a:rPr lang="en-US" sz="2800" spc="140">
                <a:solidFill>
                  <a:srgbClr val="000000"/>
                </a:solidFill>
                <a:latin typeface="Glacial Indifference"/>
              </a:rPr>
              <a:t>UNIVERSITY</a:t>
            </a:r>
          </a:p>
        </p:txBody>
      </p:sp>
    </p:spTree>
  </p:cSld>
  <p:clrMapOvr>
    <a:masterClrMapping/>
  </p:clrMapOvr>
  <p:transition spd="slow">
    <p:cover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049" y="6833950"/>
            <a:ext cx="5973602" cy="5973602"/>
          </a:xfrm>
          <a:custGeom>
            <a:avLst/>
            <a:gdLst/>
            <a:ahLst/>
            <a:cxnLst/>
            <a:rect r="r" b="b" t="t" l="l"/>
            <a:pathLst>
              <a:path h="5973602" w="5973602">
                <a:moveTo>
                  <a:pt x="0" y="0"/>
                </a:moveTo>
                <a:lnTo>
                  <a:pt x="5973601" y="0"/>
                </a:lnTo>
                <a:lnTo>
                  <a:pt x="5973601"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6958685" y="2915738"/>
            <a:ext cx="11329315" cy="0"/>
          </a:xfrm>
          <a:prstGeom prst="line">
            <a:avLst/>
          </a:prstGeom>
          <a:ln cap="flat" w="38100">
            <a:solidFill>
              <a:srgbClr val="5DA295"/>
            </a:solidFill>
            <a:prstDash val="solid"/>
            <a:headEnd type="none" len="sm" w="sm"/>
            <a:tailEnd type="none" len="sm" w="sm"/>
          </a:ln>
        </p:spPr>
      </p:sp>
      <p:sp>
        <p:nvSpPr>
          <p:cNvPr name="AutoShape 10" id="10"/>
          <p:cNvSpPr/>
          <p:nvPr/>
        </p:nvSpPr>
        <p:spPr>
          <a:xfrm>
            <a:off x="6940280" y="4655437"/>
            <a:ext cx="11329315" cy="0"/>
          </a:xfrm>
          <a:prstGeom prst="line">
            <a:avLst/>
          </a:prstGeom>
          <a:ln cap="flat" w="38100">
            <a:solidFill>
              <a:srgbClr val="5DA295"/>
            </a:solidFill>
            <a:prstDash val="solid"/>
            <a:headEnd type="none" len="sm" w="sm"/>
            <a:tailEnd type="none" len="sm" w="sm"/>
          </a:ln>
        </p:spPr>
      </p:sp>
      <p:sp>
        <p:nvSpPr>
          <p:cNvPr name="AutoShape 11" id="11"/>
          <p:cNvSpPr/>
          <p:nvPr/>
        </p:nvSpPr>
        <p:spPr>
          <a:xfrm>
            <a:off x="6958685" y="5942582"/>
            <a:ext cx="11329315" cy="0"/>
          </a:xfrm>
          <a:prstGeom prst="line">
            <a:avLst/>
          </a:prstGeom>
          <a:ln cap="flat" w="38100">
            <a:solidFill>
              <a:srgbClr val="5DA295"/>
            </a:solidFill>
            <a:prstDash val="solid"/>
            <a:headEnd type="none" len="sm" w="sm"/>
            <a:tailEnd type="none" len="sm" w="sm"/>
          </a:ln>
        </p:spPr>
      </p:sp>
      <p:sp>
        <p:nvSpPr>
          <p:cNvPr name="Freeform 12" id="12"/>
          <p:cNvSpPr/>
          <p:nvPr/>
        </p:nvSpPr>
        <p:spPr>
          <a:xfrm flipH="false" flipV="false" rot="0">
            <a:off x="4138092" y="6650005"/>
            <a:ext cx="1210872" cy="1210872"/>
          </a:xfrm>
          <a:custGeom>
            <a:avLst/>
            <a:gdLst/>
            <a:ahLst/>
            <a:cxnLst/>
            <a:rect r="r" b="b" t="t" l="l"/>
            <a:pathLst>
              <a:path h="1210872" w="1210872">
                <a:moveTo>
                  <a:pt x="0" y="0"/>
                </a:moveTo>
                <a:lnTo>
                  <a:pt x="1210872" y="0"/>
                </a:lnTo>
                <a:lnTo>
                  <a:pt x="1210872" y="1210872"/>
                </a:lnTo>
                <a:lnTo>
                  <a:pt x="0" y="1210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sz="4499">
                <a:solidFill>
                  <a:srgbClr val="000000"/>
                </a:solidFill>
                <a:latin typeface="Glacial Indifference Bold"/>
              </a:rPr>
              <a:t>04</a:t>
            </a:r>
          </a:p>
        </p:txBody>
      </p:sp>
      <p:sp>
        <p:nvSpPr>
          <p:cNvPr name="AutoShape 14" id="14"/>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Freeform 15" id="15"/>
          <p:cNvSpPr/>
          <p:nvPr/>
        </p:nvSpPr>
        <p:spPr>
          <a:xfrm flipH="false" flipV="false" rot="0">
            <a:off x="16893853" y="567841"/>
            <a:ext cx="1082627" cy="1082627"/>
          </a:xfrm>
          <a:custGeom>
            <a:avLst/>
            <a:gdLst/>
            <a:ahLst/>
            <a:cxnLst/>
            <a:rect r="r" b="b" t="t" l="l"/>
            <a:pathLst>
              <a:path h="1082627" w="1082627">
                <a:moveTo>
                  <a:pt x="0" y="0"/>
                </a:moveTo>
                <a:lnTo>
                  <a:pt x="1082626" y="0"/>
                </a:lnTo>
                <a:lnTo>
                  <a:pt x="1082626" y="1082627"/>
                </a:lnTo>
                <a:lnTo>
                  <a:pt x="0" y="1082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517951" y="2801438"/>
            <a:ext cx="4727341" cy="2432050"/>
          </a:xfrm>
          <a:prstGeom prst="rect">
            <a:avLst/>
          </a:prstGeom>
        </p:spPr>
        <p:txBody>
          <a:bodyPr anchor="t" rtlCol="false" tIns="0" lIns="0" bIns="0" rIns="0">
            <a:spAutoFit/>
          </a:bodyPr>
          <a:lstStyle/>
          <a:p>
            <a:pPr algn="l">
              <a:lnSpc>
                <a:spcPts val="9799"/>
              </a:lnSpc>
            </a:pPr>
            <a:r>
              <a:rPr lang="en-US" sz="6999">
                <a:solidFill>
                  <a:srgbClr val="000000"/>
                </a:solidFill>
                <a:latin typeface="Glacial Indifference Bold"/>
              </a:rPr>
              <a:t>Penjelasan</a:t>
            </a:r>
          </a:p>
          <a:p>
            <a:pPr algn="l">
              <a:lnSpc>
                <a:spcPts val="9799"/>
              </a:lnSpc>
            </a:pPr>
            <a:r>
              <a:rPr lang="en-US" sz="6999">
                <a:solidFill>
                  <a:srgbClr val="000000"/>
                </a:solidFill>
                <a:latin typeface="Glacial Indifference Bold"/>
              </a:rPr>
              <a:t>Data Set</a:t>
            </a:r>
          </a:p>
        </p:txBody>
      </p:sp>
      <p:sp>
        <p:nvSpPr>
          <p:cNvPr name="TextBox 17" id="17"/>
          <p:cNvSpPr txBox="true"/>
          <p:nvPr/>
        </p:nvSpPr>
        <p:spPr>
          <a:xfrm rot="0">
            <a:off x="8168290" y="2326177"/>
            <a:ext cx="4121158" cy="475261"/>
          </a:xfrm>
          <a:prstGeom prst="rect">
            <a:avLst/>
          </a:prstGeom>
        </p:spPr>
        <p:txBody>
          <a:bodyPr anchor="t" rtlCol="false" tIns="0" lIns="0" bIns="0" rIns="0">
            <a:spAutoFit/>
          </a:bodyPr>
          <a:lstStyle/>
          <a:p>
            <a:pPr algn="l">
              <a:lnSpc>
                <a:spcPts val="3985"/>
              </a:lnSpc>
            </a:pPr>
            <a:r>
              <a:rPr lang="en-US" sz="2846">
                <a:solidFill>
                  <a:srgbClr val="000000"/>
                </a:solidFill>
                <a:latin typeface="Glacial Indifference"/>
              </a:rPr>
              <a:t>Produk saat ini diverifikasi.</a:t>
            </a:r>
          </a:p>
        </p:txBody>
      </p:sp>
      <p:sp>
        <p:nvSpPr>
          <p:cNvPr name="TextBox 18" id="18"/>
          <p:cNvSpPr txBox="true"/>
          <p:nvPr/>
        </p:nvSpPr>
        <p:spPr>
          <a:xfrm rot="0">
            <a:off x="6916642" y="1829855"/>
            <a:ext cx="938336" cy="762001"/>
          </a:xfrm>
          <a:prstGeom prst="rect">
            <a:avLst/>
          </a:prstGeom>
        </p:spPr>
        <p:txBody>
          <a:bodyPr anchor="t" rtlCol="false" tIns="0" lIns="0" bIns="0" rIns="0">
            <a:spAutoFit/>
          </a:bodyPr>
          <a:lstStyle/>
          <a:p>
            <a:pPr algn="r">
              <a:lnSpc>
                <a:spcPts val="6299"/>
              </a:lnSpc>
            </a:pPr>
            <a:r>
              <a:rPr lang="en-US" sz="4499">
                <a:solidFill>
                  <a:srgbClr val="5DA295"/>
                </a:solidFill>
                <a:latin typeface="Glacial Indifference Bold"/>
              </a:rPr>
              <a:t>06.</a:t>
            </a:r>
          </a:p>
        </p:txBody>
      </p:sp>
      <p:sp>
        <p:nvSpPr>
          <p:cNvPr name="TextBox 19" id="19"/>
          <p:cNvSpPr txBox="true"/>
          <p:nvPr/>
        </p:nvSpPr>
        <p:spPr>
          <a:xfrm rot="0">
            <a:off x="8168290" y="1656818"/>
            <a:ext cx="4288915" cy="596900"/>
          </a:xfrm>
          <a:prstGeom prst="rect">
            <a:avLst/>
          </a:prstGeom>
        </p:spPr>
        <p:txBody>
          <a:bodyPr anchor="t" rtlCol="false" tIns="0" lIns="0" bIns="0" rIns="0">
            <a:spAutoFit/>
          </a:bodyPr>
          <a:lstStyle/>
          <a:p>
            <a:pPr algn="l">
              <a:lnSpc>
                <a:spcPts val="4899"/>
              </a:lnSpc>
            </a:pPr>
            <a:r>
              <a:rPr lang="en-US" sz="3499">
                <a:solidFill>
                  <a:srgbClr val="5DA295"/>
                </a:solidFill>
                <a:latin typeface="Glacial Indifference Bold"/>
              </a:rPr>
              <a:t>property.product </a:t>
            </a:r>
          </a:p>
        </p:txBody>
      </p:sp>
      <p:sp>
        <p:nvSpPr>
          <p:cNvPr name="TextBox 20" id="20"/>
          <p:cNvSpPr txBox="true"/>
          <p:nvPr/>
        </p:nvSpPr>
        <p:spPr>
          <a:xfrm rot="0">
            <a:off x="6837437" y="3380876"/>
            <a:ext cx="1096746" cy="762001"/>
          </a:xfrm>
          <a:prstGeom prst="rect">
            <a:avLst/>
          </a:prstGeom>
        </p:spPr>
        <p:txBody>
          <a:bodyPr anchor="t" rtlCol="false" tIns="0" lIns="0" bIns="0" rIns="0">
            <a:spAutoFit/>
          </a:bodyPr>
          <a:lstStyle/>
          <a:p>
            <a:pPr algn="r">
              <a:lnSpc>
                <a:spcPts val="6299"/>
              </a:lnSpc>
            </a:pPr>
            <a:r>
              <a:rPr lang="en-US" sz="4499">
                <a:solidFill>
                  <a:srgbClr val="5DA295"/>
                </a:solidFill>
                <a:latin typeface="Glacial Indifference Bold"/>
              </a:rPr>
              <a:t>07.</a:t>
            </a:r>
          </a:p>
        </p:txBody>
      </p:sp>
      <p:sp>
        <p:nvSpPr>
          <p:cNvPr name="TextBox 21" id="21"/>
          <p:cNvSpPr txBox="true"/>
          <p:nvPr/>
        </p:nvSpPr>
        <p:spPr>
          <a:xfrm rot="0">
            <a:off x="8168290" y="3190476"/>
            <a:ext cx="4436648" cy="596900"/>
          </a:xfrm>
          <a:prstGeom prst="rect">
            <a:avLst/>
          </a:prstGeom>
        </p:spPr>
        <p:txBody>
          <a:bodyPr anchor="t" rtlCol="false" tIns="0" lIns="0" bIns="0" rIns="0">
            <a:spAutoFit/>
          </a:bodyPr>
          <a:lstStyle/>
          <a:p>
            <a:pPr algn="l">
              <a:lnSpc>
                <a:spcPts val="4899"/>
              </a:lnSpc>
            </a:pPr>
            <a:r>
              <a:rPr lang="en-US" sz="3499">
                <a:solidFill>
                  <a:srgbClr val="5DA295"/>
                </a:solidFill>
                <a:latin typeface="Glacial Indifference Bold"/>
              </a:rPr>
              <a:t>property.winner</a:t>
            </a:r>
          </a:p>
        </p:txBody>
      </p:sp>
      <p:sp>
        <p:nvSpPr>
          <p:cNvPr name="TextBox 22" id="22"/>
          <p:cNvSpPr txBox="true"/>
          <p:nvPr/>
        </p:nvSpPr>
        <p:spPr>
          <a:xfrm rot="0">
            <a:off x="8168290" y="3873101"/>
            <a:ext cx="8873295" cy="666442"/>
          </a:xfrm>
          <a:prstGeom prst="rect">
            <a:avLst/>
          </a:prstGeom>
        </p:spPr>
        <p:txBody>
          <a:bodyPr anchor="t" rtlCol="false" tIns="0" lIns="0" bIns="0" rIns="0">
            <a:spAutoFit/>
          </a:bodyPr>
          <a:lstStyle/>
          <a:p>
            <a:pPr algn="l">
              <a:lnSpc>
                <a:spcPts val="2641"/>
              </a:lnSpc>
            </a:pPr>
            <a:r>
              <a:rPr lang="en-US" sz="1887">
                <a:solidFill>
                  <a:srgbClr val="000000"/>
                </a:solidFill>
                <a:latin typeface="Glacial Indifference"/>
              </a:rPr>
              <a:t>Penawar saat ini diverifikasi sebagai pemenang produk (0 jika hanya harga yang diverifikasi).</a:t>
            </a:r>
          </a:p>
        </p:txBody>
      </p:sp>
      <p:sp>
        <p:nvSpPr>
          <p:cNvPr name="TextBox 23" id="23"/>
          <p:cNvSpPr txBox="true"/>
          <p:nvPr/>
        </p:nvSpPr>
        <p:spPr>
          <a:xfrm rot="0">
            <a:off x="8168290" y="4655437"/>
            <a:ext cx="4288915" cy="596900"/>
          </a:xfrm>
          <a:prstGeom prst="rect">
            <a:avLst/>
          </a:prstGeom>
        </p:spPr>
        <p:txBody>
          <a:bodyPr anchor="t" rtlCol="false" tIns="0" lIns="0" bIns="0" rIns="0">
            <a:spAutoFit/>
          </a:bodyPr>
          <a:lstStyle/>
          <a:p>
            <a:pPr algn="l">
              <a:lnSpc>
                <a:spcPts val="4899"/>
              </a:lnSpc>
            </a:pPr>
            <a:r>
              <a:rPr lang="en-US" sz="3499">
                <a:solidFill>
                  <a:srgbClr val="5DA295"/>
                </a:solidFill>
                <a:latin typeface="Glacial Indifference Bold"/>
              </a:rPr>
              <a:t>verification.result</a:t>
            </a:r>
          </a:p>
        </p:txBody>
      </p:sp>
      <p:sp>
        <p:nvSpPr>
          <p:cNvPr name="TextBox 24" id="24"/>
          <p:cNvSpPr txBox="true"/>
          <p:nvPr/>
        </p:nvSpPr>
        <p:spPr>
          <a:xfrm rot="0">
            <a:off x="8168290" y="5299962"/>
            <a:ext cx="9916231" cy="405693"/>
          </a:xfrm>
          <a:prstGeom prst="rect">
            <a:avLst/>
          </a:prstGeom>
        </p:spPr>
        <p:txBody>
          <a:bodyPr anchor="t" rtlCol="false" tIns="0" lIns="0" bIns="0" rIns="0">
            <a:spAutoFit/>
          </a:bodyPr>
          <a:lstStyle/>
          <a:p>
            <a:pPr algn="l">
              <a:lnSpc>
                <a:spcPts val="3363"/>
              </a:lnSpc>
            </a:pPr>
            <a:r>
              <a:rPr lang="en-US" sz="2402">
                <a:solidFill>
                  <a:srgbClr val="000000"/>
                </a:solidFill>
                <a:latin typeface="Glacial Indifference"/>
              </a:rPr>
              <a:t>Hasil verifikasi biner (apakah hasil yang diverifikasi mungkin?).</a:t>
            </a:r>
          </a:p>
        </p:txBody>
      </p:sp>
      <p:sp>
        <p:nvSpPr>
          <p:cNvPr name="TextBox 25" id="25"/>
          <p:cNvSpPr txBox="true"/>
          <p:nvPr/>
        </p:nvSpPr>
        <p:spPr>
          <a:xfrm rot="0">
            <a:off x="6837437" y="5018974"/>
            <a:ext cx="1096746" cy="762001"/>
          </a:xfrm>
          <a:prstGeom prst="rect">
            <a:avLst/>
          </a:prstGeom>
        </p:spPr>
        <p:txBody>
          <a:bodyPr anchor="t" rtlCol="false" tIns="0" lIns="0" bIns="0" rIns="0">
            <a:spAutoFit/>
          </a:bodyPr>
          <a:lstStyle/>
          <a:p>
            <a:pPr algn="r">
              <a:lnSpc>
                <a:spcPts val="6299"/>
              </a:lnSpc>
            </a:pPr>
            <a:r>
              <a:rPr lang="en-US" sz="4499">
                <a:solidFill>
                  <a:srgbClr val="5DA295"/>
                </a:solidFill>
                <a:latin typeface="Glacial Indifference Bold"/>
              </a:rPr>
              <a:t>08.</a:t>
            </a:r>
          </a:p>
        </p:txBody>
      </p:sp>
      <p:sp>
        <p:nvSpPr>
          <p:cNvPr name="AutoShape 26" id="26"/>
          <p:cNvSpPr/>
          <p:nvPr/>
        </p:nvSpPr>
        <p:spPr>
          <a:xfrm>
            <a:off x="6940280" y="7255441"/>
            <a:ext cx="11329315" cy="0"/>
          </a:xfrm>
          <a:prstGeom prst="line">
            <a:avLst/>
          </a:prstGeom>
          <a:ln cap="flat" w="38100">
            <a:solidFill>
              <a:srgbClr val="5DA295"/>
            </a:solidFill>
            <a:prstDash val="solid"/>
            <a:headEnd type="none" len="sm" w="sm"/>
            <a:tailEnd type="none" len="sm" w="sm"/>
          </a:ln>
        </p:spPr>
      </p:sp>
      <p:sp>
        <p:nvSpPr>
          <p:cNvPr name="TextBox 27" id="27"/>
          <p:cNvSpPr txBox="true"/>
          <p:nvPr/>
        </p:nvSpPr>
        <p:spPr>
          <a:xfrm rot="0">
            <a:off x="6837437" y="6226142"/>
            <a:ext cx="1096746" cy="762001"/>
          </a:xfrm>
          <a:prstGeom prst="rect">
            <a:avLst/>
          </a:prstGeom>
        </p:spPr>
        <p:txBody>
          <a:bodyPr anchor="t" rtlCol="false" tIns="0" lIns="0" bIns="0" rIns="0">
            <a:spAutoFit/>
          </a:bodyPr>
          <a:lstStyle/>
          <a:p>
            <a:pPr algn="r">
              <a:lnSpc>
                <a:spcPts val="6299"/>
              </a:lnSpc>
            </a:pPr>
            <a:r>
              <a:rPr lang="en-US" sz="4499">
                <a:solidFill>
                  <a:srgbClr val="5DA295"/>
                </a:solidFill>
                <a:latin typeface="Glacial Indifference Bold"/>
              </a:rPr>
              <a:t>09.</a:t>
            </a:r>
          </a:p>
        </p:txBody>
      </p:sp>
      <p:sp>
        <p:nvSpPr>
          <p:cNvPr name="TextBox 28" id="28"/>
          <p:cNvSpPr txBox="true"/>
          <p:nvPr/>
        </p:nvSpPr>
        <p:spPr>
          <a:xfrm rot="0">
            <a:off x="8168290" y="6037832"/>
            <a:ext cx="4288915" cy="596900"/>
          </a:xfrm>
          <a:prstGeom prst="rect">
            <a:avLst/>
          </a:prstGeom>
        </p:spPr>
        <p:txBody>
          <a:bodyPr anchor="t" rtlCol="false" tIns="0" lIns="0" bIns="0" rIns="0">
            <a:spAutoFit/>
          </a:bodyPr>
          <a:lstStyle/>
          <a:p>
            <a:pPr algn="l">
              <a:lnSpc>
                <a:spcPts val="4899"/>
              </a:lnSpc>
            </a:pPr>
            <a:r>
              <a:rPr lang="en-US" sz="3499">
                <a:solidFill>
                  <a:srgbClr val="5DA295"/>
                </a:solidFill>
                <a:latin typeface="Glacial Indifference Bold"/>
              </a:rPr>
              <a:t>verification.time </a:t>
            </a:r>
          </a:p>
        </p:txBody>
      </p:sp>
      <p:sp>
        <p:nvSpPr>
          <p:cNvPr name="TextBox 29" id="29"/>
          <p:cNvSpPr txBox="true"/>
          <p:nvPr/>
        </p:nvSpPr>
        <p:spPr>
          <a:xfrm rot="0">
            <a:off x="8168290" y="6729982"/>
            <a:ext cx="8799491" cy="373154"/>
          </a:xfrm>
          <a:prstGeom prst="rect">
            <a:avLst/>
          </a:prstGeom>
        </p:spPr>
        <p:txBody>
          <a:bodyPr anchor="t" rtlCol="false" tIns="0" lIns="0" bIns="0" rIns="0">
            <a:spAutoFit/>
          </a:bodyPr>
          <a:lstStyle/>
          <a:p>
            <a:pPr algn="l">
              <a:lnSpc>
                <a:spcPts val="3057"/>
              </a:lnSpc>
            </a:pPr>
            <a:r>
              <a:rPr lang="en-US" sz="2183">
                <a:solidFill>
                  <a:srgbClr val="000000"/>
                </a:solidFill>
                <a:latin typeface="Glacial Indifference"/>
              </a:rPr>
              <a:t>Runtime prosedur verifikasi. (variabel ini tidak akan dipakai dalam model).</a:t>
            </a:r>
          </a:p>
        </p:txBody>
      </p:sp>
      <p:sp>
        <p:nvSpPr>
          <p:cNvPr name="TextBox 30" id="30"/>
          <p:cNvSpPr txBox="true"/>
          <p:nvPr/>
        </p:nvSpPr>
        <p:spPr>
          <a:xfrm rot="0">
            <a:off x="6940280" y="7684066"/>
            <a:ext cx="5549814" cy="877687"/>
          </a:xfrm>
          <a:prstGeom prst="rect">
            <a:avLst/>
          </a:prstGeom>
        </p:spPr>
        <p:txBody>
          <a:bodyPr anchor="t" rtlCol="false" tIns="0" lIns="0" bIns="0" rIns="0">
            <a:spAutoFit/>
          </a:bodyPr>
          <a:lstStyle/>
          <a:p>
            <a:pPr algn="l">
              <a:lnSpc>
                <a:spcPts val="3598"/>
              </a:lnSpc>
            </a:pPr>
            <a:r>
              <a:rPr lang="en-US" sz="2570">
                <a:solidFill>
                  <a:srgbClr val="000000"/>
                </a:solidFill>
                <a:latin typeface="Glacial Indifference"/>
              </a:rPr>
              <a:t>Target variabel yang akan digunakan adalah verification.result</a:t>
            </a:r>
          </a:p>
        </p:txBody>
      </p:sp>
      <p:sp>
        <p:nvSpPr>
          <p:cNvPr name="TextBox 31" id="31"/>
          <p:cNvSpPr txBox="true"/>
          <p:nvPr/>
        </p:nvSpPr>
        <p:spPr>
          <a:xfrm rot="0">
            <a:off x="9144000" y="8952278"/>
            <a:ext cx="7190215" cy="523875"/>
          </a:xfrm>
          <a:prstGeom prst="rect">
            <a:avLst/>
          </a:prstGeom>
        </p:spPr>
        <p:txBody>
          <a:bodyPr anchor="t" rtlCol="false" tIns="0" lIns="0" bIns="0" rIns="0">
            <a:spAutoFit/>
          </a:bodyPr>
          <a:lstStyle/>
          <a:p>
            <a:pPr algn="r">
              <a:lnSpc>
                <a:spcPts val="4200"/>
              </a:lnSpc>
            </a:pPr>
            <a:r>
              <a:rPr lang="en-US" sz="3000" spc="300">
                <a:solidFill>
                  <a:srgbClr val="000000"/>
                </a:solidFill>
                <a:latin typeface="Glacial Indifference Bold"/>
              </a:rPr>
              <a:t>PENGANTAR KECERDASAN BUATAN</a:t>
            </a:r>
          </a:p>
        </p:txBody>
      </p:sp>
      <p:sp>
        <p:nvSpPr>
          <p:cNvPr name="Freeform 32" id="32"/>
          <p:cNvSpPr/>
          <p:nvPr/>
        </p:nvSpPr>
        <p:spPr>
          <a:xfrm flipH="false" flipV="false" rot="0">
            <a:off x="278912" y="370508"/>
            <a:ext cx="922084" cy="1162291"/>
          </a:xfrm>
          <a:custGeom>
            <a:avLst/>
            <a:gdLst/>
            <a:ahLst/>
            <a:cxnLst/>
            <a:rect r="r" b="b" t="t" l="l"/>
            <a:pathLst>
              <a:path h="1162291" w="922084">
                <a:moveTo>
                  <a:pt x="0" y="0"/>
                </a:moveTo>
                <a:lnTo>
                  <a:pt x="922084" y="0"/>
                </a:lnTo>
                <a:lnTo>
                  <a:pt x="922084" y="1162291"/>
                </a:lnTo>
                <a:lnTo>
                  <a:pt x="0" y="1162291"/>
                </a:lnTo>
                <a:lnTo>
                  <a:pt x="0" y="0"/>
                </a:lnTo>
                <a:close/>
              </a:path>
            </a:pathLst>
          </a:custGeom>
          <a:blipFill>
            <a:blip r:embed="rId8"/>
            <a:stretch>
              <a:fillRect l="0" t="0" r="0" b="0"/>
            </a:stretch>
          </a:blipFill>
        </p:spPr>
      </p:sp>
      <p:sp>
        <p:nvSpPr>
          <p:cNvPr name="TextBox 33" id="33"/>
          <p:cNvSpPr txBox="true"/>
          <p:nvPr/>
        </p:nvSpPr>
        <p:spPr>
          <a:xfrm rot="0">
            <a:off x="1200996" y="567841"/>
            <a:ext cx="2770259" cy="838200"/>
          </a:xfrm>
          <a:prstGeom prst="rect">
            <a:avLst/>
          </a:prstGeom>
        </p:spPr>
        <p:txBody>
          <a:bodyPr anchor="t" rtlCol="false" tIns="0" lIns="0" bIns="0" rIns="0">
            <a:spAutoFit/>
          </a:bodyPr>
          <a:lstStyle/>
          <a:p>
            <a:pPr algn="l">
              <a:lnSpc>
                <a:spcPts val="3360"/>
              </a:lnSpc>
            </a:pPr>
            <a:r>
              <a:rPr lang="en-US" sz="2800" spc="140">
                <a:solidFill>
                  <a:srgbClr val="000000"/>
                </a:solidFill>
                <a:latin typeface="Glacial Indifference"/>
              </a:rPr>
              <a:t>TELKOM </a:t>
            </a:r>
          </a:p>
          <a:p>
            <a:pPr algn="l">
              <a:lnSpc>
                <a:spcPts val="3360"/>
              </a:lnSpc>
            </a:pPr>
            <a:r>
              <a:rPr lang="en-US" sz="2800" spc="140">
                <a:solidFill>
                  <a:srgbClr val="000000"/>
                </a:solidFill>
                <a:latin typeface="Glacial Indifference"/>
              </a:rPr>
              <a:t>UNIVERSITY</a:t>
            </a:r>
          </a:p>
        </p:txBody>
      </p:sp>
    </p:spTree>
  </p:cSld>
  <p:clrMapOvr>
    <a:masterClrMapping/>
  </p:clrMapOvr>
  <p:transition spd="slow">
    <p:circl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5912" y="6736891"/>
            <a:ext cx="4384217" cy="3551216"/>
          </a:xfrm>
          <a:custGeom>
            <a:avLst/>
            <a:gdLst/>
            <a:ahLst/>
            <a:cxnLst/>
            <a:rect r="r" b="b" t="t" l="l"/>
            <a:pathLst>
              <a:path h="3551216" w="4384217">
                <a:moveTo>
                  <a:pt x="0" y="0"/>
                </a:moveTo>
                <a:lnTo>
                  <a:pt x="4384216" y="0"/>
                </a:lnTo>
                <a:lnTo>
                  <a:pt x="4384216" y="3551216"/>
                </a:lnTo>
                <a:lnTo>
                  <a:pt x="0" y="35512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611625" y="9172575"/>
            <a:ext cx="955170" cy="762001"/>
          </a:xfrm>
          <a:prstGeom prst="rect">
            <a:avLst/>
          </a:prstGeom>
        </p:spPr>
        <p:txBody>
          <a:bodyPr anchor="t" rtlCol="false" tIns="0" lIns="0" bIns="0" rIns="0">
            <a:spAutoFit/>
          </a:bodyPr>
          <a:lstStyle/>
          <a:p>
            <a:pPr algn="r">
              <a:lnSpc>
                <a:spcPts val="6299"/>
              </a:lnSpc>
            </a:pPr>
            <a:r>
              <a:rPr lang="en-US" sz="4499">
                <a:solidFill>
                  <a:srgbClr val="000000"/>
                </a:solidFill>
                <a:latin typeface="Glacial Indifference Bold"/>
              </a:rPr>
              <a:t>05</a:t>
            </a:r>
          </a:p>
        </p:txBody>
      </p:sp>
      <p:sp>
        <p:nvSpPr>
          <p:cNvPr name="AutoShape 10" id="10"/>
          <p:cNvSpPr/>
          <p:nvPr/>
        </p:nvSpPr>
        <p:spPr>
          <a:xfrm>
            <a:off x="16564000" y="9215692"/>
            <a:ext cx="0" cy="761492"/>
          </a:xfrm>
          <a:prstGeom prst="line">
            <a:avLst/>
          </a:prstGeom>
          <a:ln cap="flat" w="95250">
            <a:solidFill>
              <a:srgbClr val="5DA295"/>
            </a:solidFill>
            <a:prstDash val="solid"/>
            <a:headEnd type="none" len="sm" w="sm"/>
            <a:tailEnd type="none" len="sm" w="sm"/>
          </a:ln>
        </p:spPr>
      </p:sp>
      <p:sp>
        <p:nvSpPr>
          <p:cNvPr name="AutoShape 11" id="11"/>
          <p:cNvSpPr/>
          <p:nvPr/>
        </p:nvSpPr>
        <p:spPr>
          <a:xfrm flipV="true">
            <a:off x="9144000" y="213565"/>
            <a:ext cx="0" cy="5399947"/>
          </a:xfrm>
          <a:prstGeom prst="line">
            <a:avLst/>
          </a:prstGeom>
          <a:ln cap="flat" w="66675">
            <a:solidFill>
              <a:srgbClr val="5DA295"/>
            </a:solidFill>
            <a:prstDash val="solid"/>
            <a:headEnd type="none" len="sm" w="sm"/>
            <a:tailEnd type="none" len="sm" w="sm"/>
          </a:ln>
        </p:spPr>
      </p:sp>
      <p:sp>
        <p:nvSpPr>
          <p:cNvPr name="Freeform 12" id="12"/>
          <p:cNvSpPr/>
          <p:nvPr/>
        </p:nvSpPr>
        <p:spPr>
          <a:xfrm flipH="false" flipV="false" rot="0">
            <a:off x="16611625" y="599086"/>
            <a:ext cx="1206502" cy="1206502"/>
          </a:xfrm>
          <a:custGeom>
            <a:avLst/>
            <a:gdLst/>
            <a:ahLst/>
            <a:cxnLst/>
            <a:rect r="r" b="b" t="t" l="l"/>
            <a:pathLst>
              <a:path h="1206502" w="1206502">
                <a:moveTo>
                  <a:pt x="0" y="0"/>
                </a:moveTo>
                <a:lnTo>
                  <a:pt x="1206501" y="0"/>
                </a:lnTo>
                <a:lnTo>
                  <a:pt x="1206501" y="1206502"/>
                </a:lnTo>
                <a:lnTo>
                  <a:pt x="0" y="12065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2414780" y="7736953"/>
            <a:ext cx="1140601" cy="1140601"/>
          </a:xfrm>
          <a:custGeom>
            <a:avLst/>
            <a:gdLst/>
            <a:ahLst/>
            <a:cxnLst/>
            <a:rect r="r" b="b" t="t" l="l"/>
            <a:pathLst>
              <a:path h="1140601" w="1140601">
                <a:moveTo>
                  <a:pt x="0" y="0"/>
                </a:moveTo>
                <a:lnTo>
                  <a:pt x="1140601" y="0"/>
                </a:lnTo>
                <a:lnTo>
                  <a:pt x="1140601" y="1140601"/>
                </a:lnTo>
                <a:lnTo>
                  <a:pt x="0" y="11406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3327105" y="7258226"/>
            <a:ext cx="456551" cy="456551"/>
          </a:xfrm>
          <a:custGeom>
            <a:avLst/>
            <a:gdLst/>
            <a:ahLst/>
            <a:cxnLst/>
            <a:rect r="r" b="b" t="t" l="l"/>
            <a:pathLst>
              <a:path h="456551" w="456551">
                <a:moveTo>
                  <a:pt x="0" y="0"/>
                </a:moveTo>
                <a:lnTo>
                  <a:pt x="456551" y="0"/>
                </a:lnTo>
                <a:lnTo>
                  <a:pt x="456551" y="456551"/>
                </a:lnTo>
                <a:lnTo>
                  <a:pt x="0" y="4565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2086184" y="2352648"/>
            <a:ext cx="5753962" cy="2027377"/>
          </a:xfrm>
          <a:prstGeom prst="rect">
            <a:avLst/>
          </a:prstGeom>
        </p:spPr>
        <p:txBody>
          <a:bodyPr anchor="t" rtlCol="false" tIns="0" lIns="0" bIns="0" rIns="0">
            <a:spAutoFit/>
          </a:bodyPr>
          <a:lstStyle/>
          <a:p>
            <a:pPr algn="l">
              <a:lnSpc>
                <a:spcPts val="4073"/>
              </a:lnSpc>
            </a:pPr>
            <a:r>
              <a:rPr lang="en-US" sz="2909">
                <a:solidFill>
                  <a:srgbClr val="000000"/>
                </a:solidFill>
                <a:latin typeface="Glacial Indifference"/>
              </a:rPr>
              <a:t>Variabel verification.result adalah False atau True (biner), oleh sebab itu lebih tepat apabila mengambil studi kasus klasifikasi.</a:t>
            </a:r>
          </a:p>
        </p:txBody>
      </p:sp>
      <p:sp>
        <p:nvSpPr>
          <p:cNvPr name="TextBox 16" id="16"/>
          <p:cNvSpPr txBox="true"/>
          <p:nvPr/>
        </p:nvSpPr>
        <p:spPr>
          <a:xfrm rot="0">
            <a:off x="9940523" y="2338370"/>
            <a:ext cx="6671102" cy="3032255"/>
          </a:xfrm>
          <a:prstGeom prst="rect">
            <a:avLst/>
          </a:prstGeom>
        </p:spPr>
        <p:txBody>
          <a:bodyPr anchor="t" rtlCol="false" tIns="0" lIns="0" bIns="0" rIns="0">
            <a:spAutoFit/>
          </a:bodyPr>
          <a:lstStyle/>
          <a:p>
            <a:pPr algn="l">
              <a:lnSpc>
                <a:spcPts val="4050"/>
              </a:lnSpc>
            </a:pPr>
            <a:r>
              <a:rPr lang="en-US" sz="2893">
                <a:solidFill>
                  <a:srgbClr val="000000"/>
                </a:solidFill>
                <a:latin typeface="Glacial Indifference"/>
              </a:rPr>
              <a:t>Pengolahan dataset kami menggunakan library pandas. Dataset yang awalnya memiliki variabel verification.time, process.b1.capacity, process.b2.capacity, process.b3.capacity, process.b4.capacity  akan dihapus karena alasan</a:t>
            </a:r>
          </a:p>
        </p:txBody>
      </p:sp>
      <p:sp>
        <p:nvSpPr>
          <p:cNvPr name="AutoShape 17" id="17"/>
          <p:cNvSpPr/>
          <p:nvPr/>
        </p:nvSpPr>
        <p:spPr>
          <a:xfrm flipH="true">
            <a:off x="0" y="5613512"/>
            <a:ext cx="18288000" cy="0"/>
          </a:xfrm>
          <a:prstGeom prst="line">
            <a:avLst/>
          </a:prstGeom>
          <a:ln cap="flat" w="66675">
            <a:solidFill>
              <a:srgbClr val="5DA295"/>
            </a:solidFill>
            <a:prstDash val="solid"/>
            <a:headEnd type="none" len="sm" w="sm"/>
            <a:tailEnd type="none" len="sm" w="sm"/>
          </a:ln>
        </p:spPr>
      </p:sp>
      <p:sp>
        <p:nvSpPr>
          <p:cNvPr name="TextBox 18" id="18"/>
          <p:cNvSpPr txBox="true"/>
          <p:nvPr/>
        </p:nvSpPr>
        <p:spPr>
          <a:xfrm rot="0">
            <a:off x="7702992" y="5532549"/>
            <a:ext cx="4343499" cy="972064"/>
          </a:xfrm>
          <a:prstGeom prst="rect">
            <a:avLst/>
          </a:prstGeom>
        </p:spPr>
        <p:txBody>
          <a:bodyPr anchor="t" rtlCol="false" tIns="0" lIns="0" bIns="0" rIns="0">
            <a:spAutoFit/>
          </a:bodyPr>
          <a:lstStyle/>
          <a:p>
            <a:pPr algn="l">
              <a:lnSpc>
                <a:spcPts val="7926"/>
              </a:lnSpc>
            </a:pPr>
            <a:r>
              <a:rPr lang="en-US" sz="5662">
                <a:solidFill>
                  <a:srgbClr val="000000"/>
                </a:solidFill>
                <a:latin typeface="Glacial Indifference Bold"/>
              </a:rPr>
              <a:t>ALASAN</a:t>
            </a:r>
          </a:p>
        </p:txBody>
      </p:sp>
      <p:sp>
        <p:nvSpPr>
          <p:cNvPr name="TextBox 19" id="19"/>
          <p:cNvSpPr txBox="true"/>
          <p:nvPr/>
        </p:nvSpPr>
        <p:spPr>
          <a:xfrm rot="0">
            <a:off x="4216103" y="6572666"/>
            <a:ext cx="11115472" cy="2685634"/>
          </a:xfrm>
          <a:prstGeom prst="rect">
            <a:avLst/>
          </a:prstGeom>
        </p:spPr>
        <p:txBody>
          <a:bodyPr anchor="t" rtlCol="false" tIns="0" lIns="0" bIns="0" rIns="0">
            <a:spAutoFit/>
          </a:bodyPr>
          <a:lstStyle/>
          <a:p>
            <a:pPr algn="l">
              <a:lnSpc>
                <a:spcPts val="3591"/>
              </a:lnSpc>
            </a:pPr>
            <a:r>
              <a:rPr lang="en-US" sz="2565">
                <a:solidFill>
                  <a:srgbClr val="000000"/>
                </a:solidFill>
                <a:latin typeface="Glacial Indifference"/>
              </a:rPr>
              <a:t>Alasan variabel verification.time, process.b1.capacity, process.b2.capacity, process.b3.capacity, process.b4.capacity tidak digunakan bahkan dihapus dalam model adalah karena atribut tersebut tidak terlalu penting dalam pengambilan kesimpulan dari setiap instance dan untuk runtime sangat bergantung dengan device yang digunakan sehingga runtime akan sangat bervariasi sesuai dengan spesifikasi komputer.</a:t>
            </a:r>
          </a:p>
        </p:txBody>
      </p:sp>
      <p:sp>
        <p:nvSpPr>
          <p:cNvPr name="TextBox 20" id="20"/>
          <p:cNvSpPr txBox="true"/>
          <p:nvPr/>
        </p:nvSpPr>
        <p:spPr>
          <a:xfrm rot="0">
            <a:off x="9144000" y="9343771"/>
            <a:ext cx="7190215" cy="523875"/>
          </a:xfrm>
          <a:prstGeom prst="rect">
            <a:avLst/>
          </a:prstGeom>
        </p:spPr>
        <p:txBody>
          <a:bodyPr anchor="t" rtlCol="false" tIns="0" lIns="0" bIns="0" rIns="0">
            <a:spAutoFit/>
          </a:bodyPr>
          <a:lstStyle/>
          <a:p>
            <a:pPr algn="r">
              <a:lnSpc>
                <a:spcPts val="4200"/>
              </a:lnSpc>
            </a:pPr>
            <a:r>
              <a:rPr lang="en-US" sz="3000" spc="300">
                <a:solidFill>
                  <a:srgbClr val="000000"/>
                </a:solidFill>
                <a:latin typeface="Glacial Indifference Bold"/>
              </a:rPr>
              <a:t>PENGANTAR KECERDASAN BUATAN</a:t>
            </a:r>
          </a:p>
        </p:txBody>
      </p:sp>
      <p:sp>
        <p:nvSpPr>
          <p:cNvPr name="TextBox 21" id="21"/>
          <p:cNvSpPr txBox="true"/>
          <p:nvPr/>
        </p:nvSpPr>
        <p:spPr>
          <a:xfrm rot="0">
            <a:off x="1288046" y="638148"/>
            <a:ext cx="2770259" cy="838200"/>
          </a:xfrm>
          <a:prstGeom prst="rect">
            <a:avLst/>
          </a:prstGeom>
        </p:spPr>
        <p:txBody>
          <a:bodyPr anchor="t" rtlCol="false" tIns="0" lIns="0" bIns="0" rIns="0">
            <a:spAutoFit/>
          </a:bodyPr>
          <a:lstStyle/>
          <a:p>
            <a:pPr algn="l">
              <a:lnSpc>
                <a:spcPts val="3360"/>
              </a:lnSpc>
            </a:pPr>
            <a:r>
              <a:rPr lang="en-US" sz="2800" spc="140">
                <a:solidFill>
                  <a:srgbClr val="000000"/>
                </a:solidFill>
                <a:latin typeface="Glacial Indifference"/>
              </a:rPr>
              <a:t>TELKOM </a:t>
            </a:r>
          </a:p>
          <a:p>
            <a:pPr algn="l">
              <a:lnSpc>
                <a:spcPts val="3360"/>
              </a:lnSpc>
            </a:pPr>
            <a:r>
              <a:rPr lang="en-US" sz="2800" spc="140">
                <a:solidFill>
                  <a:srgbClr val="000000"/>
                </a:solidFill>
                <a:latin typeface="Glacial Indifference"/>
              </a:rPr>
              <a:t>UNIVERSITY</a:t>
            </a:r>
          </a:p>
        </p:txBody>
      </p:sp>
      <p:sp>
        <p:nvSpPr>
          <p:cNvPr name="Freeform 22" id="22"/>
          <p:cNvSpPr/>
          <p:nvPr/>
        </p:nvSpPr>
        <p:spPr>
          <a:xfrm flipH="false" flipV="false" rot="0">
            <a:off x="392709" y="447554"/>
            <a:ext cx="888152" cy="1119519"/>
          </a:xfrm>
          <a:custGeom>
            <a:avLst/>
            <a:gdLst/>
            <a:ahLst/>
            <a:cxnLst/>
            <a:rect r="r" b="b" t="t" l="l"/>
            <a:pathLst>
              <a:path h="1119519" w="888152">
                <a:moveTo>
                  <a:pt x="0" y="0"/>
                </a:moveTo>
                <a:lnTo>
                  <a:pt x="888152" y="0"/>
                </a:lnTo>
                <a:lnTo>
                  <a:pt x="888152" y="1119519"/>
                </a:lnTo>
                <a:lnTo>
                  <a:pt x="0" y="1119519"/>
                </a:lnTo>
                <a:lnTo>
                  <a:pt x="0" y="0"/>
                </a:lnTo>
                <a:close/>
              </a:path>
            </a:pathLst>
          </a:custGeom>
          <a:blipFill>
            <a:blip r:embed="rId10"/>
            <a:stretch>
              <a:fillRect l="0" t="0" r="0" b="0"/>
            </a:stretch>
          </a:blipFill>
        </p:spPr>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sz="4499">
                <a:solidFill>
                  <a:srgbClr val="000000"/>
                </a:solidFill>
                <a:latin typeface="Glacial Indifference Bold"/>
              </a:rPr>
              <a:t>06</a:t>
            </a:r>
          </a:p>
        </p:txBody>
      </p:sp>
      <p:sp>
        <p:nvSpPr>
          <p:cNvPr name="AutoShape 12" id="12"/>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3" id="13"/>
          <p:cNvGrpSpPr/>
          <p:nvPr/>
        </p:nvGrpSpPr>
        <p:grpSpPr>
          <a:xfrm rot="0">
            <a:off x="16368649" y="2629502"/>
            <a:ext cx="1150521" cy="1006706"/>
            <a:chOff x="0" y="0"/>
            <a:chExt cx="812800" cy="711200"/>
          </a:xfrm>
        </p:grpSpPr>
        <p:sp>
          <p:nvSpPr>
            <p:cNvPr name="Freeform 14" id="14"/>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5" id="15"/>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2429154" y="3151052"/>
            <a:ext cx="6557769" cy="5394118"/>
          </a:xfrm>
          <a:custGeom>
            <a:avLst/>
            <a:gdLst/>
            <a:ahLst/>
            <a:cxnLst/>
            <a:rect r="r" b="b" t="t" l="l"/>
            <a:pathLst>
              <a:path h="5394118" w="6557769">
                <a:moveTo>
                  <a:pt x="0" y="0"/>
                </a:moveTo>
                <a:lnTo>
                  <a:pt x="6557769" y="0"/>
                </a:lnTo>
                <a:lnTo>
                  <a:pt x="6557769" y="5394119"/>
                </a:lnTo>
                <a:lnTo>
                  <a:pt x="0" y="5394119"/>
                </a:lnTo>
                <a:lnTo>
                  <a:pt x="0" y="0"/>
                </a:lnTo>
                <a:close/>
              </a:path>
            </a:pathLst>
          </a:custGeom>
          <a:blipFill>
            <a:blip r:embed="rId8"/>
            <a:stretch>
              <a:fillRect l="0" t="0" r="0" b="0"/>
            </a:stretch>
          </a:blipFill>
        </p:spPr>
      </p:sp>
      <p:sp>
        <p:nvSpPr>
          <p:cNvPr name="TextBox 17" id="17"/>
          <p:cNvSpPr txBox="true"/>
          <p:nvPr/>
        </p:nvSpPr>
        <p:spPr>
          <a:xfrm rot="0">
            <a:off x="4710688" y="1465545"/>
            <a:ext cx="8866624"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Glacial Indifference Bold"/>
              </a:rPr>
              <a:t>HEATMAP</a:t>
            </a:r>
          </a:p>
        </p:txBody>
      </p:sp>
      <p:sp>
        <p:nvSpPr>
          <p:cNvPr name="TextBox 18" id="18"/>
          <p:cNvSpPr txBox="true"/>
          <p:nvPr/>
        </p:nvSpPr>
        <p:spPr>
          <a:xfrm rot="0">
            <a:off x="9448270" y="3287254"/>
            <a:ext cx="5577004" cy="1872294"/>
          </a:xfrm>
          <a:prstGeom prst="rect">
            <a:avLst/>
          </a:prstGeom>
        </p:spPr>
        <p:txBody>
          <a:bodyPr anchor="t" rtlCol="false" tIns="0" lIns="0" bIns="0" rIns="0">
            <a:spAutoFit/>
          </a:bodyPr>
          <a:lstStyle/>
          <a:p>
            <a:pPr algn="l">
              <a:lnSpc>
                <a:spcPts val="2996"/>
              </a:lnSpc>
            </a:pPr>
            <a:r>
              <a:rPr lang="en-US" sz="2140">
                <a:solidFill>
                  <a:srgbClr val="000000"/>
                </a:solidFill>
                <a:latin typeface="Glacial Indifference"/>
              </a:rPr>
              <a:t>Sebagian besar variabel memiliki korelasi rendah atau hampir tidak ada korelasi satu sama lain, menunjukkan bahwa mereka mungkin beroperasi secara relatif independen dalam konteks dataset ini.</a:t>
            </a:r>
          </a:p>
        </p:txBody>
      </p:sp>
      <p:sp>
        <p:nvSpPr>
          <p:cNvPr name="TextBox 19" id="19"/>
          <p:cNvSpPr txBox="true"/>
          <p:nvPr/>
        </p:nvSpPr>
        <p:spPr>
          <a:xfrm rot="0">
            <a:off x="9448270" y="5588172"/>
            <a:ext cx="5242001" cy="1898186"/>
          </a:xfrm>
          <a:prstGeom prst="rect">
            <a:avLst/>
          </a:prstGeom>
        </p:spPr>
        <p:txBody>
          <a:bodyPr anchor="t" rtlCol="false" tIns="0" lIns="0" bIns="0" rIns="0">
            <a:spAutoFit/>
          </a:bodyPr>
          <a:lstStyle/>
          <a:p>
            <a:pPr algn="l">
              <a:lnSpc>
                <a:spcPts val="3000"/>
              </a:lnSpc>
            </a:pPr>
            <a:r>
              <a:rPr lang="en-US" sz="2143">
                <a:solidFill>
                  <a:srgbClr val="000000"/>
                </a:solidFill>
                <a:latin typeface="Glacial Indifference"/>
              </a:rPr>
              <a:t>Dataset dilakukan splitting dengan pengambilan secara random data latih sebanyak 80% dari data yang ada, sedangkan untuk data uji adalah data sisa dari hasil pengambilan data oleh data latih.</a:t>
            </a:r>
          </a:p>
        </p:txBody>
      </p:sp>
      <p:sp>
        <p:nvSpPr>
          <p:cNvPr name="TextBox 20" id="20"/>
          <p:cNvSpPr txBox="true"/>
          <p:nvPr/>
        </p:nvSpPr>
        <p:spPr>
          <a:xfrm rot="0">
            <a:off x="9144000" y="8963025"/>
            <a:ext cx="7190215" cy="523875"/>
          </a:xfrm>
          <a:prstGeom prst="rect">
            <a:avLst/>
          </a:prstGeom>
        </p:spPr>
        <p:txBody>
          <a:bodyPr anchor="t" rtlCol="false" tIns="0" lIns="0" bIns="0" rIns="0">
            <a:spAutoFit/>
          </a:bodyPr>
          <a:lstStyle/>
          <a:p>
            <a:pPr algn="r">
              <a:lnSpc>
                <a:spcPts val="4200"/>
              </a:lnSpc>
            </a:pPr>
            <a:r>
              <a:rPr lang="en-US" sz="3000" spc="300">
                <a:solidFill>
                  <a:srgbClr val="000000"/>
                </a:solidFill>
                <a:latin typeface="Glacial Indifference Bold"/>
              </a:rPr>
              <a:t>PENGANTAR KECERDASAN BUATAN</a:t>
            </a:r>
          </a:p>
        </p:txBody>
      </p:sp>
      <p:sp>
        <p:nvSpPr>
          <p:cNvPr name="TextBox 21" id="21"/>
          <p:cNvSpPr txBox="true"/>
          <p:nvPr/>
        </p:nvSpPr>
        <p:spPr>
          <a:xfrm rot="0">
            <a:off x="1311017" y="567841"/>
            <a:ext cx="2770259" cy="838200"/>
          </a:xfrm>
          <a:prstGeom prst="rect">
            <a:avLst/>
          </a:prstGeom>
        </p:spPr>
        <p:txBody>
          <a:bodyPr anchor="t" rtlCol="false" tIns="0" lIns="0" bIns="0" rIns="0">
            <a:spAutoFit/>
          </a:bodyPr>
          <a:lstStyle/>
          <a:p>
            <a:pPr algn="l">
              <a:lnSpc>
                <a:spcPts val="3360"/>
              </a:lnSpc>
            </a:pPr>
            <a:r>
              <a:rPr lang="en-US" sz="2800" spc="140">
                <a:solidFill>
                  <a:srgbClr val="000000"/>
                </a:solidFill>
                <a:latin typeface="Glacial Indifference"/>
              </a:rPr>
              <a:t>TELKOM </a:t>
            </a:r>
          </a:p>
          <a:p>
            <a:pPr algn="l">
              <a:lnSpc>
                <a:spcPts val="3360"/>
              </a:lnSpc>
            </a:pPr>
            <a:r>
              <a:rPr lang="en-US" sz="2800" spc="140">
                <a:solidFill>
                  <a:srgbClr val="000000"/>
                </a:solidFill>
                <a:latin typeface="Glacial Indifference"/>
              </a:rPr>
              <a:t>UNIVERSITY</a:t>
            </a:r>
          </a:p>
        </p:txBody>
      </p:sp>
      <p:sp>
        <p:nvSpPr>
          <p:cNvPr name="Freeform 22" id="22"/>
          <p:cNvSpPr/>
          <p:nvPr/>
        </p:nvSpPr>
        <p:spPr>
          <a:xfrm flipH="false" flipV="false" rot="0">
            <a:off x="388941" y="427181"/>
            <a:ext cx="888152" cy="1119519"/>
          </a:xfrm>
          <a:custGeom>
            <a:avLst/>
            <a:gdLst/>
            <a:ahLst/>
            <a:cxnLst/>
            <a:rect r="r" b="b" t="t" l="l"/>
            <a:pathLst>
              <a:path h="1119519" w="888152">
                <a:moveTo>
                  <a:pt x="0" y="0"/>
                </a:moveTo>
                <a:lnTo>
                  <a:pt x="888152" y="0"/>
                </a:lnTo>
                <a:lnTo>
                  <a:pt x="888152" y="1119519"/>
                </a:lnTo>
                <a:lnTo>
                  <a:pt x="0" y="1119519"/>
                </a:lnTo>
                <a:lnTo>
                  <a:pt x="0" y="0"/>
                </a:lnTo>
                <a:close/>
              </a:path>
            </a:pathLst>
          </a:custGeom>
          <a:blipFill>
            <a:blip r:embed="rId9"/>
            <a:stretch>
              <a:fillRect l="0" t="0" r="0" b="0"/>
            </a:stretch>
          </a:blipFill>
        </p:spPr>
      </p:sp>
    </p:spTree>
  </p:cSld>
  <p:clrMapOvr>
    <a:masterClrMapping/>
  </p:clrMapOvr>
  <p:transition spd="fast">
    <p:wipe dir="r"/>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sz="4499">
                <a:solidFill>
                  <a:srgbClr val="000000"/>
                </a:solidFill>
                <a:latin typeface="Glacial Indifference Bold"/>
              </a:rPr>
              <a:t>07</a:t>
            </a:r>
          </a:p>
        </p:txBody>
      </p:sp>
      <p:sp>
        <p:nvSpPr>
          <p:cNvPr name="AutoShape 9" id="9"/>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AutoShape 10" id="10"/>
          <p:cNvSpPr/>
          <p:nvPr/>
        </p:nvSpPr>
        <p:spPr>
          <a:xfrm>
            <a:off x="1219263" y="8370503"/>
            <a:ext cx="15849473" cy="0"/>
          </a:xfrm>
          <a:prstGeom prst="line">
            <a:avLst/>
          </a:prstGeom>
          <a:ln cap="flat" w="38100">
            <a:solidFill>
              <a:srgbClr val="5DA295"/>
            </a:solidFill>
            <a:prstDash val="solid"/>
            <a:headEnd type="none" len="sm" w="sm"/>
            <a:tailEnd type="none" len="sm" w="sm"/>
          </a:ln>
        </p:spPr>
      </p:sp>
      <p:sp>
        <p:nvSpPr>
          <p:cNvPr name="AutoShape 11" id="11"/>
          <p:cNvSpPr/>
          <p:nvPr/>
        </p:nvSpPr>
        <p:spPr>
          <a:xfrm>
            <a:off x="1219263" y="3102381"/>
            <a:ext cx="15849473" cy="0"/>
          </a:xfrm>
          <a:prstGeom prst="line">
            <a:avLst/>
          </a:prstGeom>
          <a:ln cap="flat" w="38100">
            <a:solidFill>
              <a:srgbClr val="5DA295"/>
            </a:solidFill>
            <a:prstDash val="solid"/>
            <a:headEnd type="none" len="sm" w="sm"/>
            <a:tailEnd type="none" len="sm" w="sm"/>
          </a:ln>
        </p:spPr>
      </p:sp>
      <p:sp>
        <p:nvSpPr>
          <p:cNvPr name="AutoShape 12" id="12"/>
          <p:cNvSpPr/>
          <p:nvPr/>
        </p:nvSpPr>
        <p:spPr>
          <a:xfrm flipV="true">
            <a:off x="1238313" y="3083200"/>
            <a:ext cx="2587" cy="5306222"/>
          </a:xfrm>
          <a:prstGeom prst="line">
            <a:avLst/>
          </a:prstGeom>
          <a:ln cap="flat" w="38100">
            <a:solidFill>
              <a:srgbClr val="5DA295"/>
            </a:solidFill>
            <a:prstDash val="solid"/>
            <a:headEnd type="none" len="sm" w="sm"/>
            <a:tailEnd type="none" len="sm" w="sm"/>
          </a:ln>
        </p:spPr>
      </p:sp>
      <p:sp>
        <p:nvSpPr>
          <p:cNvPr name="AutoShape 13" id="13"/>
          <p:cNvSpPr/>
          <p:nvPr/>
        </p:nvSpPr>
        <p:spPr>
          <a:xfrm flipV="true">
            <a:off x="17068737" y="3083060"/>
            <a:ext cx="0" cy="5287443"/>
          </a:xfrm>
          <a:prstGeom prst="line">
            <a:avLst/>
          </a:prstGeom>
          <a:ln cap="flat" w="38100">
            <a:solidFill>
              <a:srgbClr val="5DA295"/>
            </a:solidFill>
            <a:prstDash val="solid"/>
            <a:headEnd type="none" len="sm" w="sm"/>
            <a:tailEnd type="none" len="sm" w="sm"/>
          </a:ln>
        </p:spPr>
      </p:sp>
      <p:grpSp>
        <p:nvGrpSpPr>
          <p:cNvPr name="Group 14" id="14"/>
          <p:cNvGrpSpPr/>
          <p:nvPr/>
        </p:nvGrpSpPr>
        <p:grpSpPr>
          <a:xfrm rot="0">
            <a:off x="8864658" y="3094926"/>
            <a:ext cx="1008942" cy="1027031"/>
            <a:chOff x="0" y="0"/>
            <a:chExt cx="798484" cy="812800"/>
          </a:xfrm>
        </p:grpSpPr>
        <p:sp>
          <p:nvSpPr>
            <p:cNvPr name="Freeform 15" id="15"/>
            <p:cNvSpPr/>
            <p:nvPr/>
          </p:nvSpPr>
          <p:spPr>
            <a:xfrm flipH="false" flipV="false" rot="0">
              <a:off x="0" y="0"/>
              <a:ext cx="798484" cy="812800"/>
            </a:xfrm>
            <a:custGeom>
              <a:avLst/>
              <a:gdLst/>
              <a:ahLst/>
              <a:cxnLst/>
              <a:rect r="r" b="b" t="t" l="l"/>
              <a:pathLst>
                <a:path h="812800" w="798484">
                  <a:moveTo>
                    <a:pt x="798484" y="0"/>
                  </a:moveTo>
                  <a:lnTo>
                    <a:pt x="798484" y="698500"/>
                  </a:lnTo>
                  <a:lnTo>
                    <a:pt x="399242" y="812800"/>
                  </a:lnTo>
                  <a:lnTo>
                    <a:pt x="0" y="698500"/>
                  </a:lnTo>
                  <a:lnTo>
                    <a:pt x="0" y="0"/>
                  </a:lnTo>
                  <a:lnTo>
                    <a:pt x="798484" y="0"/>
                  </a:lnTo>
                  <a:close/>
                </a:path>
              </a:pathLst>
            </a:custGeom>
            <a:solidFill>
              <a:srgbClr val="5DA295"/>
            </a:solidFill>
          </p:spPr>
        </p:sp>
        <p:sp>
          <p:nvSpPr>
            <p:cNvPr name="TextBox 16" id="16"/>
            <p:cNvSpPr txBox="true"/>
            <p:nvPr/>
          </p:nvSpPr>
          <p:spPr>
            <a:xfrm>
              <a:off x="0" y="-38100"/>
              <a:ext cx="798484" cy="7366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9029269" y="3223875"/>
            <a:ext cx="679721" cy="769133"/>
          </a:xfrm>
          <a:custGeom>
            <a:avLst/>
            <a:gdLst/>
            <a:ahLst/>
            <a:cxnLst/>
            <a:rect r="r" b="b" t="t" l="l"/>
            <a:pathLst>
              <a:path h="769133" w="679721">
                <a:moveTo>
                  <a:pt x="0" y="0"/>
                </a:moveTo>
                <a:lnTo>
                  <a:pt x="679721" y="0"/>
                </a:lnTo>
                <a:lnTo>
                  <a:pt x="679721" y="769133"/>
                </a:lnTo>
                <a:lnTo>
                  <a:pt x="0" y="7691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4869273" y="-2098748"/>
            <a:ext cx="3705427" cy="3905589"/>
          </a:xfrm>
          <a:custGeom>
            <a:avLst/>
            <a:gdLst/>
            <a:ahLst/>
            <a:cxnLst/>
            <a:rect r="r" b="b" t="t" l="l"/>
            <a:pathLst>
              <a:path h="3905589" w="3705427">
                <a:moveTo>
                  <a:pt x="0" y="0"/>
                </a:moveTo>
                <a:lnTo>
                  <a:pt x="3705427" y="0"/>
                </a:lnTo>
                <a:lnTo>
                  <a:pt x="3705427" y="3905589"/>
                </a:lnTo>
                <a:lnTo>
                  <a:pt x="0" y="39055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15302870" y="1279101"/>
            <a:ext cx="1073337" cy="1073337"/>
          </a:xfrm>
          <a:custGeom>
            <a:avLst/>
            <a:gdLst/>
            <a:ahLst/>
            <a:cxnLst/>
            <a:rect r="r" b="b" t="t" l="l"/>
            <a:pathLst>
              <a:path h="1073337" w="1073337">
                <a:moveTo>
                  <a:pt x="0" y="0"/>
                </a:moveTo>
                <a:lnTo>
                  <a:pt x="1073336" y="0"/>
                </a:lnTo>
                <a:lnTo>
                  <a:pt x="1073336" y="1073337"/>
                </a:lnTo>
                <a:lnTo>
                  <a:pt x="0" y="10733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6147931" y="2273854"/>
            <a:ext cx="456551" cy="456551"/>
          </a:xfrm>
          <a:custGeom>
            <a:avLst/>
            <a:gdLst/>
            <a:ahLst/>
            <a:cxnLst/>
            <a:rect r="r" b="b" t="t" l="l"/>
            <a:pathLst>
              <a:path h="456551" w="456551">
                <a:moveTo>
                  <a:pt x="0" y="0"/>
                </a:moveTo>
                <a:lnTo>
                  <a:pt x="456551" y="0"/>
                </a:lnTo>
                <a:lnTo>
                  <a:pt x="456551" y="456551"/>
                </a:lnTo>
                <a:lnTo>
                  <a:pt x="0" y="4565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560067" y="8446709"/>
            <a:ext cx="659197" cy="659197"/>
          </a:xfrm>
          <a:custGeom>
            <a:avLst/>
            <a:gdLst/>
            <a:ahLst/>
            <a:cxnLst/>
            <a:rect r="r" b="b" t="t" l="l"/>
            <a:pathLst>
              <a:path h="659197" w="659197">
                <a:moveTo>
                  <a:pt x="0" y="0"/>
                </a:moveTo>
                <a:lnTo>
                  <a:pt x="659196" y="0"/>
                </a:lnTo>
                <a:lnTo>
                  <a:pt x="659196" y="659197"/>
                </a:lnTo>
                <a:lnTo>
                  <a:pt x="0" y="65919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2" id="22"/>
          <p:cNvSpPr txBox="true"/>
          <p:nvPr/>
        </p:nvSpPr>
        <p:spPr>
          <a:xfrm rot="0">
            <a:off x="4075378" y="1551020"/>
            <a:ext cx="10137245" cy="1111250"/>
          </a:xfrm>
          <a:prstGeom prst="rect">
            <a:avLst/>
          </a:prstGeom>
        </p:spPr>
        <p:txBody>
          <a:bodyPr anchor="t" rtlCol="false" tIns="0" lIns="0" bIns="0" rIns="0">
            <a:spAutoFit/>
          </a:bodyPr>
          <a:lstStyle/>
          <a:p>
            <a:pPr algn="ctr">
              <a:lnSpc>
                <a:spcPts val="9099"/>
              </a:lnSpc>
            </a:pPr>
            <a:r>
              <a:rPr lang="en-US" sz="6499">
                <a:solidFill>
                  <a:srgbClr val="000000"/>
                </a:solidFill>
                <a:latin typeface="Glacial Indifference Bold"/>
              </a:rPr>
              <a:t>Metode Penelitian</a:t>
            </a:r>
          </a:p>
        </p:txBody>
      </p:sp>
      <p:sp>
        <p:nvSpPr>
          <p:cNvPr name="TextBox 23" id="23"/>
          <p:cNvSpPr txBox="true"/>
          <p:nvPr/>
        </p:nvSpPr>
        <p:spPr>
          <a:xfrm rot="0">
            <a:off x="7147312" y="4169582"/>
            <a:ext cx="4282602" cy="537845"/>
          </a:xfrm>
          <a:prstGeom prst="rect">
            <a:avLst/>
          </a:prstGeom>
        </p:spPr>
        <p:txBody>
          <a:bodyPr anchor="t" rtlCol="false" tIns="0" lIns="0" bIns="0" rIns="0">
            <a:spAutoFit/>
          </a:bodyPr>
          <a:lstStyle/>
          <a:p>
            <a:pPr algn="ctr">
              <a:lnSpc>
                <a:spcPts val="4480"/>
              </a:lnSpc>
            </a:pPr>
            <a:r>
              <a:rPr lang="en-US" sz="3200">
                <a:solidFill>
                  <a:srgbClr val="000000"/>
                </a:solidFill>
                <a:latin typeface="Glacial Indifference Bold"/>
              </a:rPr>
              <a:t>Metode Naïve Bayes</a:t>
            </a:r>
          </a:p>
        </p:txBody>
      </p:sp>
      <p:sp>
        <p:nvSpPr>
          <p:cNvPr name="TextBox 24" id="24"/>
          <p:cNvSpPr txBox="true"/>
          <p:nvPr/>
        </p:nvSpPr>
        <p:spPr>
          <a:xfrm rot="0">
            <a:off x="5081513" y="4907767"/>
            <a:ext cx="8414201" cy="1590675"/>
          </a:xfrm>
          <a:prstGeom prst="rect">
            <a:avLst/>
          </a:prstGeom>
        </p:spPr>
        <p:txBody>
          <a:bodyPr anchor="t" rtlCol="false" tIns="0" lIns="0" bIns="0" rIns="0">
            <a:spAutoFit/>
          </a:bodyPr>
          <a:lstStyle/>
          <a:p>
            <a:pPr algn="ctr">
              <a:lnSpc>
                <a:spcPts val="4200"/>
              </a:lnSpc>
            </a:pPr>
            <a:r>
              <a:rPr lang="en-US" sz="3000">
                <a:solidFill>
                  <a:srgbClr val="000000"/>
                </a:solidFill>
                <a:latin typeface="Glacial Indifference"/>
              </a:rPr>
              <a:t>Metode yang akan digunakan adalah Naïve Bayes dikarenakan variabel target yang digunakan adalah sebuah binary classification (False/True).</a:t>
            </a:r>
          </a:p>
        </p:txBody>
      </p:sp>
      <p:sp>
        <p:nvSpPr>
          <p:cNvPr name="Freeform 25" id="25"/>
          <p:cNvSpPr/>
          <p:nvPr/>
        </p:nvSpPr>
        <p:spPr>
          <a:xfrm flipH="false" flipV="false" rot="0">
            <a:off x="1250990" y="9157302"/>
            <a:ext cx="659197" cy="659197"/>
          </a:xfrm>
          <a:custGeom>
            <a:avLst/>
            <a:gdLst/>
            <a:ahLst/>
            <a:cxnLst/>
            <a:rect r="r" b="b" t="t" l="l"/>
            <a:pathLst>
              <a:path h="659197" w="659197">
                <a:moveTo>
                  <a:pt x="0" y="0"/>
                </a:moveTo>
                <a:lnTo>
                  <a:pt x="659197" y="0"/>
                </a:lnTo>
                <a:lnTo>
                  <a:pt x="659197" y="659196"/>
                </a:lnTo>
                <a:lnTo>
                  <a:pt x="0" y="65919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6" id="26"/>
          <p:cNvSpPr txBox="true"/>
          <p:nvPr/>
        </p:nvSpPr>
        <p:spPr>
          <a:xfrm rot="0">
            <a:off x="4847719" y="6860392"/>
            <a:ext cx="9042821" cy="1363107"/>
          </a:xfrm>
          <a:prstGeom prst="rect">
            <a:avLst/>
          </a:prstGeom>
        </p:spPr>
        <p:txBody>
          <a:bodyPr anchor="t" rtlCol="false" tIns="0" lIns="0" bIns="0" rIns="0">
            <a:spAutoFit/>
          </a:bodyPr>
          <a:lstStyle/>
          <a:p>
            <a:pPr algn="ctr">
              <a:lnSpc>
                <a:spcPts val="3618"/>
              </a:lnSpc>
            </a:pPr>
            <a:r>
              <a:rPr lang="en-US" sz="2584">
                <a:solidFill>
                  <a:srgbClr val="000000"/>
                </a:solidFill>
                <a:latin typeface="Glacial Indifference"/>
              </a:rPr>
              <a:t>Parameter yang akan dipakai terdapat Mean (rata-rata), Standard Deviation, Gaussian Formula (digunakan saat testing), hasil model baik itu False atau True, data latih, dan data uji.</a:t>
            </a:r>
          </a:p>
        </p:txBody>
      </p:sp>
      <p:sp>
        <p:nvSpPr>
          <p:cNvPr name="TextBox 27" id="27"/>
          <p:cNvSpPr txBox="true"/>
          <p:nvPr/>
        </p:nvSpPr>
        <p:spPr>
          <a:xfrm rot="0">
            <a:off x="9185992" y="8936219"/>
            <a:ext cx="7190215" cy="523875"/>
          </a:xfrm>
          <a:prstGeom prst="rect">
            <a:avLst/>
          </a:prstGeom>
        </p:spPr>
        <p:txBody>
          <a:bodyPr anchor="t" rtlCol="false" tIns="0" lIns="0" bIns="0" rIns="0">
            <a:spAutoFit/>
          </a:bodyPr>
          <a:lstStyle/>
          <a:p>
            <a:pPr algn="r">
              <a:lnSpc>
                <a:spcPts val="4200"/>
              </a:lnSpc>
            </a:pPr>
            <a:r>
              <a:rPr lang="en-US" sz="3000" spc="300">
                <a:solidFill>
                  <a:srgbClr val="000000"/>
                </a:solidFill>
                <a:latin typeface="Glacial Indifference Bold"/>
              </a:rPr>
              <a:t>PENGANTAR KECERDASAN BUATAN</a:t>
            </a:r>
          </a:p>
        </p:txBody>
      </p:sp>
      <p:sp>
        <p:nvSpPr>
          <p:cNvPr name="TextBox 28" id="28"/>
          <p:cNvSpPr txBox="true"/>
          <p:nvPr/>
        </p:nvSpPr>
        <p:spPr>
          <a:xfrm rot="0">
            <a:off x="1496354" y="609600"/>
            <a:ext cx="2770259" cy="838200"/>
          </a:xfrm>
          <a:prstGeom prst="rect">
            <a:avLst/>
          </a:prstGeom>
        </p:spPr>
        <p:txBody>
          <a:bodyPr anchor="t" rtlCol="false" tIns="0" lIns="0" bIns="0" rIns="0">
            <a:spAutoFit/>
          </a:bodyPr>
          <a:lstStyle/>
          <a:p>
            <a:pPr algn="l">
              <a:lnSpc>
                <a:spcPts val="3360"/>
              </a:lnSpc>
            </a:pPr>
            <a:r>
              <a:rPr lang="en-US" sz="2800" spc="140">
                <a:solidFill>
                  <a:srgbClr val="000000"/>
                </a:solidFill>
                <a:latin typeface="Glacial Indifference"/>
              </a:rPr>
              <a:t>TELKOM </a:t>
            </a:r>
          </a:p>
          <a:p>
            <a:pPr algn="l">
              <a:lnSpc>
                <a:spcPts val="3360"/>
              </a:lnSpc>
            </a:pPr>
            <a:r>
              <a:rPr lang="en-US" sz="2800" spc="140">
                <a:solidFill>
                  <a:srgbClr val="000000"/>
                </a:solidFill>
                <a:latin typeface="Glacial Indifference"/>
              </a:rPr>
              <a:t>UNIVERSITY</a:t>
            </a:r>
          </a:p>
        </p:txBody>
      </p:sp>
      <p:sp>
        <p:nvSpPr>
          <p:cNvPr name="Freeform 29" id="29"/>
          <p:cNvSpPr/>
          <p:nvPr/>
        </p:nvSpPr>
        <p:spPr>
          <a:xfrm flipH="false" flipV="false" rot="0">
            <a:off x="584624" y="468941"/>
            <a:ext cx="888152" cy="1119519"/>
          </a:xfrm>
          <a:custGeom>
            <a:avLst/>
            <a:gdLst/>
            <a:ahLst/>
            <a:cxnLst/>
            <a:rect r="r" b="b" t="t" l="l"/>
            <a:pathLst>
              <a:path h="1119519" w="888152">
                <a:moveTo>
                  <a:pt x="0" y="0"/>
                </a:moveTo>
                <a:lnTo>
                  <a:pt x="888152" y="0"/>
                </a:lnTo>
                <a:lnTo>
                  <a:pt x="888152" y="1119518"/>
                </a:lnTo>
                <a:lnTo>
                  <a:pt x="0" y="1119518"/>
                </a:lnTo>
                <a:lnTo>
                  <a:pt x="0" y="0"/>
                </a:lnTo>
                <a:close/>
              </a:path>
            </a:pathLst>
          </a:custGeom>
          <a:blipFill>
            <a:blip r:embed="rId14"/>
            <a:stretch>
              <a:fillRect l="0" t="0" r="0" b="0"/>
            </a:stretch>
          </a:blipFill>
        </p:spPr>
      </p:sp>
    </p:spTree>
  </p:cSld>
  <p:clrMapOvr>
    <a:masterClrMapping/>
  </p:clrMapOvr>
  <p:transition spd="slow">
    <p:cover dir="u"/>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sz="4499">
                <a:solidFill>
                  <a:srgbClr val="000000"/>
                </a:solidFill>
                <a:latin typeface="Glacial Indifference Bold"/>
              </a:rPr>
              <a:t>08</a:t>
            </a:r>
          </a:p>
        </p:txBody>
      </p:sp>
      <p:sp>
        <p:nvSpPr>
          <p:cNvPr name="AutoShape 12" id="12"/>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3" id="13"/>
          <p:cNvGrpSpPr/>
          <p:nvPr/>
        </p:nvGrpSpPr>
        <p:grpSpPr>
          <a:xfrm rot="0">
            <a:off x="16564000" y="2467142"/>
            <a:ext cx="1150521" cy="1006706"/>
            <a:chOff x="0" y="0"/>
            <a:chExt cx="812800" cy="711200"/>
          </a:xfrm>
        </p:grpSpPr>
        <p:sp>
          <p:nvSpPr>
            <p:cNvPr name="Freeform 14" id="14"/>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5" id="15"/>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9470189" y="2085130"/>
            <a:ext cx="6522318" cy="4021495"/>
          </a:xfrm>
          <a:custGeom>
            <a:avLst/>
            <a:gdLst/>
            <a:ahLst/>
            <a:cxnLst/>
            <a:rect r="r" b="b" t="t" l="l"/>
            <a:pathLst>
              <a:path h="4021495" w="6522318">
                <a:moveTo>
                  <a:pt x="0" y="0"/>
                </a:moveTo>
                <a:lnTo>
                  <a:pt x="6522318" y="0"/>
                </a:lnTo>
                <a:lnTo>
                  <a:pt x="6522318" y="4021495"/>
                </a:lnTo>
                <a:lnTo>
                  <a:pt x="0" y="4021495"/>
                </a:lnTo>
                <a:lnTo>
                  <a:pt x="0" y="0"/>
                </a:lnTo>
                <a:close/>
              </a:path>
            </a:pathLst>
          </a:custGeom>
          <a:blipFill>
            <a:blip r:embed="rId8"/>
            <a:stretch>
              <a:fillRect l="0" t="0" r="-2389" b="0"/>
            </a:stretch>
          </a:blipFill>
        </p:spPr>
      </p:sp>
      <p:sp>
        <p:nvSpPr>
          <p:cNvPr name="Freeform 17" id="17"/>
          <p:cNvSpPr/>
          <p:nvPr/>
        </p:nvSpPr>
        <p:spPr>
          <a:xfrm flipH="false" flipV="false" rot="0">
            <a:off x="548991" y="498426"/>
            <a:ext cx="888152" cy="1119519"/>
          </a:xfrm>
          <a:custGeom>
            <a:avLst/>
            <a:gdLst/>
            <a:ahLst/>
            <a:cxnLst/>
            <a:rect r="r" b="b" t="t" l="l"/>
            <a:pathLst>
              <a:path h="1119519" w="888152">
                <a:moveTo>
                  <a:pt x="0" y="0"/>
                </a:moveTo>
                <a:lnTo>
                  <a:pt x="888151" y="0"/>
                </a:lnTo>
                <a:lnTo>
                  <a:pt x="888151" y="1119519"/>
                </a:lnTo>
                <a:lnTo>
                  <a:pt x="0" y="1119519"/>
                </a:lnTo>
                <a:lnTo>
                  <a:pt x="0" y="0"/>
                </a:lnTo>
                <a:close/>
              </a:path>
            </a:pathLst>
          </a:custGeom>
          <a:blipFill>
            <a:blip r:embed="rId9"/>
            <a:stretch>
              <a:fillRect l="0" t="0" r="0" b="0"/>
            </a:stretch>
          </a:blipFill>
        </p:spPr>
      </p:sp>
      <p:sp>
        <p:nvSpPr>
          <p:cNvPr name="Freeform 18" id="18"/>
          <p:cNvSpPr/>
          <p:nvPr/>
        </p:nvSpPr>
        <p:spPr>
          <a:xfrm flipH="false" flipV="false" rot="0">
            <a:off x="9778229" y="6267279"/>
            <a:ext cx="5906238" cy="2171872"/>
          </a:xfrm>
          <a:custGeom>
            <a:avLst/>
            <a:gdLst/>
            <a:ahLst/>
            <a:cxnLst/>
            <a:rect r="r" b="b" t="t" l="l"/>
            <a:pathLst>
              <a:path h="2171872" w="5906238">
                <a:moveTo>
                  <a:pt x="0" y="0"/>
                </a:moveTo>
                <a:lnTo>
                  <a:pt x="5906238" y="0"/>
                </a:lnTo>
                <a:lnTo>
                  <a:pt x="5906238" y="2171871"/>
                </a:lnTo>
                <a:lnTo>
                  <a:pt x="0" y="2171871"/>
                </a:lnTo>
                <a:lnTo>
                  <a:pt x="0" y="0"/>
                </a:lnTo>
                <a:close/>
              </a:path>
            </a:pathLst>
          </a:custGeom>
          <a:blipFill>
            <a:blip r:embed="rId10"/>
            <a:stretch>
              <a:fillRect l="0" t="-2144" r="0" b="-2144"/>
            </a:stretch>
          </a:blipFill>
        </p:spPr>
      </p:sp>
      <p:sp>
        <p:nvSpPr>
          <p:cNvPr name="TextBox 19" id="19"/>
          <p:cNvSpPr txBox="true"/>
          <p:nvPr/>
        </p:nvSpPr>
        <p:spPr>
          <a:xfrm rot="0">
            <a:off x="4710688" y="152400"/>
            <a:ext cx="8866624"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Glacial Indifference Bold"/>
              </a:rPr>
              <a:t>Hasil Penelitian</a:t>
            </a:r>
          </a:p>
        </p:txBody>
      </p:sp>
      <p:sp>
        <p:nvSpPr>
          <p:cNvPr name="TextBox 20" id="20"/>
          <p:cNvSpPr txBox="true"/>
          <p:nvPr/>
        </p:nvSpPr>
        <p:spPr>
          <a:xfrm rot="0">
            <a:off x="3110673" y="2419517"/>
            <a:ext cx="5130486" cy="2378898"/>
          </a:xfrm>
          <a:prstGeom prst="rect">
            <a:avLst/>
          </a:prstGeom>
        </p:spPr>
        <p:txBody>
          <a:bodyPr anchor="t" rtlCol="false" tIns="0" lIns="0" bIns="0" rIns="0">
            <a:spAutoFit/>
          </a:bodyPr>
          <a:lstStyle/>
          <a:p>
            <a:pPr algn="l">
              <a:lnSpc>
                <a:spcPts val="3157"/>
              </a:lnSpc>
            </a:pPr>
            <a:r>
              <a:rPr lang="en-US" sz="2255">
                <a:solidFill>
                  <a:srgbClr val="000000"/>
                </a:solidFill>
                <a:latin typeface="Glacial Indifference"/>
              </a:rPr>
              <a:t>Dilihat dari graph disamping dapat dilihat true adalah data yang cocok antara data test real dengan data hasil testing, dan false adalah data yang tidak cocok antara data test real dengan data hasil evaluation</a:t>
            </a:r>
          </a:p>
        </p:txBody>
      </p:sp>
      <p:sp>
        <p:nvSpPr>
          <p:cNvPr name="TextBox 21" id="21"/>
          <p:cNvSpPr txBox="true"/>
          <p:nvPr/>
        </p:nvSpPr>
        <p:spPr>
          <a:xfrm rot="0">
            <a:off x="3110673" y="5768940"/>
            <a:ext cx="5788023" cy="2027823"/>
          </a:xfrm>
          <a:prstGeom prst="rect">
            <a:avLst/>
          </a:prstGeom>
        </p:spPr>
        <p:txBody>
          <a:bodyPr anchor="t" rtlCol="false" tIns="0" lIns="0" bIns="0" rIns="0">
            <a:spAutoFit/>
          </a:bodyPr>
          <a:lstStyle/>
          <a:p>
            <a:pPr algn="l">
              <a:lnSpc>
                <a:spcPts val="2695"/>
              </a:lnSpc>
            </a:pPr>
            <a:r>
              <a:rPr lang="en-US" sz="1925">
                <a:solidFill>
                  <a:srgbClr val="000000"/>
                </a:solidFill>
                <a:latin typeface="Glacial Indifference"/>
              </a:rPr>
              <a:t>Setelah model Naïve Bayes untuk klasifikasi biner dijalankan pada dataset yang telah diproses, didapatkan hasil kecocokan data hasil testing dengan data yang asli sebanyak 90.95%. Artinya, model mampu memprediksi hasil verifikasi dengan benar sebanyak 90.95% dari total data uji yang digunakan.</a:t>
            </a:r>
          </a:p>
        </p:txBody>
      </p:sp>
      <p:sp>
        <p:nvSpPr>
          <p:cNvPr name="TextBox 22" id="22"/>
          <p:cNvSpPr txBox="true"/>
          <p:nvPr/>
        </p:nvSpPr>
        <p:spPr>
          <a:xfrm rot="0">
            <a:off x="9144000" y="8963025"/>
            <a:ext cx="7190215" cy="523875"/>
          </a:xfrm>
          <a:prstGeom prst="rect">
            <a:avLst/>
          </a:prstGeom>
        </p:spPr>
        <p:txBody>
          <a:bodyPr anchor="t" rtlCol="false" tIns="0" lIns="0" bIns="0" rIns="0">
            <a:spAutoFit/>
          </a:bodyPr>
          <a:lstStyle/>
          <a:p>
            <a:pPr algn="r">
              <a:lnSpc>
                <a:spcPts val="4200"/>
              </a:lnSpc>
            </a:pPr>
            <a:r>
              <a:rPr lang="en-US" sz="3000" spc="300">
                <a:solidFill>
                  <a:srgbClr val="000000"/>
                </a:solidFill>
                <a:latin typeface="Glacial Indifference Bold"/>
              </a:rPr>
              <a:t>PENGANTAR KECERDASAN BUATAN</a:t>
            </a:r>
          </a:p>
        </p:txBody>
      </p:sp>
      <p:sp>
        <p:nvSpPr>
          <p:cNvPr name="TextBox 23" id="23"/>
          <p:cNvSpPr txBox="true"/>
          <p:nvPr/>
        </p:nvSpPr>
        <p:spPr>
          <a:xfrm rot="0">
            <a:off x="1437142" y="609600"/>
            <a:ext cx="2770259" cy="838200"/>
          </a:xfrm>
          <a:prstGeom prst="rect">
            <a:avLst/>
          </a:prstGeom>
        </p:spPr>
        <p:txBody>
          <a:bodyPr anchor="t" rtlCol="false" tIns="0" lIns="0" bIns="0" rIns="0">
            <a:spAutoFit/>
          </a:bodyPr>
          <a:lstStyle/>
          <a:p>
            <a:pPr algn="l">
              <a:lnSpc>
                <a:spcPts val="3360"/>
              </a:lnSpc>
            </a:pPr>
            <a:r>
              <a:rPr lang="en-US" sz="2800" spc="140">
                <a:solidFill>
                  <a:srgbClr val="000000"/>
                </a:solidFill>
                <a:latin typeface="Glacial Indifference"/>
              </a:rPr>
              <a:t>TELKOM </a:t>
            </a:r>
          </a:p>
          <a:p>
            <a:pPr algn="l">
              <a:lnSpc>
                <a:spcPts val="3360"/>
              </a:lnSpc>
            </a:pPr>
            <a:r>
              <a:rPr lang="en-US" sz="2800" spc="140">
                <a:solidFill>
                  <a:srgbClr val="000000"/>
                </a:solidFill>
                <a:latin typeface="Glacial Indifference"/>
              </a:rPr>
              <a:t>UNIVERSITY</a:t>
            </a:r>
          </a:p>
        </p:txBody>
      </p:sp>
    </p:spTree>
  </p:cSld>
  <p:clrMapOvr>
    <a:masterClrMapping/>
  </p:clrMapOvr>
  <p:transition spd="slow">
    <p:cover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DAGGxbGekSY</dc:identifier>
  <dcterms:modified xsi:type="dcterms:W3CDTF">2011-08-01T06:04:30Z</dcterms:modified>
  <cp:revision>1</cp:revision>
  <dc:title>Presentasi Bisnis Hijau Tua Hijau Muda Putih Geometris Korporat Presentasi Internal Perusahaan</dc:title>
</cp:coreProperties>
</file>