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T Sans Narrow"/>
      <p:regular r:id="rId16"/>
      <p:bold r:id="rId17"/>
    </p:embeddedFont>
    <p:embeddedFont>
      <p:font typeface="Roboto Mono"/>
      <p:regular r:id="rId18"/>
      <p:bold r:id="rId19"/>
      <p:italic r:id="rId20"/>
      <p:boldItalic r:id="rId21"/>
    </p:embeddedFont>
    <p:embeddedFont>
      <p:font typeface="Open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ono-italic.fntdata"/><Relationship Id="rId22" Type="http://schemas.openxmlformats.org/officeDocument/2006/relationships/font" Target="fonts/OpenSans-regular.fntdata"/><Relationship Id="rId21" Type="http://schemas.openxmlformats.org/officeDocument/2006/relationships/font" Target="fonts/RobotoMono-boldItalic.fntdata"/><Relationship Id="rId24" Type="http://schemas.openxmlformats.org/officeDocument/2006/relationships/font" Target="fonts/OpenSans-italic.fntdata"/><Relationship Id="rId23" Type="http://schemas.openxmlformats.org/officeDocument/2006/relationships/font" Target="fonts/OpenSan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TSansNarrow-bold.fntdata"/><Relationship Id="rId16" Type="http://schemas.openxmlformats.org/officeDocument/2006/relationships/font" Target="fonts/PTSansNarrow-regular.fntdata"/><Relationship Id="rId19" Type="http://schemas.openxmlformats.org/officeDocument/2006/relationships/font" Target="fonts/RobotoMono-bold.fntdata"/><Relationship Id="rId18" Type="http://schemas.openxmlformats.org/officeDocument/2006/relationships/font" Target="fonts/RobotoMon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71c49065e5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71c49065e5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71c49065e5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71c49065e5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71c49065e5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71c49065e5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71c49065e5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71c49065e5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71c49065e5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71c49065e5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71c49065e5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71c49065e5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71c49065e5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71c49065e5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71c49065e5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71c49065e5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71c49065e5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71c49065e5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jpg"/><Relationship Id="rId4"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kaggle.com/datasets/imakash3011/customer-personality-analysis" TargetMode="External"/><Relationship Id="rId4" Type="http://schemas.openxmlformats.org/officeDocument/2006/relationships/hyperlink" Target="https://www.kaggle.com/datasets/imakash3011/customer-personality-analysis" TargetMode="External"/><Relationship Id="rId5" Type="http://schemas.openxmlformats.org/officeDocument/2006/relationships/hyperlink" Target="https://www.kaggle.com/datasets/imakash3011/customer-personality-analysis" TargetMode="External"/><Relationship Id="rId6"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id"/>
              <a:t>AI-Powered Customer Analysis with IBM Granite</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fontScale="92500" lnSpcReduction="10000"/>
          </a:bodyPr>
          <a:lstStyle/>
          <a:p>
            <a:pPr indent="0" lvl="0" marL="0" rtl="0" algn="ctr">
              <a:spcBef>
                <a:spcPts val="0"/>
              </a:spcBef>
              <a:spcAft>
                <a:spcPts val="0"/>
              </a:spcAft>
              <a:buNone/>
            </a:pPr>
            <a:r>
              <a:rPr lang="id"/>
              <a:t>Memahami perilaku pelanggan dan strategi pemasaran berbasis data</a:t>
            </a:r>
            <a:endParaRPr sz="2141"/>
          </a:p>
        </p:txBody>
      </p:sp>
      <p:sp>
        <p:nvSpPr>
          <p:cNvPr id="68" name="Google Shape;68;p13"/>
          <p:cNvSpPr txBox="1"/>
          <p:nvPr/>
        </p:nvSpPr>
        <p:spPr>
          <a:xfrm>
            <a:off x="1004150" y="4256150"/>
            <a:ext cx="3729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d" sz="1200">
                <a:solidFill>
                  <a:schemeClr val="dk2"/>
                </a:solidFill>
                <a:latin typeface="Open Sans"/>
                <a:ea typeface="Open Sans"/>
                <a:cs typeface="Open Sans"/>
                <a:sym typeface="Open Sans"/>
              </a:rPr>
              <a:t>email: naufaldhia15@gmail.com</a:t>
            </a:r>
            <a:endParaRPr b="1" sz="1200">
              <a:solidFill>
                <a:schemeClr val="dk2"/>
              </a:solidFill>
              <a:latin typeface="Open Sans"/>
              <a:ea typeface="Open Sans"/>
              <a:cs typeface="Open Sans"/>
              <a:sym typeface="Open Sans"/>
            </a:endParaRPr>
          </a:p>
        </p:txBody>
      </p:sp>
      <p:pic>
        <p:nvPicPr>
          <p:cNvPr id="69" name="Google Shape;69;p13" title="hacktiv8_logo.jpeg"/>
          <p:cNvPicPr preferRelativeResize="0"/>
          <p:nvPr/>
        </p:nvPicPr>
        <p:blipFill>
          <a:blip r:embed="rId3">
            <a:alphaModFix/>
          </a:blip>
          <a:stretch>
            <a:fillRect/>
          </a:stretch>
        </p:blipFill>
        <p:spPr>
          <a:xfrm>
            <a:off x="347975" y="0"/>
            <a:ext cx="1187475" cy="1187475"/>
          </a:xfrm>
          <a:prstGeom prst="rect">
            <a:avLst/>
          </a:prstGeom>
          <a:noFill/>
          <a:ln>
            <a:noFill/>
          </a:ln>
        </p:spPr>
      </p:pic>
      <p:pic>
        <p:nvPicPr>
          <p:cNvPr id="70" name="Google Shape;70;p13" title="Screenshot 2025-07-28 115851.jpg"/>
          <p:cNvPicPr preferRelativeResize="0"/>
          <p:nvPr/>
        </p:nvPicPr>
        <p:blipFill>
          <a:blip r:embed="rId4">
            <a:alphaModFix/>
          </a:blip>
          <a:stretch>
            <a:fillRect/>
          </a:stretch>
        </p:blipFill>
        <p:spPr>
          <a:xfrm>
            <a:off x="7182350" y="98025"/>
            <a:ext cx="1961650" cy="8958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AI Support Explanation</a:t>
            </a:r>
            <a:endParaRPr/>
          </a:p>
        </p:txBody>
      </p:sp>
      <p:pic>
        <p:nvPicPr>
          <p:cNvPr id="130" name="Google Shape;130;p22"/>
          <p:cNvPicPr preferRelativeResize="0"/>
          <p:nvPr/>
        </p:nvPicPr>
        <p:blipFill>
          <a:blip r:embed="rId3">
            <a:alphaModFix/>
          </a:blip>
          <a:stretch>
            <a:fillRect/>
          </a:stretch>
        </p:blipFill>
        <p:spPr>
          <a:xfrm>
            <a:off x="311700" y="1152425"/>
            <a:ext cx="5330374" cy="2235475"/>
          </a:xfrm>
          <a:prstGeom prst="rect">
            <a:avLst/>
          </a:prstGeom>
          <a:noFill/>
          <a:ln>
            <a:noFill/>
          </a:ln>
        </p:spPr>
      </p:pic>
      <p:pic>
        <p:nvPicPr>
          <p:cNvPr id="131" name="Google Shape;131;p22"/>
          <p:cNvPicPr preferRelativeResize="0"/>
          <p:nvPr/>
        </p:nvPicPr>
        <p:blipFill>
          <a:blip r:embed="rId4">
            <a:alphaModFix/>
          </a:blip>
          <a:stretch>
            <a:fillRect/>
          </a:stretch>
        </p:blipFill>
        <p:spPr>
          <a:xfrm>
            <a:off x="311700" y="3387900"/>
            <a:ext cx="7906064" cy="1573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Raw Dataset Link</a:t>
            </a:r>
            <a:endParaRPr/>
          </a:p>
        </p:txBody>
      </p:sp>
      <p:sp>
        <p:nvSpPr>
          <p:cNvPr id="76" name="Google Shape;76;p14"/>
          <p:cNvSpPr txBox="1"/>
          <p:nvPr>
            <p:ph idx="1" type="body"/>
          </p:nvPr>
        </p:nvSpPr>
        <p:spPr>
          <a:xfrm>
            <a:off x="355200" y="1244575"/>
            <a:ext cx="8520600" cy="771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05"/>
              <a:buNone/>
            </a:pPr>
            <a:r>
              <a:rPr b="1" lang="id" sz="1105">
                <a:solidFill>
                  <a:srgbClr val="000000"/>
                </a:solidFill>
                <a:latin typeface="Arial"/>
                <a:ea typeface="Arial"/>
                <a:cs typeface="Arial"/>
                <a:sym typeface="Arial"/>
              </a:rPr>
              <a:t>Dataset Title</a:t>
            </a:r>
            <a:r>
              <a:rPr lang="id" sz="1105">
                <a:solidFill>
                  <a:srgbClr val="000000"/>
                </a:solidFill>
                <a:latin typeface="Arial"/>
                <a:ea typeface="Arial"/>
                <a:cs typeface="Arial"/>
                <a:sym typeface="Arial"/>
              </a:rPr>
              <a:t>: Customer Personality Analysis</a:t>
            </a:r>
            <a:endParaRPr sz="1105">
              <a:solidFill>
                <a:srgbClr val="000000"/>
              </a:solidFill>
              <a:latin typeface="Arial"/>
              <a:ea typeface="Arial"/>
              <a:cs typeface="Arial"/>
              <a:sym typeface="Arial"/>
            </a:endParaRPr>
          </a:p>
          <a:p>
            <a:pPr indent="0" lvl="0" marL="0" rtl="0" algn="l">
              <a:lnSpc>
                <a:spcPct val="95000"/>
              </a:lnSpc>
              <a:spcBef>
                <a:spcPts val="1200"/>
              </a:spcBef>
              <a:spcAft>
                <a:spcPts val="0"/>
              </a:spcAft>
              <a:buSzPts val="605"/>
              <a:buNone/>
            </a:pPr>
            <a:r>
              <a:rPr b="1" lang="id" sz="1105">
                <a:solidFill>
                  <a:srgbClr val="000000"/>
                </a:solidFill>
                <a:latin typeface="Arial"/>
                <a:ea typeface="Arial"/>
                <a:cs typeface="Arial"/>
                <a:sym typeface="Arial"/>
              </a:rPr>
              <a:t>Kaggle URL</a:t>
            </a:r>
            <a:r>
              <a:rPr lang="id" sz="1105">
                <a:solidFill>
                  <a:srgbClr val="000000"/>
                </a:solidFill>
                <a:latin typeface="Arial"/>
                <a:ea typeface="Arial"/>
                <a:cs typeface="Arial"/>
                <a:sym typeface="Arial"/>
              </a:rPr>
              <a:t>: </a:t>
            </a:r>
            <a:r>
              <a:rPr lang="id" sz="1105" u="sng">
                <a:solidFill>
                  <a:schemeClr val="hlink"/>
                </a:solidFill>
                <a:latin typeface="Arial"/>
                <a:ea typeface="Arial"/>
                <a:cs typeface="Arial"/>
                <a:sym typeface="Arial"/>
                <a:hlinkClick r:id="rId3"/>
              </a:rPr>
              <a:t>https://www.kaggle.com/datasets/imakash3011/customer-personality-analysis</a:t>
            </a:r>
            <a:endParaRPr sz="1105">
              <a:solidFill>
                <a:srgbClr val="000000"/>
              </a:solidFill>
              <a:latin typeface="Arial"/>
              <a:ea typeface="Arial"/>
              <a:cs typeface="Arial"/>
              <a:sym typeface="Arial"/>
            </a:endParaRPr>
          </a:p>
          <a:p>
            <a:pPr indent="0" lvl="0" marL="0" rtl="0" algn="l">
              <a:lnSpc>
                <a:spcPct val="95000"/>
              </a:lnSpc>
              <a:spcBef>
                <a:spcPts val="1200"/>
              </a:spcBef>
              <a:spcAft>
                <a:spcPts val="1200"/>
              </a:spcAft>
              <a:buSzPts val="605"/>
              <a:buNone/>
            </a:pPr>
            <a:r>
              <a:rPr b="1" lang="id" sz="1105">
                <a:solidFill>
                  <a:srgbClr val="000000"/>
                </a:solidFill>
                <a:latin typeface="Arial"/>
                <a:ea typeface="Arial"/>
                <a:cs typeface="Arial"/>
                <a:sym typeface="Arial"/>
              </a:rPr>
              <a:t>Sumber Dataset:</a:t>
            </a:r>
            <a:r>
              <a:rPr lang="id" sz="1105">
                <a:solidFill>
                  <a:srgbClr val="000000"/>
                </a:solidFill>
                <a:uFill>
                  <a:noFill/>
                </a:uFill>
                <a:latin typeface="Arial"/>
                <a:ea typeface="Arial"/>
                <a:cs typeface="Arial"/>
                <a:sym typeface="Arial"/>
                <a:hlinkClick r:id="rId4">
                  <a:extLst>
                    <a:ext uri="{A12FA001-AC4F-418D-AE19-62706E023703}">
                      <ahyp:hlinkClr val="tx"/>
                    </a:ext>
                  </a:extLst>
                </a:hlinkClick>
              </a:rPr>
              <a:t> </a:t>
            </a:r>
            <a:r>
              <a:rPr lang="id" sz="1105" u="sng">
                <a:solidFill>
                  <a:schemeClr val="hlink"/>
                </a:solidFill>
                <a:latin typeface="Arial"/>
                <a:ea typeface="Arial"/>
                <a:cs typeface="Arial"/>
                <a:sym typeface="Arial"/>
                <a:hlinkClick r:id="rId5"/>
              </a:rPr>
              <a:t>Kaggle</a:t>
            </a:r>
            <a:endParaRPr sz="1105">
              <a:solidFill>
                <a:srgbClr val="000000"/>
              </a:solidFill>
              <a:latin typeface="Arial"/>
              <a:ea typeface="Arial"/>
              <a:cs typeface="Arial"/>
              <a:sym typeface="Arial"/>
            </a:endParaRPr>
          </a:p>
        </p:txBody>
      </p:sp>
      <p:sp>
        <p:nvSpPr>
          <p:cNvPr id="77" name="Google Shape;77;p14"/>
          <p:cNvSpPr txBox="1"/>
          <p:nvPr/>
        </p:nvSpPr>
        <p:spPr>
          <a:xfrm>
            <a:off x="355200" y="2244525"/>
            <a:ext cx="6541200" cy="87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d" sz="1100"/>
              <a:t>Description</a:t>
            </a:r>
            <a:r>
              <a:rPr lang="id" sz="1100"/>
              <a:t>: Dataset ini awalnya dikembangkan untuk menganalisis perilaku pelanggan dan mencakup 2.240 entri pelanggan dengan 29 atribut, seperti demografi, pembelian produk, serta interaksi terhadap kampanye marketing. Dalam proyek ini, dataset tersebut dimodifikasi dan digunakan untuk membangun klasifikasi sentimen berbasis teks ulasan.</a:t>
            </a:r>
            <a:endParaRPr sz="1100"/>
          </a:p>
          <a:p>
            <a:pPr indent="0" lvl="0" marL="0" rtl="0" algn="l">
              <a:spcBef>
                <a:spcPts val="0"/>
              </a:spcBef>
              <a:spcAft>
                <a:spcPts val="0"/>
              </a:spcAft>
              <a:buNone/>
            </a:pPr>
            <a:r>
              <a:t/>
            </a:r>
            <a:endParaRPr sz="1100"/>
          </a:p>
        </p:txBody>
      </p:sp>
      <p:pic>
        <p:nvPicPr>
          <p:cNvPr id="78" name="Google Shape;78;p14" title="images (1).png"/>
          <p:cNvPicPr preferRelativeResize="0"/>
          <p:nvPr/>
        </p:nvPicPr>
        <p:blipFill>
          <a:blip r:embed="rId6">
            <a:alphaModFix/>
          </a:blip>
          <a:stretch>
            <a:fillRect/>
          </a:stretch>
        </p:blipFill>
        <p:spPr>
          <a:xfrm>
            <a:off x="3262313" y="3179775"/>
            <a:ext cx="2619375" cy="1743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5"/>
          <p:cNvSpPr txBox="1"/>
          <p:nvPr>
            <p:ph type="title"/>
          </p:nvPr>
        </p:nvSpPr>
        <p:spPr>
          <a:xfrm>
            <a:off x="311700" y="1405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Project Overview</a:t>
            </a:r>
            <a:endParaRPr/>
          </a:p>
        </p:txBody>
      </p:sp>
      <p:sp>
        <p:nvSpPr>
          <p:cNvPr id="84" name="Google Shape;84;p15"/>
          <p:cNvSpPr txBox="1"/>
          <p:nvPr>
            <p:ph idx="1" type="body"/>
          </p:nvPr>
        </p:nvSpPr>
        <p:spPr>
          <a:xfrm>
            <a:off x="361225" y="782725"/>
            <a:ext cx="8520600" cy="3302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id" sz="1100">
                <a:solidFill>
                  <a:srgbClr val="000000"/>
                </a:solidFill>
                <a:latin typeface="Arial"/>
                <a:ea typeface="Arial"/>
                <a:cs typeface="Arial"/>
                <a:sym typeface="Arial"/>
              </a:rPr>
              <a:t>Tujuan Proyek</a:t>
            </a:r>
            <a:r>
              <a:rPr lang="id" sz="1100">
                <a:solidFill>
                  <a:srgbClr val="000000"/>
                </a:solidFill>
                <a:latin typeface="Arial"/>
                <a:ea typeface="Arial"/>
                <a:cs typeface="Arial"/>
                <a:sym typeface="Arial"/>
              </a:rPr>
              <a:t>:</a:t>
            </a:r>
            <a:br>
              <a:rPr lang="id" sz="1100">
                <a:solidFill>
                  <a:srgbClr val="000000"/>
                </a:solidFill>
                <a:latin typeface="Arial"/>
                <a:ea typeface="Arial"/>
                <a:cs typeface="Arial"/>
                <a:sym typeface="Arial"/>
              </a:rPr>
            </a:br>
            <a:r>
              <a:rPr lang="id" sz="1100">
                <a:solidFill>
                  <a:srgbClr val="000000"/>
                </a:solidFill>
                <a:latin typeface="Arial"/>
                <a:ea typeface="Arial"/>
                <a:cs typeface="Arial"/>
                <a:sym typeface="Arial"/>
              </a:rPr>
              <a:t> Menganalisis karakteristik pelanggan untuk membantu perusahaan melakukan segmentasi pelanggan yang lebih akurat dan strategi pemasaran yang lebih tepat sasaran.</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id" sz="1100">
                <a:solidFill>
                  <a:srgbClr val="000000"/>
                </a:solidFill>
                <a:latin typeface="Arial"/>
                <a:ea typeface="Arial"/>
                <a:cs typeface="Arial"/>
                <a:sym typeface="Arial"/>
              </a:rPr>
              <a:t>Latar Belakang</a:t>
            </a:r>
            <a:r>
              <a:rPr lang="id" sz="1100">
                <a:solidFill>
                  <a:srgbClr val="000000"/>
                </a:solidFill>
                <a:latin typeface="Arial"/>
                <a:ea typeface="Arial"/>
                <a:cs typeface="Arial"/>
                <a:sym typeface="Arial"/>
              </a:rPr>
              <a:t>:</a:t>
            </a:r>
            <a:br>
              <a:rPr lang="id" sz="1100">
                <a:solidFill>
                  <a:srgbClr val="000000"/>
                </a:solidFill>
                <a:latin typeface="Arial"/>
                <a:ea typeface="Arial"/>
                <a:cs typeface="Arial"/>
                <a:sym typeface="Arial"/>
              </a:rPr>
            </a:br>
            <a:r>
              <a:rPr lang="id" sz="1100">
                <a:solidFill>
                  <a:srgbClr val="000000"/>
                </a:solidFill>
                <a:latin typeface="Arial"/>
                <a:ea typeface="Arial"/>
                <a:cs typeface="Arial"/>
                <a:sym typeface="Arial"/>
              </a:rPr>
              <a:t> Penting bagi perusahaan untuk memahami siapa pelanggan terbaik mereka dan bagaimana perilaku konsumen dapat memengaruhi keputusan bisnis.</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id" sz="1100">
                <a:solidFill>
                  <a:srgbClr val="000000"/>
                </a:solidFill>
                <a:latin typeface="Arial"/>
                <a:ea typeface="Arial"/>
                <a:cs typeface="Arial"/>
                <a:sym typeface="Arial"/>
              </a:rPr>
              <a:t>Permasalahan</a:t>
            </a:r>
            <a:r>
              <a:rPr lang="id" sz="1100">
                <a:solidFill>
                  <a:srgbClr val="000000"/>
                </a:solidFill>
                <a:latin typeface="Arial"/>
                <a:ea typeface="Arial"/>
                <a:cs typeface="Arial"/>
                <a:sym typeface="Arial"/>
              </a:rPr>
              <a:t>:</a:t>
            </a:r>
            <a:br>
              <a:rPr lang="id" sz="1100">
                <a:solidFill>
                  <a:srgbClr val="000000"/>
                </a:solidFill>
                <a:latin typeface="Arial"/>
                <a:ea typeface="Arial"/>
                <a:cs typeface="Arial"/>
                <a:sym typeface="Arial"/>
              </a:rPr>
            </a:br>
            <a:r>
              <a:rPr lang="id" sz="1100">
                <a:solidFill>
                  <a:srgbClr val="000000"/>
                </a:solidFill>
                <a:latin typeface="Arial"/>
                <a:ea typeface="Arial"/>
                <a:cs typeface="Arial"/>
                <a:sym typeface="Arial"/>
              </a:rPr>
              <a:t> Kurangnya pemahaman terhadap karakteristik dan kebiasaan belanja pelanggan menyebabkan pemasaran kurang efektif.</a:t>
            </a:r>
            <a:endParaRPr sz="1100">
              <a:solidFill>
                <a:srgbClr val="000000"/>
              </a:solidFill>
              <a:latin typeface="Arial"/>
              <a:ea typeface="Arial"/>
              <a:cs typeface="Arial"/>
              <a:sym typeface="Arial"/>
            </a:endParaRPr>
          </a:p>
          <a:p>
            <a:pPr indent="0" lvl="0" marL="0" rtl="0" algn="l">
              <a:spcBef>
                <a:spcPts val="1200"/>
              </a:spcBef>
              <a:spcAft>
                <a:spcPts val="1200"/>
              </a:spcAft>
              <a:buNone/>
            </a:pPr>
            <a:r>
              <a:rPr b="1" lang="id" sz="1100">
                <a:solidFill>
                  <a:srgbClr val="000000"/>
                </a:solidFill>
                <a:latin typeface="Arial"/>
                <a:ea typeface="Arial"/>
                <a:cs typeface="Arial"/>
                <a:sym typeface="Arial"/>
              </a:rPr>
              <a:t>Pendekatan</a:t>
            </a:r>
            <a:r>
              <a:rPr lang="id" sz="1100">
                <a:solidFill>
                  <a:srgbClr val="000000"/>
                </a:solidFill>
                <a:latin typeface="Arial"/>
                <a:ea typeface="Arial"/>
                <a:cs typeface="Arial"/>
                <a:sym typeface="Arial"/>
              </a:rPr>
              <a:t>:</a:t>
            </a:r>
            <a:br>
              <a:rPr lang="id" sz="1100">
                <a:solidFill>
                  <a:srgbClr val="000000"/>
                </a:solidFill>
                <a:latin typeface="Arial"/>
                <a:ea typeface="Arial"/>
                <a:cs typeface="Arial"/>
                <a:sym typeface="Arial"/>
              </a:rPr>
            </a:br>
            <a:r>
              <a:rPr lang="id" sz="1100">
                <a:solidFill>
                  <a:srgbClr val="000000"/>
                </a:solidFill>
                <a:latin typeface="Arial"/>
                <a:ea typeface="Arial"/>
                <a:cs typeface="Arial"/>
                <a:sym typeface="Arial"/>
              </a:rPr>
              <a:t> Melakukan eksplorasi, visualisasi, dan analisis segmentasi berdasarkan umur, penghasilan, status keluarga, dan pola pembelian.</a:t>
            </a:r>
            <a:endParaRPr b="1" sz="1000">
              <a:solidFill>
                <a:srgbClr val="000000"/>
              </a:solidFill>
            </a:endParaRPr>
          </a:p>
        </p:txBody>
      </p:sp>
      <p:pic>
        <p:nvPicPr>
          <p:cNvPr id="85" name="Google Shape;85;p15"/>
          <p:cNvPicPr preferRelativeResize="0"/>
          <p:nvPr/>
        </p:nvPicPr>
        <p:blipFill>
          <a:blip r:embed="rId3">
            <a:alphaModFix/>
          </a:blip>
          <a:stretch>
            <a:fillRect/>
          </a:stretch>
        </p:blipFill>
        <p:spPr>
          <a:xfrm>
            <a:off x="361225" y="3582675"/>
            <a:ext cx="3828089" cy="1073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Project Overview</a:t>
            </a:r>
            <a:endParaRPr/>
          </a:p>
        </p:txBody>
      </p:sp>
      <p:pic>
        <p:nvPicPr>
          <p:cNvPr id="91" name="Google Shape;91;p16"/>
          <p:cNvPicPr preferRelativeResize="0"/>
          <p:nvPr/>
        </p:nvPicPr>
        <p:blipFill>
          <a:blip r:embed="rId3">
            <a:alphaModFix/>
          </a:blip>
          <a:stretch>
            <a:fillRect/>
          </a:stretch>
        </p:blipFill>
        <p:spPr>
          <a:xfrm>
            <a:off x="415975" y="1152429"/>
            <a:ext cx="5500900" cy="1842325"/>
          </a:xfrm>
          <a:prstGeom prst="rect">
            <a:avLst/>
          </a:prstGeom>
          <a:noFill/>
          <a:ln>
            <a:noFill/>
          </a:ln>
        </p:spPr>
      </p:pic>
      <p:pic>
        <p:nvPicPr>
          <p:cNvPr id="92" name="Google Shape;92;p16"/>
          <p:cNvPicPr preferRelativeResize="0"/>
          <p:nvPr/>
        </p:nvPicPr>
        <p:blipFill>
          <a:blip r:embed="rId4">
            <a:alphaModFix/>
          </a:blip>
          <a:stretch>
            <a:fillRect/>
          </a:stretch>
        </p:blipFill>
        <p:spPr>
          <a:xfrm>
            <a:off x="6014925" y="1152425"/>
            <a:ext cx="2327775" cy="3850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Analysis Process</a:t>
            </a:r>
            <a:endParaRPr/>
          </a:p>
        </p:txBody>
      </p:sp>
      <p:sp>
        <p:nvSpPr>
          <p:cNvPr id="98" name="Google Shape;98;p17"/>
          <p:cNvSpPr txBox="1"/>
          <p:nvPr>
            <p:ph idx="1" type="body"/>
          </p:nvPr>
        </p:nvSpPr>
        <p:spPr>
          <a:xfrm>
            <a:off x="311700" y="1266325"/>
            <a:ext cx="4094400" cy="16416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id" sz="1100">
                <a:solidFill>
                  <a:srgbClr val="000000"/>
                </a:solidFill>
                <a:latin typeface="Arial"/>
                <a:ea typeface="Arial"/>
                <a:cs typeface="Arial"/>
                <a:sym typeface="Arial"/>
              </a:rPr>
              <a:t>Langkah-Langkah Analisis</a:t>
            </a:r>
            <a:r>
              <a:rPr lang="id"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id" sz="1100">
                <a:solidFill>
                  <a:srgbClr val="000000"/>
                </a:solidFill>
                <a:latin typeface="Arial"/>
                <a:ea typeface="Arial"/>
                <a:cs typeface="Arial"/>
                <a:sym typeface="Arial"/>
              </a:rPr>
              <a:t>Preprocessing</a:t>
            </a:r>
            <a:r>
              <a:rPr lang="id" sz="1100">
                <a:solidFill>
                  <a:srgbClr val="000000"/>
                </a:solidFill>
                <a:latin typeface="Arial"/>
                <a:ea typeface="Arial"/>
                <a:cs typeface="Arial"/>
                <a:sym typeface="Arial"/>
              </a:rPr>
              <a:t>: Membersihkan data, menangani missing values (kolom </a:t>
            </a:r>
            <a:r>
              <a:rPr lang="id" sz="1100">
                <a:solidFill>
                  <a:srgbClr val="188038"/>
                </a:solidFill>
                <a:latin typeface="Roboto Mono"/>
                <a:ea typeface="Roboto Mono"/>
                <a:cs typeface="Roboto Mono"/>
                <a:sym typeface="Roboto Mono"/>
              </a:rPr>
              <a:t>Income</a:t>
            </a:r>
            <a:r>
              <a:rPr lang="id" sz="1100">
                <a:solidFill>
                  <a:srgbClr val="000000"/>
                </a:solidFill>
                <a:latin typeface="Arial"/>
                <a:ea typeface="Arial"/>
                <a:cs typeface="Arial"/>
                <a:sym typeface="Arial"/>
              </a:rPr>
              <a:t>), transformasi umur.</a:t>
            </a:r>
            <a:br>
              <a:rPr lang="id"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id" sz="1100">
                <a:solidFill>
                  <a:srgbClr val="000000"/>
                </a:solidFill>
                <a:latin typeface="Arial"/>
                <a:ea typeface="Arial"/>
                <a:cs typeface="Arial"/>
                <a:sym typeface="Arial"/>
              </a:rPr>
              <a:t>EDA (Exploratory Data Analysis)</a:t>
            </a:r>
            <a:r>
              <a:rPr lang="id" sz="1100">
                <a:solidFill>
                  <a:srgbClr val="000000"/>
                </a:solidFill>
                <a:latin typeface="Arial"/>
                <a:ea typeface="Arial"/>
                <a:cs typeface="Arial"/>
                <a:sym typeface="Arial"/>
              </a:rPr>
              <a:t>: Visualisasi distribusi umur, status pernikahan, dan pengeluaran.</a:t>
            </a:r>
            <a:br>
              <a:rPr lang="id"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id" sz="1100">
                <a:solidFill>
                  <a:srgbClr val="000000"/>
                </a:solidFill>
                <a:latin typeface="Arial"/>
                <a:ea typeface="Arial"/>
                <a:cs typeface="Arial"/>
                <a:sym typeface="Arial"/>
              </a:rPr>
              <a:t>Segmentasi</a:t>
            </a:r>
            <a:r>
              <a:rPr lang="id" sz="1100">
                <a:solidFill>
                  <a:srgbClr val="000000"/>
                </a:solidFill>
                <a:latin typeface="Arial"/>
                <a:ea typeface="Arial"/>
                <a:cs typeface="Arial"/>
                <a:sym typeface="Arial"/>
              </a:rPr>
              <a:t>: Membagi pelanggan berdasarkan umur, penghasilan, dan kebiasaan belanja.</a:t>
            </a:r>
            <a:br>
              <a:rPr lang="id"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id" sz="1100">
                <a:solidFill>
                  <a:srgbClr val="000000"/>
                </a:solidFill>
                <a:latin typeface="Arial"/>
                <a:ea typeface="Arial"/>
                <a:cs typeface="Arial"/>
                <a:sym typeface="Arial"/>
              </a:rPr>
              <a:t>Insight Extraction</a:t>
            </a:r>
            <a:r>
              <a:rPr lang="id" sz="1100">
                <a:solidFill>
                  <a:srgbClr val="000000"/>
                </a:solidFill>
                <a:latin typeface="Arial"/>
                <a:ea typeface="Arial"/>
                <a:cs typeface="Arial"/>
                <a:sym typeface="Arial"/>
              </a:rPr>
              <a:t>: Menggunakan statistik deskriptif dan grafik untuk menemukan pola tersembunyi</a:t>
            </a:r>
            <a:r>
              <a:rPr lang="id"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id" sz="1100">
                <a:solidFill>
                  <a:srgbClr val="000000"/>
                </a:solidFill>
                <a:latin typeface="Arial"/>
                <a:ea typeface="Arial"/>
                <a:cs typeface="Arial"/>
                <a:sym typeface="Arial"/>
              </a:rPr>
              <a:t>Alasan Metode</a:t>
            </a:r>
            <a:r>
              <a:rPr lang="id" sz="1100">
                <a:solidFill>
                  <a:srgbClr val="000000"/>
                </a:solidFill>
                <a:latin typeface="Arial"/>
                <a:ea typeface="Arial"/>
                <a:cs typeface="Arial"/>
                <a:sym typeface="Arial"/>
              </a:rPr>
              <a:t>:</a:t>
            </a:r>
            <a:br>
              <a:rPr lang="id" sz="1100">
                <a:solidFill>
                  <a:srgbClr val="000000"/>
                </a:solidFill>
                <a:latin typeface="Arial"/>
                <a:ea typeface="Arial"/>
                <a:cs typeface="Arial"/>
                <a:sym typeface="Arial"/>
              </a:rPr>
            </a:br>
            <a:r>
              <a:rPr lang="id" sz="1100">
                <a:solidFill>
                  <a:srgbClr val="000000"/>
                </a:solidFill>
                <a:latin typeface="Arial"/>
                <a:ea typeface="Arial"/>
                <a:cs typeface="Arial"/>
                <a:sym typeface="Arial"/>
              </a:rPr>
              <a:t> EDA sangat tepat digunakan untuk memahami struktur dasar dan hubungan antar variabel dalam data demografis.</a:t>
            </a:r>
            <a:endParaRPr sz="1100">
              <a:solidFill>
                <a:srgbClr val="000000"/>
              </a:solidFill>
              <a:latin typeface="Arial"/>
              <a:ea typeface="Arial"/>
              <a:cs typeface="Arial"/>
              <a:sym typeface="Arial"/>
            </a:endParaRPr>
          </a:p>
          <a:p>
            <a:pPr indent="0" lvl="0" marL="0" rtl="0" algn="l">
              <a:lnSpc>
                <a:spcPct val="95000"/>
              </a:lnSpc>
              <a:spcBef>
                <a:spcPts val="1200"/>
              </a:spcBef>
              <a:spcAft>
                <a:spcPts val="1200"/>
              </a:spcAft>
              <a:buSzPts val="523"/>
              <a:buNone/>
            </a:pPr>
            <a:r>
              <a:t/>
            </a:r>
            <a:endParaRPr b="1" sz="1100">
              <a:solidFill>
                <a:srgbClr val="000000"/>
              </a:solidFill>
              <a:latin typeface="Arial"/>
              <a:ea typeface="Arial"/>
              <a:cs typeface="Arial"/>
              <a:sym typeface="Arial"/>
            </a:endParaRPr>
          </a:p>
        </p:txBody>
      </p:sp>
      <p:pic>
        <p:nvPicPr>
          <p:cNvPr id="99" name="Google Shape;99;p17"/>
          <p:cNvPicPr preferRelativeResize="0"/>
          <p:nvPr/>
        </p:nvPicPr>
        <p:blipFill>
          <a:blip r:embed="rId3">
            <a:alphaModFix/>
          </a:blip>
          <a:stretch>
            <a:fillRect/>
          </a:stretch>
        </p:blipFill>
        <p:spPr>
          <a:xfrm>
            <a:off x="4710700" y="1266329"/>
            <a:ext cx="4433299" cy="282946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311700" y="2130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 Insight &amp; Findings</a:t>
            </a:r>
            <a:endParaRPr/>
          </a:p>
        </p:txBody>
      </p:sp>
      <p:sp>
        <p:nvSpPr>
          <p:cNvPr id="105" name="Google Shape;105;p18"/>
          <p:cNvSpPr txBox="1"/>
          <p:nvPr>
            <p:ph idx="1" type="body"/>
          </p:nvPr>
        </p:nvSpPr>
        <p:spPr>
          <a:xfrm>
            <a:off x="0" y="920400"/>
            <a:ext cx="8063700" cy="3302700"/>
          </a:xfrm>
          <a:prstGeom prst="rect">
            <a:avLst/>
          </a:prstGeom>
        </p:spPr>
        <p:txBody>
          <a:bodyPr anchorCtr="0" anchor="t" bIns="91425" lIns="91425" spcFirstLastPara="1" rIns="91425" wrap="square" tIns="91425">
            <a:noAutofit/>
          </a:bodyPr>
          <a:lstStyle/>
          <a:p>
            <a:pPr indent="-279400" lvl="0" marL="457200" rtl="0" algn="l">
              <a:spcBef>
                <a:spcPts val="1200"/>
              </a:spcBef>
              <a:spcAft>
                <a:spcPts val="0"/>
              </a:spcAft>
              <a:buClr>
                <a:srgbClr val="000000"/>
              </a:buClr>
              <a:buSzPts val="800"/>
              <a:buFont typeface="Arial"/>
              <a:buChar char="●"/>
            </a:pPr>
            <a:r>
              <a:rPr b="1" lang="id" sz="1000">
                <a:solidFill>
                  <a:srgbClr val="000000"/>
                </a:solidFill>
                <a:latin typeface="Arial"/>
                <a:ea typeface="Arial"/>
                <a:cs typeface="Arial"/>
                <a:sym typeface="Arial"/>
              </a:rPr>
              <a:t>Umur Pelanggan:</a:t>
            </a:r>
            <a:br>
              <a:rPr b="1" lang="id" sz="1000">
                <a:solidFill>
                  <a:srgbClr val="000000"/>
                </a:solidFill>
                <a:latin typeface="Arial"/>
                <a:ea typeface="Arial"/>
                <a:cs typeface="Arial"/>
                <a:sym typeface="Arial"/>
              </a:rPr>
            </a:br>
            <a:r>
              <a:rPr lang="id" sz="1000">
                <a:solidFill>
                  <a:srgbClr val="000000"/>
                </a:solidFill>
                <a:latin typeface="Arial"/>
                <a:ea typeface="Arial"/>
                <a:cs typeface="Arial"/>
                <a:sym typeface="Arial"/>
              </a:rPr>
              <a:t> Rata-rata umur pelanggan adalah </a:t>
            </a:r>
            <a:r>
              <a:rPr b="1" lang="id" sz="1000">
                <a:solidFill>
                  <a:srgbClr val="000000"/>
                </a:solidFill>
                <a:latin typeface="Arial"/>
                <a:ea typeface="Arial"/>
                <a:cs typeface="Arial"/>
                <a:sym typeface="Arial"/>
              </a:rPr>
              <a:t>55 tahun</a:t>
            </a:r>
            <a:r>
              <a:rPr lang="id" sz="1000">
                <a:solidFill>
                  <a:srgbClr val="000000"/>
                </a:solidFill>
                <a:latin typeface="Arial"/>
                <a:ea typeface="Arial"/>
                <a:cs typeface="Arial"/>
                <a:sym typeface="Arial"/>
              </a:rPr>
              <a:t>, dengan </a:t>
            </a:r>
            <a:r>
              <a:rPr b="1" lang="id" sz="1000">
                <a:solidFill>
                  <a:srgbClr val="000000"/>
                </a:solidFill>
                <a:latin typeface="Arial"/>
                <a:ea typeface="Arial"/>
                <a:cs typeface="Arial"/>
                <a:sym typeface="Arial"/>
              </a:rPr>
              <a:t>minimum 0</a:t>
            </a:r>
            <a:r>
              <a:rPr lang="id" sz="1000">
                <a:solidFill>
                  <a:srgbClr val="000000"/>
                </a:solidFill>
                <a:latin typeface="Arial"/>
                <a:ea typeface="Arial"/>
                <a:cs typeface="Arial"/>
                <a:sym typeface="Arial"/>
              </a:rPr>
              <a:t> dan </a:t>
            </a:r>
            <a:r>
              <a:rPr b="1" lang="id" sz="1000">
                <a:solidFill>
                  <a:srgbClr val="000000"/>
                </a:solidFill>
                <a:latin typeface="Arial"/>
                <a:ea typeface="Arial"/>
                <a:cs typeface="Arial"/>
                <a:sym typeface="Arial"/>
              </a:rPr>
              <a:t>maksimum 11.191 tahun</a:t>
            </a:r>
            <a:r>
              <a:rPr lang="id" sz="1000">
                <a:solidFill>
                  <a:srgbClr val="000000"/>
                </a:solidFill>
                <a:latin typeface="Arial"/>
                <a:ea typeface="Arial"/>
                <a:cs typeface="Arial"/>
                <a:sym typeface="Arial"/>
              </a:rPr>
              <a:t>. Nilai maksimum ini kemungkinan merupakan </a:t>
            </a:r>
            <a:r>
              <a:rPr i="1" lang="id" sz="1000">
                <a:solidFill>
                  <a:srgbClr val="000000"/>
                </a:solidFill>
                <a:latin typeface="Arial"/>
                <a:ea typeface="Arial"/>
                <a:cs typeface="Arial"/>
                <a:sym typeface="Arial"/>
              </a:rPr>
              <a:t>data error</a:t>
            </a:r>
            <a:r>
              <a:rPr lang="id" sz="1000">
                <a:solidFill>
                  <a:srgbClr val="000000"/>
                </a:solidFill>
                <a:latin typeface="Arial"/>
                <a:ea typeface="Arial"/>
                <a:cs typeface="Arial"/>
                <a:sym typeface="Arial"/>
              </a:rPr>
              <a:t> atau </a:t>
            </a:r>
            <a:r>
              <a:rPr i="1" lang="id" sz="1000">
                <a:solidFill>
                  <a:srgbClr val="000000"/>
                </a:solidFill>
                <a:latin typeface="Arial"/>
                <a:ea typeface="Arial"/>
                <a:cs typeface="Arial"/>
                <a:sym typeface="Arial"/>
              </a:rPr>
              <a:t>outlier</a:t>
            </a:r>
            <a:r>
              <a:rPr lang="id" sz="1000">
                <a:solidFill>
                  <a:srgbClr val="000000"/>
                </a:solidFill>
                <a:latin typeface="Arial"/>
                <a:ea typeface="Arial"/>
                <a:cs typeface="Arial"/>
                <a:sym typeface="Arial"/>
              </a:rPr>
              <a:t>. Namun, rata-rata menunjukkan bahwa mayoritas pelanggan berasal dari kelompok usia </a:t>
            </a:r>
            <a:r>
              <a:rPr b="1" lang="id" sz="1000">
                <a:solidFill>
                  <a:srgbClr val="000000"/>
                </a:solidFill>
                <a:latin typeface="Arial"/>
                <a:ea typeface="Arial"/>
                <a:cs typeface="Arial"/>
                <a:sym typeface="Arial"/>
              </a:rPr>
              <a:t>dewasa hingga lansia</a:t>
            </a:r>
            <a:r>
              <a:rPr lang="id" sz="1000">
                <a:solidFill>
                  <a:srgbClr val="000000"/>
                </a:solidFill>
                <a:latin typeface="Arial"/>
                <a:ea typeface="Arial"/>
                <a:cs typeface="Arial"/>
                <a:sym typeface="Arial"/>
              </a:rPr>
              <a:t>.</a:t>
            </a:r>
            <a:br>
              <a:rPr lang="id" sz="1000">
                <a:solidFill>
                  <a:srgbClr val="000000"/>
                </a:solidFill>
                <a:latin typeface="Arial"/>
                <a:ea typeface="Arial"/>
                <a:cs typeface="Arial"/>
                <a:sym typeface="Arial"/>
              </a:rPr>
            </a:br>
            <a:endParaRPr sz="10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Char char="●"/>
            </a:pPr>
            <a:r>
              <a:rPr b="1" lang="id" sz="1000">
                <a:solidFill>
                  <a:srgbClr val="000000"/>
                </a:solidFill>
                <a:latin typeface="Arial"/>
                <a:ea typeface="Arial"/>
                <a:cs typeface="Arial"/>
                <a:sym typeface="Arial"/>
              </a:rPr>
              <a:t>Pendapatan Pelanggan:</a:t>
            </a:r>
            <a:br>
              <a:rPr b="1" lang="id" sz="1000">
                <a:solidFill>
                  <a:srgbClr val="000000"/>
                </a:solidFill>
                <a:latin typeface="Arial"/>
                <a:ea typeface="Arial"/>
                <a:cs typeface="Arial"/>
                <a:sym typeface="Arial"/>
              </a:rPr>
            </a:br>
            <a:r>
              <a:rPr lang="id" sz="1000">
                <a:solidFill>
                  <a:srgbClr val="000000"/>
                </a:solidFill>
                <a:latin typeface="Arial"/>
                <a:ea typeface="Arial"/>
                <a:cs typeface="Arial"/>
                <a:sym typeface="Arial"/>
              </a:rPr>
              <a:t> Rata-rata pendapatan pelanggan adalah </a:t>
            </a:r>
            <a:r>
              <a:rPr b="1" lang="id" sz="1000">
                <a:solidFill>
                  <a:srgbClr val="000000"/>
                </a:solidFill>
                <a:latin typeface="Arial"/>
                <a:ea typeface="Arial"/>
                <a:cs typeface="Arial"/>
                <a:sym typeface="Arial"/>
              </a:rPr>
              <a:t>52.247</a:t>
            </a:r>
            <a:r>
              <a:rPr lang="id" sz="1000">
                <a:solidFill>
                  <a:srgbClr val="000000"/>
                </a:solidFill>
                <a:latin typeface="Arial"/>
                <a:ea typeface="Arial"/>
                <a:cs typeface="Arial"/>
                <a:sym typeface="Arial"/>
              </a:rPr>
              <a:t> (dalam satuan mata uang tidak disebutkan). Ini menunjukkan bahwa mayoritas pelanggan berasal dari segmen </a:t>
            </a:r>
            <a:r>
              <a:rPr b="1" lang="id" sz="1000">
                <a:solidFill>
                  <a:srgbClr val="000000"/>
                </a:solidFill>
                <a:latin typeface="Arial"/>
                <a:ea typeface="Arial"/>
                <a:cs typeface="Arial"/>
                <a:sym typeface="Arial"/>
              </a:rPr>
              <a:t>menengah ke atas</a:t>
            </a:r>
            <a:r>
              <a:rPr lang="id" sz="1000">
                <a:solidFill>
                  <a:srgbClr val="000000"/>
                </a:solidFill>
                <a:latin typeface="Arial"/>
                <a:ea typeface="Arial"/>
                <a:cs typeface="Arial"/>
                <a:sym typeface="Arial"/>
              </a:rPr>
              <a:t> dalam hal penghasilan.</a:t>
            </a:r>
            <a:br>
              <a:rPr lang="id" sz="1000">
                <a:solidFill>
                  <a:srgbClr val="000000"/>
                </a:solidFill>
                <a:latin typeface="Arial"/>
                <a:ea typeface="Arial"/>
                <a:cs typeface="Arial"/>
                <a:sym typeface="Arial"/>
              </a:rPr>
            </a:br>
            <a:endParaRPr sz="10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Char char="●"/>
            </a:pPr>
            <a:r>
              <a:rPr b="1" lang="id" sz="1000">
                <a:solidFill>
                  <a:srgbClr val="000000"/>
                </a:solidFill>
                <a:latin typeface="Arial"/>
                <a:ea typeface="Arial"/>
                <a:cs typeface="Arial"/>
                <a:sym typeface="Arial"/>
              </a:rPr>
              <a:t>Status Hubungan:</a:t>
            </a:r>
            <a:br>
              <a:rPr b="1" lang="id" sz="1000">
                <a:solidFill>
                  <a:srgbClr val="000000"/>
                </a:solidFill>
                <a:latin typeface="Arial"/>
                <a:ea typeface="Arial"/>
                <a:cs typeface="Arial"/>
                <a:sym typeface="Arial"/>
              </a:rPr>
            </a:br>
            <a:r>
              <a:rPr lang="id" sz="1000">
                <a:solidFill>
                  <a:srgbClr val="000000"/>
                </a:solidFill>
                <a:latin typeface="Arial"/>
                <a:ea typeface="Arial"/>
                <a:cs typeface="Arial"/>
                <a:sym typeface="Arial"/>
              </a:rPr>
              <a:t> Sebanyak </a:t>
            </a:r>
            <a:r>
              <a:rPr b="1" lang="id" sz="1000">
                <a:solidFill>
                  <a:srgbClr val="000000"/>
                </a:solidFill>
                <a:latin typeface="Arial"/>
                <a:ea typeface="Arial"/>
                <a:cs typeface="Arial"/>
                <a:sym typeface="Arial"/>
              </a:rPr>
              <a:t>864 pelanggan (sekitar 38%)</a:t>
            </a:r>
            <a:r>
              <a:rPr lang="id" sz="1000">
                <a:solidFill>
                  <a:srgbClr val="000000"/>
                </a:solidFill>
                <a:latin typeface="Arial"/>
                <a:ea typeface="Arial"/>
                <a:cs typeface="Arial"/>
                <a:sym typeface="Arial"/>
              </a:rPr>
              <a:t> terdaftar sebagai </a:t>
            </a:r>
            <a:r>
              <a:rPr b="1" lang="id" sz="1000">
                <a:solidFill>
                  <a:srgbClr val="000000"/>
                </a:solidFill>
                <a:latin typeface="Arial"/>
                <a:ea typeface="Arial"/>
                <a:cs typeface="Arial"/>
                <a:sym typeface="Arial"/>
              </a:rPr>
              <a:t>menikah atau dalam hubungan</a:t>
            </a:r>
            <a:r>
              <a:rPr lang="id" sz="1000">
                <a:solidFill>
                  <a:srgbClr val="000000"/>
                </a:solidFill>
                <a:latin typeface="Arial"/>
                <a:ea typeface="Arial"/>
                <a:cs typeface="Arial"/>
                <a:sym typeface="Arial"/>
              </a:rPr>
              <a:t>. Sekitar </a:t>
            </a:r>
            <a:r>
              <a:rPr b="1" lang="id" sz="1000">
                <a:solidFill>
                  <a:srgbClr val="000000"/>
                </a:solidFill>
                <a:latin typeface="Arial"/>
                <a:ea typeface="Arial"/>
                <a:cs typeface="Arial"/>
                <a:sym typeface="Arial"/>
              </a:rPr>
              <a:t>13% pelanggan</a:t>
            </a:r>
            <a:r>
              <a:rPr lang="id" sz="1000">
                <a:solidFill>
                  <a:srgbClr val="000000"/>
                </a:solidFill>
                <a:latin typeface="Arial"/>
                <a:ea typeface="Arial"/>
                <a:cs typeface="Arial"/>
                <a:sym typeface="Arial"/>
              </a:rPr>
              <a:t> terlalu muda untuk berada dalam hubungan pernikahan, yang dikelompokkan sebagai kategori "terlalu muda". Ini menunjukkan dominasi </a:t>
            </a:r>
            <a:r>
              <a:rPr b="1" lang="id" sz="1000">
                <a:solidFill>
                  <a:srgbClr val="000000"/>
                </a:solidFill>
                <a:latin typeface="Arial"/>
                <a:ea typeface="Arial"/>
                <a:cs typeface="Arial"/>
                <a:sym typeface="Arial"/>
              </a:rPr>
              <a:t>pasangan stabil sebagai basis pelanggan utama</a:t>
            </a:r>
            <a:r>
              <a:rPr lang="id" sz="1000">
                <a:solidFill>
                  <a:srgbClr val="000000"/>
                </a:solidFill>
                <a:latin typeface="Arial"/>
                <a:ea typeface="Arial"/>
                <a:cs typeface="Arial"/>
                <a:sym typeface="Arial"/>
              </a:rPr>
              <a:t>.</a:t>
            </a:r>
            <a:br>
              <a:rPr lang="id" sz="1000">
                <a:solidFill>
                  <a:srgbClr val="000000"/>
                </a:solidFill>
                <a:latin typeface="Arial"/>
                <a:ea typeface="Arial"/>
                <a:cs typeface="Arial"/>
                <a:sym typeface="Arial"/>
              </a:rPr>
            </a:br>
            <a:endParaRPr sz="10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Char char="●"/>
            </a:pPr>
            <a:r>
              <a:rPr b="1" lang="id" sz="1000">
                <a:solidFill>
                  <a:srgbClr val="000000"/>
                </a:solidFill>
                <a:latin typeface="Arial"/>
                <a:ea typeface="Arial"/>
                <a:cs typeface="Arial"/>
                <a:sym typeface="Arial"/>
              </a:rPr>
              <a:t>Anak di Rumah:</a:t>
            </a:r>
            <a:br>
              <a:rPr b="1" lang="id" sz="1000">
                <a:solidFill>
                  <a:srgbClr val="000000"/>
                </a:solidFill>
                <a:latin typeface="Arial"/>
                <a:ea typeface="Arial"/>
                <a:cs typeface="Arial"/>
                <a:sym typeface="Arial"/>
              </a:rPr>
            </a:br>
            <a:r>
              <a:rPr lang="id" sz="1000">
                <a:solidFill>
                  <a:srgbClr val="000000"/>
                </a:solidFill>
                <a:latin typeface="Arial"/>
                <a:ea typeface="Arial"/>
                <a:cs typeface="Arial"/>
                <a:sym typeface="Arial"/>
              </a:rPr>
              <a:t> Sekitar </a:t>
            </a:r>
            <a:r>
              <a:rPr b="1" lang="id" sz="1000">
                <a:solidFill>
                  <a:srgbClr val="000000"/>
                </a:solidFill>
                <a:latin typeface="Arial"/>
                <a:ea typeface="Arial"/>
                <a:cs typeface="Arial"/>
                <a:sym typeface="Arial"/>
              </a:rPr>
              <a:t>44% pelanggan memiliki anak kecil (Kidhome &gt; 0)</a:t>
            </a:r>
            <a:r>
              <a:rPr lang="id" sz="1000">
                <a:solidFill>
                  <a:srgbClr val="000000"/>
                </a:solidFill>
                <a:latin typeface="Arial"/>
                <a:ea typeface="Arial"/>
                <a:cs typeface="Arial"/>
                <a:sym typeface="Arial"/>
              </a:rPr>
              <a:t> dan </a:t>
            </a:r>
            <a:r>
              <a:rPr b="1" lang="id" sz="1000">
                <a:solidFill>
                  <a:srgbClr val="000000"/>
                </a:solidFill>
                <a:latin typeface="Arial"/>
                <a:ea typeface="Arial"/>
                <a:cs typeface="Arial"/>
                <a:sym typeface="Arial"/>
              </a:rPr>
              <a:t>50,62% memiliki anak remaja (Teenhome &gt; 0)</a:t>
            </a:r>
            <a:r>
              <a:rPr lang="id" sz="1000">
                <a:solidFill>
                  <a:srgbClr val="000000"/>
                </a:solidFill>
                <a:latin typeface="Arial"/>
                <a:ea typeface="Arial"/>
                <a:cs typeface="Arial"/>
                <a:sym typeface="Arial"/>
              </a:rPr>
              <a:t>. Ini menandakan banyak keluarga yang memiliki </a:t>
            </a:r>
            <a:r>
              <a:rPr b="1" lang="id" sz="1000">
                <a:solidFill>
                  <a:srgbClr val="000000"/>
                </a:solidFill>
                <a:latin typeface="Arial"/>
                <a:ea typeface="Arial"/>
                <a:cs typeface="Arial"/>
                <a:sym typeface="Arial"/>
              </a:rPr>
              <a:t>anak dalam masa tumbuh kembang</a:t>
            </a:r>
            <a:r>
              <a:rPr lang="id" sz="1000">
                <a:solidFill>
                  <a:srgbClr val="000000"/>
                </a:solidFill>
                <a:latin typeface="Arial"/>
                <a:ea typeface="Arial"/>
                <a:cs typeface="Arial"/>
                <a:sym typeface="Arial"/>
              </a:rPr>
              <a:t>, yang dapat menjadi target untuk produk keluarga dan anak-anak.</a:t>
            </a:r>
            <a:br>
              <a:rPr lang="id" sz="1000">
                <a:solidFill>
                  <a:srgbClr val="000000"/>
                </a:solidFill>
                <a:latin typeface="Arial"/>
                <a:ea typeface="Arial"/>
                <a:cs typeface="Arial"/>
                <a:sym typeface="Arial"/>
              </a:rPr>
            </a:br>
            <a:endParaRPr sz="10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Char char="●"/>
            </a:pPr>
            <a:r>
              <a:rPr b="1" lang="id" sz="1000">
                <a:solidFill>
                  <a:srgbClr val="000000"/>
                </a:solidFill>
                <a:latin typeface="Arial"/>
                <a:ea typeface="Arial"/>
                <a:cs typeface="Arial"/>
                <a:sym typeface="Arial"/>
              </a:rPr>
              <a:t>Jumlah Transaksi:</a:t>
            </a:r>
            <a:br>
              <a:rPr b="1" lang="id" sz="1000">
                <a:solidFill>
                  <a:srgbClr val="000000"/>
                </a:solidFill>
                <a:latin typeface="Arial"/>
                <a:ea typeface="Arial"/>
                <a:cs typeface="Arial"/>
                <a:sym typeface="Arial"/>
              </a:rPr>
            </a:br>
            <a:r>
              <a:rPr lang="id" sz="1000">
                <a:solidFill>
                  <a:srgbClr val="000000"/>
                </a:solidFill>
                <a:latin typeface="Arial"/>
                <a:ea typeface="Arial"/>
                <a:cs typeface="Arial"/>
                <a:sym typeface="Arial"/>
              </a:rPr>
              <a:t> Rata-rata pelanggan melakukan </a:t>
            </a:r>
            <a:r>
              <a:rPr b="1" lang="id" sz="1000">
                <a:solidFill>
                  <a:srgbClr val="000000"/>
                </a:solidFill>
                <a:latin typeface="Arial"/>
                <a:ea typeface="Arial"/>
                <a:cs typeface="Arial"/>
                <a:sym typeface="Arial"/>
              </a:rPr>
              <a:t>sekitar 3,04 transaksi per bulan</a:t>
            </a:r>
            <a:r>
              <a:rPr lang="id" sz="1000">
                <a:solidFill>
                  <a:srgbClr val="000000"/>
                </a:solidFill>
                <a:latin typeface="Arial"/>
                <a:ea typeface="Arial"/>
                <a:cs typeface="Arial"/>
                <a:sym typeface="Arial"/>
              </a:rPr>
              <a:t>. Sebagian besar transaksi dilakukan dalam kategori tertentu (misalnya: wine, meat, gold, dll.), namun ini tidak dirinci pada data saat ini. Menunjukkan bahwa </a:t>
            </a:r>
            <a:r>
              <a:rPr b="1" lang="id" sz="1000">
                <a:solidFill>
                  <a:srgbClr val="000000"/>
                </a:solidFill>
                <a:latin typeface="Arial"/>
                <a:ea typeface="Arial"/>
                <a:cs typeface="Arial"/>
                <a:sym typeface="Arial"/>
              </a:rPr>
              <a:t>intensitas pembelian cukup rendah</a:t>
            </a:r>
            <a:r>
              <a:rPr lang="id" sz="1000">
                <a:solidFill>
                  <a:srgbClr val="000000"/>
                </a:solidFill>
                <a:latin typeface="Arial"/>
                <a:ea typeface="Arial"/>
                <a:cs typeface="Arial"/>
                <a:sym typeface="Arial"/>
              </a:rPr>
              <a:t>, dengan </a:t>
            </a:r>
            <a:r>
              <a:rPr b="1" lang="id" sz="1000">
                <a:solidFill>
                  <a:srgbClr val="000000"/>
                </a:solidFill>
                <a:latin typeface="Arial"/>
                <a:ea typeface="Arial"/>
                <a:cs typeface="Arial"/>
                <a:sym typeface="Arial"/>
              </a:rPr>
              <a:t>peluang peningkatan frekuensi pembelian</a:t>
            </a:r>
            <a:r>
              <a:rPr lang="id" sz="1000">
                <a:solidFill>
                  <a:srgbClr val="000000"/>
                </a:solidFill>
                <a:latin typeface="Arial"/>
                <a:ea typeface="Arial"/>
                <a:cs typeface="Arial"/>
                <a:sym typeface="Arial"/>
              </a:rPr>
              <a:t> pada segmen tertentu.</a:t>
            </a:r>
            <a:endParaRPr b="1" sz="90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Insight &amp; Findings</a:t>
            </a:r>
            <a:endParaRPr/>
          </a:p>
        </p:txBody>
      </p:sp>
      <p:pic>
        <p:nvPicPr>
          <p:cNvPr id="111" name="Google Shape;111;p19"/>
          <p:cNvPicPr preferRelativeResize="0"/>
          <p:nvPr/>
        </p:nvPicPr>
        <p:blipFill>
          <a:blip r:embed="rId3">
            <a:alphaModFix/>
          </a:blip>
          <a:stretch>
            <a:fillRect/>
          </a:stretch>
        </p:blipFill>
        <p:spPr>
          <a:xfrm>
            <a:off x="311700" y="1474050"/>
            <a:ext cx="8457976" cy="1683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Conclusion &amp; Recommendations</a:t>
            </a:r>
            <a:endParaRPr/>
          </a:p>
        </p:txBody>
      </p:sp>
      <p:sp>
        <p:nvSpPr>
          <p:cNvPr id="117" name="Google Shape;117;p2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105000"/>
              </a:lnSpc>
              <a:spcBef>
                <a:spcPts val="1200"/>
              </a:spcBef>
              <a:spcAft>
                <a:spcPts val="0"/>
              </a:spcAft>
              <a:buNone/>
            </a:pPr>
            <a:r>
              <a:rPr b="1" lang="id" sz="1500">
                <a:solidFill>
                  <a:srgbClr val="000000"/>
                </a:solidFill>
                <a:latin typeface="Arial"/>
                <a:ea typeface="Arial"/>
                <a:cs typeface="Arial"/>
                <a:sym typeface="Arial"/>
              </a:rPr>
              <a:t>Kesimpulan</a:t>
            </a:r>
            <a:r>
              <a:rPr lang="id" sz="1500">
                <a:solidFill>
                  <a:srgbClr val="000000"/>
                </a:solidFill>
                <a:latin typeface="Arial"/>
                <a:ea typeface="Arial"/>
                <a:cs typeface="Arial"/>
                <a:sym typeface="Arial"/>
              </a:rPr>
              <a:t>:</a:t>
            </a:r>
            <a:endParaRPr sz="1500">
              <a:solidFill>
                <a:srgbClr val="000000"/>
              </a:solidFill>
              <a:latin typeface="Arial"/>
              <a:ea typeface="Arial"/>
              <a:cs typeface="Arial"/>
              <a:sym typeface="Arial"/>
            </a:endParaRPr>
          </a:p>
          <a:p>
            <a:pPr indent="-323850" lvl="0" marL="457200" rtl="0" algn="l">
              <a:lnSpc>
                <a:spcPct val="105000"/>
              </a:lnSpc>
              <a:spcBef>
                <a:spcPts val="1200"/>
              </a:spcBef>
              <a:spcAft>
                <a:spcPts val="0"/>
              </a:spcAft>
              <a:buClr>
                <a:srgbClr val="000000"/>
              </a:buClr>
              <a:buSzPts val="1500"/>
              <a:buFont typeface="Arial"/>
              <a:buChar char="●"/>
            </a:pPr>
            <a:r>
              <a:rPr lang="id" sz="1500">
                <a:solidFill>
                  <a:srgbClr val="000000"/>
                </a:solidFill>
                <a:latin typeface="Arial"/>
                <a:ea typeface="Arial"/>
                <a:cs typeface="Arial"/>
                <a:sym typeface="Arial"/>
              </a:rPr>
              <a:t>Mayoritas pelanggan adalah individu dewasa yang stabil secara finansial dan sudah berkeluarga.</a:t>
            </a:r>
            <a:br>
              <a:rPr lang="id" sz="1500">
                <a:solidFill>
                  <a:srgbClr val="000000"/>
                </a:solidFill>
                <a:latin typeface="Arial"/>
                <a:ea typeface="Arial"/>
                <a:cs typeface="Arial"/>
                <a:sym typeface="Arial"/>
              </a:rPr>
            </a:br>
            <a:endParaRPr sz="1500">
              <a:solidFill>
                <a:srgbClr val="000000"/>
              </a:solidFill>
              <a:latin typeface="Arial"/>
              <a:ea typeface="Arial"/>
              <a:cs typeface="Arial"/>
              <a:sym typeface="Arial"/>
            </a:endParaRPr>
          </a:p>
          <a:p>
            <a:pPr indent="-323850" lvl="0" marL="457200" rtl="0" algn="l">
              <a:lnSpc>
                <a:spcPct val="105000"/>
              </a:lnSpc>
              <a:spcBef>
                <a:spcPts val="0"/>
              </a:spcBef>
              <a:spcAft>
                <a:spcPts val="0"/>
              </a:spcAft>
              <a:buClr>
                <a:srgbClr val="000000"/>
              </a:buClr>
              <a:buSzPts val="1500"/>
              <a:buFont typeface="Arial"/>
              <a:buChar char="●"/>
            </a:pPr>
            <a:r>
              <a:rPr lang="id" sz="1500">
                <a:solidFill>
                  <a:srgbClr val="000000"/>
                </a:solidFill>
                <a:latin typeface="Arial"/>
                <a:ea typeface="Arial"/>
                <a:cs typeface="Arial"/>
                <a:sym typeface="Arial"/>
              </a:rPr>
              <a:t>Pola belanja menunjukkan adanya segmen pasif yang besar dan minoritas pelanggan aktif.</a:t>
            </a:r>
            <a:br>
              <a:rPr lang="id" sz="1500">
                <a:solidFill>
                  <a:srgbClr val="000000"/>
                </a:solidFill>
                <a:latin typeface="Arial"/>
                <a:ea typeface="Arial"/>
                <a:cs typeface="Arial"/>
                <a:sym typeface="Arial"/>
              </a:rPr>
            </a:br>
            <a:endParaRPr sz="1500">
              <a:solidFill>
                <a:srgbClr val="000000"/>
              </a:solidFill>
              <a:latin typeface="Arial"/>
              <a:ea typeface="Arial"/>
              <a:cs typeface="Arial"/>
              <a:sym typeface="Arial"/>
            </a:endParaRPr>
          </a:p>
          <a:p>
            <a:pPr indent="0" lvl="0" marL="0" rtl="0" algn="l">
              <a:lnSpc>
                <a:spcPct val="105000"/>
              </a:lnSpc>
              <a:spcBef>
                <a:spcPts val="1200"/>
              </a:spcBef>
              <a:spcAft>
                <a:spcPts val="0"/>
              </a:spcAft>
              <a:buNone/>
            </a:pPr>
            <a:r>
              <a:rPr b="1" lang="id" sz="1500">
                <a:solidFill>
                  <a:srgbClr val="000000"/>
                </a:solidFill>
                <a:latin typeface="Arial"/>
                <a:ea typeface="Arial"/>
                <a:cs typeface="Arial"/>
                <a:sym typeface="Arial"/>
              </a:rPr>
              <a:t>Rekomendasi</a:t>
            </a:r>
            <a:r>
              <a:rPr lang="id" sz="1500">
                <a:solidFill>
                  <a:srgbClr val="000000"/>
                </a:solidFill>
                <a:latin typeface="Arial"/>
                <a:ea typeface="Arial"/>
                <a:cs typeface="Arial"/>
                <a:sym typeface="Arial"/>
              </a:rPr>
              <a:t>:</a:t>
            </a:r>
            <a:endParaRPr sz="1500">
              <a:solidFill>
                <a:srgbClr val="000000"/>
              </a:solidFill>
              <a:latin typeface="Arial"/>
              <a:ea typeface="Arial"/>
              <a:cs typeface="Arial"/>
              <a:sym typeface="Arial"/>
            </a:endParaRPr>
          </a:p>
          <a:p>
            <a:pPr indent="-323850" lvl="0" marL="457200" rtl="0" algn="l">
              <a:lnSpc>
                <a:spcPct val="105000"/>
              </a:lnSpc>
              <a:spcBef>
                <a:spcPts val="1200"/>
              </a:spcBef>
              <a:spcAft>
                <a:spcPts val="0"/>
              </a:spcAft>
              <a:buClr>
                <a:srgbClr val="000000"/>
              </a:buClr>
              <a:buSzPts val="1500"/>
              <a:buFont typeface="Arial"/>
              <a:buAutoNum type="arabicPeriod"/>
            </a:pPr>
            <a:r>
              <a:rPr lang="id" sz="1500">
                <a:solidFill>
                  <a:srgbClr val="000000"/>
                </a:solidFill>
                <a:latin typeface="Arial"/>
                <a:ea typeface="Arial"/>
                <a:cs typeface="Arial"/>
                <a:sym typeface="Arial"/>
              </a:rPr>
              <a:t>Buat </a:t>
            </a:r>
            <a:r>
              <a:rPr b="1" lang="id" sz="1500">
                <a:solidFill>
                  <a:srgbClr val="000000"/>
                </a:solidFill>
                <a:latin typeface="Arial"/>
                <a:ea typeface="Arial"/>
                <a:cs typeface="Arial"/>
                <a:sym typeface="Arial"/>
              </a:rPr>
              <a:t>segmentasi khusus</a:t>
            </a:r>
            <a:r>
              <a:rPr lang="id" sz="1500">
                <a:solidFill>
                  <a:srgbClr val="000000"/>
                </a:solidFill>
                <a:latin typeface="Arial"/>
                <a:ea typeface="Arial"/>
                <a:cs typeface="Arial"/>
                <a:sym typeface="Arial"/>
              </a:rPr>
              <a:t> untuk pelanggan aktif dan berikan insentif loyalitas.</a:t>
            </a:r>
            <a:br>
              <a:rPr lang="id" sz="1500">
                <a:solidFill>
                  <a:srgbClr val="000000"/>
                </a:solidFill>
                <a:latin typeface="Arial"/>
                <a:ea typeface="Arial"/>
                <a:cs typeface="Arial"/>
                <a:sym typeface="Arial"/>
              </a:rPr>
            </a:br>
            <a:endParaRPr sz="1500">
              <a:solidFill>
                <a:srgbClr val="000000"/>
              </a:solidFill>
              <a:latin typeface="Arial"/>
              <a:ea typeface="Arial"/>
              <a:cs typeface="Arial"/>
              <a:sym typeface="Arial"/>
            </a:endParaRPr>
          </a:p>
          <a:p>
            <a:pPr indent="-323850" lvl="0" marL="457200" rtl="0" algn="l">
              <a:lnSpc>
                <a:spcPct val="105000"/>
              </a:lnSpc>
              <a:spcBef>
                <a:spcPts val="0"/>
              </a:spcBef>
              <a:spcAft>
                <a:spcPts val="0"/>
              </a:spcAft>
              <a:buClr>
                <a:srgbClr val="000000"/>
              </a:buClr>
              <a:buSzPts val="1500"/>
              <a:buFont typeface="Arial"/>
              <a:buAutoNum type="arabicPeriod"/>
            </a:pPr>
            <a:r>
              <a:rPr lang="id" sz="1500">
                <a:solidFill>
                  <a:srgbClr val="000000"/>
                </a:solidFill>
                <a:latin typeface="Arial"/>
                <a:ea typeface="Arial"/>
                <a:cs typeface="Arial"/>
                <a:sym typeface="Arial"/>
              </a:rPr>
              <a:t>Fokus pada pelanggan usia 40–60 tahun untuk produk high-end.</a:t>
            </a:r>
            <a:br>
              <a:rPr lang="id" sz="1500">
                <a:solidFill>
                  <a:srgbClr val="000000"/>
                </a:solidFill>
                <a:latin typeface="Arial"/>
                <a:ea typeface="Arial"/>
                <a:cs typeface="Arial"/>
                <a:sym typeface="Arial"/>
              </a:rPr>
            </a:br>
            <a:endParaRPr sz="1500">
              <a:solidFill>
                <a:srgbClr val="000000"/>
              </a:solidFill>
              <a:latin typeface="Arial"/>
              <a:ea typeface="Arial"/>
              <a:cs typeface="Arial"/>
              <a:sym typeface="Arial"/>
            </a:endParaRPr>
          </a:p>
          <a:p>
            <a:pPr indent="-323850" lvl="0" marL="457200" rtl="0" algn="l">
              <a:lnSpc>
                <a:spcPct val="105000"/>
              </a:lnSpc>
              <a:spcBef>
                <a:spcPts val="0"/>
              </a:spcBef>
              <a:spcAft>
                <a:spcPts val="0"/>
              </a:spcAft>
              <a:buClr>
                <a:srgbClr val="000000"/>
              </a:buClr>
              <a:buSzPts val="1500"/>
              <a:buFont typeface="Arial"/>
              <a:buAutoNum type="arabicPeriod"/>
            </a:pPr>
            <a:r>
              <a:rPr lang="id" sz="1500">
                <a:solidFill>
                  <a:srgbClr val="000000"/>
                </a:solidFill>
                <a:latin typeface="Arial"/>
                <a:ea typeface="Arial"/>
                <a:cs typeface="Arial"/>
                <a:sym typeface="Arial"/>
              </a:rPr>
              <a:t>Gunakan kampanye digital dengan konten personalisasi berdasarkan status keluarga dan jumlah anak.</a:t>
            </a:r>
            <a:endParaRPr b="1" sz="1700">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AI Support Explanation</a:t>
            </a:r>
            <a:endParaRPr/>
          </a:p>
        </p:txBody>
      </p:sp>
      <p:sp>
        <p:nvSpPr>
          <p:cNvPr id="123" name="Google Shape;123;p21"/>
          <p:cNvSpPr txBox="1"/>
          <p:nvPr>
            <p:ph idx="1" type="body"/>
          </p:nvPr>
        </p:nvSpPr>
        <p:spPr>
          <a:xfrm>
            <a:off x="311700" y="1222825"/>
            <a:ext cx="8520600" cy="3302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id" sz="1100">
                <a:solidFill>
                  <a:srgbClr val="000000"/>
                </a:solidFill>
                <a:latin typeface="Arial"/>
                <a:ea typeface="Arial"/>
                <a:cs typeface="Arial"/>
                <a:sym typeface="Arial"/>
              </a:rPr>
              <a:t>Model AI Digunakan</a:t>
            </a:r>
            <a:r>
              <a:rPr lang="id"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id" sz="1100">
                <a:solidFill>
                  <a:srgbClr val="000000"/>
                </a:solidFill>
                <a:latin typeface="Arial"/>
                <a:ea typeface="Arial"/>
                <a:cs typeface="Arial"/>
                <a:sym typeface="Arial"/>
              </a:rPr>
              <a:t>IBM Granite (Granite 3.3-8B Instruct) digunakan untuk </a:t>
            </a:r>
            <a:r>
              <a:rPr b="1" lang="id" sz="1100">
                <a:solidFill>
                  <a:srgbClr val="000000"/>
                </a:solidFill>
                <a:latin typeface="Arial"/>
                <a:ea typeface="Arial"/>
                <a:cs typeface="Arial"/>
                <a:sym typeface="Arial"/>
              </a:rPr>
              <a:t>menghasilkan insight otomatis</a:t>
            </a:r>
            <a:r>
              <a:rPr lang="id" sz="1100">
                <a:solidFill>
                  <a:srgbClr val="000000"/>
                </a:solidFill>
                <a:latin typeface="Arial"/>
                <a:ea typeface="Arial"/>
                <a:cs typeface="Arial"/>
                <a:sym typeface="Arial"/>
              </a:rPr>
              <a:t>, seperti deskripsi demografis dan segmentasi pelanggan.</a:t>
            </a:r>
            <a:br>
              <a:rPr lang="id"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id" sz="1100">
                <a:solidFill>
                  <a:srgbClr val="000000"/>
                </a:solidFill>
                <a:latin typeface="Arial"/>
                <a:ea typeface="Arial"/>
                <a:cs typeface="Arial"/>
                <a:sym typeface="Arial"/>
              </a:rPr>
              <a:t>AI membantu menginterpretasi hasil dan memberikan saran berbasis logika bisnis.</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id" sz="1100">
                <a:solidFill>
                  <a:srgbClr val="000000"/>
                </a:solidFill>
                <a:latin typeface="Arial"/>
                <a:ea typeface="Arial"/>
                <a:cs typeface="Arial"/>
                <a:sym typeface="Arial"/>
              </a:rPr>
              <a:t>Kode Konfigurasi AI</a:t>
            </a:r>
            <a:r>
              <a:rPr lang="id"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sz="1100">
              <a:solidFill>
                <a:srgbClr val="000000"/>
              </a:solidFill>
              <a:latin typeface="Arial"/>
              <a:ea typeface="Arial"/>
              <a:cs typeface="Arial"/>
              <a:sym typeface="Arial"/>
            </a:endParaRPr>
          </a:p>
        </p:txBody>
      </p:sp>
      <p:pic>
        <p:nvPicPr>
          <p:cNvPr id="124" name="Google Shape;124;p21"/>
          <p:cNvPicPr preferRelativeResize="0"/>
          <p:nvPr/>
        </p:nvPicPr>
        <p:blipFill>
          <a:blip r:embed="rId3">
            <a:alphaModFix/>
          </a:blip>
          <a:stretch>
            <a:fillRect/>
          </a:stretch>
        </p:blipFill>
        <p:spPr>
          <a:xfrm>
            <a:off x="311700" y="2918375"/>
            <a:ext cx="4814324" cy="2108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