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Fira Sans Extra Condensed"/>
      <p:regular r:id="rId43"/>
      <p:bold r:id="rId44"/>
      <p:italic r:id="rId45"/>
      <p:boldItalic r:id="rId46"/>
    </p:embeddedFont>
    <p:embeddedFont>
      <p:font typeface="Fira Sans Extra Condensed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VUK/uucmDUpGzjvZfOXmU9Px+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FiraSansExtraCondensed-bold.fntdata"/><Relationship Id="rId43" Type="http://schemas.openxmlformats.org/officeDocument/2006/relationships/font" Target="fonts/FiraSansExtraCondensed-regular.fntdata"/><Relationship Id="rId46" Type="http://schemas.openxmlformats.org/officeDocument/2006/relationships/font" Target="fonts/FiraSansExtraCondensed-boldItalic.fntdata"/><Relationship Id="rId45" Type="http://schemas.openxmlformats.org/officeDocument/2006/relationships/font" Target="fonts/FiraSansExtra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SansExtraCondensedSemiBold-bold.fntdata"/><Relationship Id="rId47" Type="http://schemas.openxmlformats.org/officeDocument/2006/relationships/font" Target="fonts/FiraSansExtraCondensedSemiBold-regular.fntdata"/><Relationship Id="rId49" Type="http://schemas.openxmlformats.org/officeDocument/2006/relationships/font" Target="fonts/FiraSansExtraCondensed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FiraSansExtraCondensed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8aa0a64b5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18aa0a64b53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8aa0a64b5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18aa0a64b53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d08b447e6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1d08b447e6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d08b447e6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g1d08b447e6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d08b447e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g1d08b447e63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d08b447e6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1d08b447e63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1" name="Google Shape;9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8aa0a64b5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8" name="Google Shape;988;g18aa0a64b53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8aa0a64b5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9" name="Google Shape;1009;g18aa0a64b53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d08b447e6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g1d08b447e63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d08b447e6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g1d08b447e6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5" name="Google Shape;10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8aa0a64b53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g18aa0a64b53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8aa0a64b53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g18aa0a64b53_0_8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a47ee54a6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7" name="Google Shape;1327;g1a47ee54a67_0_7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d08b447e6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0" name="Google Shape;1410;g1d08b447e63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d08b447e63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4" name="Google Shape;1494;g1d08b447e63_0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d08b447e6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7" name="Google Shape;1577;g1d08b447e63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d08b447e63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0" name="Google Shape;1660;g1d08b447e63_0_7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1d08b447e63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4" name="Google Shape;1744;g1d08b447e63_0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7" name="Google Shape;18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18aa0a64b53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0" name="Google Shape;1880;g18aa0a64b53_0_1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1a47ee54a67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4" name="Google Shape;1934;g1a47ee54a67_0_1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8" name="Google Shape;19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aa0a64b5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8aa0a64b53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8aa0a64b5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8aa0a64b5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8aa0a64b53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8aa0a64b53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aa0a64b5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18aa0a64b53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7"/>
          <p:cNvSpPr txBox="1"/>
          <p:nvPr>
            <p:ph type="ctrTitle"/>
          </p:nvPr>
        </p:nvSpPr>
        <p:spPr>
          <a:xfrm>
            <a:off x="5140950" y="1074150"/>
            <a:ext cx="3545700" cy="24888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37"/>
          <p:cNvSpPr txBox="1"/>
          <p:nvPr>
            <p:ph idx="1" type="subTitle"/>
          </p:nvPr>
        </p:nvSpPr>
        <p:spPr>
          <a:xfrm>
            <a:off x="6105525" y="3562950"/>
            <a:ext cx="2581200" cy="711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7" name="Google Shape;17;p42"/>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36"/>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colab.research.google.com/drive/1UsBB2HKeRI8ktJ6WqSusmLzS_WOxKAP1?usp=sharing" TargetMode="External"/><Relationship Id="rId4" Type="http://schemas.openxmlformats.org/officeDocument/2006/relationships/hyperlink" Target="https://docs.google.com/presentation/d/1uGncHJlJFmpygqe2ly8aIVgpG7B7IJnm/edit?usp=sharing&amp;ouid=100359807533626157288&amp;rtpof=true&amp;sd=true" TargetMode="External"/><Relationship Id="rId5" Type="http://schemas.openxmlformats.org/officeDocument/2006/relationships/hyperlink" Target="https://docs.google.com/document/d/12ZLSbMNQA6uXDT_xDHU3BBlz7E7Fpisv/edit?usp=sharing&amp;ouid=100359807533626157288&amp;rtpof=true&amp;sd=true" TargetMode="External"/><Relationship Id="rId6" Type="http://schemas.openxmlformats.org/officeDocument/2006/relationships/hyperlink" Target="https://youtu.be/euXYZvgnQp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drive/folders/1HmKavcNCij76k02nCYQdP012cepM2nmz?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4842800" y="1074150"/>
            <a:ext cx="4079400" cy="2488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5500"/>
              <a:t>Project Based</a:t>
            </a:r>
            <a:endParaRPr sz="4500"/>
          </a:p>
          <a:p>
            <a:pPr indent="0" lvl="0" marL="0" rtl="0" algn="r">
              <a:lnSpc>
                <a:spcPct val="100000"/>
              </a:lnSpc>
              <a:spcBef>
                <a:spcPts val="0"/>
              </a:spcBef>
              <a:spcAft>
                <a:spcPts val="0"/>
              </a:spcAft>
              <a:buSzPts val="5200"/>
              <a:buNone/>
            </a:pPr>
            <a:r>
              <a:rPr lang="en" sz="4500"/>
              <a:t>Machine Learning</a:t>
            </a:r>
            <a:endParaRPr sz="3500"/>
          </a:p>
        </p:txBody>
      </p:sp>
      <p:sp>
        <p:nvSpPr>
          <p:cNvPr id="43" name="Google Shape;43;p1"/>
          <p:cNvSpPr txBox="1"/>
          <p:nvPr>
            <p:ph idx="1" type="subTitle"/>
          </p:nvPr>
        </p:nvSpPr>
        <p:spPr>
          <a:xfrm>
            <a:off x="4768325" y="3441925"/>
            <a:ext cx="4015200" cy="1374900"/>
          </a:xfrm>
          <a:prstGeom prst="rect">
            <a:avLst/>
          </a:prstGeom>
          <a:noFill/>
          <a:ln>
            <a:noFill/>
          </a:ln>
        </p:spPr>
        <p:txBody>
          <a:bodyPr anchorCtr="0" anchor="t" bIns="91425" lIns="91425" spcFirstLastPara="1" rIns="91425" wrap="square" tIns="91425">
            <a:noAutofit/>
          </a:bodyPr>
          <a:lstStyle/>
          <a:p>
            <a:pPr indent="0" lvl="0" marL="0" rtl="0" algn="r">
              <a:lnSpc>
                <a:spcPct val="107916"/>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KIAN NAILAIZZA - 1301204455</a:t>
            </a:r>
            <a:endParaRPr sz="1400">
              <a:latin typeface="Times New Roman"/>
              <a:ea typeface="Times New Roman"/>
              <a:cs typeface="Times New Roman"/>
              <a:sym typeface="Times New Roman"/>
            </a:endParaRPr>
          </a:p>
          <a:p>
            <a:pPr indent="0" lvl="0" marL="0" rtl="0" algn="r">
              <a:lnSpc>
                <a:spcPct val="107916"/>
              </a:lnSpc>
              <a:spcBef>
                <a:spcPts val="800"/>
              </a:spcBef>
              <a:spcAft>
                <a:spcPts val="0"/>
              </a:spcAft>
              <a:buClr>
                <a:schemeClr val="dk1"/>
              </a:buClr>
              <a:buSzPts val="1100"/>
              <a:buFont typeface="Arial"/>
              <a:buNone/>
            </a:pPr>
            <a:r>
              <a:rPr lang="en" sz="1400">
                <a:latin typeface="Times New Roman"/>
                <a:ea typeface="Times New Roman"/>
                <a:cs typeface="Times New Roman"/>
                <a:sym typeface="Times New Roman"/>
              </a:rPr>
              <a:t>MUHAMMAD ABID DARMAWAN - 1301204380</a:t>
            </a:r>
            <a:endParaRPr sz="1400">
              <a:latin typeface="Times New Roman"/>
              <a:ea typeface="Times New Roman"/>
              <a:cs typeface="Times New Roman"/>
              <a:sym typeface="Times New Roman"/>
            </a:endParaRPr>
          </a:p>
          <a:p>
            <a:pPr indent="0" lvl="0" marL="0" rtl="0" algn="r">
              <a:lnSpc>
                <a:spcPct val="107916"/>
              </a:lnSpc>
              <a:spcBef>
                <a:spcPts val="800"/>
              </a:spcBef>
              <a:spcAft>
                <a:spcPts val="0"/>
              </a:spcAft>
              <a:buClr>
                <a:schemeClr val="dk1"/>
              </a:buClr>
              <a:buSzPts val="1100"/>
              <a:buFont typeface="Arial"/>
              <a:buNone/>
            </a:pPr>
            <a:r>
              <a:rPr lang="en" sz="1400">
                <a:latin typeface="Times New Roman"/>
                <a:ea typeface="Times New Roman"/>
                <a:cs typeface="Times New Roman"/>
                <a:sym typeface="Times New Roman"/>
              </a:rPr>
              <a:t>NAUFAL ADRIAN HIDAYAT – 1301204056</a:t>
            </a:r>
            <a:endParaRPr sz="1400">
              <a:latin typeface="Times New Roman"/>
              <a:ea typeface="Times New Roman"/>
              <a:cs typeface="Times New Roman"/>
              <a:sym typeface="Times New Roman"/>
            </a:endParaRPr>
          </a:p>
          <a:p>
            <a:pPr indent="0" lvl="0" marL="0" rtl="0" algn="r">
              <a:lnSpc>
                <a:spcPct val="107916"/>
              </a:lnSpc>
              <a:spcBef>
                <a:spcPts val="800"/>
              </a:spcBef>
              <a:spcAft>
                <a:spcPts val="800"/>
              </a:spcAft>
              <a:buClr>
                <a:schemeClr val="dk1"/>
              </a:buClr>
              <a:buSzPts val="1100"/>
              <a:buFont typeface="Arial"/>
              <a:buNone/>
            </a:pPr>
            <a:r>
              <a:rPr lang="en" sz="1400">
                <a:latin typeface="Times New Roman"/>
                <a:ea typeface="Times New Roman"/>
                <a:cs typeface="Times New Roman"/>
                <a:sym typeface="Times New Roman"/>
              </a:rPr>
              <a:t>RHEYFAN SYAFDANI - 1301204364</a:t>
            </a:r>
            <a:endParaRPr/>
          </a:p>
        </p:txBody>
      </p:sp>
      <p:grpSp>
        <p:nvGrpSpPr>
          <p:cNvPr id="44" name="Google Shape;44;p1"/>
          <p:cNvGrpSpPr/>
          <p:nvPr/>
        </p:nvGrpSpPr>
        <p:grpSpPr>
          <a:xfrm>
            <a:off x="457194" y="411475"/>
            <a:ext cx="4385617" cy="4733627"/>
            <a:chOff x="457194" y="411475"/>
            <a:chExt cx="4385617" cy="4733627"/>
          </a:xfrm>
        </p:grpSpPr>
        <p:sp>
          <p:nvSpPr>
            <p:cNvPr id="45" name="Google Shape;45;p1"/>
            <p:cNvSpPr/>
            <p:nvPr/>
          </p:nvSpPr>
          <p:spPr>
            <a:xfrm>
              <a:off x="489688" y="411475"/>
              <a:ext cx="4320600" cy="4320600"/>
            </a:xfrm>
            <a:prstGeom prst="ellipse">
              <a:avLst/>
            </a:pr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
            <p:cNvGrpSpPr/>
            <p:nvPr/>
          </p:nvGrpSpPr>
          <p:grpSpPr>
            <a:xfrm>
              <a:off x="457194" y="824705"/>
              <a:ext cx="4385617" cy="4320397"/>
              <a:chOff x="457209" y="411470"/>
              <a:chExt cx="4385617" cy="4320397"/>
            </a:xfrm>
          </p:grpSpPr>
          <p:sp>
            <p:nvSpPr>
              <p:cNvPr id="47" name="Google Shape;47;p1"/>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1"/>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g18aa0a64b53_0_295"/>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8aa0a64b53_0_295"/>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0" name="Google Shape;680;g18aa0a64b53_0_295"/>
          <p:cNvGrpSpPr/>
          <p:nvPr/>
        </p:nvGrpSpPr>
        <p:grpSpPr>
          <a:xfrm>
            <a:off x="7856900" y="296025"/>
            <a:ext cx="949783" cy="995672"/>
            <a:chOff x="-2429875" y="2285350"/>
            <a:chExt cx="949783" cy="995672"/>
          </a:xfrm>
        </p:grpSpPr>
        <p:sp>
          <p:nvSpPr>
            <p:cNvPr id="681" name="Google Shape;681;g18aa0a64b53_0_295"/>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8aa0a64b53_0_295"/>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8aa0a64b53_0_295"/>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8aa0a64b53_0_295"/>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8aa0a64b53_0_295"/>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8aa0a64b53_0_295"/>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8aa0a64b53_0_295"/>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18aa0a64b53_0_295"/>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8aa0a64b53_0_295"/>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g18aa0a64b53_0_295"/>
          <p:cNvGrpSpPr/>
          <p:nvPr/>
        </p:nvGrpSpPr>
        <p:grpSpPr>
          <a:xfrm>
            <a:off x="212010" y="1000338"/>
            <a:ext cx="2627630" cy="784800"/>
            <a:chOff x="7161285" y="1211750"/>
            <a:chExt cx="2627630" cy="784800"/>
          </a:xfrm>
        </p:grpSpPr>
        <p:sp>
          <p:nvSpPr>
            <p:cNvPr id="691" name="Google Shape;691;g18aa0a64b53_0_295"/>
            <p:cNvSpPr txBox="1"/>
            <p:nvPr/>
          </p:nvSpPr>
          <p:spPr>
            <a:xfrm>
              <a:off x="7807715" y="12674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Kualitas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692" name="Google Shape;692;g18aa0a64b53_0_295"/>
            <p:cNvSpPr txBox="1"/>
            <p:nvPr/>
          </p:nvSpPr>
          <p:spPr>
            <a:xfrm>
              <a:off x="7807710" y="16090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Roboto"/>
                  <a:ea typeface="Roboto"/>
                  <a:cs typeface="Roboto"/>
                  <a:sym typeface="Roboto"/>
                </a:rPr>
                <a:t>Missing Value</a:t>
              </a:r>
              <a:r>
                <a:rPr b="0" i="0" lang="en" sz="1400" u="none" cap="none" strike="noStrike">
                  <a:solidFill>
                    <a:srgbClr val="000000"/>
                  </a:solidFill>
                  <a:latin typeface="Roboto"/>
                  <a:ea typeface="Roboto"/>
                  <a:cs typeface="Roboto"/>
                  <a:sym typeface="Roboto"/>
                </a:rPr>
                <a:t> Data</a:t>
              </a:r>
              <a:endParaRPr b="0" i="0" sz="1400" u="none" cap="none" strike="noStrike">
                <a:solidFill>
                  <a:srgbClr val="000000"/>
                </a:solidFill>
                <a:latin typeface="Roboto"/>
                <a:ea typeface="Roboto"/>
                <a:cs typeface="Roboto"/>
                <a:sym typeface="Roboto"/>
              </a:endParaRPr>
            </a:p>
          </p:txBody>
        </p:sp>
        <p:sp>
          <p:nvSpPr>
            <p:cNvPr id="693" name="Google Shape;693;g18aa0a64b53_0_295"/>
            <p:cNvSpPr/>
            <p:nvPr/>
          </p:nvSpPr>
          <p:spPr>
            <a:xfrm>
              <a:off x="71612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694" name="Google Shape;694;g18aa0a64b53_0_295"/>
          <p:cNvGrpSpPr/>
          <p:nvPr/>
        </p:nvGrpSpPr>
        <p:grpSpPr>
          <a:xfrm>
            <a:off x="118852" y="3063857"/>
            <a:ext cx="739569" cy="1950518"/>
            <a:chOff x="3886200" y="1114550"/>
            <a:chExt cx="1371604" cy="3617430"/>
          </a:xfrm>
        </p:grpSpPr>
        <p:grpSp>
          <p:nvGrpSpPr>
            <p:cNvPr id="695" name="Google Shape;695;g18aa0a64b53_0_295"/>
            <p:cNvGrpSpPr/>
            <p:nvPr/>
          </p:nvGrpSpPr>
          <p:grpSpPr>
            <a:xfrm>
              <a:off x="3886200" y="1114550"/>
              <a:ext cx="1371604" cy="3617430"/>
              <a:chOff x="1657350" y="1114550"/>
              <a:chExt cx="1371604" cy="3617430"/>
            </a:xfrm>
          </p:grpSpPr>
          <p:sp>
            <p:nvSpPr>
              <p:cNvPr id="696" name="Google Shape;696;g18aa0a64b53_0_295"/>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8aa0a64b53_0_295"/>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8aa0a64b53_0_295"/>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8aa0a64b53_0_295"/>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8aa0a64b53_0_295"/>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8aa0a64b53_0_295"/>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8aa0a64b53_0_295"/>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8aa0a64b53_0_295"/>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8aa0a64b53_0_295"/>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8aa0a64b53_0_295"/>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8aa0a64b53_0_295"/>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8aa0a64b53_0_295"/>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8aa0a64b53_0_295"/>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8aa0a64b53_0_295"/>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8aa0a64b53_0_295"/>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8aa0a64b53_0_295"/>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8aa0a64b53_0_295"/>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18aa0a64b53_0_295"/>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g18aa0a64b53_0_295"/>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18aa0a64b53_0_295"/>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6" name="Google Shape;716;g18aa0a64b53_0_295"/>
          <p:cNvGrpSpPr/>
          <p:nvPr/>
        </p:nvGrpSpPr>
        <p:grpSpPr>
          <a:xfrm>
            <a:off x="7994506" y="4034636"/>
            <a:ext cx="939063" cy="912749"/>
            <a:chOff x="6452356" y="2349928"/>
            <a:chExt cx="939063" cy="912749"/>
          </a:xfrm>
        </p:grpSpPr>
        <p:sp>
          <p:nvSpPr>
            <p:cNvPr id="717" name="Google Shape;717;g18aa0a64b53_0_295"/>
            <p:cNvSpPr/>
            <p:nvPr/>
          </p:nvSpPr>
          <p:spPr>
            <a:xfrm>
              <a:off x="6452356" y="2349928"/>
              <a:ext cx="209997" cy="209956"/>
            </a:xfrm>
            <a:custGeom>
              <a:rect b="b" l="l" r="r" t="t"/>
              <a:pathLst>
                <a:path extrusionOk="0" h="16451"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18aa0a64b53_0_295"/>
            <p:cNvSpPr/>
            <p:nvPr/>
          </p:nvSpPr>
          <p:spPr>
            <a:xfrm>
              <a:off x="6816895" y="2372169"/>
              <a:ext cx="209997" cy="209956"/>
            </a:xfrm>
            <a:custGeom>
              <a:rect b="b" l="l" r="r" t="t"/>
              <a:pathLst>
                <a:path extrusionOk="0" h="16451"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18aa0a64b53_0_295"/>
            <p:cNvSpPr/>
            <p:nvPr/>
          </p:nvSpPr>
          <p:spPr>
            <a:xfrm>
              <a:off x="7181435" y="2372169"/>
              <a:ext cx="209984" cy="209956"/>
            </a:xfrm>
            <a:custGeom>
              <a:rect b="b" l="l" r="r" t="t"/>
              <a:pathLst>
                <a:path extrusionOk="0" h="16451" w="16450">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18aa0a64b53_0_295"/>
            <p:cNvSpPr/>
            <p:nvPr/>
          </p:nvSpPr>
          <p:spPr>
            <a:xfrm>
              <a:off x="6452369" y="2712362"/>
              <a:ext cx="209997" cy="210135"/>
            </a:xfrm>
            <a:custGeom>
              <a:rect b="b" l="l" r="r" t="t"/>
              <a:pathLst>
                <a:path extrusionOk="0" h="16465" w="16451">
                  <a:moveTo>
                    <a:pt x="0" y="0"/>
                  </a:moveTo>
                  <a:lnTo>
                    <a:pt x="0" y="16464"/>
                  </a:lnTo>
                  <a:lnTo>
                    <a:pt x="16450" y="16464"/>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18aa0a64b53_0_295"/>
            <p:cNvSpPr/>
            <p:nvPr/>
          </p:nvSpPr>
          <p:spPr>
            <a:xfrm>
              <a:off x="6816895" y="2712362"/>
              <a:ext cx="209997" cy="210135"/>
            </a:xfrm>
            <a:custGeom>
              <a:rect b="b" l="l" r="r" t="t"/>
              <a:pathLst>
                <a:path extrusionOk="0" h="16465" w="16451">
                  <a:moveTo>
                    <a:pt x="1" y="0"/>
                  </a:moveTo>
                  <a:lnTo>
                    <a:pt x="1" y="16464"/>
                  </a:lnTo>
                  <a:lnTo>
                    <a:pt x="16451" y="16464"/>
                  </a:lnTo>
                  <a:lnTo>
                    <a:pt x="164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18aa0a64b53_0_295"/>
            <p:cNvSpPr/>
            <p:nvPr/>
          </p:nvSpPr>
          <p:spPr>
            <a:xfrm>
              <a:off x="7181435" y="2712362"/>
              <a:ext cx="209984" cy="210135"/>
            </a:xfrm>
            <a:custGeom>
              <a:rect b="b" l="l" r="r" t="t"/>
              <a:pathLst>
                <a:path extrusionOk="0" h="16465" w="16450">
                  <a:moveTo>
                    <a:pt x="0" y="0"/>
                  </a:moveTo>
                  <a:lnTo>
                    <a:pt x="0" y="16464"/>
                  </a:lnTo>
                  <a:lnTo>
                    <a:pt x="16450" y="16464"/>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18aa0a64b53_0_295"/>
            <p:cNvSpPr/>
            <p:nvPr/>
          </p:nvSpPr>
          <p:spPr>
            <a:xfrm>
              <a:off x="6452369" y="3052734"/>
              <a:ext cx="209997" cy="209943"/>
            </a:xfrm>
            <a:custGeom>
              <a:rect b="b" l="l" r="r" t="t"/>
              <a:pathLst>
                <a:path extrusionOk="0" h="16450"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8aa0a64b53_0_295"/>
            <p:cNvSpPr/>
            <p:nvPr/>
          </p:nvSpPr>
          <p:spPr>
            <a:xfrm>
              <a:off x="6816895" y="3052734"/>
              <a:ext cx="209997" cy="209943"/>
            </a:xfrm>
            <a:custGeom>
              <a:rect b="b" l="l" r="r" t="t"/>
              <a:pathLst>
                <a:path extrusionOk="0" h="16450"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18aa0a64b53_0_295"/>
            <p:cNvSpPr/>
            <p:nvPr/>
          </p:nvSpPr>
          <p:spPr>
            <a:xfrm>
              <a:off x="7181435" y="3052734"/>
              <a:ext cx="209984" cy="209943"/>
            </a:xfrm>
            <a:custGeom>
              <a:rect b="b" l="l" r="r" t="t"/>
              <a:pathLst>
                <a:path extrusionOk="0" h="16450" w="16450">
                  <a:moveTo>
                    <a:pt x="0" y="0"/>
                  </a:moveTo>
                  <a:lnTo>
                    <a:pt x="0" y="16450"/>
                  </a:lnTo>
                  <a:lnTo>
                    <a:pt x="16450" y="16450"/>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8aa0a64b53_0_295"/>
            <p:cNvSpPr/>
            <p:nvPr/>
          </p:nvSpPr>
          <p:spPr>
            <a:xfrm>
              <a:off x="6662336" y="2464438"/>
              <a:ext cx="154584" cy="19437"/>
            </a:xfrm>
            <a:custGeom>
              <a:rect b="b" l="l" r="r" t="t"/>
              <a:pathLst>
                <a:path extrusionOk="0" h="1523" w="12110">
                  <a:moveTo>
                    <a:pt x="0" y="0"/>
                  </a:moveTo>
                  <a:lnTo>
                    <a:pt x="0"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18aa0a64b53_0_295"/>
            <p:cNvSpPr/>
            <p:nvPr/>
          </p:nvSpPr>
          <p:spPr>
            <a:xfrm>
              <a:off x="7026863" y="2464438"/>
              <a:ext cx="154597" cy="19437"/>
            </a:xfrm>
            <a:custGeom>
              <a:rect b="b" l="l" r="r" t="t"/>
              <a:pathLst>
                <a:path extrusionOk="0" h="1523" w="12111">
                  <a:moveTo>
                    <a:pt x="1" y="0"/>
                  </a:moveTo>
                  <a:lnTo>
                    <a:pt x="1"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18aa0a64b53_0_295"/>
            <p:cNvSpPr/>
            <p:nvPr/>
          </p:nvSpPr>
          <p:spPr>
            <a:xfrm>
              <a:off x="6662336" y="2807708"/>
              <a:ext cx="154584" cy="19450"/>
            </a:xfrm>
            <a:custGeom>
              <a:rect b="b" l="l" r="r" t="t"/>
              <a:pathLst>
                <a:path extrusionOk="0" h="1524" w="12110">
                  <a:moveTo>
                    <a:pt x="0" y="1"/>
                  </a:moveTo>
                  <a:lnTo>
                    <a:pt x="0"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18aa0a64b53_0_295"/>
            <p:cNvSpPr/>
            <p:nvPr/>
          </p:nvSpPr>
          <p:spPr>
            <a:xfrm>
              <a:off x="6547537"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18aa0a64b53_0_295"/>
            <p:cNvSpPr/>
            <p:nvPr/>
          </p:nvSpPr>
          <p:spPr>
            <a:xfrm>
              <a:off x="6547537"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8aa0a64b53_0_295"/>
            <p:cNvSpPr/>
            <p:nvPr/>
          </p:nvSpPr>
          <p:spPr>
            <a:xfrm>
              <a:off x="7276603"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8aa0a64b53_0_295"/>
            <p:cNvSpPr/>
            <p:nvPr/>
          </p:nvSpPr>
          <p:spPr>
            <a:xfrm>
              <a:off x="6916620" y="2582133"/>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8aa0a64b53_0_295"/>
            <p:cNvSpPr/>
            <p:nvPr/>
          </p:nvSpPr>
          <p:spPr>
            <a:xfrm>
              <a:off x="6916620" y="2922505"/>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18aa0a64b53_0_295"/>
            <p:cNvSpPr/>
            <p:nvPr/>
          </p:nvSpPr>
          <p:spPr>
            <a:xfrm>
              <a:off x="7276603"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8aa0a64b53_0_295"/>
            <p:cNvSpPr/>
            <p:nvPr/>
          </p:nvSpPr>
          <p:spPr>
            <a:xfrm>
              <a:off x="7026863" y="2807708"/>
              <a:ext cx="154597" cy="19450"/>
            </a:xfrm>
            <a:custGeom>
              <a:rect b="b" l="l" r="r" t="t"/>
              <a:pathLst>
                <a:path extrusionOk="0" h="1524" w="12111">
                  <a:moveTo>
                    <a:pt x="1" y="1"/>
                  </a:moveTo>
                  <a:lnTo>
                    <a:pt x="1"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18aa0a64b53_0_295"/>
            <p:cNvSpPr/>
            <p:nvPr/>
          </p:nvSpPr>
          <p:spPr>
            <a:xfrm>
              <a:off x="6662336" y="3147901"/>
              <a:ext cx="154584" cy="19629"/>
            </a:xfrm>
            <a:custGeom>
              <a:rect b="b" l="l" r="r" t="t"/>
              <a:pathLst>
                <a:path extrusionOk="0" h="1538" w="12110">
                  <a:moveTo>
                    <a:pt x="0" y="1"/>
                  </a:moveTo>
                  <a:lnTo>
                    <a:pt x="0"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18aa0a64b53_0_295"/>
            <p:cNvSpPr/>
            <p:nvPr/>
          </p:nvSpPr>
          <p:spPr>
            <a:xfrm>
              <a:off x="7026863" y="3147901"/>
              <a:ext cx="154597" cy="19629"/>
            </a:xfrm>
            <a:custGeom>
              <a:rect b="b" l="l" r="r" t="t"/>
              <a:pathLst>
                <a:path extrusionOk="0" h="1538" w="12111">
                  <a:moveTo>
                    <a:pt x="1" y="1"/>
                  </a:moveTo>
                  <a:lnTo>
                    <a:pt x="1"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8" name="Google Shape;738;g18aa0a64b53_0_295"/>
          <p:cNvSpPr txBox="1"/>
          <p:nvPr/>
        </p:nvSpPr>
        <p:spPr>
          <a:xfrm>
            <a:off x="1914450" y="3535300"/>
            <a:ext cx="5315100" cy="1149000"/>
          </a:xfrm>
          <a:prstGeom prst="rect">
            <a:avLst/>
          </a:prstGeom>
          <a:noFill/>
          <a:ln>
            <a:noFill/>
          </a:ln>
        </p:spPr>
        <p:txBody>
          <a:bodyPr anchorCtr="0" anchor="ctr" bIns="91425" lIns="91425" spcFirstLastPara="1" rIns="91425" wrap="square" tIns="91425">
            <a:noAutofit/>
          </a:bodyPr>
          <a:lstStyle/>
          <a:p>
            <a:pPr indent="457200" lvl="0" marL="45720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dataset </a:t>
            </a:r>
            <a:r>
              <a:rPr i="1" lang="en" sz="1200">
                <a:solidFill>
                  <a:schemeClr val="dk1"/>
                </a:solidFill>
                <a:latin typeface="Times New Roman"/>
                <a:ea typeface="Times New Roman"/>
                <a:cs typeface="Times New Roman"/>
                <a:sym typeface="Times New Roman"/>
              </a:rPr>
              <a:t>autos_mpg.csv</a:t>
            </a:r>
            <a:r>
              <a:rPr lang="en" sz="1200">
                <a:solidFill>
                  <a:schemeClr val="dk1"/>
                </a:solidFill>
                <a:latin typeface="Times New Roman"/>
                <a:ea typeface="Times New Roman"/>
                <a:cs typeface="Times New Roman"/>
                <a:sym typeface="Times New Roman"/>
              </a:rPr>
              <a:t>,, terdapat data yang memiliki nilai kosong ataupun NaN Value. Hal tersebut bisa dibuktikan dengan mengecek datanya menggunakan code sepertinya berikut. Data yang memiliki nilai kosong akan mengeluarkan output seberapa banyak nilai kosong pada suatu kolom tersebut. Pada hal ini, jika diterapkan pada gambar, maka column horsepower yang memiliki data kosong sebanyak 6 data kosong di dalam dataset </a:t>
            </a:r>
            <a:r>
              <a:rPr i="1" lang="en" sz="1200">
                <a:solidFill>
                  <a:schemeClr val="dk1"/>
                </a:solidFill>
                <a:latin typeface="Times New Roman"/>
                <a:ea typeface="Times New Roman"/>
                <a:cs typeface="Times New Roman"/>
                <a:sym typeface="Times New Roman"/>
              </a:rPr>
              <a:t>auts_mpg.csv</a:t>
            </a:r>
            <a:endParaRPr b="0" i="0" sz="1200" u="none" cap="none" strike="noStrike">
              <a:solidFill>
                <a:schemeClr val="dk1"/>
              </a:solidFill>
              <a:latin typeface="Times New Roman"/>
              <a:ea typeface="Times New Roman"/>
              <a:cs typeface="Times New Roman"/>
              <a:sym typeface="Times New Roman"/>
            </a:endParaRPr>
          </a:p>
        </p:txBody>
      </p:sp>
      <p:sp>
        <p:nvSpPr>
          <p:cNvPr id="739" name="Google Shape;739;g18aa0a64b53_0_295"/>
          <p:cNvSpPr txBox="1"/>
          <p:nvPr>
            <p:ph type="title"/>
          </p:nvPr>
        </p:nvSpPr>
        <p:spPr>
          <a:xfrm>
            <a:off x="457200" y="425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Eksplorasi dan Pra-Pemrosesan Data</a:t>
            </a:r>
            <a:endParaRPr/>
          </a:p>
        </p:txBody>
      </p:sp>
      <p:pic>
        <p:nvPicPr>
          <p:cNvPr id="740" name="Google Shape;740;g18aa0a64b53_0_295"/>
          <p:cNvPicPr preferRelativeResize="0"/>
          <p:nvPr/>
        </p:nvPicPr>
        <p:blipFill>
          <a:blip r:embed="rId3">
            <a:alphaModFix/>
          </a:blip>
          <a:stretch>
            <a:fillRect/>
          </a:stretch>
        </p:blipFill>
        <p:spPr>
          <a:xfrm>
            <a:off x="3319463" y="1183625"/>
            <a:ext cx="2505075" cy="2085975"/>
          </a:xfrm>
          <a:prstGeom prst="rect">
            <a:avLst/>
          </a:prstGeom>
          <a:noFill/>
          <a:ln>
            <a:noFill/>
          </a:ln>
        </p:spPr>
      </p:pic>
      <p:pic>
        <p:nvPicPr>
          <p:cNvPr id="741" name="Google Shape;741;g18aa0a64b53_0_295"/>
          <p:cNvPicPr preferRelativeResize="0"/>
          <p:nvPr/>
        </p:nvPicPr>
        <p:blipFill>
          <a:blip r:embed="rId4">
            <a:alphaModFix/>
          </a:blip>
          <a:stretch>
            <a:fillRect/>
          </a:stretch>
        </p:blipFill>
        <p:spPr>
          <a:xfrm>
            <a:off x="858425" y="1842225"/>
            <a:ext cx="2209800" cy="6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grpSp>
        <p:nvGrpSpPr>
          <p:cNvPr id="746" name="Google Shape;746;g18aa0a64b53_0_371"/>
          <p:cNvGrpSpPr/>
          <p:nvPr/>
        </p:nvGrpSpPr>
        <p:grpSpPr>
          <a:xfrm rot="871470">
            <a:off x="354531" y="37705"/>
            <a:ext cx="452837" cy="1194300"/>
            <a:chOff x="3886200" y="1114550"/>
            <a:chExt cx="1371604" cy="3617430"/>
          </a:xfrm>
        </p:grpSpPr>
        <p:grpSp>
          <p:nvGrpSpPr>
            <p:cNvPr id="747" name="Google Shape;747;g18aa0a64b53_0_371"/>
            <p:cNvGrpSpPr/>
            <p:nvPr/>
          </p:nvGrpSpPr>
          <p:grpSpPr>
            <a:xfrm>
              <a:off x="3886200" y="1114550"/>
              <a:ext cx="1371604" cy="3617430"/>
              <a:chOff x="1657350" y="1114550"/>
              <a:chExt cx="1371604" cy="3617430"/>
            </a:xfrm>
          </p:grpSpPr>
          <p:sp>
            <p:nvSpPr>
              <p:cNvPr id="748" name="Google Shape;748;g18aa0a64b53_0_371"/>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8aa0a64b53_0_371"/>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8aa0a64b53_0_371"/>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8aa0a64b53_0_371"/>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8aa0a64b53_0_371"/>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8aa0a64b53_0_371"/>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8aa0a64b53_0_371"/>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8aa0a64b53_0_371"/>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18aa0a64b53_0_371"/>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8aa0a64b53_0_371"/>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18aa0a64b53_0_371"/>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18aa0a64b53_0_371"/>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18aa0a64b53_0_371"/>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18aa0a64b53_0_371"/>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18aa0a64b53_0_371"/>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18aa0a64b53_0_371"/>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18aa0a64b53_0_371"/>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8aa0a64b53_0_371"/>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6" name="Google Shape;766;g18aa0a64b53_0_371"/>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8aa0a64b53_0_371"/>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8" name="Google Shape;768;g18aa0a64b53_0_371"/>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8aa0a64b53_0_371"/>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8aa0a64b53_0_371"/>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Eksplorasi dan Pra-Pemrosesan Data</a:t>
            </a:r>
            <a:endParaRPr/>
          </a:p>
        </p:txBody>
      </p:sp>
      <p:grpSp>
        <p:nvGrpSpPr>
          <p:cNvPr id="771" name="Google Shape;771;g18aa0a64b53_0_371"/>
          <p:cNvGrpSpPr/>
          <p:nvPr/>
        </p:nvGrpSpPr>
        <p:grpSpPr>
          <a:xfrm>
            <a:off x="7856888" y="296013"/>
            <a:ext cx="949783" cy="995672"/>
            <a:chOff x="-2429875" y="2285350"/>
            <a:chExt cx="949783" cy="995672"/>
          </a:xfrm>
        </p:grpSpPr>
        <p:sp>
          <p:nvSpPr>
            <p:cNvPr id="772" name="Google Shape;772;g18aa0a64b53_0_371"/>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8aa0a64b53_0_371"/>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8aa0a64b53_0_371"/>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18aa0a64b53_0_371"/>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8aa0a64b53_0_371"/>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8aa0a64b53_0_371"/>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8aa0a64b53_0_371"/>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8aa0a64b53_0_371"/>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8aa0a64b53_0_371"/>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1" name="Google Shape;781;g18aa0a64b53_0_371"/>
          <p:cNvGrpSpPr/>
          <p:nvPr/>
        </p:nvGrpSpPr>
        <p:grpSpPr>
          <a:xfrm>
            <a:off x="212010" y="1000338"/>
            <a:ext cx="2627630" cy="784800"/>
            <a:chOff x="7161285" y="1211750"/>
            <a:chExt cx="2627630" cy="784800"/>
          </a:xfrm>
        </p:grpSpPr>
        <p:sp>
          <p:nvSpPr>
            <p:cNvPr id="782" name="Google Shape;782;g18aa0a64b53_0_371"/>
            <p:cNvSpPr txBox="1"/>
            <p:nvPr/>
          </p:nvSpPr>
          <p:spPr>
            <a:xfrm>
              <a:off x="7807715" y="1275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Splitting &amp; Pemrosesan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783" name="Google Shape;783;g18aa0a64b53_0_371"/>
            <p:cNvSpPr/>
            <p:nvPr/>
          </p:nvSpPr>
          <p:spPr>
            <a:xfrm>
              <a:off x="7161285" y="1211750"/>
              <a:ext cx="784800" cy="78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784" name="Google Shape;784;g18aa0a64b53_0_371"/>
          <p:cNvSpPr txBox="1"/>
          <p:nvPr/>
        </p:nvSpPr>
        <p:spPr>
          <a:xfrm>
            <a:off x="858460" y="1435901"/>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Drop Colum &amp; Replace</a:t>
            </a:r>
            <a:endParaRPr b="0" i="0" sz="1400" u="none" cap="none" strike="noStrike">
              <a:solidFill>
                <a:srgbClr val="000000"/>
              </a:solidFill>
              <a:latin typeface="Roboto"/>
              <a:ea typeface="Roboto"/>
              <a:cs typeface="Roboto"/>
              <a:sym typeface="Roboto"/>
            </a:endParaRPr>
          </a:p>
        </p:txBody>
      </p:sp>
      <p:pic>
        <p:nvPicPr>
          <p:cNvPr id="785" name="Google Shape;785;g18aa0a64b53_0_371"/>
          <p:cNvPicPr preferRelativeResize="0"/>
          <p:nvPr/>
        </p:nvPicPr>
        <p:blipFill>
          <a:blip r:embed="rId3">
            <a:alphaModFix/>
          </a:blip>
          <a:stretch>
            <a:fillRect/>
          </a:stretch>
        </p:blipFill>
        <p:spPr>
          <a:xfrm>
            <a:off x="2518800" y="1949500"/>
            <a:ext cx="4106402" cy="1203600"/>
          </a:xfrm>
          <a:prstGeom prst="rect">
            <a:avLst/>
          </a:prstGeom>
          <a:noFill/>
          <a:ln>
            <a:noFill/>
          </a:ln>
        </p:spPr>
      </p:pic>
      <p:sp>
        <p:nvSpPr>
          <p:cNvPr id="786" name="Google Shape;786;g18aa0a64b53_0_371"/>
          <p:cNvSpPr txBox="1"/>
          <p:nvPr/>
        </p:nvSpPr>
        <p:spPr>
          <a:xfrm>
            <a:off x="1955700" y="3317450"/>
            <a:ext cx="52326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bagian ini, kami ingin membuat column car_name dihapus/didrop dikarenakan nilai atau bentuk dari isi column tersebut adalah string, maka dari itu column car_name di drop.</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grpSp>
        <p:nvGrpSpPr>
          <p:cNvPr id="791" name="Google Shape;791;g1d08b447e63_0_27"/>
          <p:cNvGrpSpPr/>
          <p:nvPr/>
        </p:nvGrpSpPr>
        <p:grpSpPr>
          <a:xfrm rot="871470">
            <a:off x="354531" y="37705"/>
            <a:ext cx="452837" cy="1194300"/>
            <a:chOff x="3886200" y="1114550"/>
            <a:chExt cx="1371604" cy="3617430"/>
          </a:xfrm>
        </p:grpSpPr>
        <p:grpSp>
          <p:nvGrpSpPr>
            <p:cNvPr id="792" name="Google Shape;792;g1d08b447e63_0_27"/>
            <p:cNvGrpSpPr/>
            <p:nvPr/>
          </p:nvGrpSpPr>
          <p:grpSpPr>
            <a:xfrm>
              <a:off x="3886200" y="1114550"/>
              <a:ext cx="1371604" cy="3617430"/>
              <a:chOff x="1657350" y="1114550"/>
              <a:chExt cx="1371604" cy="3617430"/>
            </a:xfrm>
          </p:grpSpPr>
          <p:sp>
            <p:nvSpPr>
              <p:cNvPr id="793" name="Google Shape;793;g1d08b447e63_0_27"/>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d08b447e63_0_27"/>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d08b447e63_0_27"/>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1d08b447e63_0_27"/>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d08b447e63_0_27"/>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d08b447e63_0_27"/>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d08b447e63_0_27"/>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d08b447e63_0_27"/>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d08b447e63_0_27"/>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d08b447e63_0_27"/>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1d08b447e63_0_27"/>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1d08b447e63_0_27"/>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1d08b447e63_0_27"/>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1d08b447e63_0_27"/>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d08b447e63_0_27"/>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d08b447e63_0_27"/>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1d08b447e63_0_27"/>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1d08b447e63_0_27"/>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g1d08b447e63_0_27"/>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1d08b447e63_0_27"/>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3" name="Google Shape;813;g1d08b447e63_0_27"/>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d08b447e63_0_27"/>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d08b447e63_0_27"/>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Eksplorasi dan Pra-Pemrosesan Data</a:t>
            </a:r>
            <a:endParaRPr/>
          </a:p>
        </p:txBody>
      </p:sp>
      <p:grpSp>
        <p:nvGrpSpPr>
          <p:cNvPr id="816" name="Google Shape;816;g1d08b447e63_0_27"/>
          <p:cNvGrpSpPr/>
          <p:nvPr/>
        </p:nvGrpSpPr>
        <p:grpSpPr>
          <a:xfrm>
            <a:off x="7856888" y="296013"/>
            <a:ext cx="949783" cy="995672"/>
            <a:chOff x="-2429875" y="2285350"/>
            <a:chExt cx="949783" cy="995672"/>
          </a:xfrm>
        </p:grpSpPr>
        <p:sp>
          <p:nvSpPr>
            <p:cNvPr id="817" name="Google Shape;817;g1d08b447e63_0_27"/>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d08b447e63_0_27"/>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d08b447e63_0_27"/>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d08b447e63_0_27"/>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d08b447e63_0_27"/>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d08b447e63_0_27"/>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d08b447e63_0_27"/>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d08b447e63_0_27"/>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d08b447e63_0_27"/>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6" name="Google Shape;826;g1d08b447e63_0_27"/>
          <p:cNvGrpSpPr/>
          <p:nvPr/>
        </p:nvGrpSpPr>
        <p:grpSpPr>
          <a:xfrm>
            <a:off x="212010" y="1000338"/>
            <a:ext cx="2627630" cy="784800"/>
            <a:chOff x="7161285" y="1211750"/>
            <a:chExt cx="2627630" cy="784800"/>
          </a:xfrm>
        </p:grpSpPr>
        <p:sp>
          <p:nvSpPr>
            <p:cNvPr id="827" name="Google Shape;827;g1d08b447e63_0_27"/>
            <p:cNvSpPr txBox="1"/>
            <p:nvPr/>
          </p:nvSpPr>
          <p:spPr>
            <a:xfrm>
              <a:off x="7807715" y="1275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Splitting &amp; Pemrosesan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28" name="Google Shape;828;g1d08b447e63_0_27"/>
            <p:cNvSpPr/>
            <p:nvPr/>
          </p:nvSpPr>
          <p:spPr>
            <a:xfrm>
              <a:off x="7161285" y="1211750"/>
              <a:ext cx="784800" cy="78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829" name="Google Shape;829;g1d08b447e63_0_27"/>
          <p:cNvSpPr txBox="1"/>
          <p:nvPr/>
        </p:nvSpPr>
        <p:spPr>
          <a:xfrm>
            <a:off x="858460" y="1435901"/>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Ubah Tipe Data Colum</a:t>
            </a:r>
            <a:endParaRPr b="0" i="0" sz="1400" u="none" cap="none" strike="noStrike">
              <a:solidFill>
                <a:srgbClr val="000000"/>
              </a:solidFill>
              <a:latin typeface="Roboto"/>
              <a:ea typeface="Roboto"/>
              <a:cs typeface="Roboto"/>
              <a:sym typeface="Roboto"/>
            </a:endParaRPr>
          </a:p>
        </p:txBody>
      </p:sp>
      <p:sp>
        <p:nvSpPr>
          <p:cNvPr id="830" name="Google Shape;830;g1d08b447e63_0_27"/>
          <p:cNvSpPr txBox="1"/>
          <p:nvPr/>
        </p:nvSpPr>
        <p:spPr>
          <a:xfrm>
            <a:off x="1955700" y="3795475"/>
            <a:ext cx="52326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bagian ini, setelah  menghapus column dan mengganti nilai kosong kami juga mengganti tipe data setiap column menjadi bentuk desimal atau float. Hal tersebut dikarenakan untuk mempermudah kami dalam membuat penghitungan dan pengerjaan pada tahap berikutnya.</a:t>
            </a:r>
            <a:endParaRPr b="0" i="0" sz="1200" u="none" cap="none" strike="noStrike">
              <a:solidFill>
                <a:schemeClr val="dk1"/>
              </a:solidFill>
              <a:latin typeface="Times New Roman"/>
              <a:ea typeface="Times New Roman"/>
              <a:cs typeface="Times New Roman"/>
              <a:sym typeface="Times New Roman"/>
            </a:endParaRPr>
          </a:p>
        </p:txBody>
      </p:sp>
      <p:pic>
        <p:nvPicPr>
          <p:cNvPr id="831" name="Google Shape;831;g1d08b447e63_0_27"/>
          <p:cNvPicPr preferRelativeResize="0"/>
          <p:nvPr/>
        </p:nvPicPr>
        <p:blipFill>
          <a:blip r:embed="rId3">
            <a:alphaModFix/>
          </a:blip>
          <a:stretch>
            <a:fillRect/>
          </a:stretch>
        </p:blipFill>
        <p:spPr>
          <a:xfrm>
            <a:off x="3019425" y="968575"/>
            <a:ext cx="3105150"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grpSp>
        <p:nvGrpSpPr>
          <p:cNvPr id="836" name="Google Shape;836;g1d08b447e63_0_73"/>
          <p:cNvGrpSpPr/>
          <p:nvPr/>
        </p:nvGrpSpPr>
        <p:grpSpPr>
          <a:xfrm rot="871470">
            <a:off x="354531" y="37705"/>
            <a:ext cx="452837" cy="1194300"/>
            <a:chOff x="3886200" y="1114550"/>
            <a:chExt cx="1371604" cy="3617430"/>
          </a:xfrm>
        </p:grpSpPr>
        <p:grpSp>
          <p:nvGrpSpPr>
            <p:cNvPr id="837" name="Google Shape;837;g1d08b447e63_0_73"/>
            <p:cNvGrpSpPr/>
            <p:nvPr/>
          </p:nvGrpSpPr>
          <p:grpSpPr>
            <a:xfrm>
              <a:off x="3886200" y="1114550"/>
              <a:ext cx="1371604" cy="3617430"/>
              <a:chOff x="1657350" y="1114550"/>
              <a:chExt cx="1371604" cy="3617430"/>
            </a:xfrm>
          </p:grpSpPr>
          <p:sp>
            <p:nvSpPr>
              <p:cNvPr id="838" name="Google Shape;838;g1d08b447e63_0_73"/>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1d08b447e63_0_73"/>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d08b447e63_0_73"/>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1d08b447e63_0_73"/>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1d08b447e63_0_73"/>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1d08b447e63_0_73"/>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1d08b447e63_0_73"/>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d08b447e63_0_73"/>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d08b447e63_0_73"/>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d08b447e63_0_73"/>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d08b447e63_0_73"/>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1d08b447e63_0_73"/>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1d08b447e63_0_73"/>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1d08b447e63_0_73"/>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1d08b447e63_0_73"/>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d08b447e63_0_73"/>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d08b447e63_0_73"/>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d08b447e63_0_73"/>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6" name="Google Shape;856;g1d08b447e63_0_73"/>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d08b447e63_0_73"/>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8" name="Google Shape;858;g1d08b447e63_0_73"/>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d08b447e63_0_73"/>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1d08b447e63_0_73"/>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Eksplorasi dan Pra-Pemrosesan Data</a:t>
            </a:r>
            <a:endParaRPr/>
          </a:p>
        </p:txBody>
      </p:sp>
      <p:grpSp>
        <p:nvGrpSpPr>
          <p:cNvPr id="861" name="Google Shape;861;g1d08b447e63_0_73"/>
          <p:cNvGrpSpPr/>
          <p:nvPr/>
        </p:nvGrpSpPr>
        <p:grpSpPr>
          <a:xfrm>
            <a:off x="7856888" y="296013"/>
            <a:ext cx="949783" cy="995672"/>
            <a:chOff x="-2429875" y="2285350"/>
            <a:chExt cx="949783" cy="995672"/>
          </a:xfrm>
        </p:grpSpPr>
        <p:sp>
          <p:nvSpPr>
            <p:cNvPr id="862" name="Google Shape;862;g1d08b447e63_0_73"/>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d08b447e63_0_73"/>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d08b447e63_0_73"/>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1d08b447e63_0_73"/>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1d08b447e63_0_73"/>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1d08b447e63_0_73"/>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1d08b447e63_0_73"/>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g1d08b447e63_0_73"/>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1d08b447e63_0_73"/>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g1d08b447e63_0_73"/>
          <p:cNvGrpSpPr/>
          <p:nvPr/>
        </p:nvGrpSpPr>
        <p:grpSpPr>
          <a:xfrm>
            <a:off x="212010" y="1000338"/>
            <a:ext cx="2627630" cy="784800"/>
            <a:chOff x="7161285" y="1211750"/>
            <a:chExt cx="2627630" cy="784800"/>
          </a:xfrm>
        </p:grpSpPr>
        <p:sp>
          <p:nvSpPr>
            <p:cNvPr id="872" name="Google Shape;872;g1d08b447e63_0_73"/>
            <p:cNvSpPr txBox="1"/>
            <p:nvPr/>
          </p:nvSpPr>
          <p:spPr>
            <a:xfrm>
              <a:off x="7807715" y="1275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Splitting &amp; Pemrosesan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73" name="Google Shape;873;g1d08b447e63_0_73"/>
            <p:cNvSpPr/>
            <p:nvPr/>
          </p:nvSpPr>
          <p:spPr>
            <a:xfrm>
              <a:off x="7161285" y="1211750"/>
              <a:ext cx="784800" cy="78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874" name="Google Shape;874;g1d08b447e63_0_73"/>
          <p:cNvSpPr txBox="1"/>
          <p:nvPr/>
        </p:nvSpPr>
        <p:spPr>
          <a:xfrm>
            <a:off x="858460" y="1435901"/>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Fill with Mean</a:t>
            </a:r>
            <a:endParaRPr b="0" i="0" sz="1400" u="none" cap="none" strike="noStrike">
              <a:solidFill>
                <a:srgbClr val="000000"/>
              </a:solidFill>
              <a:latin typeface="Roboto"/>
              <a:ea typeface="Roboto"/>
              <a:cs typeface="Roboto"/>
              <a:sym typeface="Roboto"/>
            </a:endParaRPr>
          </a:p>
        </p:txBody>
      </p:sp>
      <p:sp>
        <p:nvSpPr>
          <p:cNvPr id="875" name="Google Shape;875;g1d08b447e63_0_73"/>
          <p:cNvSpPr txBox="1"/>
          <p:nvPr/>
        </p:nvSpPr>
        <p:spPr>
          <a:xfrm>
            <a:off x="3574075" y="3147188"/>
            <a:ext cx="52326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bagian ini, kami mengisi nilai kosong atau yang diberi tanda tanya “?” dengan nilai Mean. Bisa dilihat pada gambar berikut, seperti ini kami memberikan nilai mean dari keseluruhan column ke dalam column Horsepower atau column yang memiliki nilai kosong tersebut.</a:t>
            </a:r>
            <a:endParaRPr b="0" i="0" sz="1200" u="none" cap="none" strike="noStrike">
              <a:solidFill>
                <a:schemeClr val="dk1"/>
              </a:solidFill>
              <a:latin typeface="Times New Roman"/>
              <a:ea typeface="Times New Roman"/>
              <a:cs typeface="Times New Roman"/>
              <a:sym typeface="Times New Roman"/>
            </a:endParaRPr>
          </a:p>
        </p:txBody>
      </p:sp>
      <p:pic>
        <p:nvPicPr>
          <p:cNvPr id="876" name="Google Shape;876;g1d08b447e63_0_73"/>
          <p:cNvPicPr preferRelativeResize="0"/>
          <p:nvPr/>
        </p:nvPicPr>
        <p:blipFill>
          <a:blip r:embed="rId3">
            <a:alphaModFix/>
          </a:blip>
          <a:stretch>
            <a:fillRect/>
          </a:stretch>
        </p:blipFill>
        <p:spPr>
          <a:xfrm>
            <a:off x="1096400" y="1834625"/>
            <a:ext cx="5191125" cy="504825"/>
          </a:xfrm>
          <a:prstGeom prst="rect">
            <a:avLst/>
          </a:prstGeom>
          <a:noFill/>
          <a:ln>
            <a:noFill/>
          </a:ln>
        </p:spPr>
      </p:pic>
      <p:pic>
        <p:nvPicPr>
          <p:cNvPr id="877" name="Google Shape;877;g1d08b447e63_0_73"/>
          <p:cNvPicPr preferRelativeResize="0"/>
          <p:nvPr/>
        </p:nvPicPr>
        <p:blipFill>
          <a:blip r:embed="rId4">
            <a:alphaModFix/>
          </a:blip>
          <a:stretch>
            <a:fillRect/>
          </a:stretch>
        </p:blipFill>
        <p:spPr>
          <a:xfrm>
            <a:off x="1096400" y="2621550"/>
            <a:ext cx="2047875"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grpSp>
        <p:nvGrpSpPr>
          <p:cNvPr id="882" name="Google Shape;882;g1d08b447e63_0_121"/>
          <p:cNvGrpSpPr/>
          <p:nvPr/>
        </p:nvGrpSpPr>
        <p:grpSpPr>
          <a:xfrm rot="871470">
            <a:off x="354531" y="37705"/>
            <a:ext cx="452837" cy="1194300"/>
            <a:chOff x="3886200" y="1114550"/>
            <a:chExt cx="1371604" cy="3617430"/>
          </a:xfrm>
        </p:grpSpPr>
        <p:grpSp>
          <p:nvGrpSpPr>
            <p:cNvPr id="883" name="Google Shape;883;g1d08b447e63_0_121"/>
            <p:cNvGrpSpPr/>
            <p:nvPr/>
          </p:nvGrpSpPr>
          <p:grpSpPr>
            <a:xfrm>
              <a:off x="3886200" y="1114550"/>
              <a:ext cx="1371604" cy="3617430"/>
              <a:chOff x="1657350" y="1114550"/>
              <a:chExt cx="1371604" cy="3617430"/>
            </a:xfrm>
          </p:grpSpPr>
          <p:sp>
            <p:nvSpPr>
              <p:cNvPr id="884" name="Google Shape;884;g1d08b447e63_0_121"/>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1d08b447e63_0_121"/>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1d08b447e63_0_121"/>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1d08b447e63_0_121"/>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1d08b447e63_0_121"/>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d08b447e63_0_121"/>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d08b447e63_0_121"/>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1d08b447e63_0_121"/>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1d08b447e63_0_121"/>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1d08b447e63_0_121"/>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1d08b447e63_0_121"/>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1d08b447e63_0_121"/>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d08b447e63_0_121"/>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1d08b447e63_0_121"/>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1d08b447e63_0_121"/>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1d08b447e63_0_121"/>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d08b447e63_0_121"/>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1d08b447e63_0_121"/>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g1d08b447e63_0_121"/>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1d08b447e63_0_121"/>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4" name="Google Shape;904;g1d08b447e63_0_121"/>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1d08b447e63_0_121"/>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1d08b447e63_0_121"/>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Eksplorasi dan Pra-Pemrosesan Data</a:t>
            </a:r>
            <a:endParaRPr/>
          </a:p>
        </p:txBody>
      </p:sp>
      <p:grpSp>
        <p:nvGrpSpPr>
          <p:cNvPr id="907" name="Google Shape;907;g1d08b447e63_0_121"/>
          <p:cNvGrpSpPr/>
          <p:nvPr/>
        </p:nvGrpSpPr>
        <p:grpSpPr>
          <a:xfrm>
            <a:off x="7856888" y="296013"/>
            <a:ext cx="949783" cy="995672"/>
            <a:chOff x="-2429875" y="2285350"/>
            <a:chExt cx="949783" cy="995672"/>
          </a:xfrm>
        </p:grpSpPr>
        <p:sp>
          <p:nvSpPr>
            <p:cNvPr id="908" name="Google Shape;908;g1d08b447e63_0_121"/>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1d08b447e63_0_121"/>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1d08b447e63_0_121"/>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d08b447e63_0_121"/>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d08b447e63_0_121"/>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d08b447e63_0_121"/>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d08b447e63_0_121"/>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d08b447e63_0_121"/>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d08b447e63_0_121"/>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g1d08b447e63_0_121"/>
          <p:cNvGrpSpPr/>
          <p:nvPr/>
        </p:nvGrpSpPr>
        <p:grpSpPr>
          <a:xfrm>
            <a:off x="212010" y="1000338"/>
            <a:ext cx="2627630" cy="784800"/>
            <a:chOff x="7161285" y="1211750"/>
            <a:chExt cx="2627630" cy="784800"/>
          </a:xfrm>
        </p:grpSpPr>
        <p:sp>
          <p:nvSpPr>
            <p:cNvPr id="918" name="Google Shape;918;g1d08b447e63_0_121"/>
            <p:cNvSpPr txBox="1"/>
            <p:nvPr/>
          </p:nvSpPr>
          <p:spPr>
            <a:xfrm>
              <a:off x="7807715" y="1275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Splitting &amp; Pemrosesan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919" name="Google Shape;919;g1d08b447e63_0_121"/>
            <p:cNvSpPr/>
            <p:nvPr/>
          </p:nvSpPr>
          <p:spPr>
            <a:xfrm>
              <a:off x="7161285" y="1211750"/>
              <a:ext cx="784800" cy="78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920" name="Google Shape;920;g1d08b447e63_0_121"/>
          <p:cNvSpPr txBox="1"/>
          <p:nvPr/>
        </p:nvSpPr>
        <p:spPr>
          <a:xfrm>
            <a:off x="858460" y="1435901"/>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Splitting Data</a:t>
            </a:r>
            <a:endParaRPr b="0" i="0" sz="1400" u="none" cap="none" strike="noStrike">
              <a:solidFill>
                <a:srgbClr val="000000"/>
              </a:solidFill>
              <a:latin typeface="Roboto"/>
              <a:ea typeface="Roboto"/>
              <a:cs typeface="Roboto"/>
              <a:sym typeface="Roboto"/>
            </a:endParaRPr>
          </a:p>
        </p:txBody>
      </p:sp>
      <p:sp>
        <p:nvSpPr>
          <p:cNvPr id="921" name="Google Shape;921;g1d08b447e63_0_121"/>
          <p:cNvSpPr txBox="1"/>
          <p:nvPr/>
        </p:nvSpPr>
        <p:spPr>
          <a:xfrm>
            <a:off x="2510550" y="2441250"/>
            <a:ext cx="41229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Kami baru melakukan splitting data yakni membagi dataset tersebut menjadi data train dan data test.  Hal ini, kami memiliki tiap nilai pada splitting data tersebut, yaitu x_train, x_test, y_train, y_test. Seperti yang sudah dijelaskan, berikut adalah codingan pada pembuatan splitting data. Artinya data kami membagi data test 0.2 dan data train sebesar 0.8.</a:t>
            </a:r>
            <a:endParaRPr b="0" i="0" sz="1200" u="none" cap="none" strike="noStrike">
              <a:solidFill>
                <a:schemeClr val="dk1"/>
              </a:solidFill>
              <a:latin typeface="Times New Roman"/>
              <a:ea typeface="Times New Roman"/>
              <a:cs typeface="Times New Roman"/>
              <a:sym typeface="Times New Roman"/>
            </a:endParaRPr>
          </a:p>
        </p:txBody>
      </p:sp>
      <p:pic>
        <p:nvPicPr>
          <p:cNvPr id="922" name="Google Shape;922;g1d08b447e63_0_121"/>
          <p:cNvPicPr preferRelativeResize="0"/>
          <p:nvPr/>
        </p:nvPicPr>
        <p:blipFill>
          <a:blip r:embed="rId3">
            <a:alphaModFix/>
          </a:blip>
          <a:stretch>
            <a:fillRect/>
          </a:stretch>
        </p:blipFill>
        <p:spPr>
          <a:xfrm>
            <a:off x="1838325" y="1979850"/>
            <a:ext cx="5467350" cy="266700"/>
          </a:xfrm>
          <a:prstGeom prst="rect">
            <a:avLst/>
          </a:prstGeom>
          <a:noFill/>
          <a:ln>
            <a:noFill/>
          </a:ln>
        </p:spPr>
      </p:pic>
      <p:pic>
        <p:nvPicPr>
          <p:cNvPr id="923" name="Google Shape;923;g1d08b447e63_0_121"/>
          <p:cNvPicPr preferRelativeResize="0"/>
          <p:nvPr/>
        </p:nvPicPr>
        <p:blipFill>
          <a:blip r:embed="rId4">
            <a:alphaModFix/>
          </a:blip>
          <a:stretch>
            <a:fillRect/>
          </a:stretch>
        </p:blipFill>
        <p:spPr>
          <a:xfrm>
            <a:off x="531238" y="3784950"/>
            <a:ext cx="4448175" cy="904875"/>
          </a:xfrm>
          <a:prstGeom prst="rect">
            <a:avLst/>
          </a:prstGeom>
          <a:noFill/>
          <a:ln>
            <a:noFill/>
          </a:ln>
        </p:spPr>
      </p:pic>
      <p:sp>
        <p:nvSpPr>
          <p:cNvPr id="924" name="Google Shape;924;g1d08b447e63_0_121"/>
          <p:cNvSpPr txBox="1"/>
          <p:nvPr/>
        </p:nvSpPr>
        <p:spPr>
          <a:xfrm>
            <a:off x="5131400" y="3590250"/>
            <a:ext cx="38607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splitting data, untuk data yang x kami memakai fitur horsepower, weight, origin dan data yang menjadi target ataupun y adalah mpg.</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pSp>
        <p:nvGrpSpPr>
          <p:cNvPr id="929" name="Google Shape;929;g1d08b447e63_0_171"/>
          <p:cNvGrpSpPr/>
          <p:nvPr/>
        </p:nvGrpSpPr>
        <p:grpSpPr>
          <a:xfrm rot="871470">
            <a:off x="354531" y="37705"/>
            <a:ext cx="452837" cy="1194300"/>
            <a:chOff x="3886200" y="1114550"/>
            <a:chExt cx="1371604" cy="3617430"/>
          </a:xfrm>
        </p:grpSpPr>
        <p:grpSp>
          <p:nvGrpSpPr>
            <p:cNvPr id="930" name="Google Shape;930;g1d08b447e63_0_171"/>
            <p:cNvGrpSpPr/>
            <p:nvPr/>
          </p:nvGrpSpPr>
          <p:grpSpPr>
            <a:xfrm>
              <a:off x="3886200" y="1114550"/>
              <a:ext cx="1371604" cy="3617430"/>
              <a:chOff x="1657350" y="1114550"/>
              <a:chExt cx="1371604" cy="3617430"/>
            </a:xfrm>
          </p:grpSpPr>
          <p:sp>
            <p:nvSpPr>
              <p:cNvPr id="931" name="Google Shape;931;g1d08b447e63_0_171"/>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d08b447e63_0_171"/>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d08b447e63_0_171"/>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d08b447e63_0_171"/>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d08b447e63_0_171"/>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d08b447e63_0_171"/>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d08b447e63_0_171"/>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1d08b447e63_0_171"/>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d08b447e63_0_171"/>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d08b447e63_0_171"/>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d08b447e63_0_171"/>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d08b447e63_0_171"/>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d08b447e63_0_171"/>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d08b447e63_0_171"/>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d08b447e63_0_171"/>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d08b447e63_0_171"/>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d08b447e63_0_171"/>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d08b447e63_0_171"/>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9" name="Google Shape;949;g1d08b447e63_0_171"/>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d08b447e63_0_171"/>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1" name="Google Shape;951;g1d08b447e63_0_171"/>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d08b447e63_0_171"/>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Eksplorasi dan Pra-Pemrosesan Data</a:t>
            </a:r>
            <a:endParaRPr/>
          </a:p>
        </p:txBody>
      </p:sp>
      <p:grpSp>
        <p:nvGrpSpPr>
          <p:cNvPr id="953" name="Google Shape;953;g1d08b447e63_0_171"/>
          <p:cNvGrpSpPr/>
          <p:nvPr/>
        </p:nvGrpSpPr>
        <p:grpSpPr>
          <a:xfrm>
            <a:off x="7856888" y="296013"/>
            <a:ext cx="949783" cy="995672"/>
            <a:chOff x="-2429875" y="2285350"/>
            <a:chExt cx="949783" cy="995672"/>
          </a:xfrm>
        </p:grpSpPr>
        <p:sp>
          <p:nvSpPr>
            <p:cNvPr id="954" name="Google Shape;954;g1d08b447e63_0_171"/>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1d08b447e63_0_171"/>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1d08b447e63_0_171"/>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1d08b447e63_0_171"/>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d08b447e63_0_171"/>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1d08b447e63_0_171"/>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1d08b447e63_0_171"/>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d08b447e63_0_171"/>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d08b447e63_0_171"/>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3" name="Google Shape;963;g1d08b447e63_0_171"/>
          <p:cNvGrpSpPr/>
          <p:nvPr/>
        </p:nvGrpSpPr>
        <p:grpSpPr>
          <a:xfrm>
            <a:off x="212010" y="1000338"/>
            <a:ext cx="2627630" cy="784800"/>
            <a:chOff x="7161285" y="1211750"/>
            <a:chExt cx="2627630" cy="784800"/>
          </a:xfrm>
        </p:grpSpPr>
        <p:sp>
          <p:nvSpPr>
            <p:cNvPr id="964" name="Google Shape;964;g1d08b447e63_0_171"/>
            <p:cNvSpPr txBox="1"/>
            <p:nvPr/>
          </p:nvSpPr>
          <p:spPr>
            <a:xfrm>
              <a:off x="7807715" y="1275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Visualisasi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965" name="Google Shape;965;g1d08b447e63_0_171"/>
            <p:cNvSpPr/>
            <p:nvPr/>
          </p:nvSpPr>
          <p:spPr>
            <a:xfrm>
              <a:off x="7161285" y="1211750"/>
              <a:ext cx="784800" cy="784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4</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966" name="Google Shape;966;g1d08b447e63_0_171"/>
          <p:cNvSpPr txBox="1"/>
          <p:nvPr/>
        </p:nvSpPr>
        <p:spPr>
          <a:xfrm>
            <a:off x="858460" y="1435901"/>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Heatmap</a:t>
            </a:r>
            <a:endParaRPr b="0" i="0" sz="1400" u="none" cap="none" strike="noStrike">
              <a:solidFill>
                <a:srgbClr val="000000"/>
              </a:solidFill>
              <a:latin typeface="Roboto"/>
              <a:ea typeface="Roboto"/>
              <a:cs typeface="Roboto"/>
              <a:sym typeface="Roboto"/>
            </a:endParaRPr>
          </a:p>
        </p:txBody>
      </p:sp>
      <p:pic>
        <p:nvPicPr>
          <p:cNvPr id="967" name="Google Shape;967;g1d08b447e63_0_171"/>
          <p:cNvPicPr preferRelativeResize="0"/>
          <p:nvPr/>
        </p:nvPicPr>
        <p:blipFill rotWithShape="1">
          <a:blip r:embed="rId3">
            <a:alphaModFix/>
          </a:blip>
          <a:srcRect b="81803" l="0" r="18133" t="0"/>
          <a:stretch/>
        </p:blipFill>
        <p:spPr>
          <a:xfrm>
            <a:off x="212000" y="1933900"/>
            <a:ext cx="4132751" cy="833675"/>
          </a:xfrm>
          <a:prstGeom prst="rect">
            <a:avLst/>
          </a:prstGeom>
          <a:noFill/>
          <a:ln>
            <a:noFill/>
          </a:ln>
        </p:spPr>
      </p:pic>
      <p:pic>
        <p:nvPicPr>
          <p:cNvPr id="968" name="Google Shape;968;g1d08b447e63_0_171"/>
          <p:cNvPicPr preferRelativeResize="0"/>
          <p:nvPr/>
        </p:nvPicPr>
        <p:blipFill rotWithShape="1">
          <a:blip r:embed="rId4">
            <a:alphaModFix/>
          </a:blip>
          <a:srcRect b="0" l="0" r="0" t="1854"/>
          <a:stretch/>
        </p:blipFill>
        <p:spPr>
          <a:xfrm>
            <a:off x="4646800" y="1785150"/>
            <a:ext cx="4040000" cy="293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PEMODELAN</a:t>
            </a:r>
            <a:endParaRPr/>
          </a:p>
        </p:txBody>
      </p:sp>
      <p:grpSp>
        <p:nvGrpSpPr>
          <p:cNvPr id="974" name="Google Shape;974;p7"/>
          <p:cNvGrpSpPr/>
          <p:nvPr/>
        </p:nvGrpSpPr>
        <p:grpSpPr>
          <a:xfrm>
            <a:off x="7073579" y="1502358"/>
            <a:ext cx="1981192" cy="3701042"/>
            <a:chOff x="4572000" y="1208850"/>
            <a:chExt cx="1885951" cy="3523124"/>
          </a:xfrm>
        </p:grpSpPr>
        <p:sp>
          <p:nvSpPr>
            <p:cNvPr id="975" name="Google Shape;975;p7"/>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18aa0a64b53_0_58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PEMODELAN</a:t>
            </a:r>
            <a:endParaRPr/>
          </a:p>
        </p:txBody>
      </p:sp>
      <p:grpSp>
        <p:nvGrpSpPr>
          <p:cNvPr id="991" name="Google Shape;991;g18aa0a64b53_0_585"/>
          <p:cNvGrpSpPr/>
          <p:nvPr/>
        </p:nvGrpSpPr>
        <p:grpSpPr>
          <a:xfrm>
            <a:off x="2969125" y="882200"/>
            <a:ext cx="3179100" cy="1081800"/>
            <a:chOff x="4524275" y="2477850"/>
            <a:chExt cx="3179100" cy="1081800"/>
          </a:xfrm>
        </p:grpSpPr>
        <p:sp>
          <p:nvSpPr>
            <p:cNvPr id="992" name="Google Shape;992;g18aa0a64b53_0_585"/>
            <p:cNvSpPr/>
            <p:nvPr/>
          </p:nvSpPr>
          <p:spPr>
            <a:xfrm>
              <a:off x="5824900" y="2477850"/>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993" name="Google Shape;993;g18aa0a64b53_0_585"/>
            <p:cNvSpPr txBox="1"/>
            <p:nvPr/>
          </p:nvSpPr>
          <p:spPr>
            <a:xfrm>
              <a:off x="4524275" y="3227850"/>
              <a:ext cx="31791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Membuat 10 Model &amp; Array Kosong</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grpSp>
        <p:nvGrpSpPr>
          <p:cNvPr id="994" name="Google Shape;994;g18aa0a64b53_0_585"/>
          <p:cNvGrpSpPr/>
          <p:nvPr/>
        </p:nvGrpSpPr>
        <p:grpSpPr>
          <a:xfrm>
            <a:off x="7561554" y="2551197"/>
            <a:ext cx="1387682" cy="2592315"/>
            <a:chOff x="4572000" y="1208850"/>
            <a:chExt cx="1885951" cy="3523124"/>
          </a:xfrm>
        </p:grpSpPr>
        <p:sp>
          <p:nvSpPr>
            <p:cNvPr id="995" name="Google Shape;995;g18aa0a64b53_0_585"/>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8aa0a64b53_0_585"/>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8aa0a64b53_0_585"/>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8aa0a64b53_0_585"/>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8aa0a64b53_0_585"/>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8aa0a64b53_0_585"/>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8aa0a64b53_0_585"/>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8aa0a64b53_0_585"/>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8aa0a64b53_0_585"/>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8aa0a64b53_0_585"/>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8aa0a64b53_0_585"/>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06" name="Google Shape;1006;g18aa0a64b53_0_585"/>
          <p:cNvPicPr preferRelativeResize="0"/>
          <p:nvPr/>
        </p:nvPicPr>
        <p:blipFill>
          <a:blip r:embed="rId3">
            <a:alphaModFix/>
          </a:blip>
          <a:stretch>
            <a:fillRect/>
          </a:stretch>
        </p:blipFill>
        <p:spPr>
          <a:xfrm>
            <a:off x="3752850" y="2431050"/>
            <a:ext cx="1638300"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g18aa0a64b53_0_689"/>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PEMODELAN</a:t>
            </a:r>
            <a:endParaRPr/>
          </a:p>
        </p:txBody>
      </p:sp>
      <p:grpSp>
        <p:nvGrpSpPr>
          <p:cNvPr id="1012" name="Google Shape;1012;g18aa0a64b53_0_689"/>
          <p:cNvGrpSpPr/>
          <p:nvPr/>
        </p:nvGrpSpPr>
        <p:grpSpPr>
          <a:xfrm>
            <a:off x="7756427" y="2533272"/>
            <a:ext cx="1387682" cy="2592315"/>
            <a:chOff x="4572000" y="1208850"/>
            <a:chExt cx="1885951" cy="3523124"/>
          </a:xfrm>
        </p:grpSpPr>
        <p:sp>
          <p:nvSpPr>
            <p:cNvPr id="1013" name="Google Shape;1013;g18aa0a64b53_0_689"/>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8aa0a64b53_0_689"/>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8aa0a64b53_0_689"/>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8aa0a64b53_0_689"/>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8aa0a64b53_0_689"/>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8aa0a64b53_0_689"/>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8aa0a64b53_0_689"/>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8aa0a64b53_0_689"/>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8aa0a64b53_0_689"/>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8aa0a64b53_0_689"/>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8aa0a64b53_0_689"/>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g18aa0a64b53_0_689"/>
          <p:cNvGrpSpPr/>
          <p:nvPr/>
        </p:nvGrpSpPr>
        <p:grpSpPr>
          <a:xfrm>
            <a:off x="3056700" y="882200"/>
            <a:ext cx="3030600" cy="1075225"/>
            <a:chOff x="4611850" y="2477850"/>
            <a:chExt cx="3030600" cy="1075225"/>
          </a:xfrm>
        </p:grpSpPr>
        <p:sp>
          <p:nvSpPr>
            <p:cNvPr id="1025" name="Google Shape;1025;g18aa0a64b53_0_689"/>
            <p:cNvSpPr/>
            <p:nvPr/>
          </p:nvSpPr>
          <p:spPr>
            <a:xfrm>
              <a:off x="5824900" y="2477850"/>
              <a:ext cx="604500" cy="604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1026" name="Google Shape;1026;g18aa0a64b53_0_689"/>
            <p:cNvSpPr txBox="1"/>
            <p:nvPr/>
          </p:nvSpPr>
          <p:spPr>
            <a:xfrm>
              <a:off x="4611850" y="3181675"/>
              <a:ext cx="3030600" cy="37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1027" name="Google Shape;1027;g18aa0a64b53_0_689"/>
          <p:cNvPicPr preferRelativeResize="0"/>
          <p:nvPr/>
        </p:nvPicPr>
        <p:blipFill>
          <a:blip r:embed="rId3">
            <a:alphaModFix/>
          </a:blip>
          <a:stretch>
            <a:fillRect/>
          </a:stretch>
        </p:blipFill>
        <p:spPr>
          <a:xfrm>
            <a:off x="364900" y="2254900"/>
            <a:ext cx="8414200" cy="994525"/>
          </a:xfrm>
          <a:prstGeom prst="rect">
            <a:avLst/>
          </a:prstGeom>
          <a:noFill/>
          <a:ln>
            <a:noFill/>
          </a:ln>
        </p:spPr>
      </p:pic>
      <p:sp>
        <p:nvSpPr>
          <p:cNvPr id="1028" name="Google Shape;1028;g18aa0a64b53_0_689"/>
          <p:cNvSpPr txBox="1"/>
          <p:nvPr/>
        </p:nvSpPr>
        <p:spPr>
          <a:xfrm>
            <a:off x="2510550" y="3675675"/>
            <a:ext cx="41229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Melakukan looping, Pertama yang dilakukan adalah mengambil subset dengan acak dari data x_train dengan ukuran yang sebesar dari len(x_train).</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g1d08b447e63_0_22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PEMODELAN</a:t>
            </a:r>
            <a:endParaRPr/>
          </a:p>
        </p:txBody>
      </p:sp>
      <p:grpSp>
        <p:nvGrpSpPr>
          <p:cNvPr id="1034" name="Google Shape;1034;g1d08b447e63_0_225"/>
          <p:cNvGrpSpPr/>
          <p:nvPr/>
        </p:nvGrpSpPr>
        <p:grpSpPr>
          <a:xfrm>
            <a:off x="7756429" y="2533272"/>
            <a:ext cx="1387682" cy="2592315"/>
            <a:chOff x="4572000" y="1208850"/>
            <a:chExt cx="1885951" cy="3523124"/>
          </a:xfrm>
        </p:grpSpPr>
        <p:sp>
          <p:nvSpPr>
            <p:cNvPr id="1035" name="Google Shape;1035;g1d08b447e63_0_225"/>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d08b447e63_0_225"/>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d08b447e63_0_225"/>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d08b447e63_0_225"/>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d08b447e63_0_225"/>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d08b447e63_0_225"/>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d08b447e63_0_225"/>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d08b447e63_0_225"/>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d08b447e63_0_225"/>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d08b447e63_0_225"/>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d08b447e63_0_225"/>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6" name="Google Shape;1046;g1d08b447e63_0_225"/>
          <p:cNvGrpSpPr/>
          <p:nvPr/>
        </p:nvGrpSpPr>
        <p:grpSpPr>
          <a:xfrm>
            <a:off x="3056700" y="882200"/>
            <a:ext cx="3030600" cy="1075225"/>
            <a:chOff x="4611850" y="2477850"/>
            <a:chExt cx="3030600" cy="1075225"/>
          </a:xfrm>
        </p:grpSpPr>
        <p:sp>
          <p:nvSpPr>
            <p:cNvPr id="1047" name="Google Shape;1047;g1d08b447e63_0_225"/>
            <p:cNvSpPr/>
            <p:nvPr/>
          </p:nvSpPr>
          <p:spPr>
            <a:xfrm>
              <a:off x="5824900" y="2477850"/>
              <a:ext cx="604500" cy="604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1048" name="Google Shape;1048;g1d08b447e63_0_225"/>
            <p:cNvSpPr txBox="1"/>
            <p:nvPr/>
          </p:nvSpPr>
          <p:spPr>
            <a:xfrm>
              <a:off x="4611850" y="3181675"/>
              <a:ext cx="3030600" cy="37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sp>
        <p:nvSpPr>
          <p:cNvPr id="1049" name="Google Shape;1049;g1d08b447e63_0_225"/>
          <p:cNvSpPr txBox="1"/>
          <p:nvPr/>
        </p:nvSpPr>
        <p:spPr>
          <a:xfrm>
            <a:off x="2402250" y="3497575"/>
            <a:ext cx="4339500" cy="12786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Setelah mendapatkan subset indeksnya, kami memasukkan subset indeks tersebut ke dalam variabel x_subset dan y_subset. Selanjutnya, kami membuat variabel model yang berisi decision tree regressor. Setelah itu, kami memakai model tersebut ke dalam x_subset dan y_subset. Berikut implementasi codingan pada pembuatan model decision tree regressor</a:t>
            </a:r>
            <a:endParaRPr sz="1200">
              <a:solidFill>
                <a:schemeClr val="dk1"/>
              </a:solidFill>
              <a:latin typeface="Times New Roman"/>
              <a:ea typeface="Times New Roman"/>
              <a:cs typeface="Times New Roman"/>
              <a:sym typeface="Times New Roman"/>
            </a:endParaRPr>
          </a:p>
          <a:p>
            <a:pPr indent="0" lvl="0" marL="0" rtl="0" algn="ctr">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050" name="Google Shape;1050;g1d08b447e63_0_225"/>
          <p:cNvPicPr preferRelativeResize="0"/>
          <p:nvPr/>
        </p:nvPicPr>
        <p:blipFill>
          <a:blip r:embed="rId3">
            <a:alphaModFix/>
          </a:blip>
          <a:stretch>
            <a:fillRect/>
          </a:stretch>
        </p:blipFill>
        <p:spPr>
          <a:xfrm>
            <a:off x="1149275" y="2182450"/>
            <a:ext cx="6845450" cy="77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CaseBased Points</a:t>
            </a:r>
            <a:endParaRPr/>
          </a:p>
        </p:txBody>
      </p:sp>
      <p:grpSp>
        <p:nvGrpSpPr>
          <p:cNvPr id="232" name="Google Shape;232;p2"/>
          <p:cNvGrpSpPr/>
          <p:nvPr/>
        </p:nvGrpSpPr>
        <p:grpSpPr>
          <a:xfrm>
            <a:off x="3297249" y="1027913"/>
            <a:ext cx="2653501" cy="1202915"/>
            <a:chOff x="3297249" y="1027913"/>
            <a:chExt cx="2653501" cy="1202915"/>
          </a:xfrm>
        </p:grpSpPr>
        <p:sp>
          <p:nvSpPr>
            <p:cNvPr id="233" name="Google Shape;233;p2"/>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0" i="0" sz="1800" u="none" cap="none" strike="noStrike">
                <a:solidFill>
                  <a:schemeClr val="lt1"/>
                </a:solidFill>
                <a:latin typeface="Arial"/>
                <a:ea typeface="Arial"/>
                <a:cs typeface="Arial"/>
                <a:sym typeface="Arial"/>
              </a:endParaRPr>
            </a:p>
          </p:txBody>
        </p:sp>
        <p:grpSp>
          <p:nvGrpSpPr>
            <p:cNvPr id="234" name="Google Shape;234;p2"/>
            <p:cNvGrpSpPr/>
            <p:nvPr/>
          </p:nvGrpSpPr>
          <p:grpSpPr>
            <a:xfrm>
              <a:off x="3969538" y="1027913"/>
              <a:ext cx="1981212" cy="1202915"/>
              <a:chOff x="3969538" y="1108675"/>
              <a:chExt cx="1981212" cy="1202915"/>
            </a:xfrm>
          </p:grpSpPr>
          <p:sp>
            <p:nvSpPr>
              <p:cNvPr id="235" name="Google Shape;235;p2"/>
              <p:cNvSpPr txBox="1"/>
              <p:nvPr/>
            </p:nvSpPr>
            <p:spPr>
              <a:xfrm>
                <a:off x="3969538" y="1108675"/>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Formulasi Masalah</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36" name="Google Shape;236;p2"/>
              <p:cNvSpPr txBox="1"/>
              <p:nvPr/>
            </p:nvSpPr>
            <p:spPr>
              <a:xfrm>
                <a:off x="3969550" y="1287690"/>
                <a:ext cx="1981200" cy="10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Menjelaskan </a:t>
                </a:r>
                <a:r>
                  <a:rPr lang="en">
                    <a:latin typeface="Roboto"/>
                    <a:ea typeface="Roboto"/>
                    <a:cs typeface="Roboto"/>
                    <a:sym typeface="Roboto"/>
                  </a:rPr>
                  <a:t>permasalahan</a:t>
                </a:r>
                <a:endParaRPr b="0" i="0" sz="1400" u="none" cap="none" strike="noStrike">
                  <a:solidFill>
                    <a:srgbClr val="000000"/>
                  </a:solidFill>
                  <a:latin typeface="Roboto"/>
                  <a:ea typeface="Roboto"/>
                  <a:cs typeface="Roboto"/>
                  <a:sym typeface="Roboto"/>
                </a:endParaRPr>
              </a:p>
            </p:txBody>
          </p:sp>
        </p:grpSp>
      </p:grpSp>
      <p:grpSp>
        <p:nvGrpSpPr>
          <p:cNvPr id="237" name="Google Shape;237;p2"/>
          <p:cNvGrpSpPr/>
          <p:nvPr/>
        </p:nvGrpSpPr>
        <p:grpSpPr>
          <a:xfrm>
            <a:off x="414554" y="1509185"/>
            <a:ext cx="2653421" cy="2696472"/>
            <a:chOff x="3525722" y="1985800"/>
            <a:chExt cx="2702609" cy="2746178"/>
          </a:xfrm>
        </p:grpSpPr>
        <p:sp>
          <p:nvSpPr>
            <p:cNvPr id="238" name="Google Shape;238;p2"/>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2"/>
          <p:cNvGrpSpPr/>
          <p:nvPr/>
        </p:nvGrpSpPr>
        <p:grpSpPr>
          <a:xfrm>
            <a:off x="6033350" y="1027913"/>
            <a:ext cx="2653477" cy="678062"/>
            <a:chOff x="6033350" y="1027913"/>
            <a:chExt cx="2653477" cy="678062"/>
          </a:xfrm>
        </p:grpSpPr>
        <p:grpSp>
          <p:nvGrpSpPr>
            <p:cNvPr id="296" name="Google Shape;296;p2"/>
            <p:cNvGrpSpPr/>
            <p:nvPr/>
          </p:nvGrpSpPr>
          <p:grpSpPr>
            <a:xfrm>
              <a:off x="6705623" y="1027913"/>
              <a:ext cx="1981204" cy="671250"/>
              <a:chOff x="6053048" y="700371"/>
              <a:chExt cx="1981204" cy="671250"/>
            </a:xfrm>
          </p:grpSpPr>
          <p:sp>
            <p:nvSpPr>
              <p:cNvPr id="297" name="Google Shape;297;p2"/>
              <p:cNvSpPr txBox="1"/>
              <p:nvPr/>
            </p:nvSpPr>
            <p:spPr>
              <a:xfrm>
                <a:off x="6053052" y="70037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Evaluasi</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98" name="Google Shape;298;p2"/>
              <p:cNvSpPr txBox="1"/>
              <p:nvPr/>
            </p:nvSpPr>
            <p:spPr>
              <a:xfrm>
                <a:off x="6053048" y="10398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Memilih metode evaluasi</a:t>
                </a:r>
                <a:endParaRPr b="0" i="0" sz="1400" u="none" cap="none" strike="noStrike">
                  <a:solidFill>
                    <a:srgbClr val="000000"/>
                  </a:solidFill>
                  <a:latin typeface="Roboto"/>
                  <a:ea typeface="Roboto"/>
                  <a:cs typeface="Roboto"/>
                  <a:sym typeface="Roboto"/>
                </a:endParaRPr>
              </a:p>
            </p:txBody>
          </p:sp>
        </p:grpSp>
        <p:sp>
          <p:nvSpPr>
            <p:cNvPr id="299" name="Google Shape;299;p2"/>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04</a:t>
              </a:r>
              <a:endParaRPr b="0" i="0" sz="1800" u="none" cap="none" strike="noStrike">
                <a:solidFill>
                  <a:schemeClr val="lt1"/>
                </a:solidFill>
                <a:latin typeface="Arial"/>
                <a:ea typeface="Arial"/>
                <a:cs typeface="Arial"/>
                <a:sym typeface="Arial"/>
              </a:endParaRPr>
            </a:p>
          </p:txBody>
        </p:sp>
      </p:grpSp>
      <p:grpSp>
        <p:nvGrpSpPr>
          <p:cNvPr id="300" name="Google Shape;300;p2"/>
          <p:cNvGrpSpPr/>
          <p:nvPr/>
        </p:nvGrpSpPr>
        <p:grpSpPr>
          <a:xfrm>
            <a:off x="3297248" y="2502851"/>
            <a:ext cx="3213901" cy="810147"/>
            <a:chOff x="3297248" y="2502851"/>
            <a:chExt cx="3213901" cy="810147"/>
          </a:xfrm>
        </p:grpSpPr>
        <p:grpSp>
          <p:nvGrpSpPr>
            <p:cNvPr id="301" name="Google Shape;301;p2"/>
            <p:cNvGrpSpPr/>
            <p:nvPr/>
          </p:nvGrpSpPr>
          <p:grpSpPr>
            <a:xfrm>
              <a:off x="3969548" y="2502851"/>
              <a:ext cx="2541601" cy="810147"/>
              <a:chOff x="3581360" y="1153904"/>
              <a:chExt cx="2541601" cy="810146"/>
            </a:xfrm>
          </p:grpSpPr>
          <p:sp>
            <p:nvSpPr>
              <p:cNvPr id="302" name="Google Shape;302;p2"/>
              <p:cNvSpPr txBox="1"/>
              <p:nvPr/>
            </p:nvSpPr>
            <p:spPr>
              <a:xfrm>
                <a:off x="3581361" y="1153904"/>
                <a:ext cx="2541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Eksplorasi &amp; Pra-pemrosesan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3" name="Google Shape;303;p2"/>
              <p:cNvSpPr txBox="1"/>
              <p:nvPr/>
            </p:nvSpPr>
            <p:spPr>
              <a:xfrm>
                <a:off x="3581360" y="1632250"/>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Eksplorasi dan Pra-pemrosesan data</a:t>
                </a:r>
                <a:endParaRPr b="0" i="0" sz="1400" u="none" cap="none" strike="noStrike">
                  <a:solidFill>
                    <a:srgbClr val="000000"/>
                  </a:solidFill>
                  <a:latin typeface="Roboto"/>
                  <a:ea typeface="Roboto"/>
                  <a:cs typeface="Roboto"/>
                  <a:sym typeface="Roboto"/>
                </a:endParaRPr>
              </a:p>
            </p:txBody>
          </p:sp>
        </p:grpSp>
        <p:sp>
          <p:nvSpPr>
            <p:cNvPr id="304" name="Google Shape;304;p2"/>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0" i="0" sz="1800" u="none" cap="none" strike="noStrike">
                <a:solidFill>
                  <a:schemeClr val="lt1"/>
                </a:solidFill>
                <a:latin typeface="Arial"/>
                <a:ea typeface="Arial"/>
                <a:cs typeface="Arial"/>
                <a:sym typeface="Arial"/>
              </a:endParaRPr>
            </a:p>
          </p:txBody>
        </p:sp>
      </p:grpSp>
      <p:grpSp>
        <p:nvGrpSpPr>
          <p:cNvPr id="305" name="Google Shape;305;p2"/>
          <p:cNvGrpSpPr/>
          <p:nvPr/>
        </p:nvGrpSpPr>
        <p:grpSpPr>
          <a:xfrm>
            <a:off x="3297248" y="3977808"/>
            <a:ext cx="2653505" cy="673400"/>
            <a:chOff x="3297248" y="3977808"/>
            <a:chExt cx="2653505" cy="673400"/>
          </a:xfrm>
        </p:grpSpPr>
        <p:grpSp>
          <p:nvGrpSpPr>
            <p:cNvPr id="306" name="Google Shape;306;p2"/>
            <p:cNvGrpSpPr/>
            <p:nvPr/>
          </p:nvGrpSpPr>
          <p:grpSpPr>
            <a:xfrm>
              <a:off x="3969548" y="3977808"/>
              <a:ext cx="1981205" cy="673400"/>
              <a:chOff x="3581360" y="2254821"/>
              <a:chExt cx="1981205" cy="673400"/>
            </a:xfrm>
          </p:grpSpPr>
          <p:sp>
            <p:nvSpPr>
              <p:cNvPr id="307" name="Google Shape;307;p2"/>
              <p:cNvSpPr txBox="1"/>
              <p:nvPr/>
            </p:nvSpPr>
            <p:spPr>
              <a:xfrm>
                <a:off x="3581365" y="22548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Pemodelan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8" name="Google Shape;308;p2"/>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Membangun model</a:t>
                </a:r>
                <a:endParaRPr b="0" i="0" sz="1400" u="none" cap="none" strike="noStrike">
                  <a:solidFill>
                    <a:srgbClr val="000000"/>
                  </a:solidFill>
                  <a:latin typeface="Roboto"/>
                  <a:ea typeface="Roboto"/>
                  <a:cs typeface="Roboto"/>
                  <a:sym typeface="Roboto"/>
                </a:endParaRPr>
              </a:p>
            </p:txBody>
          </p:sp>
        </p:grpSp>
        <p:sp>
          <p:nvSpPr>
            <p:cNvPr id="309" name="Google Shape;309;p2"/>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0" i="0" sz="1800" u="none" cap="none" strike="noStrike">
                <a:solidFill>
                  <a:schemeClr val="lt1"/>
                </a:solidFill>
                <a:latin typeface="Arial"/>
                <a:ea typeface="Arial"/>
                <a:cs typeface="Arial"/>
                <a:sym typeface="Arial"/>
              </a:endParaRPr>
            </a:p>
          </p:txBody>
        </p:sp>
      </p:grpSp>
      <p:grpSp>
        <p:nvGrpSpPr>
          <p:cNvPr id="310" name="Google Shape;310;p2"/>
          <p:cNvGrpSpPr/>
          <p:nvPr/>
        </p:nvGrpSpPr>
        <p:grpSpPr>
          <a:xfrm>
            <a:off x="6033350" y="2501790"/>
            <a:ext cx="2653515" cy="768400"/>
            <a:chOff x="6033350" y="2501790"/>
            <a:chExt cx="2653515" cy="768400"/>
          </a:xfrm>
        </p:grpSpPr>
        <p:grpSp>
          <p:nvGrpSpPr>
            <p:cNvPr id="311" name="Google Shape;311;p2"/>
            <p:cNvGrpSpPr/>
            <p:nvPr/>
          </p:nvGrpSpPr>
          <p:grpSpPr>
            <a:xfrm>
              <a:off x="6705660" y="2501790"/>
              <a:ext cx="1981205" cy="768400"/>
              <a:chOff x="6705660" y="2628879"/>
              <a:chExt cx="1981205" cy="768400"/>
            </a:xfrm>
          </p:grpSpPr>
          <p:sp>
            <p:nvSpPr>
              <p:cNvPr id="312" name="Google Shape;312;p2"/>
              <p:cNvSpPr txBox="1"/>
              <p:nvPr/>
            </p:nvSpPr>
            <p:spPr>
              <a:xfrm>
                <a:off x="6705665" y="26288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Eksperimen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13" name="Google Shape;313;p2"/>
              <p:cNvSpPr txBox="1"/>
              <p:nvPr/>
            </p:nvSpPr>
            <p:spPr>
              <a:xfrm>
                <a:off x="6705660" y="30654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Melibatkan tahapan eksplorasi &amp; Pra-pemrosesan data</a:t>
                </a:r>
                <a:endParaRPr b="0" i="0" sz="1400" u="none" cap="none" strike="noStrike">
                  <a:solidFill>
                    <a:srgbClr val="000000"/>
                  </a:solidFill>
                  <a:latin typeface="Roboto"/>
                  <a:ea typeface="Roboto"/>
                  <a:cs typeface="Roboto"/>
                  <a:sym typeface="Roboto"/>
                </a:endParaRPr>
              </a:p>
            </p:txBody>
          </p:sp>
        </p:grpSp>
        <p:sp>
          <p:nvSpPr>
            <p:cNvPr id="314" name="Google Shape;314;p2"/>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05</a:t>
              </a:r>
              <a:endParaRPr b="0" i="0" sz="1800" u="none" cap="none" strike="noStrike">
                <a:solidFill>
                  <a:schemeClr val="lt1"/>
                </a:solidFill>
                <a:latin typeface="Arial"/>
                <a:ea typeface="Arial"/>
                <a:cs typeface="Arial"/>
                <a:sym typeface="Arial"/>
              </a:endParaRPr>
            </a:p>
          </p:txBody>
        </p:sp>
      </p:grpSp>
      <p:grpSp>
        <p:nvGrpSpPr>
          <p:cNvPr id="315" name="Google Shape;315;p2"/>
          <p:cNvGrpSpPr/>
          <p:nvPr/>
        </p:nvGrpSpPr>
        <p:grpSpPr>
          <a:xfrm>
            <a:off x="6033350" y="3977817"/>
            <a:ext cx="2653477" cy="674283"/>
            <a:chOff x="6033350" y="3977817"/>
            <a:chExt cx="2653477" cy="674283"/>
          </a:xfrm>
        </p:grpSpPr>
        <p:grpSp>
          <p:nvGrpSpPr>
            <p:cNvPr id="316" name="Google Shape;316;p2"/>
            <p:cNvGrpSpPr/>
            <p:nvPr/>
          </p:nvGrpSpPr>
          <p:grpSpPr>
            <a:xfrm>
              <a:off x="6705623" y="3977817"/>
              <a:ext cx="1981204" cy="673400"/>
              <a:chOff x="6705623" y="4058579"/>
              <a:chExt cx="1981204" cy="673400"/>
            </a:xfrm>
          </p:grpSpPr>
          <p:sp>
            <p:nvSpPr>
              <p:cNvPr id="317" name="Google Shape;317;p2"/>
              <p:cNvSpPr txBox="1"/>
              <p:nvPr/>
            </p:nvSpPr>
            <p:spPr>
              <a:xfrm>
                <a:off x="6705627" y="40585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Kesimpulan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18" name="Google Shape;318;p2"/>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Ringkasan dan hasil</a:t>
                </a:r>
                <a:endParaRPr b="0" i="0" sz="1400" u="none" cap="none" strike="noStrike">
                  <a:solidFill>
                    <a:srgbClr val="000000"/>
                  </a:solidFill>
                  <a:latin typeface="Roboto"/>
                  <a:ea typeface="Roboto"/>
                  <a:cs typeface="Roboto"/>
                  <a:sym typeface="Roboto"/>
                </a:endParaRPr>
              </a:p>
            </p:txBody>
          </p:sp>
        </p:grpSp>
        <p:sp>
          <p:nvSpPr>
            <p:cNvPr id="319" name="Google Shape;319;p2"/>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06</a:t>
              </a:r>
              <a:endParaRPr b="0" i="0" sz="1800" u="none" cap="none" strike="noStrike">
                <a:solidFill>
                  <a:schemeClr val="lt1"/>
                </a:solidFill>
                <a:latin typeface="Arial"/>
                <a:ea typeface="Arial"/>
                <a:cs typeface="Arial"/>
                <a:sym typeface="Arial"/>
              </a:endParaRPr>
            </a:p>
          </p:txBody>
        </p:sp>
      </p:grpSp>
      <p:cxnSp>
        <p:nvCxnSpPr>
          <p:cNvPr id="320" name="Google Shape;320;p2"/>
          <p:cNvCxnSpPr>
            <a:stCxn id="233" idx="4"/>
            <a:endCxn id="304" idx="0"/>
          </p:cNvCxnSpPr>
          <p:nvPr/>
        </p:nvCxnSpPr>
        <p:spPr>
          <a:xfrm>
            <a:off x="3595299" y="1705974"/>
            <a:ext cx="0" cy="883500"/>
          </a:xfrm>
          <a:prstGeom prst="straightConnector1">
            <a:avLst/>
          </a:prstGeom>
          <a:noFill/>
          <a:ln cap="flat" cmpd="sng" w="9525">
            <a:solidFill>
              <a:schemeClr val="dk2"/>
            </a:solidFill>
            <a:prstDash val="solid"/>
            <a:round/>
            <a:headEnd len="sm" w="sm" type="none"/>
            <a:tailEnd len="med" w="med" type="triangle"/>
          </a:ln>
        </p:spPr>
      </p:cxnSp>
      <p:cxnSp>
        <p:nvCxnSpPr>
          <p:cNvPr id="321" name="Google Shape;321;p2"/>
          <p:cNvCxnSpPr>
            <a:stCxn id="304" idx="4"/>
            <a:endCxn id="309" idx="0"/>
          </p:cNvCxnSpPr>
          <p:nvPr/>
        </p:nvCxnSpPr>
        <p:spPr>
          <a:xfrm>
            <a:off x="3595298" y="3185698"/>
            <a:ext cx="0" cy="869400"/>
          </a:xfrm>
          <a:prstGeom prst="straightConnector1">
            <a:avLst/>
          </a:prstGeom>
          <a:noFill/>
          <a:ln cap="flat" cmpd="sng" w="9525">
            <a:solidFill>
              <a:schemeClr val="dk2"/>
            </a:solidFill>
            <a:prstDash val="solid"/>
            <a:round/>
            <a:headEnd len="sm" w="sm" type="none"/>
            <a:tailEnd len="med" w="med" type="triangle"/>
          </a:ln>
        </p:spPr>
      </p:cxnSp>
      <p:cxnSp>
        <p:nvCxnSpPr>
          <p:cNvPr id="322" name="Google Shape;322;p2"/>
          <p:cNvCxnSpPr>
            <a:stCxn id="299" idx="4"/>
            <a:endCxn id="314" idx="0"/>
          </p:cNvCxnSpPr>
          <p:nvPr/>
        </p:nvCxnSpPr>
        <p:spPr>
          <a:xfrm>
            <a:off x="6331400" y="1705975"/>
            <a:ext cx="0" cy="911100"/>
          </a:xfrm>
          <a:prstGeom prst="straightConnector1">
            <a:avLst/>
          </a:prstGeom>
          <a:noFill/>
          <a:ln cap="flat" cmpd="sng" w="9525">
            <a:solidFill>
              <a:schemeClr val="dk2"/>
            </a:solidFill>
            <a:prstDash val="solid"/>
            <a:round/>
            <a:headEnd len="sm" w="sm" type="none"/>
            <a:tailEnd len="med" w="med" type="triangle"/>
          </a:ln>
        </p:spPr>
      </p:cxnSp>
      <p:cxnSp>
        <p:nvCxnSpPr>
          <p:cNvPr id="323" name="Google Shape;323;p2"/>
          <p:cNvCxnSpPr>
            <a:stCxn id="314" idx="4"/>
            <a:endCxn id="319" idx="0"/>
          </p:cNvCxnSpPr>
          <p:nvPr/>
        </p:nvCxnSpPr>
        <p:spPr>
          <a:xfrm>
            <a:off x="6331400" y="3213050"/>
            <a:ext cx="0" cy="843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1d08b447e63_0_24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PEMODELAN</a:t>
            </a:r>
            <a:endParaRPr/>
          </a:p>
        </p:txBody>
      </p:sp>
      <p:grpSp>
        <p:nvGrpSpPr>
          <p:cNvPr id="1056" name="Google Shape;1056;g1d08b447e63_0_248"/>
          <p:cNvGrpSpPr/>
          <p:nvPr/>
        </p:nvGrpSpPr>
        <p:grpSpPr>
          <a:xfrm>
            <a:off x="7756429" y="2533272"/>
            <a:ext cx="1387682" cy="2592315"/>
            <a:chOff x="4572000" y="1208850"/>
            <a:chExt cx="1885951" cy="3523124"/>
          </a:xfrm>
        </p:grpSpPr>
        <p:sp>
          <p:nvSpPr>
            <p:cNvPr id="1057" name="Google Shape;1057;g1d08b447e63_0_248"/>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1d08b447e63_0_248"/>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1d08b447e63_0_248"/>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1d08b447e63_0_248"/>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1d08b447e63_0_248"/>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d08b447e63_0_248"/>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d08b447e63_0_248"/>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d08b447e63_0_248"/>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d08b447e63_0_248"/>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d08b447e63_0_248"/>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d08b447e63_0_248"/>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g1d08b447e63_0_248"/>
          <p:cNvGrpSpPr/>
          <p:nvPr/>
        </p:nvGrpSpPr>
        <p:grpSpPr>
          <a:xfrm>
            <a:off x="3056700" y="882200"/>
            <a:ext cx="3030600" cy="1075225"/>
            <a:chOff x="4611850" y="2477850"/>
            <a:chExt cx="3030600" cy="1075225"/>
          </a:xfrm>
        </p:grpSpPr>
        <p:sp>
          <p:nvSpPr>
            <p:cNvPr id="1069" name="Google Shape;1069;g1d08b447e63_0_248"/>
            <p:cNvSpPr/>
            <p:nvPr/>
          </p:nvSpPr>
          <p:spPr>
            <a:xfrm>
              <a:off x="5824900" y="2477850"/>
              <a:ext cx="604500" cy="6045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4</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1070" name="Google Shape;1070;g1d08b447e63_0_248"/>
            <p:cNvSpPr txBox="1"/>
            <p:nvPr/>
          </p:nvSpPr>
          <p:spPr>
            <a:xfrm>
              <a:off x="4611850" y="3181675"/>
              <a:ext cx="3030600" cy="37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sp>
        <p:nvSpPr>
          <p:cNvPr id="1071" name="Google Shape;1071;g1d08b447e63_0_248"/>
          <p:cNvSpPr txBox="1"/>
          <p:nvPr/>
        </p:nvSpPr>
        <p:spPr>
          <a:xfrm>
            <a:off x="2402263" y="3497575"/>
            <a:ext cx="4339500" cy="12786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Setelah memasukkan x_subset dan y_subset ke dalam model, selanjutnya menggunakan model tersebut untuk mempredict x_test dan dimasukkan ke dalam y_pred. Setelah mendapatkan hasil prediksi, hasil tersebut akan dimasukkan ke dalam list prediction yang dibuat pada tahap sebelumnya</a:t>
            </a:r>
            <a:endParaRPr sz="1200">
              <a:solidFill>
                <a:schemeClr val="dk1"/>
              </a:solidFill>
              <a:latin typeface="Times New Roman"/>
              <a:ea typeface="Times New Roman"/>
              <a:cs typeface="Times New Roman"/>
              <a:sym typeface="Times New Roman"/>
            </a:endParaRPr>
          </a:p>
        </p:txBody>
      </p:sp>
      <p:pic>
        <p:nvPicPr>
          <p:cNvPr id="1072" name="Google Shape;1072;g1d08b447e63_0_248"/>
          <p:cNvPicPr preferRelativeResize="0"/>
          <p:nvPr/>
        </p:nvPicPr>
        <p:blipFill>
          <a:blip r:embed="rId3">
            <a:alphaModFix/>
          </a:blip>
          <a:stretch>
            <a:fillRect/>
          </a:stretch>
        </p:blipFill>
        <p:spPr>
          <a:xfrm>
            <a:off x="1509713" y="1870950"/>
            <a:ext cx="6124575" cy="129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a:t>EVALUASI</a:t>
            </a:r>
            <a:endParaRPr/>
          </a:p>
        </p:txBody>
      </p:sp>
      <p:grpSp>
        <p:nvGrpSpPr>
          <p:cNvPr id="1078" name="Google Shape;1078;p8"/>
          <p:cNvGrpSpPr/>
          <p:nvPr/>
        </p:nvGrpSpPr>
        <p:grpSpPr>
          <a:xfrm>
            <a:off x="3213883" y="1818586"/>
            <a:ext cx="2716242" cy="2750745"/>
            <a:chOff x="457200" y="1485900"/>
            <a:chExt cx="3205384" cy="3246100"/>
          </a:xfrm>
        </p:grpSpPr>
        <p:sp>
          <p:nvSpPr>
            <p:cNvPr id="1079" name="Google Shape;1079;p8"/>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8"/>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8"/>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8"/>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8"/>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8"/>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8"/>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8"/>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8"/>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8"/>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8"/>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8"/>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8"/>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8"/>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8"/>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8"/>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8"/>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8"/>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8"/>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8"/>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8"/>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8"/>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8"/>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8"/>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8"/>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8"/>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8"/>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8"/>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8"/>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8"/>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8"/>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8"/>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8"/>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8"/>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8"/>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8"/>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8"/>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8"/>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8"/>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8"/>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8"/>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8"/>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8"/>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8"/>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8"/>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8"/>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5" name="Google Shape;1125;p8"/>
          <p:cNvSpPr txBox="1"/>
          <p:nvPr/>
        </p:nvSpPr>
        <p:spPr>
          <a:xfrm>
            <a:off x="3480000" y="935225"/>
            <a:ext cx="2184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latin typeface="Roboto"/>
                <a:ea typeface="Roboto"/>
                <a:cs typeface="Roboto"/>
                <a:sym typeface="Roboto"/>
              </a:rPr>
              <a:t>Memilih metode evaluasi</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dk1"/>
              </a:solidFill>
              <a:latin typeface="Fira Sans Extra Condensed"/>
              <a:ea typeface="Fira Sans Extra Condensed"/>
              <a:cs typeface="Fira Sans Extra Condensed"/>
              <a:sym typeface="Fira Sans Extra Condensed"/>
            </a:endParaRPr>
          </a:p>
        </p:txBody>
      </p:sp>
      <p:grpSp>
        <p:nvGrpSpPr>
          <p:cNvPr id="1126" name="Google Shape;1126;p8"/>
          <p:cNvGrpSpPr/>
          <p:nvPr/>
        </p:nvGrpSpPr>
        <p:grpSpPr>
          <a:xfrm>
            <a:off x="4095775" y="2334125"/>
            <a:ext cx="483000" cy="483000"/>
            <a:chOff x="4095775" y="2496725"/>
            <a:chExt cx="483000" cy="483000"/>
          </a:xfrm>
        </p:grpSpPr>
        <p:sp>
          <p:nvSpPr>
            <p:cNvPr id="1127" name="Google Shape;1127;p8"/>
            <p:cNvSpPr/>
            <p:nvPr/>
          </p:nvSpPr>
          <p:spPr>
            <a:xfrm>
              <a:off x="4095775" y="2496725"/>
              <a:ext cx="483000" cy="483000"/>
            </a:xfrm>
            <a:prstGeom prst="ellipse">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8"/>
            <p:cNvSpPr/>
            <p:nvPr/>
          </p:nvSpPr>
          <p:spPr>
            <a:xfrm>
              <a:off x="4171375" y="2572325"/>
              <a:ext cx="331800" cy="331800"/>
            </a:xfrm>
            <a:prstGeom prst="ellipse">
              <a:avLst/>
            </a:prstGeom>
            <a:solidFill>
              <a:srgbClr val="8027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8"/>
            <p:cNvSpPr/>
            <p:nvPr/>
          </p:nvSpPr>
          <p:spPr>
            <a:xfrm>
              <a:off x="4274000" y="2674950"/>
              <a:ext cx="126600" cy="126600"/>
            </a:xfrm>
            <a:prstGeom prst="ellipse">
              <a:avLst/>
            </a:prstGeom>
            <a:solidFill>
              <a:srgbClr val="8027EA">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30" name="Google Shape;1130;p8"/>
          <p:cNvCxnSpPr>
            <a:endCxn id="1127" idx="0"/>
          </p:cNvCxnSpPr>
          <p:nvPr/>
        </p:nvCxnSpPr>
        <p:spPr>
          <a:xfrm rot="5400000">
            <a:off x="4086925" y="1832375"/>
            <a:ext cx="752100" cy="251400"/>
          </a:xfrm>
          <a:prstGeom prst="bentConnector3">
            <a:avLst>
              <a:gd fmla="val 50000" name="adj1"/>
            </a:avLst>
          </a:prstGeom>
          <a:noFill/>
          <a:ln cap="flat" cmpd="sng" w="9525">
            <a:solidFill>
              <a:schemeClr val="accent6"/>
            </a:solidFill>
            <a:prstDash val="dash"/>
            <a:round/>
            <a:headEnd len="med" w="med" type="oval"/>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g18aa0a64b53_0_831"/>
          <p:cNvSpPr txBox="1"/>
          <p:nvPr>
            <p:ph type="title"/>
          </p:nvPr>
        </p:nvSpPr>
        <p:spPr>
          <a:xfrm>
            <a:off x="457200" y="3527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a:t>
            </a:r>
            <a:endParaRPr/>
          </a:p>
        </p:txBody>
      </p:sp>
      <p:grpSp>
        <p:nvGrpSpPr>
          <p:cNvPr id="1136" name="Google Shape;1136;g18aa0a64b53_0_831"/>
          <p:cNvGrpSpPr/>
          <p:nvPr/>
        </p:nvGrpSpPr>
        <p:grpSpPr>
          <a:xfrm>
            <a:off x="7262732" y="3303501"/>
            <a:ext cx="1765526" cy="1787952"/>
            <a:chOff x="457200" y="1485900"/>
            <a:chExt cx="3205384" cy="3246100"/>
          </a:xfrm>
        </p:grpSpPr>
        <p:sp>
          <p:nvSpPr>
            <p:cNvPr id="1137" name="Google Shape;1137;g18aa0a64b53_0_831"/>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18aa0a64b53_0_831"/>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18aa0a64b53_0_831"/>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18aa0a64b53_0_831"/>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18aa0a64b53_0_831"/>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18aa0a64b53_0_831"/>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18aa0a64b53_0_831"/>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18aa0a64b53_0_831"/>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18aa0a64b53_0_831"/>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8aa0a64b53_0_831"/>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8aa0a64b53_0_831"/>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18aa0a64b53_0_831"/>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8aa0a64b53_0_831"/>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8aa0a64b53_0_831"/>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8aa0a64b53_0_831"/>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8aa0a64b53_0_831"/>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8aa0a64b53_0_831"/>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8aa0a64b53_0_831"/>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18aa0a64b53_0_831"/>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8aa0a64b53_0_831"/>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8aa0a64b53_0_831"/>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8aa0a64b53_0_831"/>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8aa0a64b53_0_831"/>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8aa0a64b53_0_831"/>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8aa0a64b53_0_831"/>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8aa0a64b53_0_831"/>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8aa0a64b53_0_831"/>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8aa0a64b53_0_831"/>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8aa0a64b53_0_831"/>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8aa0a64b53_0_831"/>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8aa0a64b53_0_831"/>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8aa0a64b53_0_831"/>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18aa0a64b53_0_831"/>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8aa0a64b53_0_831"/>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8aa0a64b53_0_831"/>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8aa0a64b53_0_831"/>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8aa0a64b53_0_831"/>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8aa0a64b53_0_831"/>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8aa0a64b53_0_831"/>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8aa0a64b53_0_831"/>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8aa0a64b53_0_831"/>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8aa0a64b53_0_831"/>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8aa0a64b53_0_831"/>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8aa0a64b53_0_831"/>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8aa0a64b53_0_831"/>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8aa0a64b53_0_831"/>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g18aa0a64b53_0_831"/>
          <p:cNvGrpSpPr/>
          <p:nvPr/>
        </p:nvGrpSpPr>
        <p:grpSpPr>
          <a:xfrm>
            <a:off x="166225" y="1094519"/>
            <a:ext cx="4583700" cy="1894700"/>
            <a:chOff x="457200" y="1964800"/>
            <a:chExt cx="4583700" cy="1894700"/>
          </a:xfrm>
        </p:grpSpPr>
        <p:grpSp>
          <p:nvGrpSpPr>
            <p:cNvPr id="1184" name="Google Shape;1184;g18aa0a64b53_0_831"/>
            <p:cNvGrpSpPr/>
            <p:nvPr/>
          </p:nvGrpSpPr>
          <p:grpSpPr>
            <a:xfrm>
              <a:off x="914400" y="1964800"/>
              <a:ext cx="4126500" cy="1894700"/>
              <a:chOff x="457200" y="2087425"/>
              <a:chExt cx="4126500" cy="1894700"/>
            </a:xfrm>
          </p:grpSpPr>
          <p:sp>
            <p:nvSpPr>
              <p:cNvPr id="1185" name="Google Shape;1185;g18aa0a64b53_0_831"/>
              <p:cNvSpPr txBox="1"/>
              <p:nvPr/>
            </p:nvSpPr>
            <p:spPr>
              <a:xfrm>
                <a:off x="457200" y="2087425"/>
                <a:ext cx="28923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Mean Squad Error</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186" name="Google Shape;1186;g18aa0a64b53_0_831"/>
              <p:cNvSpPr txBox="1"/>
              <p:nvPr/>
            </p:nvSpPr>
            <p:spPr>
              <a:xfrm>
                <a:off x="457200" y="2300325"/>
                <a:ext cx="4126500" cy="16818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evaluasi ini kami memakai MSE (Mean Squared Error). MSE adalah sebuah ukuran yang digunakan untuk mengevalusai kinerja sebuah pembelajaran mesin. Sebelum menghitung MSE, yang pertama dilakukan adalah mengambil nilai rata-raya dari semua prediksi yang tersimpan pada list prediction.</a:t>
                </a:r>
                <a:endParaRPr b="0" i="0" sz="1200" u="none" cap="none" strike="noStrike">
                  <a:solidFill>
                    <a:schemeClr val="dk1"/>
                  </a:solidFill>
                  <a:latin typeface="Times New Roman"/>
                  <a:ea typeface="Times New Roman"/>
                  <a:cs typeface="Times New Roman"/>
                  <a:sym typeface="Times New Roman"/>
                </a:endParaRPr>
              </a:p>
              <a:p>
                <a:pPr indent="277200" lvl="0" marL="179999" marR="0" rtl="0" algn="just">
                  <a:lnSpc>
                    <a:spcPct val="107916"/>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277200" lvl="0" marL="179999" marR="0" rtl="0" algn="just">
                  <a:lnSpc>
                    <a:spcPct val="107916"/>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grpSp>
        <p:sp>
          <p:nvSpPr>
            <p:cNvPr id="1187" name="Google Shape;1187;g18aa0a64b53_0_831"/>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chemeClr val="accent5"/>
                  </a:solidFill>
                  <a:latin typeface="Fira Sans Extra Condensed"/>
                  <a:ea typeface="Fira Sans Extra Condensed"/>
                  <a:cs typeface="Fira Sans Extra Condensed"/>
                  <a:sym typeface="Fira Sans Extra Condensed"/>
                </a:rPr>
                <a:t>01</a:t>
              </a:r>
              <a:endParaRPr b="1" i="0" sz="1800" u="none" cap="none" strike="noStrike">
                <a:solidFill>
                  <a:schemeClr val="accent5"/>
                </a:solidFill>
                <a:latin typeface="Fira Sans Extra Condensed"/>
                <a:ea typeface="Fira Sans Extra Condensed"/>
                <a:cs typeface="Fira Sans Extra Condensed"/>
                <a:sym typeface="Fira Sans Extra Condensed"/>
              </a:endParaRPr>
            </a:p>
          </p:txBody>
        </p:sp>
      </p:grpSp>
      <p:pic>
        <p:nvPicPr>
          <p:cNvPr id="1188" name="Google Shape;1188;g18aa0a64b53_0_831"/>
          <p:cNvPicPr preferRelativeResize="0"/>
          <p:nvPr/>
        </p:nvPicPr>
        <p:blipFill>
          <a:blip r:embed="rId3">
            <a:alphaModFix/>
          </a:blip>
          <a:stretch>
            <a:fillRect/>
          </a:stretch>
        </p:blipFill>
        <p:spPr>
          <a:xfrm>
            <a:off x="684900" y="2839175"/>
            <a:ext cx="6124575" cy="6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g18aa0a64b53_0_89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EVALUASI</a:t>
            </a:r>
            <a:endParaRPr/>
          </a:p>
        </p:txBody>
      </p:sp>
      <p:grpSp>
        <p:nvGrpSpPr>
          <p:cNvPr id="1194" name="Google Shape;1194;g18aa0a64b53_0_896"/>
          <p:cNvGrpSpPr/>
          <p:nvPr/>
        </p:nvGrpSpPr>
        <p:grpSpPr>
          <a:xfrm>
            <a:off x="7262732" y="3303501"/>
            <a:ext cx="1765526" cy="1787952"/>
            <a:chOff x="457200" y="1485900"/>
            <a:chExt cx="3205384" cy="3246100"/>
          </a:xfrm>
        </p:grpSpPr>
        <p:sp>
          <p:nvSpPr>
            <p:cNvPr id="1195" name="Google Shape;1195;g18aa0a64b53_0_896"/>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8aa0a64b53_0_896"/>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8aa0a64b53_0_896"/>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8aa0a64b53_0_896"/>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8aa0a64b53_0_896"/>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8aa0a64b53_0_896"/>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8aa0a64b53_0_896"/>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8aa0a64b53_0_896"/>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8aa0a64b53_0_896"/>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8aa0a64b53_0_896"/>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8aa0a64b53_0_896"/>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8aa0a64b53_0_896"/>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8aa0a64b53_0_896"/>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18aa0a64b53_0_896"/>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8aa0a64b53_0_896"/>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8aa0a64b53_0_896"/>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8aa0a64b53_0_896"/>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8aa0a64b53_0_896"/>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18aa0a64b53_0_896"/>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8aa0a64b53_0_896"/>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8aa0a64b53_0_896"/>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8aa0a64b53_0_896"/>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8aa0a64b53_0_896"/>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8aa0a64b53_0_896"/>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8aa0a64b53_0_896"/>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8aa0a64b53_0_896"/>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18aa0a64b53_0_896"/>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18aa0a64b53_0_896"/>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8aa0a64b53_0_896"/>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8aa0a64b53_0_896"/>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8aa0a64b53_0_896"/>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8aa0a64b53_0_896"/>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8aa0a64b53_0_896"/>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8aa0a64b53_0_896"/>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8aa0a64b53_0_896"/>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8aa0a64b53_0_896"/>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8aa0a64b53_0_896"/>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8aa0a64b53_0_896"/>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8aa0a64b53_0_896"/>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8aa0a64b53_0_896"/>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18aa0a64b53_0_896"/>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8aa0a64b53_0_896"/>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18aa0a64b53_0_896"/>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8aa0a64b53_0_896"/>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8aa0a64b53_0_896"/>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8aa0a64b53_0_896"/>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1" name="Google Shape;1241;g18aa0a64b53_0_896"/>
          <p:cNvGrpSpPr/>
          <p:nvPr/>
        </p:nvGrpSpPr>
        <p:grpSpPr>
          <a:xfrm>
            <a:off x="166225" y="997700"/>
            <a:ext cx="4583700" cy="1080727"/>
            <a:chOff x="457200" y="1964800"/>
            <a:chExt cx="4583700" cy="1080727"/>
          </a:xfrm>
        </p:grpSpPr>
        <p:grpSp>
          <p:nvGrpSpPr>
            <p:cNvPr id="1242" name="Google Shape;1242;g18aa0a64b53_0_896"/>
            <p:cNvGrpSpPr/>
            <p:nvPr/>
          </p:nvGrpSpPr>
          <p:grpSpPr>
            <a:xfrm>
              <a:off x="914400" y="1964800"/>
              <a:ext cx="4126500" cy="1080727"/>
              <a:chOff x="457200" y="2087425"/>
              <a:chExt cx="4126500" cy="1080727"/>
            </a:xfrm>
          </p:grpSpPr>
          <p:sp>
            <p:nvSpPr>
              <p:cNvPr id="1243" name="Google Shape;1243;g18aa0a64b53_0_896"/>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Import Library</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244" name="Google Shape;1244;g18aa0a64b53_0_896"/>
              <p:cNvSpPr txBox="1"/>
              <p:nvPr/>
            </p:nvSpPr>
            <p:spPr>
              <a:xfrm>
                <a:off x="457200" y="2154452"/>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Selanjutnya menghitung MSE dengan y_test merupakan target dari dataset y_pred merupakan nilai rata-rata hasil prediksi.</a:t>
                </a:r>
                <a:endParaRPr b="0" i="0" sz="1400" u="none" cap="none" strike="noStrike">
                  <a:solidFill>
                    <a:srgbClr val="000000"/>
                  </a:solidFill>
                  <a:latin typeface="Roboto"/>
                  <a:ea typeface="Roboto"/>
                  <a:cs typeface="Roboto"/>
                  <a:sym typeface="Roboto"/>
                </a:endParaRPr>
              </a:p>
            </p:txBody>
          </p:sp>
        </p:grpSp>
        <p:sp>
          <p:nvSpPr>
            <p:cNvPr id="1245" name="Google Shape;1245;g18aa0a64b53_0_896"/>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00FF"/>
                  </a:solidFill>
                  <a:latin typeface="Fira Sans Extra Condensed"/>
                  <a:ea typeface="Fira Sans Extra Condensed"/>
                  <a:cs typeface="Fira Sans Extra Condensed"/>
                  <a:sym typeface="Fira Sans Extra Condensed"/>
                </a:rPr>
                <a:t>02</a:t>
              </a:r>
              <a:endParaRPr b="1" i="0" sz="1800" u="none" cap="none" strike="noStrike">
                <a:solidFill>
                  <a:srgbClr val="FF00FF"/>
                </a:solidFill>
                <a:latin typeface="Fira Sans Extra Condensed"/>
                <a:ea typeface="Fira Sans Extra Condensed"/>
                <a:cs typeface="Fira Sans Extra Condensed"/>
                <a:sym typeface="Fira Sans Extra Condensed"/>
              </a:endParaRPr>
            </a:p>
          </p:txBody>
        </p:sp>
      </p:grpSp>
      <p:pic>
        <p:nvPicPr>
          <p:cNvPr id="1246" name="Google Shape;1246;g18aa0a64b53_0_896"/>
          <p:cNvPicPr preferRelativeResize="0"/>
          <p:nvPr/>
        </p:nvPicPr>
        <p:blipFill>
          <a:blip r:embed="rId3">
            <a:alphaModFix/>
          </a:blip>
          <a:stretch>
            <a:fillRect/>
          </a:stretch>
        </p:blipFill>
        <p:spPr>
          <a:xfrm>
            <a:off x="738775" y="2078425"/>
            <a:ext cx="6124575" cy="2695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5"/>
          <p:cNvSpPr txBox="1"/>
          <p:nvPr>
            <p:ph type="title"/>
          </p:nvPr>
        </p:nvSpPr>
        <p:spPr>
          <a:xfrm>
            <a:off x="457200" y="6433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EKSPERIMEN</a:t>
            </a:r>
            <a:endParaRPr/>
          </a:p>
        </p:txBody>
      </p:sp>
      <p:grpSp>
        <p:nvGrpSpPr>
          <p:cNvPr id="1252" name="Google Shape;1252;p15"/>
          <p:cNvGrpSpPr/>
          <p:nvPr/>
        </p:nvGrpSpPr>
        <p:grpSpPr>
          <a:xfrm>
            <a:off x="3455043" y="1784643"/>
            <a:ext cx="2233917" cy="2027713"/>
            <a:chOff x="457200" y="997005"/>
            <a:chExt cx="4114785" cy="3734966"/>
          </a:xfrm>
        </p:grpSpPr>
        <p:sp>
          <p:nvSpPr>
            <p:cNvPr id="1253" name="Google Shape;1253;p1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4" name="Google Shape;1324;p15"/>
          <p:cNvSpPr txBox="1"/>
          <p:nvPr/>
        </p:nvSpPr>
        <p:spPr>
          <a:xfrm>
            <a:off x="3480000" y="935225"/>
            <a:ext cx="2184000" cy="42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solidFill>
                  <a:schemeClr val="dk1"/>
                </a:solidFill>
                <a:latin typeface="Roboto"/>
                <a:ea typeface="Roboto"/>
                <a:cs typeface="Roboto"/>
                <a:sym typeface="Roboto"/>
              </a:rPr>
              <a:t>Pengujian</a:t>
            </a:r>
            <a:endParaRPr b="1"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g1a47ee54a67_0_705"/>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330" name="Google Shape;1330;g1a47ee54a67_0_705"/>
          <p:cNvGrpSpPr/>
          <p:nvPr/>
        </p:nvGrpSpPr>
        <p:grpSpPr>
          <a:xfrm>
            <a:off x="-11" y="-11"/>
            <a:ext cx="1104408" cy="1002465"/>
            <a:chOff x="457200" y="997005"/>
            <a:chExt cx="4114785" cy="3734966"/>
          </a:xfrm>
        </p:grpSpPr>
        <p:sp>
          <p:nvSpPr>
            <p:cNvPr id="1331" name="Google Shape;1331;g1a47ee54a67_0_70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a47ee54a67_0_70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a47ee54a67_0_70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a47ee54a67_0_70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1a47ee54a67_0_70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a47ee54a67_0_70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a47ee54a67_0_70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a47ee54a67_0_70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a47ee54a67_0_70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a47ee54a67_0_70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a47ee54a67_0_70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a47ee54a67_0_70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1a47ee54a67_0_70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1a47ee54a67_0_70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a47ee54a67_0_70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1a47ee54a67_0_70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a47ee54a67_0_70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a47ee54a67_0_70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a47ee54a67_0_70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a47ee54a67_0_70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a47ee54a67_0_70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1a47ee54a67_0_70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1a47ee54a67_0_70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1a47ee54a67_0_70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a47ee54a67_0_70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a47ee54a67_0_70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a47ee54a67_0_70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a47ee54a67_0_70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a47ee54a67_0_70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a47ee54a67_0_70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a47ee54a67_0_70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a47ee54a67_0_70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a47ee54a67_0_70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a47ee54a67_0_70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a47ee54a67_0_70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a47ee54a67_0_70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a47ee54a67_0_70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a47ee54a67_0_70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1a47ee54a67_0_70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a47ee54a67_0_70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a47ee54a67_0_70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a47ee54a67_0_70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a47ee54a67_0_70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a47ee54a67_0_70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a47ee54a67_0_70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a47ee54a67_0_70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1a47ee54a67_0_70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1a47ee54a67_0_70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1a47ee54a67_0_70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1a47ee54a67_0_70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1a47ee54a67_0_70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a47ee54a67_0_70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1a47ee54a67_0_70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1a47ee54a67_0_70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1a47ee54a67_0_70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1a47ee54a67_0_70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1a47ee54a67_0_70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1a47ee54a67_0_70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1a47ee54a67_0_70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1a47ee54a67_0_70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a47ee54a67_0_70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1a47ee54a67_0_70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a47ee54a67_0_70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1a47ee54a67_0_70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a47ee54a67_0_70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1a47ee54a67_0_70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1a47ee54a67_0_70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1a47ee54a67_0_70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1a47ee54a67_0_70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1a47ee54a67_0_70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1a47ee54a67_0_70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02" name="Google Shape;1402;g1a47ee54a67_0_705"/>
          <p:cNvPicPr preferRelativeResize="0"/>
          <p:nvPr/>
        </p:nvPicPr>
        <p:blipFill>
          <a:blip r:embed="rId3">
            <a:alphaModFix/>
          </a:blip>
          <a:stretch>
            <a:fillRect/>
          </a:stretch>
        </p:blipFill>
        <p:spPr>
          <a:xfrm>
            <a:off x="2118950" y="2284175"/>
            <a:ext cx="4906100" cy="1072825"/>
          </a:xfrm>
          <a:prstGeom prst="rect">
            <a:avLst/>
          </a:prstGeom>
          <a:noFill/>
          <a:ln>
            <a:noFill/>
          </a:ln>
        </p:spPr>
      </p:pic>
      <p:grpSp>
        <p:nvGrpSpPr>
          <p:cNvPr id="1403" name="Google Shape;1403;g1a47ee54a67_0_705"/>
          <p:cNvGrpSpPr/>
          <p:nvPr/>
        </p:nvGrpSpPr>
        <p:grpSpPr>
          <a:xfrm>
            <a:off x="178325" y="1215550"/>
            <a:ext cx="4583700" cy="1150090"/>
            <a:chOff x="457200" y="1964800"/>
            <a:chExt cx="4583700" cy="1150090"/>
          </a:xfrm>
        </p:grpSpPr>
        <p:grpSp>
          <p:nvGrpSpPr>
            <p:cNvPr id="1404" name="Google Shape;1404;g1a47ee54a67_0_705"/>
            <p:cNvGrpSpPr/>
            <p:nvPr/>
          </p:nvGrpSpPr>
          <p:grpSpPr>
            <a:xfrm>
              <a:off x="914400" y="1964800"/>
              <a:ext cx="4126500" cy="1150090"/>
              <a:chOff x="457200" y="2087425"/>
              <a:chExt cx="4126500" cy="1150090"/>
            </a:xfrm>
          </p:grpSpPr>
          <p:sp>
            <p:nvSpPr>
              <p:cNvPr id="1405" name="Google Shape;1405;g1a47ee54a67_0_705"/>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Mengganti Fitur</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406" name="Google Shape;1406;g1a47ee54a67_0_705"/>
              <p:cNvSpPr txBox="1"/>
              <p:nvPr/>
            </p:nvSpPr>
            <p:spPr>
              <a:xfrm>
                <a:off x="457200" y="2223815"/>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Eksperimen pertama yang kami lakukan ialah kami mengganti fitur menjadi berikut. yakni acceleration dan displacement dan yang menjadi target fitur tersebut adalah mpg.</a:t>
                </a:r>
                <a:endParaRPr b="0" i="0" sz="1400" u="none" cap="none" strike="noStrike">
                  <a:solidFill>
                    <a:srgbClr val="000000"/>
                  </a:solidFill>
                  <a:latin typeface="Roboto"/>
                  <a:ea typeface="Roboto"/>
                  <a:cs typeface="Roboto"/>
                  <a:sym typeface="Roboto"/>
                </a:endParaRPr>
              </a:p>
            </p:txBody>
          </p:sp>
        </p:grpSp>
        <p:sp>
          <p:nvSpPr>
            <p:cNvPr id="1407" name="Google Shape;1407;g1a47ee54a67_0_705"/>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00FF"/>
                  </a:solidFill>
                  <a:latin typeface="Fira Sans Extra Condensed"/>
                  <a:ea typeface="Fira Sans Extra Condensed"/>
                  <a:cs typeface="Fira Sans Extra Condensed"/>
                  <a:sym typeface="Fira Sans Extra Condensed"/>
                </a:rPr>
                <a:t>0</a:t>
              </a:r>
              <a:r>
                <a:rPr b="1" lang="en" sz="1800">
                  <a:solidFill>
                    <a:srgbClr val="FF00FF"/>
                  </a:solidFill>
                  <a:latin typeface="Fira Sans Extra Condensed"/>
                  <a:ea typeface="Fira Sans Extra Condensed"/>
                  <a:cs typeface="Fira Sans Extra Condensed"/>
                  <a:sym typeface="Fira Sans Extra Condensed"/>
                </a:rPr>
                <a:t>1</a:t>
              </a:r>
              <a:endParaRPr b="1" i="0" sz="1800" u="none" cap="none" strike="noStrike">
                <a:solidFill>
                  <a:srgbClr val="FF00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g1d08b447e63_0_283"/>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413" name="Google Shape;1413;g1d08b447e63_0_283"/>
          <p:cNvGrpSpPr/>
          <p:nvPr/>
        </p:nvGrpSpPr>
        <p:grpSpPr>
          <a:xfrm>
            <a:off x="-11" y="-11"/>
            <a:ext cx="1104408" cy="1002465"/>
            <a:chOff x="457200" y="997005"/>
            <a:chExt cx="4114785" cy="3734966"/>
          </a:xfrm>
        </p:grpSpPr>
        <p:sp>
          <p:nvSpPr>
            <p:cNvPr id="1414" name="Google Shape;1414;g1d08b447e63_0_283"/>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d08b447e63_0_283"/>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1d08b447e63_0_283"/>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1d08b447e63_0_283"/>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1d08b447e63_0_283"/>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1d08b447e63_0_283"/>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1d08b447e63_0_283"/>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1d08b447e63_0_283"/>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1d08b447e63_0_283"/>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1d08b447e63_0_283"/>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1d08b447e63_0_283"/>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1d08b447e63_0_283"/>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1d08b447e63_0_283"/>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1d08b447e63_0_283"/>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1d08b447e63_0_283"/>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d08b447e63_0_283"/>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1d08b447e63_0_283"/>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1d08b447e63_0_283"/>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1d08b447e63_0_283"/>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1d08b447e63_0_283"/>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1d08b447e63_0_283"/>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1d08b447e63_0_283"/>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1d08b447e63_0_283"/>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1d08b447e63_0_283"/>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1d08b447e63_0_283"/>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1d08b447e63_0_283"/>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1d08b447e63_0_283"/>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1d08b447e63_0_283"/>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1d08b447e63_0_283"/>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1d08b447e63_0_283"/>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1d08b447e63_0_283"/>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1d08b447e63_0_283"/>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1d08b447e63_0_283"/>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1d08b447e63_0_283"/>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1d08b447e63_0_283"/>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d08b447e63_0_283"/>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1d08b447e63_0_283"/>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1d08b447e63_0_283"/>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1d08b447e63_0_283"/>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1d08b447e63_0_283"/>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1d08b447e63_0_283"/>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1d08b447e63_0_283"/>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1d08b447e63_0_283"/>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1d08b447e63_0_283"/>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1d08b447e63_0_283"/>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1d08b447e63_0_283"/>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1d08b447e63_0_283"/>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1d08b447e63_0_283"/>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1d08b447e63_0_283"/>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1d08b447e63_0_283"/>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1d08b447e63_0_283"/>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1d08b447e63_0_283"/>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1d08b447e63_0_283"/>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1d08b447e63_0_283"/>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1d08b447e63_0_283"/>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1d08b447e63_0_283"/>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1d08b447e63_0_283"/>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1d08b447e63_0_283"/>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1d08b447e63_0_283"/>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1d08b447e63_0_283"/>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1d08b447e63_0_283"/>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1d08b447e63_0_283"/>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1d08b447e63_0_283"/>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d08b447e63_0_283"/>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1d08b447e63_0_283"/>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1d08b447e63_0_283"/>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d08b447e63_0_283"/>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d08b447e63_0_283"/>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1d08b447e63_0_283"/>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1d08b447e63_0_283"/>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1d08b447e63_0_283"/>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g1d08b447e63_0_283"/>
          <p:cNvGrpSpPr/>
          <p:nvPr/>
        </p:nvGrpSpPr>
        <p:grpSpPr>
          <a:xfrm>
            <a:off x="178325" y="1215550"/>
            <a:ext cx="4355100" cy="1124890"/>
            <a:chOff x="457200" y="1964800"/>
            <a:chExt cx="4355100" cy="1124890"/>
          </a:xfrm>
        </p:grpSpPr>
        <p:grpSp>
          <p:nvGrpSpPr>
            <p:cNvPr id="1486" name="Google Shape;1486;g1d08b447e63_0_283"/>
            <p:cNvGrpSpPr/>
            <p:nvPr/>
          </p:nvGrpSpPr>
          <p:grpSpPr>
            <a:xfrm>
              <a:off x="685800" y="1964800"/>
              <a:ext cx="4126500" cy="1124890"/>
              <a:chOff x="228600" y="2087425"/>
              <a:chExt cx="4126500" cy="1124890"/>
            </a:xfrm>
          </p:grpSpPr>
          <p:sp>
            <p:nvSpPr>
              <p:cNvPr id="1487" name="Google Shape;1487;g1d08b447e63_0_283"/>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Mengganti Random State</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488" name="Google Shape;1488;g1d08b447e63_0_283"/>
              <p:cNvSpPr txBox="1"/>
              <p:nvPr/>
            </p:nvSpPr>
            <p:spPr>
              <a:xfrm>
                <a:off x="228600" y="2198615"/>
                <a:ext cx="4126500" cy="1013700"/>
              </a:xfrm>
              <a:prstGeom prst="rect">
                <a:avLst/>
              </a:prstGeom>
              <a:noFill/>
              <a:ln>
                <a:noFill/>
              </a:ln>
            </p:spPr>
            <p:txBody>
              <a:bodyPr anchorCtr="0" anchor="ctr" bIns="91425" lIns="91425" spcFirstLastPara="1" rIns="91425" wrap="square" tIns="91425">
                <a:noAutofit/>
              </a:bodyPr>
              <a:lstStyle/>
              <a:p>
                <a:pPr indent="0" lvl="0" marL="228600" rtl="0" algn="l">
                  <a:lnSpc>
                    <a:spcPct val="107916"/>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Selanjutnya kami mengganti random state pada bagia</a:t>
                </a:r>
                <a:r>
                  <a:rPr lang="en" sz="1200">
                    <a:solidFill>
                      <a:schemeClr val="dk1"/>
                    </a:solidFill>
                    <a:latin typeface="Times New Roman"/>
                    <a:ea typeface="Times New Roman"/>
                    <a:cs typeface="Times New Roman"/>
                    <a:sym typeface="Times New Roman"/>
                  </a:rPr>
                  <a:t>n </a:t>
                </a:r>
                <a:r>
                  <a:rPr lang="en" sz="1200">
                    <a:solidFill>
                      <a:schemeClr val="dk1"/>
                    </a:solidFill>
                    <a:latin typeface="Times New Roman"/>
                    <a:ea typeface="Times New Roman"/>
                    <a:cs typeface="Times New Roman"/>
                    <a:sym typeface="Times New Roman"/>
                  </a:rPr>
                  <a:t>splitting data menjadi 30 dan mengubah model yang akan digunakan menjadi 8 yaitu variabel i = 8. </a:t>
                </a:r>
                <a:endParaRPr b="0" i="0" sz="1400" u="none" cap="none" strike="noStrike">
                  <a:solidFill>
                    <a:srgbClr val="000000"/>
                  </a:solidFill>
                  <a:latin typeface="Roboto"/>
                  <a:ea typeface="Roboto"/>
                  <a:cs typeface="Roboto"/>
                  <a:sym typeface="Roboto"/>
                </a:endParaRPr>
              </a:p>
            </p:txBody>
          </p:sp>
        </p:grpSp>
        <p:sp>
          <p:nvSpPr>
            <p:cNvPr id="1489" name="Google Shape;1489;g1d08b447e63_0_283"/>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Fira Sans Extra Condensed"/>
                  <a:ea typeface="Fira Sans Extra Condensed"/>
                  <a:cs typeface="Fira Sans Extra Condensed"/>
                  <a:sym typeface="Fira Sans Extra Condensed"/>
                </a:rPr>
                <a:t>0</a:t>
              </a:r>
              <a:r>
                <a:rPr b="1" lang="en" sz="1800">
                  <a:solidFill>
                    <a:schemeClr val="accent1"/>
                  </a:solidFill>
                  <a:latin typeface="Fira Sans Extra Condensed"/>
                  <a:ea typeface="Fira Sans Extra Condensed"/>
                  <a:cs typeface="Fira Sans Extra Condensed"/>
                  <a:sym typeface="Fira Sans Extra Condensed"/>
                </a:rPr>
                <a:t>2</a:t>
              </a:r>
              <a:endParaRPr b="1" i="0" sz="1800" u="none" cap="none" strike="noStrike">
                <a:solidFill>
                  <a:schemeClr val="accent1"/>
                </a:solidFill>
                <a:latin typeface="Fira Sans Extra Condensed"/>
                <a:ea typeface="Fira Sans Extra Condensed"/>
                <a:cs typeface="Fira Sans Extra Condensed"/>
                <a:sym typeface="Fira Sans Extra Condensed"/>
              </a:endParaRPr>
            </a:p>
          </p:txBody>
        </p:sp>
      </p:grpSp>
      <p:pic>
        <p:nvPicPr>
          <p:cNvPr id="1490" name="Google Shape;1490;g1d08b447e63_0_283"/>
          <p:cNvPicPr preferRelativeResize="0"/>
          <p:nvPr/>
        </p:nvPicPr>
        <p:blipFill>
          <a:blip r:embed="rId3">
            <a:alphaModFix/>
          </a:blip>
          <a:stretch>
            <a:fillRect/>
          </a:stretch>
        </p:blipFill>
        <p:spPr>
          <a:xfrm>
            <a:off x="698888" y="2206288"/>
            <a:ext cx="6124575" cy="295275"/>
          </a:xfrm>
          <a:prstGeom prst="rect">
            <a:avLst/>
          </a:prstGeom>
          <a:noFill/>
          <a:ln>
            <a:noFill/>
          </a:ln>
        </p:spPr>
      </p:pic>
      <p:pic>
        <p:nvPicPr>
          <p:cNvPr id="1491" name="Google Shape;1491;g1d08b447e63_0_283"/>
          <p:cNvPicPr preferRelativeResize="0"/>
          <p:nvPr/>
        </p:nvPicPr>
        <p:blipFill>
          <a:blip r:embed="rId4">
            <a:alphaModFix/>
          </a:blip>
          <a:stretch>
            <a:fillRect/>
          </a:stretch>
        </p:blipFill>
        <p:spPr>
          <a:xfrm>
            <a:off x="650475" y="2601975"/>
            <a:ext cx="5316150" cy="2348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g1d08b447e63_0_535"/>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497" name="Google Shape;1497;g1d08b447e63_0_535"/>
          <p:cNvGrpSpPr/>
          <p:nvPr/>
        </p:nvGrpSpPr>
        <p:grpSpPr>
          <a:xfrm>
            <a:off x="-11" y="-11"/>
            <a:ext cx="1104408" cy="1002465"/>
            <a:chOff x="457200" y="997005"/>
            <a:chExt cx="4114785" cy="3734966"/>
          </a:xfrm>
        </p:grpSpPr>
        <p:sp>
          <p:nvSpPr>
            <p:cNvPr id="1498" name="Google Shape;1498;g1d08b447e63_0_53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1d08b447e63_0_53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1d08b447e63_0_53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1d08b447e63_0_53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1d08b447e63_0_53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d08b447e63_0_53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1d08b447e63_0_53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d08b447e63_0_53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d08b447e63_0_53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1d08b447e63_0_53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1d08b447e63_0_53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d08b447e63_0_53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1d08b447e63_0_53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1d08b447e63_0_53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1d08b447e63_0_53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1d08b447e63_0_53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1d08b447e63_0_53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1d08b447e63_0_53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1d08b447e63_0_53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1d08b447e63_0_53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1d08b447e63_0_53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1d08b447e63_0_53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d08b447e63_0_53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1d08b447e63_0_53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1d08b447e63_0_53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1d08b447e63_0_53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1d08b447e63_0_53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1d08b447e63_0_53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1d08b447e63_0_53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1d08b447e63_0_53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1d08b447e63_0_53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1d08b447e63_0_53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1d08b447e63_0_53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1d08b447e63_0_53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d08b447e63_0_53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1d08b447e63_0_53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d08b447e63_0_53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1d08b447e63_0_53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1d08b447e63_0_53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1d08b447e63_0_53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1d08b447e63_0_53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1d08b447e63_0_53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1d08b447e63_0_53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1d08b447e63_0_53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1d08b447e63_0_53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1d08b447e63_0_53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1d08b447e63_0_53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1d08b447e63_0_53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1d08b447e63_0_53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1d08b447e63_0_53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1d08b447e63_0_53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1d08b447e63_0_53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1d08b447e63_0_53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1d08b447e63_0_53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1d08b447e63_0_53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1d08b447e63_0_53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1d08b447e63_0_53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1d08b447e63_0_53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1d08b447e63_0_53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1d08b447e63_0_53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1d08b447e63_0_53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1d08b447e63_0_53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1d08b447e63_0_53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1d08b447e63_0_53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1d08b447e63_0_53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1d08b447e63_0_53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1d08b447e63_0_53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1d08b447e63_0_53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1d08b447e63_0_53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1d08b447e63_0_53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1d08b447e63_0_53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g1d08b447e63_0_535"/>
          <p:cNvGrpSpPr/>
          <p:nvPr/>
        </p:nvGrpSpPr>
        <p:grpSpPr>
          <a:xfrm>
            <a:off x="178325" y="1215550"/>
            <a:ext cx="4583700" cy="1093502"/>
            <a:chOff x="457200" y="1964800"/>
            <a:chExt cx="4583700" cy="1093502"/>
          </a:xfrm>
        </p:grpSpPr>
        <p:grpSp>
          <p:nvGrpSpPr>
            <p:cNvPr id="1570" name="Google Shape;1570;g1d08b447e63_0_535"/>
            <p:cNvGrpSpPr/>
            <p:nvPr/>
          </p:nvGrpSpPr>
          <p:grpSpPr>
            <a:xfrm>
              <a:off x="914400" y="1964800"/>
              <a:ext cx="4126500" cy="1093502"/>
              <a:chOff x="457200" y="2087425"/>
              <a:chExt cx="4126500" cy="1093502"/>
            </a:xfrm>
          </p:grpSpPr>
          <p:sp>
            <p:nvSpPr>
              <p:cNvPr id="1571" name="Google Shape;1571;g1d08b447e63_0_535"/>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Hasil MSE</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572" name="Google Shape;1572;g1d08b447e63_0_535"/>
              <p:cNvSpPr txBox="1"/>
              <p:nvPr/>
            </p:nvSpPr>
            <p:spPr>
              <a:xfrm>
                <a:off x="457200" y="2167227"/>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Pada pengubahan dari random state dan jumlah model yang dipakai, kami mendapatkan hasil MSE sebagai berikut.</a:t>
                </a:r>
                <a:endParaRPr b="0" i="0" sz="1400" u="none" cap="none" strike="noStrike">
                  <a:solidFill>
                    <a:srgbClr val="000000"/>
                  </a:solidFill>
                  <a:latin typeface="Roboto"/>
                  <a:ea typeface="Roboto"/>
                  <a:cs typeface="Roboto"/>
                  <a:sym typeface="Roboto"/>
                </a:endParaRPr>
              </a:p>
            </p:txBody>
          </p:sp>
        </p:grpSp>
        <p:sp>
          <p:nvSpPr>
            <p:cNvPr id="1573" name="Google Shape;1573;g1d08b447e63_0_535"/>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Fira Sans Extra Condensed"/>
                  <a:ea typeface="Fira Sans Extra Condensed"/>
                  <a:cs typeface="Fira Sans Extra Condensed"/>
                  <a:sym typeface="Fira Sans Extra Condensed"/>
                </a:rPr>
                <a:t>0</a:t>
              </a:r>
              <a:r>
                <a:rPr b="1" lang="en" sz="1800">
                  <a:solidFill>
                    <a:schemeClr val="accent3"/>
                  </a:solidFill>
                  <a:latin typeface="Fira Sans Extra Condensed"/>
                  <a:ea typeface="Fira Sans Extra Condensed"/>
                  <a:cs typeface="Fira Sans Extra Condensed"/>
                  <a:sym typeface="Fira Sans Extra Condensed"/>
                </a:rPr>
                <a:t>3</a:t>
              </a:r>
              <a:endParaRPr b="1" i="0" sz="1800" u="none" cap="none" strike="noStrike">
                <a:solidFill>
                  <a:schemeClr val="accent3"/>
                </a:solidFill>
                <a:latin typeface="Fira Sans Extra Condensed"/>
                <a:ea typeface="Fira Sans Extra Condensed"/>
                <a:cs typeface="Fira Sans Extra Condensed"/>
                <a:sym typeface="Fira Sans Extra Condensed"/>
              </a:endParaRPr>
            </a:p>
          </p:txBody>
        </p:sp>
      </p:grpSp>
      <p:pic>
        <p:nvPicPr>
          <p:cNvPr id="1574" name="Google Shape;1574;g1d08b447e63_0_535"/>
          <p:cNvPicPr preferRelativeResize="0"/>
          <p:nvPr/>
        </p:nvPicPr>
        <p:blipFill>
          <a:blip r:embed="rId3">
            <a:alphaModFix/>
          </a:blip>
          <a:stretch>
            <a:fillRect/>
          </a:stretch>
        </p:blipFill>
        <p:spPr>
          <a:xfrm>
            <a:off x="733325" y="2173500"/>
            <a:ext cx="5429250" cy="2581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g1d08b447e63_0_617"/>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580" name="Google Shape;1580;g1d08b447e63_0_617"/>
          <p:cNvGrpSpPr/>
          <p:nvPr/>
        </p:nvGrpSpPr>
        <p:grpSpPr>
          <a:xfrm>
            <a:off x="-11" y="-11"/>
            <a:ext cx="1104408" cy="1002465"/>
            <a:chOff x="457200" y="997005"/>
            <a:chExt cx="4114785" cy="3734966"/>
          </a:xfrm>
        </p:grpSpPr>
        <p:sp>
          <p:nvSpPr>
            <p:cNvPr id="1581" name="Google Shape;1581;g1d08b447e63_0_617"/>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1d08b447e63_0_617"/>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1d08b447e63_0_617"/>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1d08b447e63_0_617"/>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1d08b447e63_0_617"/>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1d08b447e63_0_617"/>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1d08b447e63_0_617"/>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1d08b447e63_0_617"/>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1d08b447e63_0_617"/>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1d08b447e63_0_617"/>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1d08b447e63_0_617"/>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1d08b447e63_0_617"/>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1d08b447e63_0_617"/>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1d08b447e63_0_617"/>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1d08b447e63_0_617"/>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1d08b447e63_0_617"/>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1d08b447e63_0_617"/>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1d08b447e63_0_61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1d08b447e63_0_61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1d08b447e63_0_617"/>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1d08b447e63_0_617"/>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1d08b447e63_0_617"/>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1d08b447e63_0_617"/>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1d08b447e63_0_617"/>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1d08b447e63_0_617"/>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1d08b447e63_0_617"/>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1d08b447e63_0_617"/>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1d08b447e63_0_617"/>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1d08b447e63_0_617"/>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1d08b447e63_0_617"/>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1d08b447e63_0_617"/>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1d08b447e63_0_617"/>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1d08b447e63_0_617"/>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d08b447e63_0_617"/>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d08b447e63_0_617"/>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d08b447e63_0_617"/>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d08b447e63_0_617"/>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1d08b447e63_0_617"/>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1d08b447e63_0_617"/>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d08b447e63_0_617"/>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1d08b447e63_0_617"/>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d08b447e63_0_617"/>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1d08b447e63_0_617"/>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1d08b447e63_0_617"/>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1d08b447e63_0_617"/>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1d08b447e63_0_617"/>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1d08b447e63_0_617"/>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1d08b447e63_0_617"/>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d08b447e63_0_617"/>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1d08b447e63_0_617"/>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1d08b447e63_0_617"/>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d08b447e63_0_617"/>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d08b447e63_0_617"/>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d08b447e63_0_617"/>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d08b447e63_0_617"/>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1d08b447e63_0_617"/>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1d08b447e63_0_617"/>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d08b447e63_0_617"/>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1d08b447e63_0_617"/>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1d08b447e63_0_617"/>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d08b447e63_0_617"/>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1d08b447e63_0_617"/>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1d08b447e63_0_617"/>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1d08b447e63_0_617"/>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1d08b447e63_0_617"/>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1d08b447e63_0_617"/>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1d08b447e63_0_617"/>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1d08b447e63_0_617"/>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1d08b447e63_0_617"/>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1d08b447e63_0_617"/>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d08b447e63_0_617"/>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2" name="Google Shape;1652;g1d08b447e63_0_617"/>
          <p:cNvGrpSpPr/>
          <p:nvPr/>
        </p:nvGrpSpPr>
        <p:grpSpPr>
          <a:xfrm>
            <a:off x="178325" y="1215540"/>
            <a:ext cx="4583700" cy="1013700"/>
            <a:chOff x="457200" y="1964790"/>
            <a:chExt cx="4583700" cy="1013700"/>
          </a:xfrm>
        </p:grpSpPr>
        <p:grpSp>
          <p:nvGrpSpPr>
            <p:cNvPr id="1653" name="Google Shape;1653;g1d08b447e63_0_617"/>
            <p:cNvGrpSpPr/>
            <p:nvPr/>
          </p:nvGrpSpPr>
          <p:grpSpPr>
            <a:xfrm>
              <a:off x="914400" y="1964790"/>
              <a:ext cx="4126500" cy="1013700"/>
              <a:chOff x="457200" y="2087415"/>
              <a:chExt cx="4126500" cy="1013700"/>
            </a:xfrm>
          </p:grpSpPr>
          <p:sp>
            <p:nvSpPr>
              <p:cNvPr id="1654" name="Google Shape;1654;g1d08b447e63_0_617"/>
              <p:cNvSpPr txBox="1"/>
              <p:nvPr/>
            </p:nvSpPr>
            <p:spPr>
              <a:xfrm>
                <a:off x="457200" y="2087425"/>
                <a:ext cx="35034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Melakukan Eksperimen Kembali</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655" name="Google Shape;1655;g1d08b447e63_0_617"/>
              <p:cNvSpPr txBox="1"/>
              <p:nvPr/>
            </p:nvSpPr>
            <p:spPr>
              <a:xfrm>
                <a:off x="457200" y="2087415"/>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Dengan fitur yang ketiga yaitu column cylinders, model_year, dan origin serta tagetnya yakni tetap column mpg.</a:t>
                </a:r>
                <a:endParaRPr b="0" i="0" sz="1400" u="none" cap="none" strike="noStrike">
                  <a:solidFill>
                    <a:srgbClr val="000000"/>
                  </a:solidFill>
                  <a:latin typeface="Roboto"/>
                  <a:ea typeface="Roboto"/>
                  <a:cs typeface="Roboto"/>
                  <a:sym typeface="Roboto"/>
                </a:endParaRPr>
              </a:p>
            </p:txBody>
          </p:sp>
        </p:grpSp>
        <p:sp>
          <p:nvSpPr>
            <p:cNvPr id="1656" name="Google Shape;1656;g1d08b447e63_0_617"/>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05A8E0"/>
                  </a:solidFill>
                  <a:latin typeface="Fira Sans Extra Condensed"/>
                  <a:ea typeface="Fira Sans Extra Condensed"/>
                  <a:cs typeface="Fira Sans Extra Condensed"/>
                  <a:sym typeface="Fira Sans Extra Condensed"/>
                </a:rPr>
                <a:t>0</a:t>
              </a:r>
              <a:r>
                <a:rPr b="1" lang="en" sz="1800">
                  <a:solidFill>
                    <a:srgbClr val="05A8E0"/>
                  </a:solidFill>
                  <a:latin typeface="Fira Sans Extra Condensed"/>
                  <a:ea typeface="Fira Sans Extra Condensed"/>
                  <a:cs typeface="Fira Sans Extra Condensed"/>
                  <a:sym typeface="Fira Sans Extra Condensed"/>
                </a:rPr>
                <a:t>4</a:t>
              </a:r>
              <a:endParaRPr b="1" i="0" sz="1800" u="none" cap="none" strike="noStrike">
                <a:solidFill>
                  <a:srgbClr val="05A8E0"/>
                </a:solidFill>
                <a:latin typeface="Fira Sans Extra Condensed"/>
                <a:ea typeface="Fira Sans Extra Condensed"/>
                <a:cs typeface="Fira Sans Extra Condensed"/>
                <a:sym typeface="Fira Sans Extra Condensed"/>
              </a:endParaRPr>
            </a:p>
          </p:txBody>
        </p:sp>
      </p:grpSp>
      <p:pic>
        <p:nvPicPr>
          <p:cNvPr id="1657" name="Google Shape;1657;g1d08b447e63_0_617"/>
          <p:cNvPicPr preferRelativeResize="0"/>
          <p:nvPr/>
        </p:nvPicPr>
        <p:blipFill>
          <a:blip r:embed="rId3">
            <a:alphaModFix/>
          </a:blip>
          <a:stretch>
            <a:fillRect/>
          </a:stretch>
        </p:blipFill>
        <p:spPr>
          <a:xfrm>
            <a:off x="1931450" y="2229250"/>
            <a:ext cx="5281100" cy="111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g1d08b447e63_0_701"/>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663" name="Google Shape;1663;g1d08b447e63_0_701"/>
          <p:cNvGrpSpPr/>
          <p:nvPr/>
        </p:nvGrpSpPr>
        <p:grpSpPr>
          <a:xfrm>
            <a:off x="-11" y="-11"/>
            <a:ext cx="1104408" cy="1002465"/>
            <a:chOff x="457200" y="997005"/>
            <a:chExt cx="4114785" cy="3734966"/>
          </a:xfrm>
        </p:grpSpPr>
        <p:sp>
          <p:nvSpPr>
            <p:cNvPr id="1664" name="Google Shape;1664;g1d08b447e63_0_701"/>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1d08b447e63_0_701"/>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1d08b447e63_0_701"/>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1d08b447e63_0_701"/>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1d08b447e63_0_701"/>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1d08b447e63_0_701"/>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1d08b447e63_0_701"/>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1d08b447e63_0_701"/>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1d08b447e63_0_701"/>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1d08b447e63_0_701"/>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1d08b447e63_0_701"/>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1d08b447e63_0_701"/>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1d08b447e63_0_701"/>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1d08b447e63_0_701"/>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d08b447e63_0_701"/>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1d08b447e63_0_701"/>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1d08b447e63_0_701"/>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1d08b447e63_0_70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1d08b447e63_0_70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1d08b447e63_0_701"/>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1d08b447e63_0_701"/>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1d08b447e63_0_701"/>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1d08b447e63_0_701"/>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1d08b447e63_0_701"/>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1d08b447e63_0_701"/>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1d08b447e63_0_701"/>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1d08b447e63_0_701"/>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1d08b447e63_0_701"/>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1d08b447e63_0_701"/>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1d08b447e63_0_701"/>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1d08b447e63_0_701"/>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1d08b447e63_0_701"/>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1d08b447e63_0_701"/>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1d08b447e63_0_701"/>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1d08b447e63_0_701"/>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1d08b447e63_0_701"/>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1d08b447e63_0_701"/>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1d08b447e63_0_701"/>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1d08b447e63_0_701"/>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1d08b447e63_0_701"/>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1d08b447e63_0_701"/>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1d08b447e63_0_701"/>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1d08b447e63_0_701"/>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1d08b447e63_0_701"/>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1d08b447e63_0_701"/>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1d08b447e63_0_701"/>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1d08b447e63_0_701"/>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1d08b447e63_0_701"/>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1d08b447e63_0_701"/>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1d08b447e63_0_701"/>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1d08b447e63_0_701"/>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1d08b447e63_0_701"/>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1d08b447e63_0_701"/>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1d08b447e63_0_701"/>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1d08b447e63_0_701"/>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1d08b447e63_0_701"/>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1d08b447e63_0_701"/>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1d08b447e63_0_701"/>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1d08b447e63_0_701"/>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1d08b447e63_0_701"/>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1d08b447e63_0_701"/>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1d08b447e63_0_701"/>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1d08b447e63_0_701"/>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1d08b447e63_0_701"/>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1d08b447e63_0_701"/>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1d08b447e63_0_701"/>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1d08b447e63_0_701"/>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1d08b447e63_0_701"/>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1d08b447e63_0_701"/>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1d08b447e63_0_701"/>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1d08b447e63_0_701"/>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5" name="Google Shape;1735;g1d08b447e63_0_701"/>
          <p:cNvGrpSpPr/>
          <p:nvPr/>
        </p:nvGrpSpPr>
        <p:grpSpPr>
          <a:xfrm>
            <a:off x="178325" y="1215550"/>
            <a:ext cx="4647425" cy="1345490"/>
            <a:chOff x="457200" y="1964800"/>
            <a:chExt cx="4647425" cy="1345490"/>
          </a:xfrm>
        </p:grpSpPr>
        <p:grpSp>
          <p:nvGrpSpPr>
            <p:cNvPr id="1736" name="Google Shape;1736;g1d08b447e63_0_701"/>
            <p:cNvGrpSpPr/>
            <p:nvPr/>
          </p:nvGrpSpPr>
          <p:grpSpPr>
            <a:xfrm>
              <a:off x="914400" y="1964800"/>
              <a:ext cx="4190225" cy="1345490"/>
              <a:chOff x="457200" y="2087425"/>
              <a:chExt cx="4190225" cy="1345490"/>
            </a:xfrm>
          </p:grpSpPr>
          <p:sp>
            <p:nvSpPr>
              <p:cNvPr id="1737" name="Google Shape;1737;g1d08b447e63_0_701"/>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Mengganti Random State</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738" name="Google Shape;1738;g1d08b447e63_0_701"/>
              <p:cNvSpPr txBox="1"/>
              <p:nvPr/>
            </p:nvSpPr>
            <p:spPr>
              <a:xfrm>
                <a:off x="520925" y="2419214"/>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Lalu, mengganti random state pada data split menjadi 50 dan model i yang digunakan menjadi 15 serta random state pada decision tree regressor menjadi 30. Berikut adalah implementasinya.</a:t>
                </a:r>
                <a:endParaRPr b="0" i="0" sz="1400" u="none" cap="none" strike="noStrike">
                  <a:solidFill>
                    <a:srgbClr val="000000"/>
                  </a:solidFill>
                  <a:latin typeface="Roboto"/>
                  <a:ea typeface="Roboto"/>
                  <a:cs typeface="Roboto"/>
                  <a:sym typeface="Roboto"/>
                </a:endParaRPr>
              </a:p>
            </p:txBody>
          </p:sp>
        </p:grpSp>
        <p:sp>
          <p:nvSpPr>
            <p:cNvPr id="1739" name="Google Shape;1739;g1d08b447e63_0_701"/>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00FF"/>
                  </a:solidFill>
                  <a:latin typeface="Fira Sans Extra Condensed"/>
                  <a:ea typeface="Fira Sans Extra Condensed"/>
                  <a:cs typeface="Fira Sans Extra Condensed"/>
                  <a:sym typeface="Fira Sans Extra Condensed"/>
                </a:rPr>
                <a:t>0</a:t>
              </a:r>
              <a:r>
                <a:rPr b="1" lang="en" sz="1800">
                  <a:solidFill>
                    <a:srgbClr val="FF00FF"/>
                  </a:solidFill>
                  <a:latin typeface="Fira Sans Extra Condensed"/>
                  <a:ea typeface="Fira Sans Extra Condensed"/>
                  <a:cs typeface="Fira Sans Extra Condensed"/>
                  <a:sym typeface="Fira Sans Extra Condensed"/>
                </a:rPr>
                <a:t>5</a:t>
              </a:r>
              <a:endParaRPr b="1" i="0" sz="1800" u="none" cap="none" strike="noStrike">
                <a:solidFill>
                  <a:srgbClr val="FF00FF"/>
                </a:solidFill>
                <a:latin typeface="Fira Sans Extra Condensed"/>
                <a:ea typeface="Fira Sans Extra Condensed"/>
                <a:cs typeface="Fira Sans Extra Condensed"/>
                <a:sym typeface="Fira Sans Extra Condensed"/>
              </a:endParaRPr>
            </a:p>
          </p:txBody>
        </p:sp>
      </p:grpSp>
      <p:pic>
        <p:nvPicPr>
          <p:cNvPr id="1740" name="Google Shape;1740;g1d08b447e63_0_701"/>
          <p:cNvPicPr preferRelativeResize="0"/>
          <p:nvPr/>
        </p:nvPicPr>
        <p:blipFill>
          <a:blip r:embed="rId3">
            <a:alphaModFix/>
          </a:blip>
          <a:stretch>
            <a:fillRect/>
          </a:stretch>
        </p:blipFill>
        <p:spPr>
          <a:xfrm>
            <a:off x="738250" y="2476075"/>
            <a:ext cx="6124575" cy="314325"/>
          </a:xfrm>
          <a:prstGeom prst="rect">
            <a:avLst/>
          </a:prstGeom>
          <a:noFill/>
          <a:ln>
            <a:noFill/>
          </a:ln>
        </p:spPr>
      </p:pic>
      <p:pic>
        <p:nvPicPr>
          <p:cNvPr id="1741" name="Google Shape;1741;g1d08b447e63_0_701"/>
          <p:cNvPicPr preferRelativeResize="0"/>
          <p:nvPr/>
        </p:nvPicPr>
        <p:blipFill>
          <a:blip r:embed="rId4">
            <a:alphaModFix/>
          </a:blip>
          <a:stretch>
            <a:fillRect/>
          </a:stretch>
        </p:blipFill>
        <p:spPr>
          <a:xfrm>
            <a:off x="738250" y="2858850"/>
            <a:ext cx="4586775" cy="207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2"/>
          <p:cNvSpPr txBox="1"/>
          <p:nvPr>
            <p:ph type="title"/>
          </p:nvPr>
        </p:nvSpPr>
        <p:spPr>
          <a:xfrm>
            <a:off x="457200" y="153022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Formula Masalah</a:t>
            </a:r>
            <a:endParaRPr/>
          </a:p>
        </p:txBody>
      </p:sp>
      <p:grpSp>
        <p:nvGrpSpPr>
          <p:cNvPr id="329" name="Google Shape;329;p12"/>
          <p:cNvGrpSpPr/>
          <p:nvPr/>
        </p:nvGrpSpPr>
        <p:grpSpPr>
          <a:xfrm flipH="1">
            <a:off x="111248" y="2104363"/>
            <a:ext cx="2943318" cy="3039142"/>
            <a:chOff x="5449625" y="1389325"/>
            <a:chExt cx="3237261" cy="3342655"/>
          </a:xfrm>
        </p:grpSpPr>
        <p:sp>
          <p:nvSpPr>
            <p:cNvPr id="330" name="Google Shape;330;p12"/>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2"/>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2"/>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2"/>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2"/>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g1d08b447e63_0_788"/>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EKSPERIMEN</a:t>
            </a:r>
            <a:endParaRPr/>
          </a:p>
        </p:txBody>
      </p:sp>
      <p:grpSp>
        <p:nvGrpSpPr>
          <p:cNvPr id="1747" name="Google Shape;1747;g1d08b447e63_0_788"/>
          <p:cNvGrpSpPr/>
          <p:nvPr/>
        </p:nvGrpSpPr>
        <p:grpSpPr>
          <a:xfrm>
            <a:off x="-11" y="-11"/>
            <a:ext cx="1104408" cy="1002465"/>
            <a:chOff x="457200" y="997005"/>
            <a:chExt cx="4114785" cy="3734966"/>
          </a:xfrm>
        </p:grpSpPr>
        <p:sp>
          <p:nvSpPr>
            <p:cNvPr id="1748" name="Google Shape;1748;g1d08b447e63_0_788"/>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1d08b447e63_0_788"/>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1d08b447e63_0_788"/>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1d08b447e63_0_788"/>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1d08b447e63_0_788"/>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1d08b447e63_0_788"/>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1d08b447e63_0_788"/>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1d08b447e63_0_788"/>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1d08b447e63_0_788"/>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1d08b447e63_0_788"/>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1d08b447e63_0_788"/>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1d08b447e63_0_788"/>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1d08b447e63_0_788"/>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1d08b447e63_0_788"/>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1d08b447e63_0_788"/>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1d08b447e63_0_788"/>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1d08b447e63_0_788"/>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1d08b447e63_0_788"/>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1d08b447e63_0_788"/>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1d08b447e63_0_788"/>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1d08b447e63_0_788"/>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1d08b447e63_0_788"/>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1d08b447e63_0_788"/>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1d08b447e63_0_788"/>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1d08b447e63_0_788"/>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1d08b447e63_0_788"/>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1d08b447e63_0_788"/>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1d08b447e63_0_788"/>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1d08b447e63_0_788"/>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1d08b447e63_0_788"/>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1d08b447e63_0_788"/>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1d08b447e63_0_788"/>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1d08b447e63_0_788"/>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1d08b447e63_0_788"/>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1d08b447e63_0_788"/>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1d08b447e63_0_788"/>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1d08b447e63_0_788"/>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1d08b447e63_0_788"/>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1d08b447e63_0_788"/>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1d08b447e63_0_788"/>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1d08b447e63_0_788"/>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1d08b447e63_0_788"/>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1d08b447e63_0_788"/>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1d08b447e63_0_788"/>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1d08b447e63_0_788"/>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1d08b447e63_0_788"/>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1d08b447e63_0_788"/>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1d08b447e63_0_788"/>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1d08b447e63_0_788"/>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1d08b447e63_0_788"/>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1d08b447e63_0_788"/>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1d08b447e63_0_788"/>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1d08b447e63_0_788"/>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1d08b447e63_0_788"/>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1d08b447e63_0_788"/>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1d08b447e63_0_788"/>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1d08b447e63_0_788"/>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1d08b447e63_0_788"/>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1d08b447e63_0_788"/>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1d08b447e63_0_788"/>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1d08b447e63_0_788"/>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1d08b447e63_0_788"/>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1d08b447e63_0_788"/>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d08b447e63_0_788"/>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1d08b447e63_0_788"/>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1d08b447e63_0_788"/>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1d08b447e63_0_788"/>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1d08b447e63_0_788"/>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1d08b447e63_0_788"/>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1d08b447e63_0_788"/>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1d08b447e63_0_788"/>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9" name="Google Shape;1819;g1d08b447e63_0_788"/>
          <p:cNvGrpSpPr/>
          <p:nvPr/>
        </p:nvGrpSpPr>
        <p:grpSpPr>
          <a:xfrm>
            <a:off x="178325" y="1215550"/>
            <a:ext cx="4583700" cy="1093502"/>
            <a:chOff x="457200" y="1964800"/>
            <a:chExt cx="4583700" cy="1093502"/>
          </a:xfrm>
        </p:grpSpPr>
        <p:grpSp>
          <p:nvGrpSpPr>
            <p:cNvPr id="1820" name="Google Shape;1820;g1d08b447e63_0_788"/>
            <p:cNvGrpSpPr/>
            <p:nvPr/>
          </p:nvGrpSpPr>
          <p:grpSpPr>
            <a:xfrm>
              <a:off x="914400" y="1964800"/>
              <a:ext cx="4126500" cy="1093502"/>
              <a:chOff x="457200" y="2087425"/>
              <a:chExt cx="4126500" cy="1093502"/>
            </a:xfrm>
          </p:grpSpPr>
          <p:sp>
            <p:nvSpPr>
              <p:cNvPr id="1821" name="Google Shape;1821;g1d08b447e63_0_788"/>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Hasil MSE</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822" name="Google Shape;1822;g1d08b447e63_0_788"/>
              <p:cNvSpPr txBox="1"/>
              <p:nvPr/>
            </p:nvSpPr>
            <p:spPr>
              <a:xfrm>
                <a:off x="457200" y="2167227"/>
                <a:ext cx="4126500" cy="10137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Pada pengubahan dari random state dan jumlah model yang dipakai, kami mendapatkan hasil MSE sebagai berikut. </a:t>
                </a:r>
                <a:endParaRPr b="0" i="0" sz="1400" u="none" cap="none" strike="noStrike">
                  <a:solidFill>
                    <a:srgbClr val="000000"/>
                  </a:solidFill>
                  <a:latin typeface="Roboto"/>
                  <a:ea typeface="Roboto"/>
                  <a:cs typeface="Roboto"/>
                  <a:sym typeface="Roboto"/>
                </a:endParaRPr>
              </a:p>
            </p:txBody>
          </p:sp>
        </p:grpSp>
        <p:sp>
          <p:nvSpPr>
            <p:cNvPr id="1823" name="Google Shape;1823;g1d08b447e63_0_788"/>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1C232"/>
                  </a:solidFill>
                  <a:latin typeface="Fira Sans Extra Condensed"/>
                  <a:ea typeface="Fira Sans Extra Condensed"/>
                  <a:cs typeface="Fira Sans Extra Condensed"/>
                  <a:sym typeface="Fira Sans Extra Condensed"/>
                </a:rPr>
                <a:t>0</a:t>
              </a:r>
              <a:r>
                <a:rPr b="1" lang="en" sz="1800">
                  <a:solidFill>
                    <a:srgbClr val="F1C232"/>
                  </a:solidFill>
                  <a:latin typeface="Fira Sans Extra Condensed"/>
                  <a:ea typeface="Fira Sans Extra Condensed"/>
                  <a:cs typeface="Fira Sans Extra Condensed"/>
                  <a:sym typeface="Fira Sans Extra Condensed"/>
                </a:rPr>
                <a:t>6</a:t>
              </a:r>
              <a:endParaRPr b="1" i="0" sz="1800" u="none" cap="none" strike="noStrike">
                <a:solidFill>
                  <a:srgbClr val="F1C232"/>
                </a:solidFill>
                <a:latin typeface="Fira Sans Extra Condensed"/>
                <a:ea typeface="Fira Sans Extra Condensed"/>
                <a:cs typeface="Fira Sans Extra Condensed"/>
                <a:sym typeface="Fira Sans Extra Condensed"/>
              </a:endParaRPr>
            </a:p>
          </p:txBody>
        </p:sp>
      </p:grpSp>
      <p:pic>
        <p:nvPicPr>
          <p:cNvPr id="1824" name="Google Shape;1824;g1d08b447e63_0_788"/>
          <p:cNvPicPr preferRelativeResize="0"/>
          <p:nvPr/>
        </p:nvPicPr>
        <p:blipFill>
          <a:blip r:embed="rId3">
            <a:alphaModFix/>
          </a:blip>
          <a:stretch>
            <a:fillRect/>
          </a:stretch>
        </p:blipFill>
        <p:spPr>
          <a:xfrm>
            <a:off x="733325" y="2146975"/>
            <a:ext cx="6124575" cy="267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24"/>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KESIMPULAN</a:t>
            </a:r>
            <a:endParaRPr/>
          </a:p>
        </p:txBody>
      </p:sp>
      <p:grpSp>
        <p:nvGrpSpPr>
          <p:cNvPr id="1830" name="Google Shape;1830;p24"/>
          <p:cNvGrpSpPr/>
          <p:nvPr/>
        </p:nvGrpSpPr>
        <p:grpSpPr>
          <a:xfrm>
            <a:off x="6896100" y="1593175"/>
            <a:ext cx="2247902" cy="3550335"/>
            <a:chOff x="1085850" y="1181650"/>
            <a:chExt cx="2247902" cy="3550335"/>
          </a:xfrm>
        </p:grpSpPr>
        <p:sp>
          <p:nvSpPr>
            <p:cNvPr id="1831" name="Google Shape;1831;p24"/>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4"/>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4"/>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4"/>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4"/>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4"/>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4"/>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4"/>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4"/>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4"/>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4"/>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4"/>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4"/>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4"/>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4"/>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4"/>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4"/>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4"/>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4"/>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4"/>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4"/>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4"/>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4"/>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4"/>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4"/>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4"/>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4"/>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4"/>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4"/>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4"/>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4"/>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4"/>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4"/>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4"/>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4"/>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4"/>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4"/>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4"/>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4"/>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4"/>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4"/>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4"/>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4"/>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4"/>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4"/>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4"/>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7" name="Google Shape;1877;p24"/>
          <p:cNvSpPr txBox="1"/>
          <p:nvPr/>
        </p:nvSpPr>
        <p:spPr>
          <a:xfrm>
            <a:off x="7115175" y="4679275"/>
            <a:ext cx="1809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ENCOKZ</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g18aa0a64b53_0_1443"/>
          <p:cNvSpPr txBox="1"/>
          <p:nvPr>
            <p:ph type="title"/>
          </p:nvPr>
        </p:nvSpPr>
        <p:spPr>
          <a:xfrm>
            <a:off x="457200" y="4005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KESIMPULAN</a:t>
            </a:r>
            <a:endParaRPr/>
          </a:p>
        </p:txBody>
      </p:sp>
      <p:grpSp>
        <p:nvGrpSpPr>
          <p:cNvPr id="1883" name="Google Shape;1883;g18aa0a64b53_0_1443"/>
          <p:cNvGrpSpPr/>
          <p:nvPr/>
        </p:nvGrpSpPr>
        <p:grpSpPr>
          <a:xfrm>
            <a:off x="6896100" y="1593175"/>
            <a:ext cx="2247902" cy="3550335"/>
            <a:chOff x="1085850" y="1181650"/>
            <a:chExt cx="2247902" cy="3550335"/>
          </a:xfrm>
        </p:grpSpPr>
        <p:sp>
          <p:nvSpPr>
            <p:cNvPr id="1884" name="Google Shape;1884;g18aa0a64b53_0_1443"/>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18aa0a64b53_0_1443"/>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8aa0a64b53_0_1443"/>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18aa0a64b53_0_1443"/>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18aa0a64b53_0_1443"/>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18aa0a64b53_0_1443"/>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18aa0a64b53_0_1443"/>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18aa0a64b53_0_1443"/>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18aa0a64b53_0_1443"/>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18aa0a64b53_0_1443"/>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18aa0a64b53_0_1443"/>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18aa0a64b53_0_1443"/>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18aa0a64b53_0_1443"/>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18aa0a64b53_0_1443"/>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18aa0a64b53_0_1443"/>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18aa0a64b53_0_1443"/>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18aa0a64b53_0_1443"/>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18aa0a64b53_0_1443"/>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18aa0a64b53_0_1443"/>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18aa0a64b53_0_1443"/>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18aa0a64b53_0_1443"/>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18aa0a64b53_0_1443"/>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18aa0a64b53_0_1443"/>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18aa0a64b53_0_1443"/>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18aa0a64b53_0_1443"/>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18aa0a64b53_0_1443"/>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18aa0a64b53_0_1443"/>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18aa0a64b53_0_1443"/>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18aa0a64b53_0_1443"/>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18aa0a64b53_0_1443"/>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18aa0a64b53_0_1443"/>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18aa0a64b53_0_1443"/>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18aa0a64b53_0_1443"/>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18aa0a64b53_0_1443"/>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18aa0a64b53_0_1443"/>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18aa0a64b53_0_1443"/>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18aa0a64b53_0_1443"/>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18aa0a64b53_0_1443"/>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18aa0a64b53_0_1443"/>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18aa0a64b53_0_1443"/>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18aa0a64b53_0_1443"/>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18aa0a64b53_0_1443"/>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18aa0a64b53_0_1443"/>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18aa0a64b53_0_1443"/>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18aa0a64b53_0_1443"/>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18aa0a64b53_0_1443"/>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0" name="Google Shape;1930;g18aa0a64b53_0_1443"/>
          <p:cNvSpPr txBox="1"/>
          <p:nvPr/>
        </p:nvSpPr>
        <p:spPr>
          <a:xfrm>
            <a:off x="7115175" y="4679275"/>
            <a:ext cx="1809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ENCOKZ</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1931" name="Google Shape;1931;g18aa0a64b53_0_1443"/>
          <p:cNvSpPr txBox="1"/>
          <p:nvPr/>
        </p:nvSpPr>
        <p:spPr>
          <a:xfrm>
            <a:off x="457200" y="921175"/>
            <a:ext cx="6896700" cy="3758100"/>
          </a:xfrm>
          <a:prstGeom prst="rect">
            <a:avLst/>
          </a:prstGeom>
          <a:noFill/>
          <a:ln>
            <a:noFill/>
          </a:ln>
        </p:spPr>
        <p:txBody>
          <a:bodyPr anchorCtr="0" anchor="t" bIns="91425" lIns="91425" spcFirstLastPara="1" rIns="91425" wrap="square" tIns="91425">
            <a:spAutoFit/>
          </a:bodyPr>
          <a:lstStyle/>
          <a:p>
            <a:pPr indent="457200" lvl="0" marL="0" rtl="0" algn="l">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percobaan pertama dengan memakai fitur pertama yaitu housepower, weight, dan origin kami dengan random_state data split 42 dan jumlah model adalah 10 serta decision tree regresor random_state sebesar 42 mendapatkan hasil MSE 13.5 </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percobaan kedua dengan memakai fitur kedua yaitu acceleration, displacement, dengan random_state data split 30 dan jumlah model adalah 8 serta decision tree regresor random_state sebesar 42 mendapatkan hasil MSE 16.7</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percobaan ketiga dengan memakai fitur ketiga yaitu cylinders, model_year, dan origin, dengan random_state data split 50 dan jumlah model adalah 15 serta decision tree regresor random_state sebesar 30 mendapatkan hasil MSE 18.5</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Pada ketiga tersebut dapat disimpulkan bahwa percobaan pertama mendapatkan hasil MSE lebih kecil dibandingkan percobaan kedua dan ketiga. Pada ketentuan MSE sendiri, nilai MSE yang lebih kecil menunjukkan bahwa model tersebut lebih akurat dalam memprediksi nilai yang sudah diharapkan. Maka model terbaik yang didapatkan adalah pada percobaan pertama dengan fitur housepower, weight, dan origin dengan random_state data split 42 dan jumlah model adalah 10 serta decision tree regresor random_state sebesar 42.</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g1a47ee54a67_0_1374"/>
          <p:cNvSpPr txBox="1"/>
          <p:nvPr>
            <p:ph type="title"/>
          </p:nvPr>
        </p:nvSpPr>
        <p:spPr>
          <a:xfrm>
            <a:off x="457200" y="4005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LAMPIRAN</a:t>
            </a:r>
            <a:endParaRPr/>
          </a:p>
        </p:txBody>
      </p:sp>
      <p:grpSp>
        <p:nvGrpSpPr>
          <p:cNvPr id="1937" name="Google Shape;1937;g1a47ee54a67_0_1374"/>
          <p:cNvGrpSpPr/>
          <p:nvPr/>
        </p:nvGrpSpPr>
        <p:grpSpPr>
          <a:xfrm>
            <a:off x="0" y="1593175"/>
            <a:ext cx="2247902" cy="3550335"/>
            <a:chOff x="1085850" y="1181650"/>
            <a:chExt cx="2247902" cy="3550335"/>
          </a:xfrm>
        </p:grpSpPr>
        <p:sp>
          <p:nvSpPr>
            <p:cNvPr id="1938" name="Google Shape;1938;g1a47ee54a67_0_1374"/>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1a47ee54a67_0_1374"/>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1a47ee54a67_0_1374"/>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1a47ee54a67_0_1374"/>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1a47ee54a67_0_1374"/>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1a47ee54a67_0_1374"/>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1a47ee54a67_0_1374"/>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1a47ee54a67_0_1374"/>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1a47ee54a67_0_1374"/>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1a47ee54a67_0_1374"/>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1a47ee54a67_0_1374"/>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1a47ee54a67_0_1374"/>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1a47ee54a67_0_1374"/>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1a47ee54a67_0_1374"/>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a47ee54a67_0_1374"/>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a47ee54a67_0_1374"/>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1a47ee54a67_0_1374"/>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1a47ee54a67_0_1374"/>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1a47ee54a67_0_1374"/>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1a47ee54a67_0_1374"/>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1a47ee54a67_0_1374"/>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a47ee54a67_0_1374"/>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1a47ee54a67_0_1374"/>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1a47ee54a67_0_1374"/>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a47ee54a67_0_1374"/>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1a47ee54a67_0_1374"/>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a47ee54a67_0_1374"/>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1a47ee54a67_0_1374"/>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1a47ee54a67_0_1374"/>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1a47ee54a67_0_1374"/>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1a47ee54a67_0_1374"/>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1a47ee54a67_0_1374"/>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a47ee54a67_0_1374"/>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1a47ee54a67_0_1374"/>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1a47ee54a67_0_1374"/>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1a47ee54a67_0_1374"/>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1a47ee54a67_0_1374"/>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1a47ee54a67_0_1374"/>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1a47ee54a67_0_1374"/>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1a47ee54a67_0_1374"/>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1a47ee54a67_0_1374"/>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1a47ee54a67_0_1374"/>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1a47ee54a67_0_1374"/>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1a47ee54a67_0_1374"/>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1a47ee54a67_0_1374"/>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1a47ee54a67_0_1374"/>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4" name="Google Shape;1984;g1a47ee54a67_0_1374"/>
          <p:cNvSpPr txBox="1"/>
          <p:nvPr/>
        </p:nvSpPr>
        <p:spPr>
          <a:xfrm>
            <a:off x="7115175" y="4679275"/>
            <a:ext cx="1809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ENCOKZ</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1985" name="Google Shape;1985;g1a47ee54a67_0_1374"/>
          <p:cNvSpPr txBox="1"/>
          <p:nvPr/>
        </p:nvSpPr>
        <p:spPr>
          <a:xfrm>
            <a:off x="2724200" y="1544213"/>
            <a:ext cx="4942500" cy="33594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Link Codingan (Google Collabs) : </a:t>
            </a:r>
            <a:endParaRPr b="1"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i="1" lang="en" sz="1200" u="sng">
                <a:solidFill>
                  <a:schemeClr val="accent3"/>
                </a:solidFill>
                <a:latin typeface="Times New Roman"/>
                <a:ea typeface="Times New Roman"/>
                <a:cs typeface="Times New Roman"/>
                <a:sym typeface="Times New Roman"/>
                <a:hlinkClick r:id="rId3">
                  <a:extLst>
                    <a:ext uri="{A12FA001-AC4F-418D-AE19-62706E023703}">
                      <ahyp:hlinkClr val="tx"/>
                    </a:ext>
                  </a:extLst>
                </a:hlinkClick>
              </a:rPr>
              <a:t>https://colab.research.google.com/drive/1UsBB2HKeRI8ktJ6WqSusmLzS_WOxKAP1?usp=sharing</a:t>
            </a:r>
            <a:r>
              <a:rPr i="1" lang="en" sz="1200">
                <a:solidFill>
                  <a:schemeClr val="accent3"/>
                </a:solidFill>
                <a:latin typeface="Times New Roman"/>
                <a:ea typeface="Times New Roman"/>
                <a:cs typeface="Times New Roman"/>
                <a:sym typeface="Times New Roman"/>
              </a:rPr>
              <a:t> </a:t>
            </a:r>
            <a:endParaRPr i="1" sz="1200">
              <a:solidFill>
                <a:schemeClr val="accent3"/>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Link PowerPoint : </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i="1"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https://docs.google.com/presentation/d/1uGncHJlJFmpygqe2ly8aIVgpG7B7IJnm/edit?usp=sharing&amp;ouid=100359807533626157288&amp;rtpof=true&amp;sd=true</a:t>
            </a:r>
            <a:r>
              <a:rPr i="1" lang="en" sz="1200">
                <a:solidFill>
                  <a:schemeClr val="dk1"/>
                </a:solidFill>
                <a:latin typeface="Times New Roman"/>
                <a:ea typeface="Times New Roman"/>
                <a:cs typeface="Times New Roman"/>
                <a:sym typeface="Times New Roman"/>
              </a:rPr>
              <a:t> </a:t>
            </a:r>
            <a:endParaRPr i="1"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Link Laporan :</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i="1" lang="en" sz="1200" u="sng">
                <a:solidFill>
                  <a:schemeClr val="accent3"/>
                </a:solidFill>
                <a:latin typeface="Times New Roman"/>
                <a:ea typeface="Times New Roman"/>
                <a:cs typeface="Times New Roman"/>
                <a:sym typeface="Times New Roman"/>
                <a:hlinkClick r:id="rId5">
                  <a:extLst>
                    <a:ext uri="{A12FA001-AC4F-418D-AE19-62706E023703}">
                      <ahyp:hlinkClr val="tx"/>
                    </a:ext>
                  </a:extLst>
                </a:hlinkClick>
              </a:rPr>
              <a:t>https://docs.google.com/document/d/12ZLSbMNQA6uXDT_xDHU3BBlz7E7Fpisv/edit?usp=sharing&amp;ouid=100359807533626157288&amp;rtpof=true&amp;sd=true</a:t>
            </a:r>
            <a:r>
              <a:rPr i="1" lang="en" sz="1200">
                <a:solidFill>
                  <a:schemeClr val="accent3"/>
                </a:solidFill>
                <a:latin typeface="Times New Roman"/>
                <a:ea typeface="Times New Roman"/>
                <a:cs typeface="Times New Roman"/>
                <a:sym typeface="Times New Roman"/>
              </a:rPr>
              <a:t> </a:t>
            </a:r>
            <a:endParaRPr i="1" sz="1200">
              <a:solidFill>
                <a:schemeClr val="accent3"/>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i="1" sz="1200">
              <a:solidFill>
                <a:schemeClr val="accent3"/>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Link Video (Youtube) :</a:t>
            </a:r>
            <a:endParaRPr b="1" sz="12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https://youtu.be/euXYZvgnQpY</a:t>
            </a:r>
            <a:r>
              <a:rPr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32"/>
          <p:cNvSpPr txBox="1"/>
          <p:nvPr>
            <p:ph type="title"/>
          </p:nvPr>
        </p:nvSpPr>
        <p:spPr>
          <a:xfrm>
            <a:off x="457200" y="192630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TERIMA KASIH</a:t>
            </a:r>
            <a:endParaRPr/>
          </a:p>
        </p:txBody>
      </p:sp>
      <p:grpSp>
        <p:nvGrpSpPr>
          <p:cNvPr id="1991" name="Google Shape;1991;p32"/>
          <p:cNvGrpSpPr/>
          <p:nvPr/>
        </p:nvGrpSpPr>
        <p:grpSpPr>
          <a:xfrm>
            <a:off x="3972425" y="2415038"/>
            <a:ext cx="1199150" cy="1301625"/>
            <a:chOff x="1183750" y="1120025"/>
            <a:chExt cx="1199150" cy="1301625"/>
          </a:xfrm>
        </p:grpSpPr>
        <p:sp>
          <p:nvSpPr>
            <p:cNvPr id="1992" name="Google Shape;1992;p32"/>
            <p:cNvSpPr/>
            <p:nvPr/>
          </p:nvSpPr>
          <p:spPr>
            <a:xfrm>
              <a:off x="1803325" y="1134425"/>
              <a:ext cx="36200" cy="296200"/>
            </a:xfrm>
            <a:custGeom>
              <a:rect b="b" l="l" r="r" t="t"/>
              <a:pathLst>
                <a:path extrusionOk="0" h="11848" w="1448">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2"/>
            <p:cNvSpPr/>
            <p:nvPr/>
          </p:nvSpPr>
          <p:spPr>
            <a:xfrm>
              <a:off x="2014325" y="1218325"/>
              <a:ext cx="222875" cy="296525"/>
            </a:xfrm>
            <a:custGeom>
              <a:rect b="b" l="l" r="r" t="t"/>
              <a:pathLst>
                <a:path extrusionOk="0" h="11861" w="8915">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2"/>
            <p:cNvSpPr/>
            <p:nvPr/>
          </p:nvSpPr>
          <p:spPr>
            <a:xfrm>
              <a:off x="2109425" y="1690925"/>
              <a:ext cx="259075" cy="36200"/>
            </a:xfrm>
            <a:custGeom>
              <a:rect b="b" l="l" r="r" t="t"/>
              <a:pathLst>
                <a:path extrusionOk="0" h="1448" w="10363">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2"/>
            <p:cNvSpPr/>
            <p:nvPr/>
          </p:nvSpPr>
          <p:spPr>
            <a:xfrm>
              <a:off x="2035775" y="1900975"/>
              <a:ext cx="285650" cy="191175"/>
            </a:xfrm>
            <a:custGeom>
              <a:rect b="b" l="l" r="r" t="t"/>
              <a:pathLst>
                <a:path extrusionOk="0" h="7647" w="11426">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2"/>
            <p:cNvSpPr/>
            <p:nvPr/>
          </p:nvSpPr>
          <p:spPr>
            <a:xfrm>
              <a:off x="1997350" y="1939075"/>
              <a:ext cx="148600" cy="292375"/>
            </a:xfrm>
            <a:custGeom>
              <a:rect b="b" l="l" r="r" t="t"/>
              <a:pathLst>
                <a:path extrusionOk="0" h="11695" w="5944">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2"/>
            <p:cNvSpPr/>
            <p:nvPr/>
          </p:nvSpPr>
          <p:spPr>
            <a:xfrm>
              <a:off x="1749200" y="2006650"/>
              <a:ext cx="152125" cy="400575"/>
            </a:xfrm>
            <a:custGeom>
              <a:rect b="b" l="l" r="r" t="t"/>
              <a:pathLst>
                <a:path extrusionOk="0" h="16023" w="6085">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2"/>
            <p:cNvSpPr/>
            <p:nvPr/>
          </p:nvSpPr>
          <p:spPr>
            <a:xfrm>
              <a:off x="1496900" y="1950925"/>
              <a:ext cx="160125" cy="256825"/>
            </a:xfrm>
            <a:custGeom>
              <a:rect b="b" l="l" r="r" t="t"/>
              <a:pathLst>
                <a:path extrusionOk="0" h="10273" w="6405">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2"/>
            <p:cNvSpPr/>
            <p:nvPr/>
          </p:nvSpPr>
          <p:spPr>
            <a:xfrm>
              <a:off x="1203275" y="1889125"/>
              <a:ext cx="391950" cy="276675"/>
            </a:xfrm>
            <a:custGeom>
              <a:rect b="b" l="l" r="r" t="t"/>
              <a:pathLst>
                <a:path extrusionOk="0" h="11067" w="15678">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2"/>
            <p:cNvSpPr/>
            <p:nvPr/>
          </p:nvSpPr>
          <p:spPr>
            <a:xfrm>
              <a:off x="1282050" y="1700525"/>
              <a:ext cx="251375" cy="36225"/>
            </a:xfrm>
            <a:custGeom>
              <a:rect b="b" l="l" r="r" t="t"/>
              <a:pathLst>
                <a:path extrusionOk="0" h="1449" w="10055">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2"/>
            <p:cNvSpPr/>
            <p:nvPr/>
          </p:nvSpPr>
          <p:spPr>
            <a:xfrm>
              <a:off x="1263775" y="1375850"/>
              <a:ext cx="330800" cy="172925"/>
            </a:xfrm>
            <a:custGeom>
              <a:rect b="b" l="l" r="r" t="t"/>
              <a:pathLst>
                <a:path extrusionOk="0" h="6917" w="13232">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2"/>
            <p:cNvSpPr/>
            <p:nvPr/>
          </p:nvSpPr>
          <p:spPr>
            <a:xfrm>
              <a:off x="1601275" y="1325900"/>
              <a:ext cx="36525" cy="179975"/>
            </a:xfrm>
            <a:custGeom>
              <a:rect b="b" l="l" r="r" t="t"/>
              <a:pathLst>
                <a:path extrusionOk="0" h="7199" w="1461">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2"/>
            <p:cNvSpPr/>
            <p:nvPr/>
          </p:nvSpPr>
          <p:spPr>
            <a:xfrm>
              <a:off x="1494325" y="1391550"/>
              <a:ext cx="654200" cy="654175"/>
            </a:xfrm>
            <a:custGeom>
              <a:rect b="b" l="l" r="r" t="t"/>
              <a:pathLst>
                <a:path extrusionOk="0" h="26167" w="26168">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2"/>
            <p:cNvSpPr/>
            <p:nvPr/>
          </p:nvSpPr>
          <p:spPr>
            <a:xfrm>
              <a:off x="1579175" y="1483125"/>
              <a:ext cx="484475" cy="484150"/>
            </a:xfrm>
            <a:custGeom>
              <a:rect b="b" l="l" r="r" t="t"/>
              <a:pathLst>
                <a:path extrusionOk="0" h="19366" w="19379">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2"/>
            <p:cNvSpPr/>
            <p:nvPr/>
          </p:nvSpPr>
          <p:spPr>
            <a:xfrm>
              <a:off x="1612150" y="1515775"/>
              <a:ext cx="418525" cy="418850"/>
            </a:xfrm>
            <a:custGeom>
              <a:rect b="b" l="l" r="r" t="t"/>
              <a:pathLst>
                <a:path extrusionOk="0" h="16754" w="16741">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2"/>
            <p:cNvSpPr/>
            <p:nvPr/>
          </p:nvSpPr>
          <p:spPr>
            <a:xfrm>
              <a:off x="1690600" y="1594550"/>
              <a:ext cx="261625" cy="261300"/>
            </a:xfrm>
            <a:custGeom>
              <a:rect b="b" l="l" r="r" t="t"/>
              <a:pathLst>
                <a:path extrusionOk="0" h="10452" w="10465">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2"/>
            <p:cNvSpPr/>
            <p:nvPr/>
          </p:nvSpPr>
          <p:spPr>
            <a:xfrm>
              <a:off x="1721025" y="1624650"/>
              <a:ext cx="200800" cy="201100"/>
            </a:xfrm>
            <a:custGeom>
              <a:rect b="b" l="l" r="r" t="t"/>
              <a:pathLst>
                <a:path extrusionOk="0" h="8044" w="8032">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2"/>
            <p:cNvSpPr/>
            <p:nvPr/>
          </p:nvSpPr>
          <p:spPr>
            <a:xfrm>
              <a:off x="1788900" y="1120025"/>
              <a:ext cx="65025" cy="65025"/>
            </a:xfrm>
            <a:custGeom>
              <a:rect b="b" l="l" r="r" t="t"/>
              <a:pathLst>
                <a:path extrusionOk="0" h="2601" w="2601">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2"/>
            <p:cNvSpPr/>
            <p:nvPr/>
          </p:nvSpPr>
          <p:spPr>
            <a:xfrm>
              <a:off x="2186600" y="1203900"/>
              <a:ext cx="65025" cy="65025"/>
            </a:xfrm>
            <a:custGeom>
              <a:rect b="b" l="l" r="r" t="t"/>
              <a:pathLst>
                <a:path extrusionOk="0" h="2601" w="2601">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2"/>
            <p:cNvSpPr/>
            <p:nvPr/>
          </p:nvSpPr>
          <p:spPr>
            <a:xfrm>
              <a:off x="1267625" y="1686125"/>
              <a:ext cx="65025" cy="65025"/>
            </a:xfrm>
            <a:custGeom>
              <a:rect b="b" l="l" r="r" t="t"/>
              <a:pathLst>
                <a:path extrusionOk="0" h="2601" w="2601">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2"/>
            <p:cNvSpPr/>
            <p:nvPr/>
          </p:nvSpPr>
          <p:spPr>
            <a:xfrm>
              <a:off x="1183750" y="2118075"/>
              <a:ext cx="65000" cy="65025"/>
            </a:xfrm>
            <a:custGeom>
              <a:rect b="b" l="l" r="r" t="t"/>
              <a:pathLst>
                <a:path extrusionOk="0" h="2601" w="260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2"/>
            <p:cNvSpPr/>
            <p:nvPr/>
          </p:nvSpPr>
          <p:spPr>
            <a:xfrm>
              <a:off x="1544600" y="2156800"/>
              <a:ext cx="65025" cy="65350"/>
            </a:xfrm>
            <a:custGeom>
              <a:rect b="b" l="l" r="r" t="t"/>
              <a:pathLst>
                <a:path extrusionOk="0" h="2614" w="2601">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2"/>
            <p:cNvSpPr/>
            <p:nvPr/>
          </p:nvSpPr>
          <p:spPr>
            <a:xfrm>
              <a:off x="1735125" y="2356300"/>
              <a:ext cx="65025" cy="65350"/>
            </a:xfrm>
            <a:custGeom>
              <a:rect b="b" l="l" r="r" t="t"/>
              <a:pathLst>
                <a:path extrusionOk="0" h="2614" w="2601">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2"/>
            <p:cNvSpPr/>
            <p:nvPr/>
          </p:nvSpPr>
          <p:spPr>
            <a:xfrm>
              <a:off x="2095025" y="2180500"/>
              <a:ext cx="65325" cy="65025"/>
            </a:xfrm>
            <a:custGeom>
              <a:rect b="b" l="l" r="r" t="t"/>
              <a:pathLst>
                <a:path extrusionOk="0" h="2601" w="2613">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2"/>
            <p:cNvSpPr/>
            <p:nvPr/>
          </p:nvSpPr>
          <p:spPr>
            <a:xfrm>
              <a:off x="2270475" y="2041550"/>
              <a:ext cx="65025" cy="65025"/>
            </a:xfrm>
            <a:custGeom>
              <a:rect b="b" l="l" r="r" t="t"/>
              <a:pathLst>
                <a:path extrusionOk="0" h="2601" w="2601">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2"/>
            <p:cNvSpPr/>
            <p:nvPr/>
          </p:nvSpPr>
          <p:spPr>
            <a:xfrm>
              <a:off x="2317875" y="1676525"/>
              <a:ext cx="65025" cy="65025"/>
            </a:xfrm>
            <a:custGeom>
              <a:rect b="b" l="l" r="r" t="t"/>
              <a:pathLst>
                <a:path extrusionOk="0" h="2601" w="2601">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2"/>
            <p:cNvSpPr/>
            <p:nvPr/>
          </p:nvSpPr>
          <p:spPr>
            <a:xfrm>
              <a:off x="1586875" y="1311500"/>
              <a:ext cx="65025" cy="65325"/>
            </a:xfrm>
            <a:custGeom>
              <a:rect b="b" l="l" r="r" t="t"/>
              <a:pathLst>
                <a:path extrusionOk="0" h="2613" w="2601">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2"/>
            <p:cNvSpPr/>
            <p:nvPr/>
          </p:nvSpPr>
          <p:spPr>
            <a:xfrm>
              <a:off x="1249375" y="1361450"/>
              <a:ext cx="65025" cy="65025"/>
            </a:xfrm>
            <a:custGeom>
              <a:rect b="b" l="l" r="r" t="t"/>
              <a:pathLst>
                <a:path extrusionOk="0" h="2601" w="2601">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8aa0a64b53_0_49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 BASED SCENARIO</a:t>
            </a:r>
            <a:endParaRPr/>
          </a:p>
        </p:txBody>
      </p:sp>
      <p:grpSp>
        <p:nvGrpSpPr>
          <p:cNvPr id="375" name="Google Shape;375;g18aa0a64b53_0_491"/>
          <p:cNvGrpSpPr/>
          <p:nvPr/>
        </p:nvGrpSpPr>
        <p:grpSpPr>
          <a:xfrm>
            <a:off x="6124673" y="1921488"/>
            <a:ext cx="2943318" cy="3039142"/>
            <a:chOff x="5449625" y="1389325"/>
            <a:chExt cx="3237261" cy="3342655"/>
          </a:xfrm>
        </p:grpSpPr>
        <p:sp>
          <p:nvSpPr>
            <p:cNvPr id="376" name="Google Shape;376;g18aa0a64b53_0_491"/>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8aa0a64b53_0_491"/>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8aa0a64b53_0_491"/>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8aa0a64b53_0_491"/>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18aa0a64b53_0_491"/>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8aa0a64b53_0_491"/>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8aa0a64b53_0_491"/>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8aa0a64b53_0_491"/>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8aa0a64b53_0_491"/>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8aa0a64b53_0_491"/>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8aa0a64b53_0_491"/>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8aa0a64b53_0_491"/>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8aa0a64b53_0_491"/>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8aa0a64b53_0_491"/>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8aa0a64b53_0_491"/>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8aa0a64b53_0_491"/>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8aa0a64b53_0_491"/>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8aa0a64b53_0_491"/>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8aa0a64b53_0_491"/>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8aa0a64b53_0_491"/>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8aa0a64b53_0_491"/>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8aa0a64b53_0_491"/>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8aa0a64b53_0_491"/>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8aa0a64b53_0_491"/>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8aa0a64b53_0_491"/>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8aa0a64b53_0_491"/>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8aa0a64b53_0_491"/>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8aa0a64b53_0_491"/>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8aa0a64b53_0_491"/>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8aa0a64b53_0_491"/>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8aa0a64b53_0_491"/>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8aa0a64b53_0_491"/>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8aa0a64b53_0_491"/>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8aa0a64b53_0_491"/>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8aa0a64b53_0_491"/>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8aa0a64b53_0_491"/>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8aa0a64b53_0_491"/>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8aa0a64b53_0_491"/>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8aa0a64b53_0_491"/>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8aa0a64b53_0_491"/>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g18aa0a64b53_0_491"/>
          <p:cNvGrpSpPr/>
          <p:nvPr/>
        </p:nvGrpSpPr>
        <p:grpSpPr>
          <a:xfrm>
            <a:off x="599150" y="865698"/>
            <a:ext cx="4797504" cy="3937592"/>
            <a:chOff x="457201" y="1036940"/>
            <a:chExt cx="2498700" cy="2104764"/>
          </a:xfrm>
        </p:grpSpPr>
        <p:sp>
          <p:nvSpPr>
            <p:cNvPr id="417" name="Google Shape;417;g18aa0a64b53_0_491"/>
            <p:cNvSpPr txBox="1"/>
            <p:nvPr/>
          </p:nvSpPr>
          <p:spPr>
            <a:xfrm>
              <a:off x="457201" y="1036940"/>
              <a:ext cx="24987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Scenario</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18" name="Google Shape;418;g18aa0a64b53_0_491"/>
            <p:cNvSpPr txBox="1"/>
            <p:nvPr/>
          </p:nvSpPr>
          <p:spPr>
            <a:xfrm>
              <a:off x="457201" y="1497104"/>
              <a:ext cx="2463000" cy="1644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Setiap kelompok mengerjakan salah satu tipe tugas di antara empat tipe tugas yang ada yang merupakan empat kombinasi nilai yang berbeda dari dua variabel tugas yaitu variable keperluan pembelajaran (regresi atau klasifikasi) dan variabel metode yang digunakan (bagging atau boosting) sebagaimana yang ditunjukkan pada tabel berikut.</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Tipe tugas yang dikerjakan oleh suatu kelompok diberikan oleh NIM terkecil di kelompok tsb modulo 4. Contoh: NIM terkecil di Kelompok X adalah 101373635. Karena 101373635 modulo 4 adalah 3, kelompok X akan mengerjakan tugas tipe 3 yaitu tugas klasifikasi pada dataset German credit menggunakan metode boosting.</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a:solidFill>
                  <a:schemeClr val="dk1"/>
                </a:solidFill>
                <a:latin typeface="Times New Roman"/>
                <a:ea typeface="Times New Roman"/>
                <a:cs typeface="Times New Roman"/>
                <a:sym typeface="Times New Roman"/>
              </a:endParaRPr>
            </a:p>
          </p:txBody>
        </p:sp>
      </p:grpSp>
      <p:sp>
        <p:nvSpPr>
          <p:cNvPr id="419" name="Google Shape;419;g18aa0a64b53_0_491"/>
          <p:cNvSpPr/>
          <p:nvPr/>
        </p:nvSpPr>
        <p:spPr>
          <a:xfrm>
            <a:off x="6906650" y="2375375"/>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0" name="Google Shape;420;g18aa0a64b53_0_491"/>
          <p:cNvPicPr preferRelativeResize="0"/>
          <p:nvPr/>
        </p:nvPicPr>
        <p:blipFill>
          <a:blip r:embed="rId3">
            <a:alphaModFix/>
          </a:blip>
          <a:stretch>
            <a:fillRect/>
          </a:stretch>
        </p:blipFill>
        <p:spPr>
          <a:xfrm>
            <a:off x="707038" y="2695088"/>
            <a:ext cx="5648325"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8aa0a64b53_0_6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 BASED SCENARIO</a:t>
            </a:r>
            <a:endParaRPr/>
          </a:p>
        </p:txBody>
      </p:sp>
      <p:grpSp>
        <p:nvGrpSpPr>
          <p:cNvPr id="426" name="Google Shape;426;g18aa0a64b53_0_67"/>
          <p:cNvGrpSpPr/>
          <p:nvPr/>
        </p:nvGrpSpPr>
        <p:grpSpPr>
          <a:xfrm>
            <a:off x="6124673" y="1921488"/>
            <a:ext cx="2943318" cy="3039142"/>
            <a:chOff x="5449625" y="1389325"/>
            <a:chExt cx="3237261" cy="3342655"/>
          </a:xfrm>
        </p:grpSpPr>
        <p:sp>
          <p:nvSpPr>
            <p:cNvPr id="427" name="Google Shape;427;g18aa0a64b53_0_67"/>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8aa0a64b53_0_67"/>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8aa0a64b53_0_67"/>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8aa0a64b53_0_67"/>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8aa0a64b53_0_67"/>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8aa0a64b53_0_67"/>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8aa0a64b53_0_67"/>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8aa0a64b53_0_67"/>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8aa0a64b53_0_67"/>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8aa0a64b53_0_67"/>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8aa0a64b53_0_67"/>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8aa0a64b53_0_67"/>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8aa0a64b53_0_67"/>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8aa0a64b53_0_67"/>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8aa0a64b53_0_67"/>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8aa0a64b53_0_67"/>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8aa0a64b53_0_67"/>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8aa0a64b53_0_67"/>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8aa0a64b53_0_67"/>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8aa0a64b53_0_67"/>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8aa0a64b53_0_67"/>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8aa0a64b53_0_67"/>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8aa0a64b53_0_67"/>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8aa0a64b53_0_67"/>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8aa0a64b53_0_67"/>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8aa0a64b53_0_67"/>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8aa0a64b53_0_67"/>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8aa0a64b53_0_67"/>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8aa0a64b53_0_67"/>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8aa0a64b53_0_67"/>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8aa0a64b53_0_67"/>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8aa0a64b53_0_67"/>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8aa0a64b53_0_67"/>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8aa0a64b53_0_67"/>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8aa0a64b53_0_67"/>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8aa0a64b53_0_67"/>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8aa0a64b53_0_67"/>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8aa0a64b53_0_67"/>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8aa0a64b53_0_67"/>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8aa0a64b53_0_67"/>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g18aa0a64b53_0_67"/>
          <p:cNvGrpSpPr/>
          <p:nvPr/>
        </p:nvGrpSpPr>
        <p:grpSpPr>
          <a:xfrm>
            <a:off x="611255" y="782872"/>
            <a:ext cx="4997150" cy="3785194"/>
            <a:chOff x="457201" y="908572"/>
            <a:chExt cx="2498700" cy="2023302"/>
          </a:xfrm>
        </p:grpSpPr>
        <p:sp>
          <p:nvSpPr>
            <p:cNvPr id="468" name="Google Shape;468;g18aa0a64b53_0_67"/>
            <p:cNvSpPr txBox="1"/>
            <p:nvPr/>
          </p:nvSpPr>
          <p:spPr>
            <a:xfrm>
              <a:off x="457201" y="908572"/>
              <a:ext cx="24987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Scenario</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69" name="Google Shape;469;g18aa0a64b53_0_67"/>
            <p:cNvSpPr txBox="1"/>
            <p:nvPr/>
          </p:nvSpPr>
          <p:spPr>
            <a:xfrm>
              <a:off x="457201" y="1287274"/>
              <a:ext cx="2498700" cy="1644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Tugas regresi adalah tugas memprediksi tingkat kehematan bahan bakar kendaraan/MPG (miles per gallon: rataan jarak tempuh mobil dalam mil untuk setiap galon bahan bakar yang dikonsumsi) berdasarkan profil mobil yang diberikan yang diwakili oleh atribut-atribut seperti silinder, daya (tenaga kuda), tahun keluaran, dll. Dataset autos MPG beserta deskripsi atribut-atributnya bisa diakses di tautan berikut (login SSO):</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sng">
                  <a:solidFill>
                    <a:schemeClr val="hlink"/>
                  </a:solidFill>
                  <a:latin typeface="Times New Roman"/>
                  <a:ea typeface="Times New Roman"/>
                  <a:cs typeface="Times New Roman"/>
                  <a:sym typeface="Times New Roman"/>
                  <a:hlinkClick r:id="rId3"/>
                </a:rPr>
                <a:t>https://drive.google.com/drive/folders/1HmKavcNCij76k02nCYQdP012cepM2nmz?usp=sharing</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Tugas klasifikasi adalah tugas menebak kelas/kategori dari calon kreditur (apakah akan menjadi kreditur yang baik atau buruk) berdasarkan profil calon kreditur yang diberikan yang diwakili oleh atribut-atribut-atribut seperti status pekerjaan, status perkawinan, tujuan kredit, usia, jenis kelamin, dll. Dataset German credit beserta deskripsi atribut-atributnya bisa diakses di tautan berikut (login SSO):</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https://drive.google.com/drive/folders/1P7DBFKFoIr1CCZbJp6uFg9hCsjMb7Ssk?usp=share_link</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a:solidFill>
                  <a:schemeClr val="dk1"/>
                </a:solidFill>
                <a:latin typeface="Times New Roman"/>
                <a:ea typeface="Times New Roman"/>
                <a:cs typeface="Times New Roman"/>
                <a:sym typeface="Times New Roman"/>
              </a:endParaRPr>
            </a:p>
          </p:txBody>
        </p:sp>
      </p:grpSp>
      <p:sp>
        <p:nvSpPr>
          <p:cNvPr id="470" name="Google Shape;470;g18aa0a64b53_0_67"/>
          <p:cNvSpPr/>
          <p:nvPr/>
        </p:nvSpPr>
        <p:spPr>
          <a:xfrm>
            <a:off x="6906650" y="2375375"/>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Eksplorasi dan Pra-Pemrosesan Data</a:t>
            </a:r>
            <a:endParaRPr/>
          </a:p>
        </p:txBody>
      </p:sp>
      <p:grpSp>
        <p:nvGrpSpPr>
          <p:cNvPr id="476" name="Google Shape;476;p6"/>
          <p:cNvGrpSpPr/>
          <p:nvPr/>
        </p:nvGrpSpPr>
        <p:grpSpPr>
          <a:xfrm>
            <a:off x="3866914" y="748716"/>
            <a:ext cx="1410167" cy="1491855"/>
            <a:chOff x="2788540" y="1012550"/>
            <a:chExt cx="3515750" cy="3719409"/>
          </a:xfrm>
        </p:grpSpPr>
        <p:sp>
          <p:nvSpPr>
            <p:cNvPr id="477" name="Google Shape;477;p6"/>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478" name="Google Shape;478;p6"/>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479" name="Google Shape;479;p6"/>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08" name="Google Shape;508;p6"/>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9" name="Google Shape;509;p6"/>
            <p:cNvGrpSpPr/>
            <p:nvPr/>
          </p:nvGrpSpPr>
          <p:grpSpPr>
            <a:xfrm>
              <a:off x="4333697" y="3608632"/>
              <a:ext cx="472142" cy="472112"/>
              <a:chOff x="-44512325" y="3176075"/>
              <a:chExt cx="300900" cy="300900"/>
            </a:xfrm>
          </p:grpSpPr>
          <p:sp>
            <p:nvSpPr>
              <p:cNvPr id="510" name="Google Shape;510;p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grpSp>
        <p:nvGrpSpPr>
          <p:cNvPr id="517" name="Google Shape;517;g18aa0a64b53_0_540"/>
          <p:cNvGrpSpPr/>
          <p:nvPr/>
        </p:nvGrpSpPr>
        <p:grpSpPr>
          <a:xfrm>
            <a:off x="7631151" y="57191"/>
            <a:ext cx="1410167" cy="1491855"/>
            <a:chOff x="2788540" y="1012550"/>
            <a:chExt cx="3515750" cy="3719409"/>
          </a:xfrm>
        </p:grpSpPr>
        <p:sp>
          <p:nvSpPr>
            <p:cNvPr id="518" name="Google Shape;518;g18aa0a64b53_0_540"/>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19" name="Google Shape;519;g18aa0a64b53_0_540"/>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20" name="Google Shape;520;g18aa0a64b53_0_540"/>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8aa0a64b53_0_540"/>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8aa0a64b53_0_540"/>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8aa0a64b53_0_540"/>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8aa0a64b53_0_540"/>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8aa0a64b53_0_540"/>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8aa0a64b53_0_540"/>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8aa0a64b53_0_540"/>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8aa0a64b53_0_540"/>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8aa0a64b53_0_540"/>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8aa0a64b53_0_540"/>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8aa0a64b53_0_540"/>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8aa0a64b53_0_540"/>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8aa0a64b53_0_540"/>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8aa0a64b53_0_540"/>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8aa0a64b53_0_540"/>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8aa0a64b53_0_540"/>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8aa0a64b53_0_540"/>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8aa0a64b53_0_540"/>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8aa0a64b53_0_540"/>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8aa0a64b53_0_540"/>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8aa0a64b53_0_540"/>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8aa0a64b53_0_540"/>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18aa0a64b53_0_540"/>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18aa0a64b53_0_540"/>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8aa0a64b53_0_540"/>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8aa0a64b53_0_540"/>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8aa0a64b53_0_540"/>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8aa0a64b53_0_540"/>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49" name="Google Shape;549;g18aa0a64b53_0_540"/>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g18aa0a64b53_0_540"/>
            <p:cNvGrpSpPr/>
            <p:nvPr/>
          </p:nvGrpSpPr>
          <p:grpSpPr>
            <a:xfrm>
              <a:off x="4333669" y="3608633"/>
              <a:ext cx="472142" cy="472112"/>
              <a:chOff x="-44512325" y="3176075"/>
              <a:chExt cx="300900" cy="300900"/>
            </a:xfrm>
          </p:grpSpPr>
          <p:sp>
            <p:nvSpPr>
              <p:cNvPr id="551" name="Google Shape;551;g18aa0a64b53_0_540"/>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8aa0a64b53_0_540"/>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8aa0a64b53_0_540"/>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4" name="Google Shape;554;g18aa0a64b53_0_540"/>
          <p:cNvGrpSpPr/>
          <p:nvPr/>
        </p:nvGrpSpPr>
        <p:grpSpPr>
          <a:xfrm>
            <a:off x="157428" y="1001783"/>
            <a:ext cx="2339100" cy="604500"/>
            <a:chOff x="1021803" y="1001783"/>
            <a:chExt cx="2339100" cy="604500"/>
          </a:xfrm>
        </p:grpSpPr>
        <p:sp>
          <p:nvSpPr>
            <p:cNvPr id="555" name="Google Shape;555;g18aa0a64b53_0_540"/>
            <p:cNvSpPr/>
            <p:nvPr/>
          </p:nvSpPr>
          <p:spPr>
            <a:xfrm>
              <a:off x="1021803" y="1001783"/>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56" name="Google Shape;556;g18aa0a64b53_0_540"/>
            <p:cNvSpPr txBox="1"/>
            <p:nvPr/>
          </p:nvSpPr>
          <p:spPr>
            <a:xfrm>
              <a:off x="1626303" y="1138125"/>
              <a:ext cx="1734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700" u="none" cap="none" strike="noStrike">
                  <a:solidFill>
                    <a:srgbClr val="000000"/>
                  </a:solidFill>
                  <a:latin typeface="Fira Sans Extra Condensed"/>
                  <a:ea typeface="Fira Sans Extra Condensed"/>
                  <a:cs typeface="Fira Sans Extra Condensed"/>
                  <a:sym typeface="Fira Sans Extra Condensed"/>
                </a:rPr>
                <a:t>Bentuk Data Table</a:t>
              </a:r>
              <a:endParaRPr b="1" i="0" sz="17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557" name="Google Shape;557;g18aa0a64b53_0_540"/>
          <p:cNvPicPr preferRelativeResize="0"/>
          <p:nvPr/>
        </p:nvPicPr>
        <p:blipFill>
          <a:blip r:embed="rId3">
            <a:alphaModFix/>
          </a:blip>
          <a:stretch>
            <a:fillRect/>
          </a:stretch>
        </p:blipFill>
        <p:spPr>
          <a:xfrm>
            <a:off x="1041700" y="1445000"/>
            <a:ext cx="7060600" cy="3601675"/>
          </a:xfrm>
          <a:prstGeom prst="rect">
            <a:avLst/>
          </a:prstGeom>
          <a:noFill/>
          <a:ln>
            <a:noFill/>
          </a:ln>
        </p:spPr>
      </p:pic>
      <p:sp>
        <p:nvSpPr>
          <p:cNvPr id="558" name="Google Shape;558;g18aa0a64b53_0_540"/>
          <p:cNvSpPr txBox="1"/>
          <p:nvPr>
            <p:ph type="title"/>
          </p:nvPr>
        </p:nvSpPr>
        <p:spPr>
          <a:xfrm>
            <a:off x="457200" y="425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Eksplorasi dan Pra-Pemrosesan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g18aa0a64b53_0_185"/>
          <p:cNvGrpSpPr/>
          <p:nvPr/>
        </p:nvGrpSpPr>
        <p:grpSpPr>
          <a:xfrm>
            <a:off x="7631151" y="57191"/>
            <a:ext cx="1410167" cy="1491855"/>
            <a:chOff x="2788540" y="1012550"/>
            <a:chExt cx="3515750" cy="3719409"/>
          </a:xfrm>
        </p:grpSpPr>
        <p:sp>
          <p:nvSpPr>
            <p:cNvPr id="564" name="Google Shape;564;g18aa0a64b53_0_185"/>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65" name="Google Shape;565;g18aa0a64b53_0_185"/>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66" name="Google Shape;566;g18aa0a64b53_0_185"/>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8aa0a64b53_0_185"/>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8aa0a64b53_0_185"/>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8aa0a64b53_0_185"/>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8aa0a64b53_0_185"/>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8aa0a64b53_0_185"/>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18aa0a64b53_0_185"/>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8aa0a64b53_0_185"/>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8aa0a64b53_0_185"/>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8aa0a64b53_0_185"/>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8aa0a64b53_0_185"/>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8aa0a64b53_0_185"/>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8aa0a64b53_0_185"/>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8aa0a64b53_0_185"/>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8aa0a64b53_0_185"/>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8aa0a64b53_0_185"/>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8aa0a64b53_0_185"/>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8aa0a64b53_0_185"/>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8aa0a64b53_0_185"/>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8aa0a64b53_0_185"/>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8aa0a64b53_0_185"/>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8aa0a64b53_0_185"/>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8aa0a64b53_0_185"/>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8aa0a64b53_0_185"/>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8aa0a64b53_0_185"/>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8aa0a64b53_0_185"/>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8aa0a64b53_0_185"/>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8aa0a64b53_0_185"/>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8aa0a64b53_0_185"/>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95" name="Google Shape;595;g18aa0a64b53_0_185"/>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6" name="Google Shape;596;g18aa0a64b53_0_185"/>
            <p:cNvGrpSpPr/>
            <p:nvPr/>
          </p:nvGrpSpPr>
          <p:grpSpPr>
            <a:xfrm>
              <a:off x="4333669" y="3608633"/>
              <a:ext cx="472142" cy="472112"/>
              <a:chOff x="-44512325" y="3176075"/>
              <a:chExt cx="300900" cy="300900"/>
            </a:xfrm>
          </p:grpSpPr>
          <p:sp>
            <p:nvSpPr>
              <p:cNvPr id="597" name="Google Shape;597;g18aa0a64b53_0_185"/>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8aa0a64b53_0_185"/>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8aa0a64b53_0_185"/>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0" name="Google Shape;600;g18aa0a64b53_0_185"/>
          <p:cNvGrpSpPr/>
          <p:nvPr/>
        </p:nvGrpSpPr>
        <p:grpSpPr>
          <a:xfrm>
            <a:off x="157428" y="1001783"/>
            <a:ext cx="2339100" cy="604500"/>
            <a:chOff x="1021803" y="1001783"/>
            <a:chExt cx="2339100" cy="604500"/>
          </a:xfrm>
        </p:grpSpPr>
        <p:sp>
          <p:nvSpPr>
            <p:cNvPr id="601" name="Google Shape;601;g18aa0a64b53_0_185"/>
            <p:cNvSpPr/>
            <p:nvPr/>
          </p:nvSpPr>
          <p:spPr>
            <a:xfrm>
              <a:off x="1021803" y="1001783"/>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02" name="Google Shape;602;g18aa0a64b53_0_185"/>
            <p:cNvSpPr txBox="1"/>
            <p:nvPr/>
          </p:nvSpPr>
          <p:spPr>
            <a:xfrm>
              <a:off x="1626303" y="1138125"/>
              <a:ext cx="1734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700" u="none" cap="none" strike="noStrike">
                  <a:solidFill>
                    <a:srgbClr val="000000"/>
                  </a:solidFill>
                  <a:latin typeface="Fira Sans Extra Condensed"/>
                  <a:ea typeface="Fira Sans Extra Condensed"/>
                  <a:cs typeface="Fira Sans Extra Condensed"/>
                  <a:sym typeface="Fira Sans Extra Condensed"/>
                </a:rPr>
                <a:t>Bentuk Data Table</a:t>
              </a:r>
              <a:endParaRPr b="1" i="0" sz="1700" u="none" cap="none" strike="noStrike">
                <a:solidFill>
                  <a:srgbClr val="000000"/>
                </a:solidFill>
                <a:latin typeface="Fira Sans Extra Condensed"/>
                <a:ea typeface="Fira Sans Extra Condensed"/>
                <a:cs typeface="Fira Sans Extra Condensed"/>
                <a:sym typeface="Fira Sans Extra Condensed"/>
              </a:endParaRPr>
            </a:p>
          </p:txBody>
        </p:sp>
      </p:grpSp>
      <p:sp>
        <p:nvSpPr>
          <p:cNvPr id="603" name="Google Shape;603;g18aa0a64b53_0_185"/>
          <p:cNvSpPr txBox="1"/>
          <p:nvPr/>
        </p:nvSpPr>
        <p:spPr>
          <a:xfrm>
            <a:off x="6206653" y="4464425"/>
            <a:ext cx="2765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Baris Sebanyak </a:t>
            </a:r>
            <a:r>
              <a:rPr lang="en">
                <a:solidFill>
                  <a:schemeClr val="dk1"/>
                </a:solidFill>
                <a:latin typeface="Roboto"/>
                <a:ea typeface="Roboto"/>
                <a:cs typeface="Roboto"/>
                <a:sym typeface="Roboto"/>
              </a:rPr>
              <a:t>398</a:t>
            </a:r>
            <a:r>
              <a:rPr b="0" i="0" lang="en" sz="1400" u="none" cap="none" strike="noStrike">
                <a:solidFill>
                  <a:schemeClr val="dk1"/>
                </a:solidFill>
                <a:latin typeface="Roboto"/>
                <a:ea typeface="Roboto"/>
                <a:cs typeface="Roboto"/>
                <a:sym typeface="Roboto"/>
              </a:rPr>
              <a:t> record dan kolom </a:t>
            </a:r>
            <a:r>
              <a:rPr lang="en">
                <a:solidFill>
                  <a:schemeClr val="dk1"/>
                </a:solidFill>
                <a:latin typeface="Roboto"/>
                <a:ea typeface="Roboto"/>
                <a:cs typeface="Roboto"/>
                <a:sym typeface="Roboto"/>
              </a:rPr>
              <a:t>9</a:t>
            </a:r>
            <a:r>
              <a:rPr b="0" i="0" lang="en" sz="1400" u="none" cap="none" strike="noStrike">
                <a:solidFill>
                  <a:schemeClr val="dk1"/>
                </a:solidFill>
                <a:latin typeface="Roboto"/>
                <a:ea typeface="Roboto"/>
                <a:cs typeface="Roboto"/>
                <a:sym typeface="Roboto"/>
              </a:rPr>
              <a:t> </a:t>
            </a:r>
            <a:r>
              <a:rPr lang="en">
                <a:solidFill>
                  <a:schemeClr val="dk1"/>
                </a:solidFill>
                <a:latin typeface="Roboto"/>
                <a:ea typeface="Roboto"/>
                <a:cs typeface="Roboto"/>
                <a:sym typeface="Roboto"/>
              </a:rPr>
              <a:t>atribut</a:t>
            </a:r>
            <a:r>
              <a:rPr b="0" i="0" lang="en" sz="1400" u="none" cap="none" strike="noStrike">
                <a:solidFill>
                  <a:schemeClr val="dk1"/>
                </a:solidFill>
                <a:latin typeface="Roboto"/>
                <a:ea typeface="Roboto"/>
                <a:cs typeface="Roboto"/>
                <a:sym typeface="Roboto"/>
              </a:rPr>
              <a:t>.</a:t>
            </a:r>
            <a:endParaRPr b="1" i="0" sz="1700" u="none" cap="none" strike="noStrike">
              <a:solidFill>
                <a:schemeClr val="dk1"/>
              </a:solidFill>
              <a:latin typeface="Fira Sans Extra Condensed"/>
              <a:ea typeface="Fira Sans Extra Condensed"/>
              <a:cs typeface="Fira Sans Extra Condensed"/>
              <a:sym typeface="Fira Sans Extra Condensed"/>
            </a:endParaRPr>
          </a:p>
        </p:txBody>
      </p:sp>
      <p:pic>
        <p:nvPicPr>
          <p:cNvPr id="604" name="Google Shape;604;g18aa0a64b53_0_185"/>
          <p:cNvPicPr preferRelativeResize="0"/>
          <p:nvPr/>
        </p:nvPicPr>
        <p:blipFill>
          <a:blip r:embed="rId3">
            <a:alphaModFix/>
          </a:blip>
          <a:stretch>
            <a:fillRect/>
          </a:stretch>
        </p:blipFill>
        <p:spPr>
          <a:xfrm>
            <a:off x="1144775" y="1774100"/>
            <a:ext cx="2558525" cy="2558525"/>
          </a:xfrm>
          <a:prstGeom prst="rect">
            <a:avLst/>
          </a:prstGeom>
          <a:noFill/>
          <a:ln>
            <a:noFill/>
          </a:ln>
        </p:spPr>
      </p:pic>
      <p:pic>
        <p:nvPicPr>
          <p:cNvPr id="605" name="Google Shape;605;g18aa0a64b53_0_185"/>
          <p:cNvPicPr preferRelativeResize="0"/>
          <p:nvPr/>
        </p:nvPicPr>
        <p:blipFill>
          <a:blip r:embed="rId4">
            <a:alphaModFix/>
          </a:blip>
          <a:stretch>
            <a:fillRect/>
          </a:stretch>
        </p:blipFill>
        <p:spPr>
          <a:xfrm>
            <a:off x="4514652" y="1300275"/>
            <a:ext cx="3363975" cy="3164150"/>
          </a:xfrm>
          <a:prstGeom prst="rect">
            <a:avLst/>
          </a:prstGeom>
          <a:noFill/>
          <a:ln>
            <a:noFill/>
          </a:ln>
        </p:spPr>
      </p:pic>
      <p:sp>
        <p:nvSpPr>
          <p:cNvPr id="606" name="Google Shape;606;g18aa0a64b53_0_185"/>
          <p:cNvSpPr txBox="1"/>
          <p:nvPr>
            <p:ph type="title"/>
          </p:nvPr>
        </p:nvSpPr>
        <p:spPr>
          <a:xfrm>
            <a:off x="457200" y="425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Eksplorasi dan Pra-Pemrosesan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5"/>
          <p:cNvGrpSpPr/>
          <p:nvPr/>
        </p:nvGrpSpPr>
        <p:grpSpPr>
          <a:xfrm>
            <a:off x="7856900" y="296025"/>
            <a:ext cx="949783" cy="995672"/>
            <a:chOff x="-2429875" y="2285350"/>
            <a:chExt cx="949783" cy="995672"/>
          </a:xfrm>
        </p:grpSpPr>
        <p:sp>
          <p:nvSpPr>
            <p:cNvPr id="614" name="Google Shape;614;p5"/>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5"/>
          <p:cNvGrpSpPr/>
          <p:nvPr/>
        </p:nvGrpSpPr>
        <p:grpSpPr>
          <a:xfrm>
            <a:off x="212010" y="1000338"/>
            <a:ext cx="2444230" cy="784800"/>
            <a:chOff x="7161285" y="1211750"/>
            <a:chExt cx="2444230" cy="784800"/>
          </a:xfrm>
        </p:grpSpPr>
        <p:sp>
          <p:nvSpPr>
            <p:cNvPr id="624" name="Google Shape;624;p5"/>
            <p:cNvSpPr txBox="1"/>
            <p:nvPr/>
          </p:nvSpPr>
          <p:spPr>
            <a:xfrm>
              <a:off x="7624315" y="12674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Kualitas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625" name="Google Shape;625;p5"/>
            <p:cNvSpPr txBox="1"/>
            <p:nvPr/>
          </p:nvSpPr>
          <p:spPr>
            <a:xfrm>
              <a:off x="7624310" y="16090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Duplikasi Data</a:t>
              </a:r>
              <a:endParaRPr b="0" i="0" sz="1400" u="none" cap="none" strike="noStrike">
                <a:solidFill>
                  <a:srgbClr val="000000"/>
                </a:solidFill>
                <a:latin typeface="Roboto"/>
                <a:ea typeface="Roboto"/>
                <a:cs typeface="Roboto"/>
                <a:sym typeface="Roboto"/>
              </a:endParaRPr>
            </a:p>
          </p:txBody>
        </p:sp>
        <p:sp>
          <p:nvSpPr>
            <p:cNvPr id="626" name="Google Shape;626;p5"/>
            <p:cNvSpPr/>
            <p:nvPr/>
          </p:nvSpPr>
          <p:spPr>
            <a:xfrm>
              <a:off x="71612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627" name="Google Shape;627;p5"/>
          <p:cNvGrpSpPr/>
          <p:nvPr/>
        </p:nvGrpSpPr>
        <p:grpSpPr>
          <a:xfrm>
            <a:off x="118852" y="3063857"/>
            <a:ext cx="739569" cy="1950518"/>
            <a:chOff x="3886200" y="1114550"/>
            <a:chExt cx="1371604" cy="3617430"/>
          </a:xfrm>
        </p:grpSpPr>
        <p:grpSp>
          <p:nvGrpSpPr>
            <p:cNvPr id="628" name="Google Shape;628;p5"/>
            <p:cNvGrpSpPr/>
            <p:nvPr/>
          </p:nvGrpSpPr>
          <p:grpSpPr>
            <a:xfrm>
              <a:off x="3886200" y="1114550"/>
              <a:ext cx="1371604" cy="3617430"/>
              <a:chOff x="1657350" y="1114550"/>
              <a:chExt cx="1371604" cy="3617430"/>
            </a:xfrm>
          </p:grpSpPr>
          <p:sp>
            <p:nvSpPr>
              <p:cNvPr id="629" name="Google Shape;629;p5"/>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7" name="Google Shape;647;p5"/>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5"/>
          <p:cNvGrpSpPr/>
          <p:nvPr/>
        </p:nvGrpSpPr>
        <p:grpSpPr>
          <a:xfrm>
            <a:off x="7994506" y="4034636"/>
            <a:ext cx="939063" cy="912749"/>
            <a:chOff x="6452356" y="2349928"/>
            <a:chExt cx="939063" cy="912749"/>
          </a:xfrm>
        </p:grpSpPr>
        <p:sp>
          <p:nvSpPr>
            <p:cNvPr id="650" name="Google Shape;650;p5"/>
            <p:cNvSpPr/>
            <p:nvPr/>
          </p:nvSpPr>
          <p:spPr>
            <a:xfrm>
              <a:off x="6452356" y="2349928"/>
              <a:ext cx="209997" cy="209956"/>
            </a:xfrm>
            <a:custGeom>
              <a:rect b="b" l="l" r="r" t="t"/>
              <a:pathLst>
                <a:path extrusionOk="0" h="16451"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6816895" y="2372169"/>
              <a:ext cx="209997" cy="209956"/>
            </a:xfrm>
            <a:custGeom>
              <a:rect b="b" l="l" r="r" t="t"/>
              <a:pathLst>
                <a:path extrusionOk="0" h="16451"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7181435" y="2372169"/>
              <a:ext cx="209984" cy="209956"/>
            </a:xfrm>
            <a:custGeom>
              <a:rect b="b" l="l" r="r" t="t"/>
              <a:pathLst>
                <a:path extrusionOk="0" h="16451" w="16450">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6452369" y="2712362"/>
              <a:ext cx="209997" cy="210135"/>
            </a:xfrm>
            <a:custGeom>
              <a:rect b="b" l="l" r="r" t="t"/>
              <a:pathLst>
                <a:path extrusionOk="0" h="16465" w="16451">
                  <a:moveTo>
                    <a:pt x="0" y="0"/>
                  </a:moveTo>
                  <a:lnTo>
                    <a:pt x="0" y="16464"/>
                  </a:lnTo>
                  <a:lnTo>
                    <a:pt x="16450" y="16464"/>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6816895" y="2712362"/>
              <a:ext cx="209997" cy="210135"/>
            </a:xfrm>
            <a:custGeom>
              <a:rect b="b" l="l" r="r" t="t"/>
              <a:pathLst>
                <a:path extrusionOk="0" h="16465" w="16451">
                  <a:moveTo>
                    <a:pt x="1" y="0"/>
                  </a:moveTo>
                  <a:lnTo>
                    <a:pt x="1" y="16464"/>
                  </a:lnTo>
                  <a:lnTo>
                    <a:pt x="16451" y="16464"/>
                  </a:lnTo>
                  <a:lnTo>
                    <a:pt x="164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7181435" y="2712362"/>
              <a:ext cx="209984" cy="210135"/>
            </a:xfrm>
            <a:custGeom>
              <a:rect b="b" l="l" r="r" t="t"/>
              <a:pathLst>
                <a:path extrusionOk="0" h="16465" w="16450">
                  <a:moveTo>
                    <a:pt x="0" y="0"/>
                  </a:moveTo>
                  <a:lnTo>
                    <a:pt x="0" y="16464"/>
                  </a:lnTo>
                  <a:lnTo>
                    <a:pt x="16450" y="16464"/>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6452369" y="3052734"/>
              <a:ext cx="209997" cy="209943"/>
            </a:xfrm>
            <a:custGeom>
              <a:rect b="b" l="l" r="r" t="t"/>
              <a:pathLst>
                <a:path extrusionOk="0" h="16450"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6816895" y="3052734"/>
              <a:ext cx="209997" cy="209943"/>
            </a:xfrm>
            <a:custGeom>
              <a:rect b="b" l="l" r="r" t="t"/>
              <a:pathLst>
                <a:path extrusionOk="0" h="16450"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7181435" y="3052734"/>
              <a:ext cx="209984" cy="209943"/>
            </a:xfrm>
            <a:custGeom>
              <a:rect b="b" l="l" r="r" t="t"/>
              <a:pathLst>
                <a:path extrusionOk="0" h="16450" w="16450">
                  <a:moveTo>
                    <a:pt x="0" y="0"/>
                  </a:moveTo>
                  <a:lnTo>
                    <a:pt x="0" y="16450"/>
                  </a:lnTo>
                  <a:lnTo>
                    <a:pt x="16450" y="16450"/>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6662336" y="2464438"/>
              <a:ext cx="154584" cy="19437"/>
            </a:xfrm>
            <a:custGeom>
              <a:rect b="b" l="l" r="r" t="t"/>
              <a:pathLst>
                <a:path extrusionOk="0" h="1523" w="12110">
                  <a:moveTo>
                    <a:pt x="0" y="0"/>
                  </a:moveTo>
                  <a:lnTo>
                    <a:pt x="0"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7026863" y="2464438"/>
              <a:ext cx="154597" cy="19437"/>
            </a:xfrm>
            <a:custGeom>
              <a:rect b="b" l="l" r="r" t="t"/>
              <a:pathLst>
                <a:path extrusionOk="0" h="1523" w="12111">
                  <a:moveTo>
                    <a:pt x="1" y="0"/>
                  </a:moveTo>
                  <a:lnTo>
                    <a:pt x="1"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6662336" y="2807708"/>
              <a:ext cx="154584" cy="19450"/>
            </a:xfrm>
            <a:custGeom>
              <a:rect b="b" l="l" r="r" t="t"/>
              <a:pathLst>
                <a:path extrusionOk="0" h="1524" w="12110">
                  <a:moveTo>
                    <a:pt x="0" y="1"/>
                  </a:moveTo>
                  <a:lnTo>
                    <a:pt x="0"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6547537"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6547537"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7276603"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6916620" y="2582133"/>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6916620" y="2922505"/>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7276603"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7026863" y="2807708"/>
              <a:ext cx="154597" cy="19450"/>
            </a:xfrm>
            <a:custGeom>
              <a:rect b="b" l="l" r="r" t="t"/>
              <a:pathLst>
                <a:path extrusionOk="0" h="1524" w="12111">
                  <a:moveTo>
                    <a:pt x="1" y="1"/>
                  </a:moveTo>
                  <a:lnTo>
                    <a:pt x="1"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6662336" y="3147901"/>
              <a:ext cx="154584" cy="19629"/>
            </a:xfrm>
            <a:custGeom>
              <a:rect b="b" l="l" r="r" t="t"/>
              <a:pathLst>
                <a:path extrusionOk="0" h="1538" w="12110">
                  <a:moveTo>
                    <a:pt x="0" y="1"/>
                  </a:moveTo>
                  <a:lnTo>
                    <a:pt x="0"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7026863" y="3147901"/>
              <a:ext cx="154597" cy="19629"/>
            </a:xfrm>
            <a:custGeom>
              <a:rect b="b" l="l" r="r" t="t"/>
              <a:pathLst>
                <a:path extrusionOk="0" h="1538" w="12111">
                  <a:moveTo>
                    <a:pt x="1" y="1"/>
                  </a:moveTo>
                  <a:lnTo>
                    <a:pt x="1"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1" name="Google Shape;671;p5"/>
          <p:cNvSpPr txBox="1"/>
          <p:nvPr/>
        </p:nvSpPr>
        <p:spPr>
          <a:xfrm>
            <a:off x="1914463" y="2600625"/>
            <a:ext cx="5315100" cy="647700"/>
          </a:xfrm>
          <a:prstGeom prst="rect">
            <a:avLst/>
          </a:prstGeom>
          <a:noFill/>
          <a:ln>
            <a:noFill/>
          </a:ln>
        </p:spPr>
        <p:txBody>
          <a:bodyPr anchorCtr="0" anchor="ctr" bIns="91425" lIns="91425" spcFirstLastPara="1" rIns="91425" wrap="square" tIns="91425">
            <a:noAutofit/>
          </a:bodyPr>
          <a:lstStyle/>
          <a:p>
            <a:pPr indent="0" lvl="0" marL="0" marR="0" rtl="0" algn="ctr">
              <a:lnSpc>
                <a:spcPct val="107916"/>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Pada dataset </a:t>
            </a:r>
            <a:r>
              <a:rPr i="1" lang="en" sz="1200">
                <a:solidFill>
                  <a:schemeClr val="dk1"/>
                </a:solidFill>
                <a:latin typeface="Times New Roman"/>
                <a:ea typeface="Times New Roman"/>
                <a:cs typeface="Times New Roman"/>
                <a:sym typeface="Times New Roman"/>
              </a:rPr>
              <a:t>autos_mpg.csv</a:t>
            </a:r>
            <a:r>
              <a:rPr b="0" i="0" lang="en" sz="1200" u="none" cap="none" strike="noStrike">
                <a:solidFill>
                  <a:schemeClr val="dk1"/>
                </a:solidFill>
                <a:latin typeface="Times New Roman"/>
                <a:ea typeface="Times New Roman"/>
                <a:cs typeface="Times New Roman"/>
                <a:sym typeface="Times New Roman"/>
              </a:rPr>
              <a:t>, tidak ada data yang terduplikasi. Ketika dilakukan pengecekan data yang duplikasi, keluar </a:t>
            </a:r>
            <a:r>
              <a:rPr b="0" i="1" lang="en" sz="1200" u="none" cap="none" strike="noStrike">
                <a:solidFill>
                  <a:schemeClr val="dk1"/>
                </a:solidFill>
                <a:latin typeface="Times New Roman"/>
                <a:ea typeface="Times New Roman"/>
                <a:cs typeface="Times New Roman"/>
                <a:sym typeface="Times New Roman"/>
              </a:rPr>
              <a:t>outputnya</a:t>
            </a:r>
            <a:r>
              <a:rPr b="0" i="0" lang="en" sz="1200" u="none" cap="none" strike="noStrike">
                <a:solidFill>
                  <a:schemeClr val="dk1"/>
                </a:solidFill>
                <a:latin typeface="Times New Roman"/>
                <a:ea typeface="Times New Roman"/>
                <a:cs typeface="Times New Roman"/>
                <a:sym typeface="Times New Roman"/>
              </a:rPr>
              <a:t> ialah “0” yang menandakan tidak adanya data yang terduplikat pada data tersebut.</a:t>
            </a:r>
            <a:endParaRPr b="0" i="0" sz="1400" u="none" cap="none" strike="noStrike">
              <a:solidFill>
                <a:srgbClr val="000000"/>
              </a:solidFill>
              <a:latin typeface="Arial"/>
              <a:ea typeface="Arial"/>
              <a:cs typeface="Arial"/>
              <a:sym typeface="Arial"/>
            </a:endParaRPr>
          </a:p>
        </p:txBody>
      </p:sp>
      <p:sp>
        <p:nvSpPr>
          <p:cNvPr id="672" name="Google Shape;672;p5"/>
          <p:cNvSpPr txBox="1"/>
          <p:nvPr>
            <p:ph type="title"/>
          </p:nvPr>
        </p:nvSpPr>
        <p:spPr>
          <a:xfrm>
            <a:off x="457200" y="425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Eksplorasi dan Pra-Pemrosesan Data</a:t>
            </a:r>
            <a:endParaRPr/>
          </a:p>
        </p:txBody>
      </p:sp>
      <p:pic>
        <p:nvPicPr>
          <p:cNvPr id="673" name="Google Shape;673;p5"/>
          <p:cNvPicPr preferRelativeResize="0"/>
          <p:nvPr/>
        </p:nvPicPr>
        <p:blipFill>
          <a:blip r:embed="rId3">
            <a:alphaModFix/>
          </a:blip>
          <a:stretch>
            <a:fillRect/>
          </a:stretch>
        </p:blipFill>
        <p:spPr>
          <a:xfrm>
            <a:off x="2365925" y="1625600"/>
            <a:ext cx="4581525" cy="81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