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5" r:id="rId4"/>
    <p:sldId id="271" r:id="rId5"/>
    <p:sldId id="257" r:id="rId6"/>
    <p:sldId id="277" r:id="rId7"/>
    <p:sldId id="278" r:id="rId8"/>
    <p:sldId id="272" r:id="rId9"/>
    <p:sldId id="280" r:id="rId10"/>
    <p:sldId id="289" r:id="rId11"/>
    <p:sldId id="290" r:id="rId12"/>
    <p:sldId id="291" r:id="rId13"/>
    <p:sldId id="292" r:id="rId14"/>
    <p:sldId id="259" r:id="rId15"/>
    <p:sldId id="287" r:id="rId16"/>
    <p:sldId id="288" r:id="rId17"/>
    <p:sldId id="293" r:id="rId18"/>
    <p:sldId id="282" r:id="rId19"/>
    <p:sldId id="273" r:id="rId20"/>
    <p:sldId id="294" r:id="rId21"/>
    <p:sldId id="262" r:id="rId22"/>
    <p:sldId id="295" r:id="rId23"/>
    <p:sldId id="296" r:id="rId24"/>
    <p:sldId id="265" r:id="rId25"/>
    <p:sldId id="26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B4FF"/>
    <a:srgbClr val="003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57516" autoAdjust="0"/>
  </p:normalViewPr>
  <p:slideViewPr>
    <p:cSldViewPr snapToGrid="0">
      <p:cViewPr varScale="1">
        <p:scale>
          <a:sx n="47" d="100"/>
          <a:sy n="47" d="100"/>
        </p:scale>
        <p:origin x="1934" y="53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A1CF6-E19A-45E2-8771-AAEDDBC01C2A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6CF55-D4EE-433F-AC50-4D3F89E9B9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61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754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432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243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As you can see our formulation of reward models are similar to the </a:t>
                </a:r>
                <a:r>
                  <a:rPr lang="en-US" dirty="0" err="1"/>
                  <a:t>dpo’s</a:t>
                </a:r>
                <a:r>
                  <a:rPr lang="en-US" dirty="0"/>
                  <a:t> reward model</a:t>
                </a:r>
              </a:p>
              <a:p>
                <a:endParaRPr lang="en-US" dirty="0"/>
              </a:p>
              <a:p>
                <a:r>
                  <a:rPr lang="en-US" dirty="0"/>
                  <a:t>And one important property of this is that</a:t>
                </a:r>
              </a:p>
              <a:p>
                <a:r>
                  <a:rPr lang="en-US" dirty="0"/>
                  <a:t>In the </a:t>
                </a:r>
                <a:r>
                  <a:rPr lang="en-US" dirty="0" err="1"/>
                  <a:t>dpo</a:t>
                </a:r>
                <a:r>
                  <a:rPr lang="en-US" dirty="0"/>
                  <a:t> reward model, the </a:t>
                </a:r>
                <a:r>
                  <a:rPr lang="en-US" b="1" dirty="0"/>
                  <a:t>KL regularization</a:t>
                </a:r>
                <a:r>
                  <a:rPr lang="en-US" dirty="0"/>
                  <a:t> keeps the aligned model </a:t>
                </a:r>
                <a:r>
                  <a:rPr lang="ar-AE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𝜋_𝑟</a:t>
                </a:r>
                <a:r>
                  <a:rPr lang="en-US" dirty="0"/>
                  <a:t>close to the reference model </a:t>
                </a:r>
                <a:r>
                  <a:rPr lang="ar-AE" sz="120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𝜋_𝑟𝑒𝑓</a:t>
                </a:r>
                <a:r>
                  <a:rPr lang="ar-AE" dirty="0"/>
                  <a:t>,</a:t>
                </a:r>
                <a:br>
                  <a:rPr lang="ar-AE" dirty="0"/>
                </a:br>
                <a:r>
                  <a:rPr lang="en-US" dirty="0"/>
                  <a:t>which prevents the model from drifting too far away.</a:t>
                </a:r>
              </a:p>
              <a:p>
                <a:endParaRPr lang="en-US" dirty="0"/>
              </a:p>
              <a:p>
                <a:r>
                  <a:rPr lang="en-US" dirty="0"/>
                  <a:t>In Cope’s reward model, this is PEFT conceptually does this role</a:t>
                </a:r>
              </a:p>
              <a:p>
                <a:r>
                  <a:rPr lang="en-US" dirty="0"/>
                  <a:t>Why?</a:t>
                </a:r>
              </a:p>
              <a:p>
                <a:r>
                  <a:rPr lang="en-US" dirty="0"/>
                  <a:t>Because only lora </a:t>
                </a:r>
                <a:r>
                  <a:rPr lang="en-US" dirty="0" err="1"/>
                  <a:t>paraeters</a:t>
                </a:r>
                <a:r>
                  <a:rPr lang="en-US" dirty="0"/>
                  <a:t> are updated and the base model </a:t>
                </a:r>
                <a:r>
                  <a:rPr lang="en-US" dirty="0" err="1"/>
                  <a:t>paraeters</a:t>
                </a:r>
                <a:r>
                  <a:rPr lang="en-US" dirty="0"/>
                  <a:t> are frozen</a:t>
                </a:r>
              </a:p>
              <a:p>
                <a:endParaRPr lang="en-US" dirty="0"/>
              </a:p>
              <a:p>
                <a:r>
                  <a:rPr lang="en-US" dirty="0"/>
                  <a:t>And this </a:t>
                </a:r>
                <a:r>
                  <a:rPr lang="en-US" b="1" dirty="0"/>
                  <a:t>implicit reward formulation</a:t>
                </a:r>
                <a:r>
                  <a:rPr lang="en-US" dirty="0"/>
                  <a:t> also connects directly to </a:t>
                </a:r>
                <a:r>
                  <a:rPr lang="en-US" b="1" dirty="0"/>
                  <a:t>contrastive decoding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In this sense, our insight reveals a novel connection between two popular </a:t>
                </a:r>
                <a:r>
                  <a:rPr lang="en-US" dirty="0" err="1"/>
                  <a:t>decod</a:t>
                </a:r>
                <a:r>
                  <a:rPr lang="en-US" dirty="0"/>
                  <a:t> </a:t>
                </a:r>
                <a:r>
                  <a:rPr lang="en-US" dirty="0" err="1"/>
                  <a:t>ing</a:t>
                </a:r>
                <a:r>
                  <a:rPr lang="en-US" dirty="0"/>
                  <a:t> paradigms, contrastive decoding and reward guided decoding.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171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0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4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54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683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85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98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73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74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6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6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88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6CF55-D4EE-433F-AC50-4D3F89E9B93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0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8C777-8335-1FF7-6BD2-38FF73D6D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CB5698-8347-B0A9-4832-7F4424845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561653-C55B-8D52-F22A-176391809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ED43-CC27-70B6-016F-135BDAE4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D3FCE9-6ED1-D37A-BE63-4463E185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85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41783-2CA4-F08B-999B-EFA98204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B58E8F-E525-FAFA-6FB0-9C74FF76A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097BB-A70B-75CA-437E-1C9E702A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198C5-25D1-F33A-5EA2-4A8C2078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E863A-2CB9-4E0C-7A1B-1D99870C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8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2AFF0F-94B2-D5C8-B399-FCCE4E16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BD96D6-4C06-D4C2-7B82-E71F7CC55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F23A7A-D761-C7B8-6CF2-1EA76AF0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F4391E-475A-550D-1630-044BBA7A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0AAE70-46FD-9C7A-DD4D-DA9BA159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1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1DB13-E0E5-2925-DBD6-62086628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A3DCE7-3D2E-FE15-7081-17BF16A9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0A433-13B1-43A1-930B-449FCAB83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94FF7-89A1-D998-8F8A-448D69D4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60446-392C-E469-7868-806D316B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2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202D-8BB2-FB2C-934F-8BA6A219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158DBA-6C81-E11E-1945-05F1F34F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19AE4-F470-E542-13B1-AEA8407A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04627-F1AC-FFE1-A49F-A496B76D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2AEE3-82C4-6690-5C68-6D7A946E0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3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C986D-4099-8D79-7921-CEABE2F1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00C9AD-2A75-9ECB-86B8-4F16E3F86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8B3ABD-9832-FC46-E9A2-577331097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5F07-AAA9-8536-4EE1-057E87D2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5AB0CA-1669-A830-A370-C5C0F6CC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475442-2179-890A-1700-65CD59E8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32CA5-B23D-3A1B-AB83-09779D51A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3C2551-7768-261A-9A8F-15E8719BC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C9CE02-126F-D6C9-92BF-57F8D33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8CDF3C-4513-C6D5-C1D4-26FFEACAA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850EE1-D149-64C2-F959-C53BC1F00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C6AD5-0662-DB44-AAE3-6C90D546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FA76A9-C090-3066-B0AD-0379DA63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BAF1A7-58E3-6EC0-4549-3EF882F3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82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5C871-DA80-F3F9-2420-C9C63840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0DD7F9-9187-8E7F-3235-AEF33720C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C3FD97-9992-A72E-9B43-6E078C63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4E2B3-0AB8-4797-4CA8-FCCC03AB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08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8C709-03F4-DD19-B8A4-E3E613395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09F8D8-6D9E-6744-AFB4-A6F4624E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55D93-F7DA-55EC-5639-45DBB57B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2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8C993-8A8C-87A2-1114-300C33BE2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33C51-0EBE-5B8F-5DA9-86325FF6D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74F0B-E83F-BC83-F73D-92126129E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CED2A9-A2BA-DAA2-542D-F35D703C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B27DC-BC60-8CB7-9B32-79006B3D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722DB-B1B6-95F4-BD29-067AF1C6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0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D8306-BE10-4A35-1463-45FBB4ED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D669D3-CC16-CB9F-54DC-1E8C5B4D5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DF6E1-7124-D9B4-5483-BB3D8F1E6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BC3B46-D654-08E7-BC70-A4DD955AB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E30571-A747-59C0-D473-CE1EC3A3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32FE7-D74C-CDD0-D19E-70F831C4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7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9187A3-1FA6-0A86-341D-6D0FC9BE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2125A-DAB0-9E2E-AC80-668A1D550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D2B7B-DE10-478B-1FA8-55C9136C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4DF69-5356-4C05-BECD-8515FF57BE40}" type="datetimeFigureOut">
              <a:rPr lang="ko-KR" altLang="en-US" smtClean="0"/>
              <a:t>2025-10-18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8DF9E-B39A-4B5D-FAB5-BC3240904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6ADFC-833A-E08B-E1D2-D9719D035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F74DA-99A4-4A65-958A-90554AC27E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6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06CA2D2-E958-C122-D60B-B185EB72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0"/>
          <a:stretch>
            <a:fillRect/>
          </a:stretch>
        </p:blipFill>
        <p:spPr>
          <a:xfrm>
            <a:off x="-25900" y="3506521"/>
            <a:ext cx="12232559" cy="339991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F364C9-879A-158E-DA76-9FBAA9AF0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20" y="1278025"/>
            <a:ext cx="10107561" cy="1775293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Gill Sans MT" panose="020B0502020104020203" pitchFamily="34" charset="0"/>
                <a:ea typeface="Pretendard" panose="02000503000000020004"/>
                <a:cs typeface="Pretendard ExtraBold" panose="02000903000000020004" pitchFamily="50" charset="-127"/>
              </a:rPr>
              <a:t>Personalized LLM Decoding via </a:t>
            </a:r>
            <a:br>
              <a:rPr lang="en-US" altLang="ko-KR" sz="4400" dirty="0">
                <a:latin typeface="Gill Sans MT" panose="020B0502020104020203" pitchFamily="34" charset="0"/>
                <a:ea typeface="Pretendard" panose="02000503000000020004"/>
                <a:cs typeface="Pretendard ExtraBold" panose="02000903000000020004" pitchFamily="50" charset="-127"/>
              </a:rPr>
            </a:br>
            <a:r>
              <a:rPr lang="en-US" altLang="ko-KR" sz="4400" dirty="0">
                <a:latin typeface="Gill Sans MT" panose="020B0502020104020203" pitchFamily="34" charset="0"/>
                <a:ea typeface="Pretendard" panose="02000503000000020004"/>
                <a:cs typeface="Pretendard ExtraBold" panose="02000903000000020004" pitchFamily="50" charset="-127"/>
              </a:rPr>
              <a:t>Contrasting Personal Preference</a:t>
            </a:r>
            <a:endParaRPr lang="ko-KR" altLang="en-US" sz="4400" dirty="0">
              <a:latin typeface="Gill Sans MT" panose="020B0502020104020203" pitchFamily="34" charset="0"/>
              <a:ea typeface="Pretendard" panose="02000503000000020004"/>
              <a:cs typeface="Pretendard ExtraBold" panose="020009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D4CAB1-FC84-61AF-7530-DB0F9DC9E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3822"/>
            <a:ext cx="9144000" cy="1972659"/>
          </a:xfrm>
        </p:spPr>
        <p:txBody>
          <a:bodyPr>
            <a:normAutofit/>
          </a:bodyPr>
          <a:lstStyle/>
          <a:p>
            <a:r>
              <a:rPr 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Hyungjune</a:t>
            </a:r>
            <a:r>
              <a: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Bu*¹, </a:t>
            </a:r>
            <a:r>
              <a:rPr 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Chanjoo</a:t>
            </a:r>
            <a:r>
              <a: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Jung*¹, Minjae Kang², </a:t>
            </a:r>
            <a:r>
              <a:rPr 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Jaehyung</a:t>
            </a:r>
            <a:r>
              <a:rPr 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Kim¹ </a:t>
            </a:r>
          </a:p>
          <a:p>
            <a:endParaRPr 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¹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Yonsei University, </a:t>
            </a:r>
            <a:r>
              <a:rPr lang="en-US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²</a:t>
            </a:r>
            <a: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Opt-AI Inc.</a:t>
            </a:r>
            <a:br>
              <a:rPr lang="en-US" altLang="ko-KR" sz="2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2000" dirty="0">
                <a:ea typeface="Pretendard" panose="02000503000000020004" pitchFamily="50" charset="-127"/>
              </a:rPr>
              <a:t>*e</a:t>
            </a:r>
            <a:r>
              <a:rPr lang="en-US" sz="2000" dirty="0">
                <a:ea typeface="Pretendard" panose="02000503000000020004" pitchFamily="50" charset="-127"/>
              </a:rPr>
              <a:t>qual contribution</a:t>
            </a:r>
            <a:endParaRPr lang="ko-KR" altLang="en-US" sz="2000" dirty="0">
              <a:ea typeface="Pretendard" panose="02000503000000020004" pitchFamily="50" charset="-127"/>
            </a:endParaRPr>
          </a:p>
        </p:txBody>
      </p:sp>
      <p:pic>
        <p:nvPicPr>
          <p:cNvPr id="1026" name="Picture 2" descr="The 2025 Conference on Empirical Methods in Natural Language Processing - EMNLP  2025">
            <a:extLst>
              <a:ext uri="{FF2B5EF4-FFF2-40B4-BE49-F238E27FC236}">
                <a16:creationId xmlns:a16="http://schemas.microsoft.com/office/drawing/2014/main" id="{1A9F1129-ECCF-0BC4-2168-42EB6702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8" y="313206"/>
            <a:ext cx="2155798" cy="35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DE05DC-C943-DD1B-295A-9FD9EA58A13B}"/>
              </a:ext>
            </a:extLst>
          </p:cNvPr>
          <p:cNvGrpSpPr/>
          <p:nvPr/>
        </p:nvGrpSpPr>
        <p:grpSpPr>
          <a:xfrm>
            <a:off x="4241380" y="5413060"/>
            <a:ext cx="3709241" cy="1120603"/>
            <a:chOff x="4373845" y="5579975"/>
            <a:chExt cx="3709241" cy="1120603"/>
          </a:xfrm>
        </p:grpSpPr>
        <p:pic>
          <p:nvPicPr>
            <p:cNvPr id="6" name="Picture 2" descr="옵트에이아이 Opt-AI Inc.">
              <a:extLst>
                <a:ext uri="{FF2B5EF4-FFF2-40B4-BE49-F238E27FC236}">
                  <a16:creationId xmlns:a16="http://schemas.microsoft.com/office/drawing/2014/main" id="{EC9CDFB5-26A3-992C-443C-C79DA1683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2424" y1="44473" x2="44657" y2="45758"/>
                          <a14:foregroundMark x1="51515" y1="43445" x2="51994" y2="44987"/>
                          <a14:foregroundMark x1="69378" y1="40874" x2="69378" y2="42931"/>
                          <a14:foregroundMark x1="83094" y1="43702" x2="83094" y2="46530"/>
                          <a14:backgroundMark x1="23445" y1="51414" x2="23445" y2="51414"/>
                          <a14:backgroundMark x1="23126" y1="46015" x2="20893" y2="46530"/>
                          <a14:backgroundMark x1="40032" y1="52442" x2="38596" y2="49357"/>
                          <a14:backgroundMark x1="70813" y1="50386" x2="71292" y2="49871"/>
                          <a14:backgroundMark x1="69219" y1="24422" x2="68740" y2="241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6870" y="5579975"/>
              <a:ext cx="1806216" cy="11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림 11" descr="텍스트, 폰트, 로고, 상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D05D8C-27B5-692D-9474-B791E29B3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845" y="5656455"/>
              <a:ext cx="1849000" cy="96764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8F71F30-8940-0CC1-E509-C6E8BEF869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39" y="232392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87"/>
    </mc:Choice>
    <mc:Fallback xmlns="">
      <p:transition spd="slow" advTm="225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9F47-BB0F-FAA3-86BE-B3C8D10AA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99482-5F7E-3822-74AD-37FD2E1D2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9898E-EADA-182F-9F59-95E73C0A8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117963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 user model                                         ,where             represents PEFT parameters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contrast the token-level likelihoods of             and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A9DEE-DA73-2EAC-6087-4984E7A0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34" t="12059" r="7673" b="20131"/>
          <a:stretch>
            <a:fillRect/>
          </a:stretch>
        </p:blipFill>
        <p:spPr>
          <a:xfrm>
            <a:off x="3702081" y="1773320"/>
            <a:ext cx="2562295" cy="428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0C4332-2A12-C36F-4BE0-4198DA48F115}"/>
              </a:ext>
            </a:extLst>
          </p:cNvPr>
          <p:cNvSpPr txBox="1"/>
          <p:nvPr/>
        </p:nvSpPr>
        <p:spPr>
          <a:xfrm>
            <a:off x="3048000" y="33146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a typeface="Pretendard" panose="02000503000000020004"/>
              </a:rPr>
              <a:t>I had a great cup of ______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DC1CA3-F2AD-F649-EB3B-9A573D66747E}"/>
              </a:ext>
            </a:extLst>
          </p:cNvPr>
          <p:cNvSpPr txBox="1"/>
          <p:nvPr/>
        </p:nvSpPr>
        <p:spPr>
          <a:xfrm>
            <a:off x="4124960" y="4161678"/>
            <a:ext cx="547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{“coffee”, “tea”, “espresso”,</a:t>
            </a:r>
            <a:r>
              <a:rPr lang="en-US" dirty="0"/>
              <a:t> “quantum,” “penguin”…</a:t>
            </a:r>
            <a:r>
              <a:rPr lang="it-IT" dirty="0"/>
              <a:t>}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7DCCB-7D3E-6B18-8A6B-65C7836959BC}"/>
              </a:ext>
            </a:extLst>
          </p:cNvPr>
          <p:cNvSpPr txBox="1"/>
          <p:nvPr/>
        </p:nvSpPr>
        <p:spPr>
          <a:xfrm>
            <a:off x="4008918" y="4598439"/>
            <a:ext cx="547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Candidate tokens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BBE223-D115-0DCA-7EDE-E266A9E3247E}"/>
              </a:ext>
            </a:extLst>
          </p:cNvPr>
          <p:cNvCxnSpPr>
            <a:cxnSpLocks/>
          </p:cNvCxnSpPr>
          <p:nvPr/>
        </p:nvCxnSpPr>
        <p:spPr>
          <a:xfrm>
            <a:off x="4254101" y="4561140"/>
            <a:ext cx="522597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6636F74A-2F54-A5B5-93DD-DE7E63B7C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477" y="5024215"/>
            <a:ext cx="3669794" cy="10491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5E47F6-4912-523E-22B9-B087635F2F4B}"/>
              </a:ext>
            </a:extLst>
          </p:cNvPr>
          <p:cNvSpPr txBox="1"/>
          <p:nvPr/>
        </p:nvSpPr>
        <p:spPr>
          <a:xfrm>
            <a:off x="4894723" y="6034977"/>
            <a:ext cx="4039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our implicit reward model             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choose the best candidate!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E994EC0-14ED-7EA8-F032-C0D741A5D2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63" r="74013" b="14228"/>
          <a:stretch>
            <a:fillRect/>
          </a:stretch>
        </p:blipFill>
        <p:spPr>
          <a:xfrm>
            <a:off x="6298124" y="2306210"/>
            <a:ext cx="766025" cy="6387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4A2BF6-E583-D819-CAB6-6D5460BA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721" r="42155"/>
          <a:stretch>
            <a:fillRect/>
          </a:stretch>
        </p:blipFill>
        <p:spPr>
          <a:xfrm>
            <a:off x="7646463" y="2320009"/>
            <a:ext cx="766025" cy="7446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3815A-BAA8-89B3-A6FB-E48EACC2AC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758" t="12059" r="7673" b="20131"/>
          <a:stretch>
            <a:fillRect/>
          </a:stretch>
        </p:blipFill>
        <p:spPr>
          <a:xfrm>
            <a:off x="7248143" y="1791069"/>
            <a:ext cx="721991" cy="4285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B9C27-DDBD-B19F-7AEF-66BA42378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134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42"/>
    </mc:Choice>
    <mc:Fallback xmlns="">
      <p:transition spd="slow" advTm="26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95908-3B15-F195-828D-43B15FCC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8CABBE-679D-C9DF-1197-033B81E3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7"/>
            <a:ext cx="10852355" cy="34277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 user model                                         ,where             represents PEFT parameters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contrast the token-level likelihoods of             and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not all the tokens!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contrastive decoding¹, we restrict the candidates to tokens the user model considers   plausible.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following condition, we define the candidate token set: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8F1147-12B8-0AF4-94B2-D0416849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2" y="5074095"/>
            <a:ext cx="5894920" cy="9249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D77659-B1E5-66E0-AA01-2ACC9F9A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D17506-9800-5B22-F78C-5937972F2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850" y="5864236"/>
            <a:ext cx="6181537" cy="567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16C6F6-5B63-812F-E961-59F80B9A2D8D}"/>
              </a:ext>
            </a:extLst>
          </p:cNvPr>
          <p:cNvSpPr txBox="1"/>
          <p:nvPr/>
        </p:nvSpPr>
        <p:spPr>
          <a:xfrm>
            <a:off x="7706420" y="5170108"/>
            <a:ext cx="29214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Intuition: </a:t>
            </a:r>
          </a:p>
          <a:p>
            <a:pPr algn="ctr"/>
            <a:r>
              <a:rPr lang="en-US" altLang="ko-KR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80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iltered set of plausible </a:t>
            </a:r>
          </a:p>
          <a:p>
            <a:pPr algn="ctr"/>
            <a:r>
              <a:rPr lang="en-US" sz="180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tokens at </a:t>
            </a:r>
          </a:p>
          <a:p>
            <a:pPr algn="ctr"/>
            <a:r>
              <a:rPr lang="en-US" sz="1800" i="0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 step </a:t>
            </a:r>
            <a:r>
              <a:rPr lang="en-US" sz="1800" i="1" u="none" strike="noStrike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endParaRPr lang="en-US" i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5CA1D3-86A5-4033-B8AC-3D171F7243D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863" r="74013" b="14228"/>
          <a:stretch>
            <a:fillRect/>
          </a:stretch>
        </p:blipFill>
        <p:spPr>
          <a:xfrm>
            <a:off x="6298124" y="2306210"/>
            <a:ext cx="766025" cy="638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EDEC28-D143-55F7-8ED8-82483D018EC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5721" r="42155"/>
          <a:stretch>
            <a:fillRect/>
          </a:stretch>
        </p:blipFill>
        <p:spPr>
          <a:xfrm>
            <a:off x="7646463" y="2320009"/>
            <a:ext cx="766025" cy="744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133270-0F6F-B9CA-3DC9-841152D64E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34" t="12059" r="7673" b="20131"/>
          <a:stretch>
            <a:fillRect/>
          </a:stretch>
        </p:blipFill>
        <p:spPr>
          <a:xfrm>
            <a:off x="3702081" y="1773320"/>
            <a:ext cx="2562295" cy="428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6C2124-7140-A19D-9C51-EC3E60B61D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758" t="12059" r="7673" b="20131"/>
          <a:stretch>
            <a:fillRect/>
          </a:stretch>
        </p:blipFill>
        <p:spPr>
          <a:xfrm>
            <a:off x="7248143" y="1791069"/>
            <a:ext cx="721991" cy="428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15814C-95B2-C7A4-D284-C860FC810CCE}"/>
              </a:ext>
            </a:extLst>
          </p:cNvPr>
          <p:cNvSpPr txBox="1"/>
          <p:nvPr/>
        </p:nvSpPr>
        <p:spPr>
          <a:xfrm>
            <a:off x="0" y="6596390"/>
            <a:ext cx="6370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[1]Li et al. (2023), Contrastive Decoding: Open-ended Text Generation as Optimization, ACL.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27874-C930-7DAD-2288-ECE6AB7D47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24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01"/>
    </mc:Choice>
    <mc:Fallback xmlns="">
      <p:transition spd="slow" advTm="47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A1CD-2601-87B4-C8C0-07263D505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6E1A6B7F-C951-A1ED-49EA-ED701CDF4AE0}"/>
              </a:ext>
            </a:extLst>
          </p:cNvPr>
          <p:cNvSpPr txBox="1"/>
          <p:nvPr/>
        </p:nvSpPr>
        <p:spPr>
          <a:xfrm>
            <a:off x="8993820" y="6052723"/>
            <a:ext cx="619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ea typeface="Pretendard" panose="02000503000000020004"/>
              </a:rPr>
              <a:t>max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1F70EB-6EA4-826E-20B1-938BA966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12EDA-DCDB-75C9-A45A-E86F8D796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 user model                                         ,where             represents PEFT parameters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contrast the token-level likelihoods of             and 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044603-38B7-7BE4-ABD4-5DC8DD074662}"/>
              </a:ext>
            </a:extLst>
          </p:cNvPr>
          <p:cNvSpPr txBox="1"/>
          <p:nvPr/>
        </p:nvSpPr>
        <p:spPr>
          <a:xfrm>
            <a:off x="3048000" y="318257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a typeface="Pretendard" panose="02000503000000020004"/>
              </a:rPr>
              <a:t>I had a great cup of ______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69A3F0-94EC-2205-F1EE-A88851C9164F}"/>
              </a:ext>
            </a:extLst>
          </p:cNvPr>
          <p:cNvSpPr txBox="1"/>
          <p:nvPr/>
        </p:nvSpPr>
        <p:spPr>
          <a:xfrm>
            <a:off x="4124960" y="4161678"/>
            <a:ext cx="547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{“coffee”, “tea”, “espresso”,</a:t>
            </a:r>
            <a:r>
              <a:rPr lang="en-US" dirty="0"/>
              <a:t> “quantum,” “penguin”…</a:t>
            </a:r>
            <a:r>
              <a:rPr lang="it-IT" dirty="0"/>
              <a:t>}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E8CE73-8F6D-76F6-52FC-11BF4EA95AA0}"/>
              </a:ext>
            </a:extLst>
          </p:cNvPr>
          <p:cNvCxnSpPr>
            <a:cxnSpLocks/>
          </p:cNvCxnSpPr>
          <p:nvPr/>
        </p:nvCxnSpPr>
        <p:spPr>
          <a:xfrm>
            <a:off x="6973403" y="4366664"/>
            <a:ext cx="102393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0AE7CE-E42E-63B6-5CEF-FA8EE3A71FCD}"/>
              </a:ext>
            </a:extLst>
          </p:cNvPr>
          <p:cNvCxnSpPr>
            <a:cxnSpLocks/>
          </p:cNvCxnSpPr>
          <p:nvPr/>
        </p:nvCxnSpPr>
        <p:spPr>
          <a:xfrm>
            <a:off x="8028940" y="4367805"/>
            <a:ext cx="111506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E99FA46D-A5D9-D88F-11D5-FEEDA369B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2" y="6076361"/>
            <a:ext cx="4426648" cy="4063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320063-3397-B207-E73F-EDDA4DCCD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602" y="5252819"/>
            <a:ext cx="4426648" cy="6945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56B4F7-CFCC-0AF2-45DB-FEE432A9E244}"/>
              </a:ext>
            </a:extLst>
          </p:cNvPr>
          <p:cNvSpPr txBox="1"/>
          <p:nvPr/>
        </p:nvSpPr>
        <p:spPr>
          <a:xfrm>
            <a:off x="4338320" y="4603006"/>
            <a:ext cx="547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0.35      0.25        0.2          0.00003     0.000001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515725F-B0A7-81F6-929A-508A8BBE10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4013"/>
          <a:stretch>
            <a:fillRect/>
          </a:stretch>
        </p:blipFill>
        <p:spPr>
          <a:xfrm>
            <a:off x="3321855" y="4446904"/>
            <a:ext cx="803104" cy="6646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C4C1E2B-D955-D5F8-3B07-3B85DDC41BF5}"/>
              </a:ext>
            </a:extLst>
          </p:cNvPr>
          <p:cNvSpPr txBox="1"/>
          <p:nvPr/>
        </p:nvSpPr>
        <p:spPr>
          <a:xfrm>
            <a:off x="5764367" y="5761063"/>
            <a:ext cx="547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set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0.1, so threshold is 0.1*0.35=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0.105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​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129D50-0DC6-78E1-5AC1-5953C6C976AE}"/>
              </a:ext>
            </a:extLst>
          </p:cNvPr>
          <p:cNvCxnSpPr>
            <a:cxnSpLocks/>
          </p:cNvCxnSpPr>
          <p:nvPr/>
        </p:nvCxnSpPr>
        <p:spPr>
          <a:xfrm>
            <a:off x="9046708" y="6100648"/>
            <a:ext cx="47323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ame 39">
            <a:extLst>
              <a:ext uri="{FF2B5EF4-FFF2-40B4-BE49-F238E27FC236}">
                <a16:creationId xmlns:a16="http://schemas.microsoft.com/office/drawing/2014/main" id="{F97BC9DD-3B8F-02E1-490B-D61414922640}"/>
              </a:ext>
            </a:extLst>
          </p:cNvPr>
          <p:cNvSpPr/>
          <p:nvPr/>
        </p:nvSpPr>
        <p:spPr>
          <a:xfrm>
            <a:off x="4161744" y="4118352"/>
            <a:ext cx="2848443" cy="484653"/>
          </a:xfrm>
          <a:prstGeom prst="frame">
            <a:avLst>
              <a:gd name="adj1" fmla="val 742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B66817-CD9E-2E1A-EE0F-7B871CEC4570}"/>
              </a:ext>
            </a:extLst>
          </p:cNvPr>
          <p:cNvSpPr txBox="1"/>
          <p:nvPr/>
        </p:nvSpPr>
        <p:spPr>
          <a:xfrm>
            <a:off x="3938012" y="3721718"/>
            <a:ext cx="3298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only consider these now!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EB5AA-B877-A166-FF4E-125A5097D9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863" r="74013" b="14228"/>
          <a:stretch>
            <a:fillRect/>
          </a:stretch>
        </p:blipFill>
        <p:spPr>
          <a:xfrm>
            <a:off x="6298124" y="2306210"/>
            <a:ext cx="766025" cy="638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6882B8-53F4-DD82-0888-D26AAA1BE5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5721" r="42155"/>
          <a:stretch>
            <a:fillRect/>
          </a:stretch>
        </p:blipFill>
        <p:spPr>
          <a:xfrm>
            <a:off x="7646463" y="2320009"/>
            <a:ext cx="766025" cy="744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398740-5721-119D-25F6-4EE49FC8673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34" t="12059" r="7673" b="20131"/>
          <a:stretch>
            <a:fillRect/>
          </a:stretch>
        </p:blipFill>
        <p:spPr>
          <a:xfrm>
            <a:off x="3702081" y="1773320"/>
            <a:ext cx="2562295" cy="4285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C93BA-21A1-65D1-18E2-417D903F37A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758" t="12059" r="7673" b="20131"/>
          <a:stretch>
            <a:fillRect/>
          </a:stretch>
        </p:blipFill>
        <p:spPr>
          <a:xfrm>
            <a:off x="7248143" y="1791069"/>
            <a:ext cx="721991" cy="428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8B4FE-5EF9-7C6D-8C2F-1F7AE2077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778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24"/>
    </mc:Choice>
    <mc:Fallback xmlns="">
      <p:transition spd="slow" advTm="215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3" grpId="0"/>
      <p:bldP spid="25" grpId="0"/>
      <p:bldP spid="40" grpId="0" animBg="1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6492D-8B65-420B-FB74-E836FCB2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6EF3-F383-6BBA-BAC7-732EEEB0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16496-9923-05F5-9573-770F751F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2089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Denote user model                                         ,where             represents PEFT parameters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contrast the token-level likelihoods of             and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for each candidate token                      ,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E9564-C9B6-7698-8CAA-FB22F4D63F9E}"/>
              </a:ext>
            </a:extLst>
          </p:cNvPr>
          <p:cNvSpPr txBox="1"/>
          <p:nvPr/>
        </p:nvSpPr>
        <p:spPr>
          <a:xfrm>
            <a:off x="7000257" y="3823616"/>
            <a:ext cx="3952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Intuition: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favors tokens that are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user-preferred,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base-discouraged</a:t>
            </a:r>
            <a:endParaRPr lang="en-US" i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5C3FC9-C8D0-B898-B251-4680035D6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118" y="2975265"/>
            <a:ext cx="1156397" cy="4370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AE9EBC-7534-5E99-4F7C-CBA19C855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896" y="3655173"/>
            <a:ext cx="5122498" cy="14645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EB0EB89-2108-D73F-B9F5-48582536C268}"/>
              </a:ext>
            </a:extLst>
          </p:cNvPr>
          <p:cNvSpPr txBox="1"/>
          <p:nvPr/>
        </p:nvSpPr>
        <p:spPr>
          <a:xfrm>
            <a:off x="2078896" y="5219184"/>
            <a:ext cx="55010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α is a contrastive weight hyperparameter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larger, the more penalty on base model favored tokens)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5D26-BA82-6CBD-9CBC-399094CF065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863" r="74013" b="14228"/>
          <a:stretch>
            <a:fillRect/>
          </a:stretch>
        </p:blipFill>
        <p:spPr>
          <a:xfrm>
            <a:off x="6298124" y="2306210"/>
            <a:ext cx="766025" cy="6387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D18AE4-2798-E616-8AA2-07F2462465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5721" r="42155"/>
          <a:stretch>
            <a:fillRect/>
          </a:stretch>
        </p:blipFill>
        <p:spPr>
          <a:xfrm>
            <a:off x="7646463" y="2320009"/>
            <a:ext cx="766025" cy="7446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F6AF77-5228-B39A-6E48-8932EA7284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134" t="12059" r="7673" b="20131"/>
          <a:stretch>
            <a:fillRect/>
          </a:stretch>
        </p:blipFill>
        <p:spPr>
          <a:xfrm>
            <a:off x="3702081" y="1773320"/>
            <a:ext cx="2562295" cy="4285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04C7E-047F-75F2-ADD6-89C1954B04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758" t="12059" r="7673" b="20131"/>
          <a:stretch>
            <a:fillRect/>
          </a:stretch>
        </p:blipFill>
        <p:spPr>
          <a:xfrm>
            <a:off x="7248143" y="1791069"/>
            <a:ext cx="721991" cy="4285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1CD7F5-AEFB-DD11-3A50-194B998C2B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623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24"/>
    </mc:Choice>
    <mc:Fallback xmlns="">
      <p:transition spd="slow" advTm="299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EA229C7F-20D7-F941-1B1E-974950C6C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07" y="779903"/>
            <a:ext cx="6629975" cy="59060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3840AB-34B5-DCBA-95EA-4846D330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2CCB9-E7BA-AF20-FE50-CEB41E73FF29}"/>
              </a:ext>
            </a:extLst>
          </p:cNvPr>
          <p:cNvSpPr txBox="1"/>
          <p:nvPr/>
        </p:nvSpPr>
        <p:spPr>
          <a:xfrm>
            <a:off x="9249633" y="3194300"/>
            <a:ext cx="23659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Among the candidates,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token with the 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reward</a:t>
            </a:r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selected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CDD3378C-025C-72CD-E7D4-FA840867B913}"/>
              </a:ext>
            </a:extLst>
          </p:cNvPr>
          <p:cNvSpPr/>
          <p:nvPr/>
        </p:nvSpPr>
        <p:spPr>
          <a:xfrm>
            <a:off x="8898436" y="3070128"/>
            <a:ext cx="462116" cy="1325563"/>
          </a:xfrm>
          <a:prstGeom prst="rightBrace">
            <a:avLst>
              <a:gd name="adj1" fmla="val 29609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8D4F5A-DB17-2729-6659-503D66A36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274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1"/>
    </mc:Choice>
    <mc:Fallback xmlns="">
      <p:transition spd="slow" advTm="11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91B30-0BF0-ABFF-621D-F835BF1E6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F5A0E3E-30F9-3F2D-311C-6DB483979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728" y="4228654"/>
            <a:ext cx="3180084" cy="12032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DF60F43-471F-6F60-D4CF-FADC09A2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CoPe’s</a:t>
            </a:r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implicit rewards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732EE-A08B-32FD-8282-BF85B948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>
              <a:latin typeface="Pretendard"/>
            </a:endParaRPr>
          </a:p>
          <a:p>
            <a:pPr>
              <a:lnSpc>
                <a:spcPct val="150000"/>
              </a:lnSpc>
            </a:pPr>
            <a:endParaRPr lang="en-US" dirty="0">
              <a:latin typeface="Pretendard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A2EBEA1-5F93-A5BA-8B61-8837A11214E7}"/>
              </a:ext>
            </a:extLst>
          </p:cNvPr>
          <p:cNvSpPr txBox="1">
            <a:spLocks/>
          </p:cNvSpPr>
          <p:nvPr/>
        </p:nvSpPr>
        <p:spPr>
          <a:xfrm>
            <a:off x="501446" y="1533324"/>
            <a:ext cx="111866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RLHF¹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a trained reward model 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DPO²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paper showed that an explicit reward model is not needed</a:t>
            </a:r>
          </a:p>
          <a:p>
            <a:pPr fontAlgn="base"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Instead, the “reward” signal can be implicitly computed as the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log-likelihood ratio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between two models: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536A1-B127-48B2-570C-F8F36AA5040C}"/>
              </a:ext>
            </a:extLst>
          </p:cNvPr>
          <p:cNvSpPr txBox="1"/>
          <p:nvPr/>
        </p:nvSpPr>
        <p:spPr>
          <a:xfrm>
            <a:off x="1834518" y="5524292"/>
            <a:ext cx="5278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l-GR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KL regularization strength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5471B-68EB-624C-FE60-18A14427A727}"/>
              </a:ext>
            </a:extLst>
          </p:cNvPr>
          <p:cNvSpPr txBox="1"/>
          <p:nvPr/>
        </p:nvSpPr>
        <p:spPr>
          <a:xfrm>
            <a:off x="5150380" y="4419219"/>
            <a:ext cx="183983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aligned model</a:t>
            </a:r>
            <a:endParaRPr lang="en-US" i="1" dirty="0">
              <a:solidFill>
                <a:srgbClr val="0070C0"/>
              </a:solidFill>
              <a:ea typeface="Pretendard" panose="020005030000000200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40E446-45C0-6484-8DDA-497A6BCFD32E}"/>
              </a:ext>
            </a:extLst>
          </p:cNvPr>
          <p:cNvSpPr txBox="1"/>
          <p:nvPr/>
        </p:nvSpPr>
        <p:spPr>
          <a:xfrm>
            <a:off x="5082197" y="4930340"/>
            <a:ext cx="2031015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reference model</a:t>
            </a:r>
            <a:endParaRPr lang="en-US" i="1" dirty="0">
              <a:solidFill>
                <a:srgbClr val="0070C0"/>
              </a:solidFill>
              <a:ea typeface="Pretendard" panose="020005030000000200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71DF8-9CF0-4BC1-1AF9-8E913F9FC4D0}"/>
              </a:ext>
            </a:extLst>
          </p:cNvPr>
          <p:cNvSpPr txBox="1"/>
          <p:nvPr/>
        </p:nvSpPr>
        <p:spPr>
          <a:xfrm>
            <a:off x="7156135" y="4228654"/>
            <a:ext cx="3798438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Intuition: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much more does 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aligned model prefer this output   compared to the base model?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A05F31-F5D6-D12D-9516-5A38A5CEC232}"/>
              </a:ext>
            </a:extLst>
          </p:cNvPr>
          <p:cNvSpPr txBox="1"/>
          <p:nvPr/>
        </p:nvSpPr>
        <p:spPr>
          <a:xfrm>
            <a:off x="0" y="6423799"/>
            <a:ext cx="86400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[1]Christiano et al., Deep Reinforcement Learning from Human Preferences, 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NeurIPS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 2017</a:t>
            </a:r>
            <a:br>
              <a:rPr lang="en-US" sz="11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[2]Rafailov et al., Direct Preference Optimization: Your Language Model is Secretly a Reward Model, 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NeurIPS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 2023</a:t>
            </a:r>
            <a:endParaRPr 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0B2C5-B0F2-B625-6488-8C0C593DF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919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443"/>
    </mc:Choice>
    <mc:Fallback xmlns="">
      <p:transition spd="slow" advTm="52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1BF7-1F7A-6510-B4C7-FB47D717D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5B30A92-E253-35EF-9695-886CBC75D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151" y="1740251"/>
            <a:ext cx="3654923" cy="138294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9B9282F-AA8E-3502-3322-BED6F639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CoPe’s</a:t>
            </a:r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implicit rewards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E25D2-EA3A-C467-E0FC-4C95514F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>
              <a:latin typeface="Pretendard"/>
            </a:endParaRPr>
          </a:p>
          <a:p>
            <a:pPr>
              <a:lnSpc>
                <a:spcPct val="150000"/>
              </a:lnSpc>
            </a:pPr>
            <a:endParaRPr lang="en-US" dirty="0">
              <a:latin typeface="Pretendar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09A69-F48C-18F3-EF7F-A51530F39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320" y="1769152"/>
            <a:ext cx="4367529" cy="1389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2AF2C-987C-E78E-93D3-400895C11BE1}"/>
              </a:ext>
            </a:extLst>
          </p:cNvPr>
          <p:cNvSpPr txBox="1"/>
          <p:nvPr/>
        </p:nvSpPr>
        <p:spPr>
          <a:xfrm>
            <a:off x="838198" y="33089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 regularization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keeps         close 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5C4530-2827-BE14-08D4-60CA13E707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699" y="3329318"/>
            <a:ext cx="642497" cy="379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84BDC9-28D7-BAB1-F891-E43F1F8A45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244" y="3308448"/>
            <a:ext cx="416460" cy="3880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E53A6-2FF4-5804-7D22-0B44246BBC87}"/>
              </a:ext>
            </a:extLst>
          </p:cNvPr>
          <p:cNvSpPr txBox="1"/>
          <p:nvPr/>
        </p:nvSpPr>
        <p:spPr>
          <a:xfrm>
            <a:off x="6461527" y="32798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PEFT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keeps              close to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5B04AE-411E-FA08-61A5-EACD509E6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3164" y="3384245"/>
            <a:ext cx="624894" cy="358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09E066-9F0E-8DD3-61E7-CB4C7198E7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7075" y="3433325"/>
            <a:ext cx="617273" cy="3048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BDCAFBD-65D0-672A-8CE3-D71D388851B9}"/>
              </a:ext>
            </a:extLst>
          </p:cNvPr>
          <p:cNvSpPr txBox="1"/>
          <p:nvPr/>
        </p:nvSpPr>
        <p:spPr>
          <a:xfrm>
            <a:off x="6461527" y="3657663"/>
            <a:ext cx="6278880" cy="134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Why?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few parameters are updated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base model’s parameters are frozen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AB41FA-B865-5D86-8442-B5E32557B256}"/>
              </a:ext>
            </a:extLst>
          </p:cNvPr>
          <p:cNvSpPr txBox="1"/>
          <p:nvPr/>
        </p:nvSpPr>
        <p:spPr>
          <a:xfrm>
            <a:off x="5994281" y="1267150"/>
            <a:ext cx="56962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formulation appears in contrastive decoding¹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F7DB65-D02B-B452-1F87-06CC43153BDD}"/>
              </a:ext>
            </a:extLst>
          </p:cNvPr>
          <p:cNvSpPr txBox="1"/>
          <p:nvPr/>
        </p:nvSpPr>
        <p:spPr>
          <a:xfrm>
            <a:off x="0" y="6596390"/>
            <a:ext cx="63703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[1]Li et al. (2023), Contrastive Decoding: Open-ended Text Generation as Optimization, ACL.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C336E-3469-8E13-E597-EBF93ECCEC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462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18"/>
    </mc:Choice>
    <mc:Fallback xmlns="">
      <p:transition spd="slow" advTm="40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ED5F0-80DE-5721-902D-556DBA823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23A76-BAA4-3DCF-F893-6D1BBA29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A503F6-2CB7-FAE0-D043-3CD4D678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49177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further enhance the performance, we can apply DPO in training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means we explicitly align             with a user’s preferences during training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DPO requires negative examples (for contrasting with positives).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 synthesize negative examples!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generate synthetic responses using the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choose lowest implicit user reward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Thus, the one that is most unlikely from the user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A727D-D423-5506-8FAB-CF2A5A75D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516" y="2438400"/>
            <a:ext cx="687514" cy="394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0731F1-7835-A868-00C4-0C9DB872C3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21" r="42155"/>
          <a:stretch>
            <a:fillRect/>
          </a:stretch>
        </p:blipFill>
        <p:spPr>
          <a:xfrm>
            <a:off x="6074227" y="4250594"/>
            <a:ext cx="766025" cy="7446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6C2FD6-47AA-BE2B-C720-57E5CADFEBB0}"/>
              </a:ext>
            </a:extLst>
          </p:cNvPr>
          <p:cNvSpPr txBox="1"/>
          <p:nvPr/>
        </p:nvSpPr>
        <p:spPr>
          <a:xfrm>
            <a:off x="7640673" y="4222813"/>
            <a:ext cx="3307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avoids privacy issues!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48475-AC62-4FB8-8604-8B1B001E1D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478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62"/>
    </mc:Choice>
    <mc:Fallback xmlns="">
      <p:transition spd="slow" advTm="478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D70E8-DD5F-481C-9DCD-8BD10212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563B9-ACB1-9B99-E971-C1F421FE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36A2"/>
              </a:solidFill>
              <a:latin typeface="Calibri" panose="020F0502020204030204" pitchFamily="34" charset="0"/>
              <a:ea typeface="Pretendard" panose="02000503000000020004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6D3F54-4587-0E67-0F64-744929DA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000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46272F-AF20-F2F2-2293-1139F2E5B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8"/>
    </mc:Choice>
    <mc:Fallback xmlns="">
      <p:transition spd="slow" advTm="4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A9B8-3782-3D73-CB24-BB38FF171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블루, 블러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87FDB1-593B-65F1-BB05-D41EF83AA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CCFF4-DCFE-68FB-317C-664F1352ADD9}"/>
              </a:ext>
            </a:extLst>
          </p:cNvPr>
          <p:cNvSpPr txBox="1"/>
          <p:nvPr/>
        </p:nvSpPr>
        <p:spPr>
          <a:xfrm>
            <a:off x="8319611" y="-249203"/>
            <a:ext cx="438004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59500" spc="-6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</a:t>
            </a:r>
            <a:endParaRPr kumimoji="1" lang="ko-KR" altLang="en-US" sz="59500" spc="-6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61612B-6B8A-F605-08B9-630041FEAA21}"/>
              </a:ext>
            </a:extLst>
          </p:cNvPr>
          <p:cNvSpPr txBox="1"/>
          <p:nvPr/>
        </p:nvSpPr>
        <p:spPr>
          <a:xfrm>
            <a:off x="1080867" y="1174740"/>
            <a:ext cx="5013232" cy="91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en-US" sz="4800" b="1" spc="-60" dirty="0">
                <a:solidFill>
                  <a:schemeClr val="bg1"/>
                </a:solidFill>
                <a:latin typeface="Pretendard Light" panose="02000403000000020004" pitchFamily="2" charset="-127"/>
                <a:ea typeface="Pretendard Black" panose="02000A03000000020004" pitchFamily="50" charset="-127"/>
                <a:cs typeface="Pretendard Light" panose="02000403000000020004" pitchFamily="2" charset="-127"/>
              </a:rPr>
              <a:t>Empirical Results</a:t>
            </a:r>
            <a:endParaRPr kumimoji="1" lang="x-none" altLang="en-US" sz="2800" spc="-60" dirty="0">
              <a:solidFill>
                <a:schemeClr val="bg1"/>
              </a:solidFill>
              <a:latin typeface="Pretendard Light" panose="02000403000000020004" pitchFamily="2" charset="-127"/>
              <a:ea typeface="Pretendard" panose="02000503000000020004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78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04"/>
    </mc:Choice>
    <mc:Fallback xmlns="">
      <p:transition spd="slow" advTm="58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7DCB0-6599-B98A-1047-D36EBF19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블루, 블러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4EA937-F6F7-DB8F-A025-76BBBB16C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6D37D5-4079-8EBA-FE8A-58234009ADA2}"/>
              </a:ext>
            </a:extLst>
          </p:cNvPr>
          <p:cNvSpPr txBox="1"/>
          <p:nvPr/>
        </p:nvSpPr>
        <p:spPr>
          <a:xfrm>
            <a:off x="8319611" y="-249203"/>
            <a:ext cx="438004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59500" spc="-6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</a:t>
            </a:r>
            <a:endParaRPr kumimoji="1" lang="ko-KR" altLang="en-US" sz="59500" spc="-6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FD328-9859-6E67-C6FB-51B6CA718D0C}"/>
              </a:ext>
            </a:extLst>
          </p:cNvPr>
          <p:cNvSpPr txBox="1"/>
          <p:nvPr/>
        </p:nvSpPr>
        <p:spPr>
          <a:xfrm>
            <a:off x="1080867" y="1174740"/>
            <a:ext cx="4554645" cy="91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en-US" sz="4800" b="1" spc="-60" dirty="0">
                <a:solidFill>
                  <a:schemeClr val="bg1"/>
                </a:solidFill>
                <a:latin typeface="Pretendard Light" panose="02000403000000020004" pitchFamily="2" charset="-127"/>
                <a:ea typeface="Pretendard Black" panose="02000A03000000020004" pitchFamily="50" charset="-127"/>
                <a:cs typeface="Pretendard Light" panose="02000403000000020004" pitchFamily="2" charset="-127"/>
              </a:rPr>
              <a:t>The Big Picture</a:t>
            </a:r>
            <a:endParaRPr kumimoji="1" lang="x-none" altLang="en-US" sz="2800" spc="-6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7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"/>
    </mc:Choice>
    <mc:Fallback xmlns="">
      <p:transition spd="slow" advTm="28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84082-43BD-3A39-6870-9CFB574F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856C5-79A6-9F08-5D22-C6F989B0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Experimental Setup</a:t>
            </a:r>
            <a:endParaRPr lang="ko-KR" altLang="en-US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F8ADB-FF73-1230-BC43-97F0AE75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38816"/>
            <a:ext cx="10852355" cy="4772144"/>
          </a:xfrm>
        </p:spPr>
        <p:txBody>
          <a:bodyPr>
            <a:no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Tasks</a:t>
            </a:r>
          </a:p>
          <a:p>
            <a:pPr lvl="1"/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LaMP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News headline generation, Scholarly title generation</a:t>
            </a:r>
          </a:p>
          <a:p>
            <a:pPr lvl="1"/>
            <a:r>
              <a:rPr lang="en-US" altLang="ko-K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LongLaMP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Abstract generation, Review writing, Topic Writing</a:t>
            </a:r>
          </a:p>
          <a:p>
            <a:pPr marL="457200" lvl="1" indent="0">
              <a:buNone/>
            </a:pP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</a:t>
            </a:r>
          </a:p>
          <a:p>
            <a:pPr lvl="1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RAG, PAG, OPPU</a:t>
            </a:r>
          </a:p>
          <a:p>
            <a:pPr lvl="1"/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Model: Mistral-7B-Instruct-v0.3</a:t>
            </a:r>
          </a:p>
          <a:p>
            <a:endParaRPr lang="en-US" altLang="ko-K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Metric: Rouge-1, Rouge-L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1CC61-9826-D65B-7F4E-C36A574F1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7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96"/>
    </mc:Choice>
    <mc:Fallback xmlns="">
      <p:transition spd="slow" advTm="101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B2DC384-9D84-35FC-B4C4-392640BC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031" y="2138067"/>
            <a:ext cx="10597733" cy="260153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5CED317-30A9-E7FF-2CD0-2B7D4BAF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Results</a:t>
            </a:r>
            <a:endParaRPr lang="ko-KR" altLang="en-US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630BF4-15A2-66AD-A3A2-37E9E891C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426" y="5147295"/>
            <a:ext cx="7627374" cy="102966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wins all baselines 😊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2F465-019B-2422-8255-EE922144C8A5}"/>
              </a:ext>
            </a:extLst>
          </p:cNvPr>
          <p:cNvSpPr txBox="1"/>
          <p:nvPr/>
        </p:nvSpPr>
        <p:spPr>
          <a:xfrm>
            <a:off x="76733" y="3684512"/>
            <a:ext cx="141584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task-adapted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1B71D-96E0-1417-BFB6-3869D40838BE}"/>
              </a:ext>
            </a:extLst>
          </p:cNvPr>
          <p:cNvSpPr txBox="1"/>
          <p:nvPr/>
        </p:nvSpPr>
        <p:spPr>
          <a:xfrm>
            <a:off x="392806" y="3934143"/>
            <a:ext cx="1129268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SFT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E2ABB-3DF3-4B50-AF1A-A33D8B1FBE13}"/>
              </a:ext>
            </a:extLst>
          </p:cNvPr>
          <p:cNvSpPr txBox="1"/>
          <p:nvPr/>
        </p:nvSpPr>
        <p:spPr>
          <a:xfrm>
            <a:off x="350110" y="2927373"/>
            <a:ext cx="108539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vanilla</a:t>
            </a:r>
            <a:endParaRPr lang="en-US" sz="1600" i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85A1B54C-E310-CA7F-F8F3-3263570D02A0}"/>
              </a:ext>
            </a:extLst>
          </p:cNvPr>
          <p:cNvSpPr/>
          <p:nvPr/>
        </p:nvSpPr>
        <p:spPr>
          <a:xfrm>
            <a:off x="2639962" y="3205974"/>
            <a:ext cx="5392994" cy="3385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BD0E4F0-6D62-2B22-65A7-F1F669ADC7FF}"/>
              </a:ext>
            </a:extLst>
          </p:cNvPr>
          <p:cNvSpPr/>
          <p:nvPr/>
        </p:nvSpPr>
        <p:spPr>
          <a:xfrm>
            <a:off x="2639962" y="4293545"/>
            <a:ext cx="5466736" cy="33855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79899-68B6-3417-B3E7-A1888786D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638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47"/>
    </mc:Choice>
    <mc:Fallback xmlns="">
      <p:transition spd="slow" advTm="21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4D71-5AFA-2912-EA22-B08FE899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A9A60-AB80-D0A5-CDF0-9BAADD7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Results</a:t>
            </a:r>
            <a:endParaRPr lang="ko-KR" altLang="en-US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5B13FDB1-4709-89E1-8F53-F0EBFDE33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18" y="1564775"/>
            <a:ext cx="4725159" cy="250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>
            <a:extLst>
              <a:ext uri="{FF2B5EF4-FFF2-40B4-BE49-F238E27FC236}">
                <a16:creationId xmlns:a16="http://schemas.microsoft.com/office/drawing/2014/main" id="{D9E46F54-C80D-9037-FC00-CD9AF653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434" y="1564775"/>
            <a:ext cx="5177051" cy="245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A8B1EB4-7B16-5EAF-6864-C30CB1AFB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921" y="4263558"/>
            <a:ext cx="4223408" cy="102966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generalizable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settings and model sizes.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198DB6-E1CC-B285-2919-9D4F4E286C76}"/>
              </a:ext>
            </a:extLst>
          </p:cNvPr>
          <p:cNvSpPr txBox="1">
            <a:spLocks/>
          </p:cNvSpPr>
          <p:nvPr/>
        </p:nvSpPr>
        <p:spPr>
          <a:xfrm>
            <a:off x="6263434" y="4215313"/>
            <a:ext cx="4833156" cy="1029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works best when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DPO and CD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synergistically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align model outputs with implicit user preferences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F88B2B85-58F1-1BD2-3F28-4724EEE66903}"/>
              </a:ext>
            </a:extLst>
          </p:cNvPr>
          <p:cNvSpPr txBox="1">
            <a:spLocks/>
          </p:cNvSpPr>
          <p:nvPr/>
        </p:nvSpPr>
        <p:spPr>
          <a:xfrm>
            <a:off x="3861310" y="5768979"/>
            <a:ext cx="4223407" cy="55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more results in our paper!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0CF25-04B1-76AE-15E1-C1C69788FB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32"/>
    </mc:Choice>
    <mc:Fallback xmlns="">
      <p:transition spd="slow" advTm="3023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44B7-1C9E-AAE2-A99F-D4AA6ECA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블루, 블러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41CEEA-B956-A60F-913F-7E30BB3E4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834713-5FD0-8313-DC99-8C386D9E2814}"/>
              </a:ext>
            </a:extLst>
          </p:cNvPr>
          <p:cNvSpPr txBox="1"/>
          <p:nvPr/>
        </p:nvSpPr>
        <p:spPr>
          <a:xfrm>
            <a:off x="8319611" y="-249203"/>
            <a:ext cx="438004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59500" spc="-6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4</a:t>
            </a:r>
            <a:endParaRPr kumimoji="1" lang="ko-KR" altLang="en-US" sz="59500" spc="-6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E1DFF-ED54-FB2B-3AC4-BDD9DFCE9303}"/>
              </a:ext>
            </a:extLst>
          </p:cNvPr>
          <p:cNvSpPr txBox="1"/>
          <p:nvPr/>
        </p:nvSpPr>
        <p:spPr>
          <a:xfrm>
            <a:off x="1080867" y="1174740"/>
            <a:ext cx="3308919" cy="91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en-US" sz="4800" b="1" spc="-60" dirty="0">
                <a:solidFill>
                  <a:schemeClr val="bg1"/>
                </a:solidFill>
                <a:latin typeface="Pretendard Light" panose="02000403000000020004" pitchFamily="2" charset="-127"/>
                <a:ea typeface="Pretendard Black" panose="02000A03000000020004" pitchFamily="50" charset="-127"/>
                <a:cs typeface="Pretendard Light" panose="02000403000000020004" pitchFamily="2" charset="-127"/>
              </a:rPr>
              <a:t>Conclusion</a:t>
            </a:r>
            <a:endParaRPr kumimoji="1" lang="x-none" altLang="en-US" sz="2800" spc="-60" dirty="0">
              <a:solidFill>
                <a:schemeClr val="bg1"/>
              </a:solidFill>
              <a:latin typeface="Pretendard Light" panose="02000403000000020004" pitchFamily="2" charset="-127"/>
              <a:ea typeface="Pretendard" panose="02000503000000020004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01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0"/>
    </mc:Choice>
    <mc:Fallback xmlns="">
      <p:transition spd="slow" advTm="148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F7664-0C2A-CCE3-B049-BBDF30B0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ko-KR" altLang="en-US" sz="4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E7657-083D-7E55-B681-75E280459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decoding-based framework for LLM personalization.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method maximizes an </a:t>
            </a:r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user reward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eliminating the need for external reward models.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experiments show that </a:t>
            </a:r>
            <a:r>
              <a:rPr lang="en-US" altLang="ko-K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consistently outperforms strong baselines.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demonstrated that </a:t>
            </a:r>
            <a:r>
              <a:rPr lang="en-US" altLang="ko-K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altLang="ko-K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generalizable across various LLM architectures and scales.</a:t>
            </a: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D98C4E-F86A-FCC4-5706-5933279ED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8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81"/>
    </mc:Choice>
    <mc:Fallback xmlns="">
      <p:transition spd="slow" advTm="264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ACBE2F9-AACC-16D1-F249-8D4CAC3D71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960"/>
          <a:stretch>
            <a:fillRect/>
          </a:stretch>
        </p:blipFill>
        <p:spPr>
          <a:xfrm>
            <a:off x="0" y="3458081"/>
            <a:ext cx="12232559" cy="3399919"/>
          </a:xfrm>
          <a:prstGeom prst="rect">
            <a:avLst/>
          </a:prstGeom>
        </p:spPr>
      </p:pic>
      <p:pic>
        <p:nvPicPr>
          <p:cNvPr id="13" name="Picture 2" descr="490+ Qr Code With Blue And White Colors Stock Photos, Pictures &amp;  Royalty-Free Images - iStock">
            <a:extLst>
              <a:ext uri="{FF2B5EF4-FFF2-40B4-BE49-F238E27FC236}">
                <a16:creationId xmlns:a16="http://schemas.microsoft.com/office/drawing/2014/main" id="{F3C3CE62-BD0B-FD07-C348-2AC0FCFEBE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13559" r="16739" b="14776"/>
          <a:stretch>
            <a:fillRect/>
          </a:stretch>
        </p:blipFill>
        <p:spPr bwMode="auto">
          <a:xfrm>
            <a:off x="6137263" y="3835196"/>
            <a:ext cx="2096669" cy="2389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0C0EFAA-103B-D85E-B4CF-2F62E3DC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2429"/>
            <a:ext cx="9144000" cy="2387600"/>
          </a:xfrm>
        </p:spPr>
        <p:txBody>
          <a:bodyPr/>
          <a:lstStyle/>
          <a:p>
            <a:r>
              <a:rPr lang="en-US" altLang="ko-KR" dirty="0"/>
              <a:t>Thank you! </a:t>
            </a:r>
            <a:r>
              <a:rPr lang="ko-KR" altLang="en-US" dirty="0"/>
              <a:t>😀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789E1-3703-26D0-9B87-79BA66A36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12104"/>
            <a:ext cx="9144000" cy="1655762"/>
          </a:xfrm>
        </p:spPr>
        <p:txBody>
          <a:bodyPr/>
          <a:lstStyle/>
          <a:p>
            <a:r>
              <a:rPr lang="en-US" dirty="0"/>
              <a:t>contact: [</a:t>
            </a:r>
            <a:r>
              <a:rPr lang="en-US" dirty="0" err="1"/>
              <a:t>cleverscent</a:t>
            </a:r>
            <a:r>
              <a:rPr lang="en-US" dirty="0"/>
              <a:t>/chanjoo0427]@yonsei.ac.kr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066E94-596F-69B1-2747-BD9989CD4D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855" y="3870919"/>
            <a:ext cx="1573335" cy="1635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5470A7-88FD-42E4-10BF-39BCDD8D8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0780" y="4005632"/>
            <a:ext cx="1455056" cy="145505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9AFDF3-B139-5364-4504-F5418E1A0121}"/>
              </a:ext>
            </a:extLst>
          </p:cNvPr>
          <p:cNvSpPr/>
          <p:nvPr/>
        </p:nvSpPr>
        <p:spPr>
          <a:xfrm>
            <a:off x="6296994" y="5755849"/>
            <a:ext cx="1665717" cy="566973"/>
          </a:xfrm>
          <a:prstGeom prst="roundRect">
            <a:avLst/>
          </a:prstGeom>
          <a:solidFill>
            <a:srgbClr val="03B4FF"/>
          </a:solidFill>
          <a:ln>
            <a:solidFill>
              <a:srgbClr val="03B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Github</a:t>
            </a:r>
            <a:br>
              <a:rPr lang="en-US" b="1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Code</a:t>
            </a:r>
          </a:p>
        </p:txBody>
      </p:sp>
      <p:pic>
        <p:nvPicPr>
          <p:cNvPr id="24578" name="Picture 2" descr="490+ Qr Code With Blue And White Colors Stock Photos, Pictures &amp;  Royalty-Free Images - iStock">
            <a:extLst>
              <a:ext uri="{FF2B5EF4-FFF2-40B4-BE49-F238E27FC236}">
                <a16:creationId xmlns:a16="http://schemas.microsoft.com/office/drawing/2014/main" id="{F447D3AF-A527-92FC-0DE0-B43E3ADEF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71" t="13559" r="16739" b="14776"/>
          <a:stretch>
            <a:fillRect/>
          </a:stretch>
        </p:blipFill>
        <p:spPr bwMode="auto">
          <a:xfrm>
            <a:off x="3556295" y="3820047"/>
            <a:ext cx="2096669" cy="241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85C2B8-151C-CE49-1332-5611CAC15D54}"/>
              </a:ext>
            </a:extLst>
          </p:cNvPr>
          <p:cNvSpPr/>
          <p:nvPr/>
        </p:nvSpPr>
        <p:spPr>
          <a:xfrm>
            <a:off x="3703195" y="5772464"/>
            <a:ext cx="1675049" cy="566973"/>
          </a:xfrm>
          <a:prstGeom prst="roundRect">
            <a:avLst/>
          </a:prstGeom>
          <a:solidFill>
            <a:srgbClr val="03B4FF"/>
          </a:solidFill>
          <a:ln>
            <a:solidFill>
              <a:srgbClr val="03B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Project</a:t>
            </a:r>
            <a:br>
              <a:rPr lang="en-US" b="1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C0A7B-F515-D046-2A4F-8D58E97700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043" y="198193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6"/>
    </mc:Choice>
    <mc:Fallback xmlns="">
      <p:transition spd="slow" advTm="930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E651F-9663-FBB1-C4A8-8FEBF548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E8745-FA7B-FE03-67CB-016FB3B7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 [</a:t>
            </a:r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 …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6F7F63-9328-494E-08A9-A50975D7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new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decoding-time personalization method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Stands for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ntrasting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rsonal preference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Contrasts between what?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 model vs base model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without any external reward models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an </a:t>
            </a:r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implicit reward signal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A9007A-BD02-8B07-36FA-EF1E3D28B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7768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60"/>
    </mc:Choice>
    <mc:Fallback xmlns="">
      <p:transition spd="slow" advTm="251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chemeClr val="bg1">
                <a:alpha val="49000"/>
              </a:schemeClr>
            </a:gs>
            <a:gs pos="19000">
              <a:srgbClr val="E0F2FA"/>
            </a:gs>
            <a:gs pos="0">
              <a:schemeClr val="accent1">
                <a:lumMod val="20000"/>
                <a:lumOff val="8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40788-C4DD-FBBE-E869-660932FA5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블루, 블러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BA5C37-D4F8-EFB1-EA09-1EAB0FDBE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AC4D12-F1A4-E440-EBB0-D2C43069313C}"/>
              </a:ext>
            </a:extLst>
          </p:cNvPr>
          <p:cNvSpPr txBox="1"/>
          <p:nvPr/>
        </p:nvSpPr>
        <p:spPr>
          <a:xfrm>
            <a:off x="8319611" y="-249203"/>
            <a:ext cx="3679533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59500" spc="-6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endParaRPr kumimoji="1" lang="ko-KR" altLang="en-US" sz="59500" spc="-6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3C22D-BCEF-2E31-D84D-51CEEDEA124E}"/>
              </a:ext>
            </a:extLst>
          </p:cNvPr>
          <p:cNvSpPr txBox="1"/>
          <p:nvPr/>
        </p:nvSpPr>
        <p:spPr>
          <a:xfrm>
            <a:off x="1080867" y="1174740"/>
            <a:ext cx="3305136" cy="919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en-US" sz="4800" b="1" spc="-60" dirty="0">
                <a:solidFill>
                  <a:schemeClr val="bg1"/>
                </a:solidFill>
                <a:latin typeface="Pretendard Light" panose="02000403000000020004" pitchFamily="2" charset="-127"/>
                <a:ea typeface="Pretendard Black" panose="02000A03000000020004" pitchFamily="50" charset="-127"/>
                <a:cs typeface="Pretendard Light" panose="02000403000000020004" pitchFamily="2" charset="-127"/>
              </a:rPr>
              <a:t>Motivation</a:t>
            </a:r>
            <a:endParaRPr kumimoji="1" lang="x-none" altLang="en-US" sz="2800" spc="-60" dirty="0">
              <a:solidFill>
                <a:schemeClr val="bg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8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"/>
    </mc:Choice>
    <mc:Fallback xmlns="">
      <p:transition spd="slow" advTm="110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 Using Phone Vector Art, Icons, and Graphics for Free Download">
            <a:extLst>
              <a:ext uri="{FF2B5EF4-FFF2-40B4-BE49-F238E27FC236}">
                <a16:creationId xmlns:a16="http://schemas.microsoft.com/office/drawing/2014/main" id="{1E4364E6-2EF7-12AD-16B7-0CDEB4B7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94160" y="1513584"/>
            <a:ext cx="1738311" cy="173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E3EA1F81-FF06-EA1A-51E2-F902F41BB7CE}"/>
              </a:ext>
            </a:extLst>
          </p:cNvPr>
          <p:cNvSpPr/>
          <p:nvPr/>
        </p:nvSpPr>
        <p:spPr>
          <a:xfrm>
            <a:off x="3630999" y="1809135"/>
            <a:ext cx="6699546" cy="1002891"/>
          </a:xfrm>
          <a:prstGeom prst="wedgeRectCallout">
            <a:avLst>
              <a:gd name="adj1" fmla="val -55942"/>
              <a:gd name="adj2" fmla="val -24755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Write a birthday message for my best friend.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3E7ED5-F853-F972-BF5D-A6F585BF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LLM Personalization?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83767B-8B39-EE59-1E6C-D34D3044D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64" b="91723" l="7370" r="90029">
                        <a14:foregroundMark x1="47543" y1="7601" x2="47543" y2="7601"/>
                        <a14:foregroundMark x1="90173" y1="52534" x2="90173" y2="52534"/>
                        <a14:foregroundMark x1="53613" y1="91723" x2="53613" y2="91723"/>
                        <a14:foregroundMark x1="7370" y1="61655" x2="7370" y2="61655"/>
                        <a14:backgroundMark x1="36416" y1="47804" x2="36416" y2="47804"/>
                        <a14:backgroundMark x1="68353" y1="54899" x2="68353" y2="54899"/>
                        <a14:backgroundMark x1="64017" y1="48818" x2="61272" y2="50000"/>
                        <a14:backgroundMark x1="36416" y1="50338" x2="33671" y2="50676"/>
                        <a14:backgroundMark x1="34104" y1="73480" x2="37572" y2="75845"/>
                        <a14:backgroundMark x1="44364" y1="72804" x2="46243" y2="75000"/>
                        <a14:backgroundMark x1="53324" y1="72973" x2="55058" y2="74831"/>
                        <a14:backgroundMark x1="63439" y1="72804" x2="64595" y2="741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58334" y="5180433"/>
            <a:ext cx="1248213" cy="10678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A92FBC-00F2-4CEC-5A82-A0D069A9DCD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64" b="91723" l="7370" r="90029">
                        <a14:foregroundMark x1="47543" y1="7601" x2="47543" y2="7601"/>
                        <a14:foregroundMark x1="90173" y1="52534" x2="90173" y2="52534"/>
                        <a14:foregroundMark x1="53613" y1="91723" x2="53613" y2="91723"/>
                        <a14:foregroundMark x1="7370" y1="61655" x2="7370" y2="61655"/>
                        <a14:backgroundMark x1="36416" y1="47804" x2="36416" y2="47804"/>
                        <a14:backgroundMark x1="68353" y1="54899" x2="68353" y2="54899"/>
                        <a14:backgroundMark x1="64017" y1="48818" x2="61272" y2="50000"/>
                        <a14:backgroundMark x1="36416" y1="50338" x2="33671" y2="50676"/>
                        <a14:backgroundMark x1="34104" y1="73480" x2="37572" y2="75845"/>
                        <a14:backgroundMark x1="44364" y1="72804" x2="46243" y2="75000"/>
                        <a14:backgroundMark x1="53324" y1="72973" x2="55058" y2="74831"/>
                        <a14:backgroundMark x1="63439" y1="72804" x2="64595" y2="741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1236" y="3436521"/>
            <a:ext cx="1195311" cy="1022578"/>
          </a:xfrm>
          <a:prstGeom prst="rect">
            <a:avLst/>
          </a:prstGeom>
        </p:spPr>
      </p:pic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F2ED188B-C0E1-E7BD-75FD-77CB3AA23C49}"/>
              </a:ext>
            </a:extLst>
          </p:cNvPr>
          <p:cNvSpPr/>
          <p:nvPr/>
        </p:nvSpPr>
        <p:spPr>
          <a:xfrm>
            <a:off x="3631000" y="3551551"/>
            <a:ext cx="6699546" cy="934065"/>
          </a:xfrm>
          <a:prstGeom prst="flowChartProcess">
            <a:avLst/>
          </a:prstGeom>
          <a:solidFill>
            <a:schemeClr val="accent6">
              <a:lumMod val="20000"/>
              <a:lumOff val="80000"/>
              <a:alpha val="46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latin typeface="Pretendard"/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55D2CBEB-2F65-5606-A381-8333AAA8D964}"/>
              </a:ext>
            </a:extLst>
          </p:cNvPr>
          <p:cNvSpPr/>
          <p:nvPr/>
        </p:nvSpPr>
        <p:spPr>
          <a:xfrm>
            <a:off x="3630999" y="5336974"/>
            <a:ext cx="6699546" cy="934065"/>
          </a:xfrm>
          <a:prstGeom prst="flowChartProcess">
            <a:avLst/>
          </a:prstGeom>
          <a:solidFill>
            <a:schemeClr val="tx2">
              <a:lumMod val="10000"/>
              <a:lumOff val="90000"/>
              <a:alpha val="39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>
              <a:latin typeface="Pretendar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CD3B1-C6B4-18FB-E376-3EF191626CB5}"/>
              </a:ext>
            </a:extLst>
          </p:cNvPr>
          <p:cNvSpPr txBox="1"/>
          <p:nvPr/>
        </p:nvSpPr>
        <p:spPr>
          <a:xfrm>
            <a:off x="1642921" y="4497555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Non-personalized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1B399B-3B62-B913-FC40-469A6C94047F}"/>
              </a:ext>
            </a:extLst>
          </p:cNvPr>
          <p:cNvSpPr txBox="1"/>
          <p:nvPr/>
        </p:nvSpPr>
        <p:spPr>
          <a:xfrm>
            <a:off x="1873752" y="6248268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Personalized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6C690A5-E67E-39B8-F9AB-284CC3FD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310389"/>
              </p:ext>
            </p:extLst>
          </p:nvPr>
        </p:nvGraphicFramePr>
        <p:xfrm>
          <a:off x="3907284" y="3698543"/>
          <a:ext cx="6644640" cy="640080"/>
        </p:xfrm>
        <a:graphic>
          <a:graphicData uri="http://schemas.openxmlformats.org/drawingml/2006/table">
            <a:tbl>
              <a:tblPr/>
              <a:tblGrid>
                <a:gridCol w="6644640">
                  <a:extLst>
                    <a:ext uri="{9D8B030D-6E8A-4147-A177-3AD203B41FA5}">
                      <a16:colId xmlns:a16="http://schemas.microsoft.com/office/drawing/2014/main" val="1199605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Happy birthday! 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Wishing you a wonderful year full of happiness and success.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85741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ED93934-B2EA-4C60-B99E-726A0B95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47761"/>
              </p:ext>
            </p:extLst>
          </p:nvPr>
        </p:nvGraphicFramePr>
        <p:xfrm>
          <a:off x="3907284" y="5483966"/>
          <a:ext cx="6644640" cy="640080"/>
        </p:xfrm>
        <a:graphic>
          <a:graphicData uri="http://schemas.openxmlformats.org/drawingml/2006/table">
            <a:tbl>
              <a:tblPr/>
              <a:tblGrid>
                <a:gridCol w="6644640">
                  <a:extLst>
                    <a:ext uri="{9D8B030D-6E8A-4147-A177-3AD203B41FA5}">
                      <a16:colId xmlns:a16="http://schemas.microsoft.com/office/drawing/2014/main" val="1199605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Happy b-day, bro!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Hope you crush it this year — more laughs, more chaos!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85741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9E5B2C7-20EA-A858-BE0F-13006E936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888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85"/>
    </mc:Choice>
    <mc:Fallback xmlns="">
      <p:transition spd="slow" advTm="36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81E0-59E3-A38E-4FCF-EB31CC32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79F5E-D3FA-C0E9-9952-6ED18B5A4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Methods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77CC4-2413-16D2-6765-E2728A75A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3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Prompt-based¹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²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PAG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³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 superficial, prompt-dependent, and context-bound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Training-based⁴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 computational costs, catastrophic forgetting</a:t>
            </a:r>
          </a:p>
          <a:p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Parameter-efficient fine-tuning (PEFT)⁴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Adapts a small subset of parameters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Weakness: incomplete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8ED0E8-28DE-D01B-4715-6C2CAB227E5A}"/>
              </a:ext>
            </a:extLst>
          </p:cNvPr>
          <p:cNvSpPr txBox="1"/>
          <p:nvPr/>
        </p:nvSpPr>
        <p:spPr>
          <a:xfrm>
            <a:off x="0" y="6039079"/>
            <a:ext cx="9591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[1] </a:t>
            </a:r>
            <a:r>
              <a:rPr lang="en-US" sz="1100" dirty="0" err="1">
                <a:solidFill>
                  <a:schemeClr val="bg2">
                    <a:lumMod val="75000"/>
                  </a:schemeClr>
                </a:solidFill>
              </a:rPr>
              <a:t>Santurkar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 et al. (2023), Whose Opinions Do Language Models Reflect?, ICML.</a:t>
            </a: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[2] Lewis et al. (2021), Retrieval-Augmented Generation for Knowledge-Intensive NLP Tasks, arXiv:2005.11401. </a:t>
            </a:r>
            <a:br>
              <a:rPr lang="en-US" sz="11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</a:rPr>
              <a:t>[3]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Richardson et al. (2023), Integrating Summarization and Retrieval for Enhanced Personalization via Large Language Models, arXiv:2310.20081.</a:t>
            </a:r>
          </a:p>
          <a:p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[4] Tan et al. (2024), Democratizing Large Language Models via Personalized Parameter-Efficient Fine-Tuning, EMNLP.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72F05-C5E6-76B2-52BA-D170B7097B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1301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24"/>
    </mc:Choice>
    <mc:Fallback xmlns="">
      <p:transition spd="slow" advTm="336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6D84-ED04-C69C-5268-F4492386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78243-5E70-DB8F-D988-44E189D75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538" y="26855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propose a NEW paradigm</a:t>
            </a:r>
            <a:br>
              <a:rPr lang="en-US" altLang="ko-K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is…</a:t>
            </a:r>
            <a:endParaRPr lang="ko-KR" altLang="en-US" dirty="0">
              <a:solidFill>
                <a:srgbClr val="002060"/>
              </a:solidFill>
              <a:latin typeface="Calibri" panose="020F0502020204030204" pitchFamily="34" charset="0"/>
              <a:ea typeface="Pretendard SemiBold" panose="02000703000000020004" pitchFamily="50" charset="-127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40AB5E-0294-161A-A7DC-3B65F8097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3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4"/>
    </mc:Choice>
    <mc:Fallback xmlns="">
      <p:transition spd="slow" advTm="366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C6DE0-F1B8-5C4C-0935-F1009669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블루, 블러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4F5878C-4215-F3C9-674B-EC75A3D7B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D4DF3-CEC3-B090-C67F-B892D9B08D29}"/>
              </a:ext>
            </a:extLst>
          </p:cNvPr>
          <p:cNvSpPr txBox="1"/>
          <p:nvPr/>
        </p:nvSpPr>
        <p:spPr>
          <a:xfrm>
            <a:off x="8319611" y="-249203"/>
            <a:ext cx="4380045" cy="92486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59500" spc="-6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</a:t>
            </a:r>
            <a:endParaRPr kumimoji="1" lang="ko-KR" altLang="en-US" sz="59500" spc="-6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6C562-3114-3FE9-4F41-850CAB7324EE}"/>
              </a:ext>
            </a:extLst>
          </p:cNvPr>
          <p:cNvSpPr txBox="1"/>
          <p:nvPr/>
        </p:nvSpPr>
        <p:spPr>
          <a:xfrm>
            <a:off x="1080867" y="1174740"/>
            <a:ext cx="5815566" cy="20365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ko-KR" sz="4800" b="1" spc="-6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CoPe</a:t>
            </a:r>
            <a:endParaRPr kumimoji="1" lang="en-US" altLang="ko-KR" sz="4800" b="1" spc="-6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1"/>
                </a:solidFill>
                <a:ea typeface="Pretendard" panose="02000503000000020004"/>
              </a:rPr>
              <a:t>Contrasting Personal Preference </a:t>
            </a:r>
          </a:p>
          <a:p>
            <a:pPr>
              <a:lnSpc>
                <a:spcPct val="125000"/>
              </a:lnSpc>
            </a:pPr>
            <a:r>
              <a:rPr lang="en-US" sz="2800" b="1" dirty="0">
                <a:solidFill>
                  <a:schemeClr val="bg1"/>
                </a:solidFill>
                <a:ea typeface="Pretendard" panose="02000503000000020004"/>
              </a:rPr>
              <a:t>for Personalized LLM Decoding</a:t>
            </a:r>
            <a:endParaRPr kumimoji="1" lang="x-none" altLang="en-US" sz="2800" spc="-60" dirty="0">
              <a:solidFill>
                <a:schemeClr val="bg1"/>
              </a:solidFill>
              <a:latin typeface="Pretendard Light" panose="02000403000000020004" pitchFamily="2" charset="-127"/>
              <a:ea typeface="Pretendard" panose="02000503000000020004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0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"/>
    </mc:Choice>
    <mc:Fallback xmlns="">
      <p:transition spd="slow" advTm="13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CC548-5717-9581-3688-56FD58F5E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4CC70-54ED-52F9-FA5B-F4F139E0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core idea of </a:t>
            </a:r>
            <a:r>
              <a:rPr lang="en-US" altLang="ko-KR" sz="40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CoPe</a:t>
            </a:r>
            <a:endParaRPr lang="ko-KR" altLang="en-US" sz="40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50BDCC-8A84-2FE8-2A74-C0EEC0201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2355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 algorithm applied after PEFT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implicit user reward signal for decoding :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PEFT to better capture this implicit user reward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46E34-1D6A-A5EE-C7B9-CBEF5B05D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618" y="2994463"/>
            <a:ext cx="5122498" cy="14645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5E3307-0CC9-B780-7DCA-2C9D2C909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243" y="230188"/>
            <a:ext cx="985465" cy="4936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894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830"/>
    </mc:Choice>
    <mc:Fallback xmlns="">
      <p:transition spd="slow" advTm="28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1|3|4.4|4.8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.4|7.8|8.5|2.4|1|2|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.7|13|3.8|3.8|3.1|4.7|7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4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3.9|7.6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|0.9|4.6|6.8|1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3|1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5.8|9|2.9|2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|10.6|2.9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5.1|4.4|4.9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.6|1.3|1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Rockwell"/>
        <a:ea typeface=""/>
        <a:cs typeface=""/>
      </a:majorFont>
      <a:minorFont>
        <a:latin typeface="Nirmala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983</Words>
  <Application>Microsoft Office PowerPoint</Application>
  <PresentationFormat>Widescreen</PresentationFormat>
  <Paragraphs>179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맑은 고딕</vt:lpstr>
      <vt:lpstr>Pretendard</vt:lpstr>
      <vt:lpstr>Pretendard Black</vt:lpstr>
      <vt:lpstr>Pretendard Light</vt:lpstr>
      <vt:lpstr>Pretendard SemiBold</vt:lpstr>
      <vt:lpstr>Arial</vt:lpstr>
      <vt:lpstr>Calibri</vt:lpstr>
      <vt:lpstr>Cascadia Mono</vt:lpstr>
      <vt:lpstr>Courier New</vt:lpstr>
      <vt:lpstr>Gill Sans MT</vt:lpstr>
      <vt:lpstr>Nirmala UI Semilight</vt:lpstr>
      <vt:lpstr>Rockwell</vt:lpstr>
      <vt:lpstr>Office 테마</vt:lpstr>
      <vt:lpstr>Personalized LLM Decoding via  Contrasting Personal Preference</vt:lpstr>
      <vt:lpstr>PowerPoint Presentation</vt:lpstr>
      <vt:lpstr>Our work [CoPe] …</vt:lpstr>
      <vt:lpstr>PowerPoint Presentation</vt:lpstr>
      <vt:lpstr>What is LLM Personalization?</vt:lpstr>
      <vt:lpstr>Existing Methods</vt:lpstr>
      <vt:lpstr>We propose a NEW paradigm which is…</vt:lpstr>
      <vt:lpstr>PowerPoint Presentation</vt:lpstr>
      <vt:lpstr>The core idea of CoPe</vt:lpstr>
      <vt:lpstr>CoPe</vt:lpstr>
      <vt:lpstr>CoPe</vt:lpstr>
      <vt:lpstr>CoPe</vt:lpstr>
      <vt:lpstr>CoPe</vt:lpstr>
      <vt:lpstr>CoPe</vt:lpstr>
      <vt:lpstr>CoPe’s implicit rewards</vt:lpstr>
      <vt:lpstr>CoPe’s implicit rewards</vt:lpstr>
      <vt:lpstr>CoPe</vt:lpstr>
      <vt:lpstr>CoPe</vt:lpstr>
      <vt:lpstr>PowerPoint Presentation</vt:lpstr>
      <vt:lpstr>Experimental Setup</vt:lpstr>
      <vt:lpstr>Main Results</vt:lpstr>
      <vt:lpstr>Additional Results</vt:lpstr>
      <vt:lpstr>PowerPoint Presentation</vt:lpstr>
      <vt:lpstr>Conclusion</vt:lpstr>
      <vt:lpstr>Thank you! 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Personalized LLM Decoding via  Contrasting Personal Preference</dc:title>
  <dc:creator>부형준</dc:creator>
  <cp:lastModifiedBy>CHANJOO JUNG</cp:lastModifiedBy>
  <cp:revision>46</cp:revision>
  <cp:lastPrinted>2025-10-16T08:51:02Z</cp:lastPrinted>
  <dcterms:created xsi:type="dcterms:W3CDTF">2025-10-13T08:39:39Z</dcterms:created>
  <dcterms:modified xsi:type="dcterms:W3CDTF">2025-10-18T01:40:18Z</dcterms:modified>
</cp:coreProperties>
</file>